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8" r:id="rId8"/>
    <p:sldId id="269" r:id="rId9"/>
    <p:sldId id="270" r:id="rId10"/>
    <p:sldId id="267" r:id="rId11"/>
    <p:sldId id="262" r:id="rId12"/>
    <p:sldId id="263" r:id="rId13"/>
    <p:sldId id="264" r:id="rId14"/>
    <p:sldId id="265" r:id="rId15"/>
    <p:sldId id="277" r:id="rId16"/>
    <p:sldId id="266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C72B"/>
    <a:srgbClr val="464EEC"/>
    <a:srgbClr val="0A0E66"/>
    <a:srgbClr val="873AC0"/>
    <a:srgbClr val="7131A1"/>
    <a:srgbClr val="BF95DF"/>
    <a:srgbClr val="FEC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FF7F-F383-FD68-E7F8-0924FAAE5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A1F69-AC43-5043-7D1F-EA2896EAB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2E88-E5C5-9567-C25C-E9045C6B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ED6E-AC0B-48C7-AAC8-FB7CFC067C1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F27C0-AB99-6BE3-942E-9FB239DB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4D336-034E-C700-A31D-CAE80F45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0287-0B26-46D8-87EA-5CC0F90C9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17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69AB-02CF-BB5C-EBE7-355FF77C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389CA-75AC-4EE7-9E77-9E9C904B1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7BC85-3E93-7738-8D23-2EB899CA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ED6E-AC0B-48C7-AAC8-FB7CFC067C1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92B8-8BF4-D3E4-B9F4-1F64AB3C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C5A15-BDB4-04AE-E9EB-F4E4FE29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0287-0B26-46D8-87EA-5CC0F90C9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42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1DF6F-6C0D-8459-237E-09FDBCEA9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9D741-DAA8-C619-F3D1-2980CB237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DE78C-A020-9114-B200-8F24B8AB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ED6E-AC0B-48C7-AAC8-FB7CFC067C1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989E-2CE3-CA7B-D67D-CCF3EF9C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38B3C-A4DE-DEE6-4CCC-B0FEF27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0287-0B26-46D8-87EA-5CC0F90C9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4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5BD0-3818-1267-B15D-CCB9666E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9801-4F6D-6BFA-B629-4E317AEE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EE163-516A-F8C3-1619-F542574E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ED6E-AC0B-48C7-AAC8-FB7CFC067C1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62D5B-5DED-B12A-BC3C-6E037613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66E5C-B3B6-B05D-96E7-0E229EBB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0287-0B26-46D8-87EA-5CC0F90C9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7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6CEB-F969-C1AA-EF53-DC83030F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6BDF3-BBB5-D6D0-1A52-80E8A92BA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6D038-6D31-AE76-4EC6-2D6EE9CD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ED6E-AC0B-48C7-AAC8-FB7CFC067C1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54FE4-0DE6-077D-9B59-99983872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CA3A-E3DB-CBF8-26EE-84F00BAC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0287-0B26-46D8-87EA-5CC0F90C9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9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307E-8921-D498-E49A-40432EE2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FD99A-7085-FCD9-826D-736858F05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58D5A-6684-436A-C420-999268F83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9AA43-9336-57CB-89F8-AA02A7B7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ED6E-AC0B-48C7-AAC8-FB7CFC067C1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D51A0-0415-9867-3676-820510B1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45F12-94C5-B693-C6DD-6644CDE7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0287-0B26-46D8-87EA-5CC0F90C9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43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7680-D87D-AE07-9B1E-A7CA4019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5AE2-DFE9-23DF-7B27-3C744AD9C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EC518-328D-E46C-AEE3-1DFEDB5F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A149F-C51C-7A43-7638-AE6B5BDAE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4BACD-1B3F-BB5C-3B89-6080051C4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B1208-9D35-238C-6B85-7450678A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ED6E-AC0B-48C7-AAC8-FB7CFC067C1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3A7B1-B62D-87BC-A068-E2EFAF6A3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BD772-6711-3805-4EE9-878A7E36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0287-0B26-46D8-87EA-5CC0F90C9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4375-73A0-0ACE-C88C-CA21FF94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5C774-1A78-15BC-EAEF-F5C2BAB7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ED6E-AC0B-48C7-AAC8-FB7CFC067C1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2BDB0-64C1-C7A6-1134-0E428837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E0F3A-28AA-44CC-F9D3-E6B99F8A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0287-0B26-46D8-87EA-5CC0F90C9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71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57F5D-95E9-D6B8-6CE1-3940FCF4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ED6E-AC0B-48C7-AAC8-FB7CFC067C1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3FAF6-61C6-4DB0-07A5-7485C2D5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22783-54B9-88B3-3714-5D7B61BB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0287-0B26-46D8-87EA-5CC0F90C9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91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266D-55C1-A2CC-CF64-80CD9742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83CC2-785B-16BE-32EA-5A39878B5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175C4-7B38-8E40-9E4D-92907FB26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6DB6C-1B7B-52CF-B99F-F9B7A80F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ED6E-AC0B-48C7-AAC8-FB7CFC067C1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A9CBA-F56F-20A3-CEE8-F4EDDAF0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C0A54-4C50-C38E-8A4C-A47BE7CB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0287-0B26-46D8-87EA-5CC0F90C9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76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CB83-1100-B1CE-9624-1FCBA1A7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214AE-FA45-CFA0-B8B1-67290ABFD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FFFE2-1462-2136-55FE-3499C6AC4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EF3ED-1F61-08B0-4399-11754917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ED6E-AC0B-48C7-AAC8-FB7CFC067C1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5A966-1F95-C086-8F77-DD91626C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B5921-211B-F048-4521-A5D32C82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0287-0B26-46D8-87EA-5CC0F90C9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62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BB8FF-DD6C-8A99-D10E-7AC090D3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08D5F-784C-1EB7-BA7E-BDE33228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D2661-DCA9-3F75-48F7-9CD4560BF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ED6E-AC0B-48C7-AAC8-FB7CFC067C1C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B6C2-14A8-879B-C26F-E3E468970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F0A81-EDE6-BD99-D4A8-CDA7928A0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B0287-0B26-46D8-87EA-5CC0F90C9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png" 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png" 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png" 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png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microsoft.com/office/2007/relationships/hdphoto" Target="../media/hdphoto1.wdp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464EEC"/>
            </a:gs>
            <a:gs pos="0">
              <a:srgbClr val="FEC9A8">
                <a:alpha val="80000"/>
              </a:srgbClr>
            </a:gs>
            <a:gs pos="48000">
              <a:srgbClr val="BF95D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0" y="2624405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and GitHub</a:t>
            </a:r>
            <a:endParaRPr lang="en-IN" sz="8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0D042-CC1C-249B-6210-C211300D16D6}"/>
              </a:ext>
            </a:extLst>
          </p:cNvPr>
          <p:cNvSpPr txBox="1"/>
          <p:nvPr/>
        </p:nvSpPr>
        <p:spPr>
          <a:xfrm>
            <a:off x="5019675" y="5340590"/>
            <a:ext cx="1943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 H</a:t>
            </a:r>
            <a:r>
              <a:rPr lang="en-IN" b="1" dirty="0" err="1">
                <a:solidFill>
                  <a:schemeClr val="bg1"/>
                </a:solidFill>
              </a:rPr>
              <a:t>imanshu</a:t>
            </a:r>
            <a:r>
              <a:rPr lang="en-IN" b="1" dirty="0">
                <a:solidFill>
                  <a:schemeClr val="bg1"/>
                </a:solidFill>
              </a:rPr>
              <a:t> Balani</a:t>
            </a:r>
          </a:p>
        </p:txBody>
      </p:sp>
    </p:spTree>
    <p:extLst>
      <p:ext uri="{BB962C8B-B14F-4D97-AF65-F5344CB8AC3E}">
        <p14:creationId xmlns:p14="http://schemas.microsoft.com/office/powerpoint/2010/main" val="321908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D829FCB-9608-E8A9-D976-D7E9BB09CFEA}"/>
              </a:ext>
            </a:extLst>
          </p:cNvPr>
          <p:cNvSpPr/>
          <p:nvPr/>
        </p:nvSpPr>
        <p:spPr>
          <a:xfrm>
            <a:off x="1703732" y="1650368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FEC9A8">
                  <a:alpha val="0"/>
                </a:srgbClr>
              </a:gs>
              <a:gs pos="100000">
                <a:srgbClr val="BF95DF"/>
              </a:gs>
            </a:gsLst>
            <a:lin ang="27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684014" y="605104"/>
            <a:ext cx="4202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rgbClr val="7030A0"/>
                    </a:gs>
                  </a:gsLst>
                  <a:lin ang="5400000" scaled="1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 Git</a:t>
            </a:r>
            <a:endParaRPr lang="en-IN" sz="40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3B19E67D-02B5-908A-E8E7-C56A90DE9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078" y="336351"/>
            <a:ext cx="1245393" cy="1245393"/>
          </a:xfrm>
          <a:prstGeom prst="rect">
            <a:avLst/>
          </a:prstGeom>
          <a:noFill/>
        </p:spPr>
      </p:pic>
      <p:pic>
        <p:nvPicPr>
          <p:cNvPr id="13" name="Picture 2" descr="The lifecycle of the status of your files">
            <a:extLst>
              <a:ext uri="{FF2B5EF4-FFF2-40B4-BE49-F238E27FC236}">
                <a16:creationId xmlns:a16="http://schemas.microsoft.com/office/drawing/2014/main" id="{9C792E56-0FF8-3B03-7D4C-85DA10C99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611" y="2162175"/>
            <a:ext cx="9550777" cy="39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E72667-665D-F39F-07D9-624B5D41708C}"/>
              </a:ext>
            </a:extLst>
          </p:cNvPr>
          <p:cNvSpPr txBox="1"/>
          <p:nvPr/>
        </p:nvSpPr>
        <p:spPr>
          <a:xfrm>
            <a:off x="6733037" y="6429012"/>
            <a:ext cx="7510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Google Sans"/>
              </a:rPr>
              <a:t>*https://git-scm.com/book/en/v2/images/lifecycle.png</a:t>
            </a:r>
          </a:p>
        </p:txBody>
      </p:sp>
    </p:spTree>
    <p:extLst>
      <p:ext uri="{BB962C8B-B14F-4D97-AF65-F5344CB8AC3E}">
        <p14:creationId xmlns:p14="http://schemas.microsoft.com/office/powerpoint/2010/main" val="19190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21973C-01F6-E943-099B-9869DB768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3FD1E7A-589D-E0B0-30B4-CCDF8081BDE2}"/>
              </a:ext>
            </a:extLst>
          </p:cNvPr>
          <p:cNvSpPr/>
          <p:nvPr/>
        </p:nvSpPr>
        <p:spPr>
          <a:xfrm>
            <a:off x="1614489" y="864555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873AC0">
                  <a:alpha val="20000"/>
                </a:srgbClr>
              </a:gs>
              <a:gs pos="51000">
                <a:srgbClr val="0A0E66">
                  <a:alpha val="29000"/>
                </a:srgbClr>
              </a:gs>
            </a:gsLst>
            <a:lin ang="135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gradFill>
                <a:gsLst>
                  <a:gs pos="0">
                    <a:srgbClr val="0A0E66"/>
                  </a:gs>
                  <a:gs pos="100000">
                    <a:srgbClr val="464EEC"/>
                  </a:gs>
                </a:gsLst>
                <a:lin ang="13500000" scaled="1"/>
              </a:gradFill>
            </a:endParaRPr>
          </a:p>
        </p:txBody>
      </p:sp>
      <p:pic>
        <p:nvPicPr>
          <p:cNvPr id="1028" name="Picture 4" descr="Github Logo Icon - Free vector graphic on Pixabay">
            <a:extLst>
              <a:ext uri="{FF2B5EF4-FFF2-40B4-BE49-F238E27FC236}">
                <a16:creationId xmlns:a16="http://schemas.microsoft.com/office/drawing/2014/main" id="{E96FEB5B-E453-7767-30CD-F107AFDB8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268" y="78743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DD1A16-CEF3-7992-9969-8A96EA0366C6}"/>
              </a:ext>
            </a:extLst>
          </p:cNvPr>
          <p:cNvSpPr txBox="1"/>
          <p:nvPr/>
        </p:nvSpPr>
        <p:spPr>
          <a:xfrm>
            <a:off x="132107" y="510612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0A0E66"/>
                    </a:gs>
                    <a:gs pos="100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IN" sz="4000" b="1" dirty="0">
              <a:gradFill flip="none" rotWithShape="1">
                <a:gsLst>
                  <a:gs pos="0">
                    <a:srgbClr val="0A0E66"/>
                  </a:gs>
                  <a:gs pos="100000">
                    <a:srgbClr val="464EEC"/>
                  </a:gs>
                </a:gsLst>
                <a:lin ang="135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7F88E-E12A-2F3A-DBDE-2B8D63F05424}"/>
              </a:ext>
            </a:extLst>
          </p:cNvPr>
          <p:cNvSpPr txBox="1"/>
          <p:nvPr/>
        </p:nvSpPr>
        <p:spPr>
          <a:xfrm>
            <a:off x="863310" y="2075913"/>
            <a:ext cx="10223789" cy="2750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GitHub is a website where you can store your code and collaborate with other developers.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It's like a big online filing cabinet for your code.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You can use GitHub to store your personal projects.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oogle Sans"/>
              </a:rPr>
              <a:t>You can</a:t>
            </a: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 contribute to open source projects with GitHub.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8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3FD1E7A-589D-E0B0-30B4-CCDF8081BDE2}"/>
              </a:ext>
            </a:extLst>
          </p:cNvPr>
          <p:cNvSpPr/>
          <p:nvPr/>
        </p:nvSpPr>
        <p:spPr>
          <a:xfrm>
            <a:off x="1614489" y="855030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873AC0">
                  <a:alpha val="20000"/>
                </a:srgbClr>
              </a:gs>
              <a:gs pos="51000">
                <a:srgbClr val="0A0E66">
                  <a:alpha val="29000"/>
                </a:srgbClr>
              </a:gs>
            </a:gsLst>
            <a:lin ang="135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8" name="Picture 4" descr="Github Logo Icon - Free vector graphic on Pixabay">
            <a:extLst>
              <a:ext uri="{FF2B5EF4-FFF2-40B4-BE49-F238E27FC236}">
                <a16:creationId xmlns:a16="http://schemas.microsoft.com/office/drawing/2014/main" id="{E96FEB5B-E453-7767-30CD-F107AFDB8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268" y="78743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CF4660-0D44-631B-01F2-22C4B1E7E79E}"/>
              </a:ext>
            </a:extLst>
          </p:cNvPr>
          <p:cNvSpPr txBox="1"/>
          <p:nvPr/>
        </p:nvSpPr>
        <p:spPr>
          <a:xfrm>
            <a:off x="4160044" y="2644170"/>
            <a:ext cx="387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gradFill flip="none" rotWithShape="1">
                  <a:gsLst>
                    <a:gs pos="0">
                      <a:srgbClr val="1BC72B"/>
                    </a:gs>
                    <a:gs pos="61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create an account</a:t>
            </a:r>
            <a:endParaRPr lang="en-IN" sz="4800" b="1" dirty="0">
              <a:gradFill flip="none" rotWithShape="1">
                <a:gsLst>
                  <a:gs pos="0">
                    <a:srgbClr val="1BC72B"/>
                  </a:gs>
                  <a:gs pos="61000">
                    <a:srgbClr val="464EEC"/>
                  </a:gs>
                </a:gsLst>
                <a:lin ang="135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E2683-1563-04B8-C96E-83C82719999C}"/>
              </a:ext>
            </a:extLst>
          </p:cNvPr>
          <p:cNvSpPr txBox="1"/>
          <p:nvPr/>
        </p:nvSpPr>
        <p:spPr>
          <a:xfrm>
            <a:off x="132107" y="510612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0A0E66"/>
                    </a:gs>
                    <a:gs pos="100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IN" sz="4000" b="1" dirty="0">
              <a:gradFill flip="none" rotWithShape="1">
                <a:gsLst>
                  <a:gs pos="0">
                    <a:srgbClr val="0A0E66"/>
                  </a:gs>
                  <a:gs pos="100000">
                    <a:srgbClr val="464EEC"/>
                  </a:gs>
                </a:gsLst>
                <a:lin ang="135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029423-075F-91F7-A934-FC2D41AD3658}"/>
              </a:ext>
            </a:extLst>
          </p:cNvPr>
          <p:cNvGrpSpPr/>
          <p:nvPr/>
        </p:nvGrpSpPr>
        <p:grpSpPr>
          <a:xfrm>
            <a:off x="1263633" y="5081693"/>
            <a:ext cx="10223896" cy="1005775"/>
            <a:chOff x="1171575" y="1960277"/>
            <a:chExt cx="10223896" cy="1005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C9E1B2-3869-AE6B-E637-246EBA035083}"/>
                </a:ext>
              </a:extLst>
            </p:cNvPr>
            <p:cNvSpPr txBox="1"/>
            <p:nvPr/>
          </p:nvSpPr>
          <p:spPr>
            <a:xfrm>
              <a:off x="1171575" y="1960277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1BC72B"/>
                  </a:solidFill>
                  <a:latin typeface="Google Sans"/>
                </a:rPr>
                <a:t>Sign-up to GitHub</a:t>
              </a:r>
              <a:endParaRPr lang="en-IN" b="1" dirty="0">
                <a:solidFill>
                  <a:srgbClr val="1BC72B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011F3B-F1D5-E44D-9C59-10D9BFE16839}"/>
                </a:ext>
              </a:extLst>
            </p:cNvPr>
            <p:cNvGrpSpPr/>
            <p:nvPr/>
          </p:nvGrpSpPr>
          <p:grpSpPr>
            <a:xfrm>
              <a:off x="1171575" y="2324187"/>
              <a:ext cx="10223896" cy="641865"/>
              <a:chOff x="1171575" y="3470816"/>
              <a:chExt cx="10223896" cy="641865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00499E4-176C-7C39-FC26-7914D628A7DD}"/>
                  </a:ext>
                </a:extLst>
              </p:cNvPr>
              <p:cNvSpPr/>
              <p:nvPr/>
            </p:nvSpPr>
            <p:spPr>
              <a:xfrm>
                <a:off x="1171575" y="3470816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https://github.com/signup</a:t>
                </a:r>
              </a:p>
            </p:txBody>
          </p:sp>
          <p:pic>
            <p:nvPicPr>
              <p:cNvPr id="8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96B3563D-6C10-C769-0E2A-B5022A8310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3677448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</p:grpSp>
    </p:spTree>
    <p:extLst>
      <p:ext uri="{BB962C8B-B14F-4D97-AF65-F5344CB8AC3E}">
        <p14:creationId xmlns:p14="http://schemas.microsoft.com/office/powerpoint/2010/main" val="129449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3FD1E7A-589D-E0B0-30B4-CCDF8081BDE2}"/>
              </a:ext>
            </a:extLst>
          </p:cNvPr>
          <p:cNvSpPr/>
          <p:nvPr/>
        </p:nvSpPr>
        <p:spPr>
          <a:xfrm>
            <a:off x="1614489" y="864555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873AC0">
                  <a:alpha val="20000"/>
                </a:srgbClr>
              </a:gs>
              <a:gs pos="51000">
                <a:srgbClr val="0A0E66">
                  <a:alpha val="29000"/>
                </a:srgbClr>
              </a:gs>
            </a:gsLst>
            <a:lin ang="135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8" name="Picture 4" descr="Github Logo Icon - Free vector graphic on Pixabay">
            <a:extLst>
              <a:ext uri="{FF2B5EF4-FFF2-40B4-BE49-F238E27FC236}">
                <a16:creationId xmlns:a16="http://schemas.microsoft.com/office/drawing/2014/main" id="{E96FEB5B-E453-7767-30CD-F107AFDB8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268" y="78743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CF4660-0D44-631B-01F2-22C4B1E7E79E}"/>
              </a:ext>
            </a:extLst>
          </p:cNvPr>
          <p:cNvSpPr txBox="1"/>
          <p:nvPr/>
        </p:nvSpPr>
        <p:spPr>
          <a:xfrm>
            <a:off x="3627834" y="2644170"/>
            <a:ext cx="4936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gradFill flip="none" rotWithShape="1">
                  <a:gsLst>
                    <a:gs pos="0">
                      <a:srgbClr val="1BC72B"/>
                    </a:gs>
                    <a:gs pos="61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READMEs as a portfolio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12CE2-F55A-565F-1087-A77D1CDF0CC0}"/>
              </a:ext>
            </a:extLst>
          </p:cNvPr>
          <p:cNvSpPr txBox="1"/>
          <p:nvPr/>
        </p:nvSpPr>
        <p:spPr>
          <a:xfrm>
            <a:off x="132107" y="510612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0A0E66"/>
                    </a:gs>
                    <a:gs pos="100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IN" sz="4000" b="1" dirty="0">
              <a:gradFill flip="none" rotWithShape="1">
                <a:gsLst>
                  <a:gs pos="0">
                    <a:srgbClr val="0A0E66"/>
                  </a:gs>
                  <a:gs pos="100000">
                    <a:srgbClr val="464EEC"/>
                  </a:gs>
                </a:gsLst>
                <a:lin ang="135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89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3FD1E7A-589D-E0B0-30B4-CCDF8081BDE2}"/>
              </a:ext>
            </a:extLst>
          </p:cNvPr>
          <p:cNvSpPr/>
          <p:nvPr/>
        </p:nvSpPr>
        <p:spPr>
          <a:xfrm>
            <a:off x="1614489" y="864555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873AC0">
                  <a:alpha val="20000"/>
                </a:srgbClr>
              </a:gs>
              <a:gs pos="51000">
                <a:srgbClr val="0A0E66">
                  <a:alpha val="29000"/>
                </a:srgbClr>
              </a:gs>
            </a:gsLst>
            <a:lin ang="135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8" name="Picture 4" descr="Github Logo Icon - Free vector graphic on Pixabay">
            <a:extLst>
              <a:ext uri="{FF2B5EF4-FFF2-40B4-BE49-F238E27FC236}">
                <a16:creationId xmlns:a16="http://schemas.microsoft.com/office/drawing/2014/main" id="{E96FEB5B-E453-7767-30CD-F107AFDB8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268" y="78743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CF4660-0D44-631B-01F2-22C4B1E7E79E}"/>
              </a:ext>
            </a:extLst>
          </p:cNvPr>
          <p:cNvSpPr txBox="1"/>
          <p:nvPr/>
        </p:nvSpPr>
        <p:spPr>
          <a:xfrm>
            <a:off x="3627834" y="2644170"/>
            <a:ext cx="4936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gradFill flip="none" rotWithShape="1">
                  <a:gsLst>
                    <a:gs pos="0">
                      <a:srgbClr val="1BC72B"/>
                    </a:gs>
                    <a:gs pos="61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Create your first repository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12CE2-F55A-565F-1087-A77D1CDF0CC0}"/>
              </a:ext>
            </a:extLst>
          </p:cNvPr>
          <p:cNvSpPr txBox="1"/>
          <p:nvPr/>
        </p:nvSpPr>
        <p:spPr>
          <a:xfrm>
            <a:off x="132107" y="510612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0A0E66"/>
                    </a:gs>
                    <a:gs pos="100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IN" sz="4000" b="1" dirty="0">
              <a:gradFill flip="none" rotWithShape="1">
                <a:gsLst>
                  <a:gs pos="0">
                    <a:srgbClr val="0A0E66"/>
                  </a:gs>
                  <a:gs pos="100000">
                    <a:srgbClr val="464EEC"/>
                  </a:gs>
                </a:gsLst>
                <a:lin ang="135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8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3FD1E7A-589D-E0B0-30B4-CCDF8081BDE2}"/>
              </a:ext>
            </a:extLst>
          </p:cNvPr>
          <p:cNvSpPr/>
          <p:nvPr/>
        </p:nvSpPr>
        <p:spPr>
          <a:xfrm>
            <a:off x="1614489" y="864555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873AC0">
                  <a:alpha val="20000"/>
                </a:srgbClr>
              </a:gs>
              <a:gs pos="51000">
                <a:srgbClr val="0A0E66">
                  <a:alpha val="29000"/>
                </a:srgbClr>
              </a:gs>
            </a:gsLst>
            <a:lin ang="135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8" name="Picture 4" descr="Github Logo Icon - Free vector graphic on Pixabay">
            <a:extLst>
              <a:ext uri="{FF2B5EF4-FFF2-40B4-BE49-F238E27FC236}">
                <a16:creationId xmlns:a16="http://schemas.microsoft.com/office/drawing/2014/main" id="{E96FEB5B-E453-7767-30CD-F107AFDB8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268" y="78743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CF4660-0D44-631B-01F2-22C4B1E7E79E}"/>
              </a:ext>
            </a:extLst>
          </p:cNvPr>
          <p:cNvSpPr txBox="1"/>
          <p:nvPr/>
        </p:nvSpPr>
        <p:spPr>
          <a:xfrm>
            <a:off x="3627834" y="2644170"/>
            <a:ext cx="4936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gradFill flip="none" rotWithShape="1">
                  <a:gsLst>
                    <a:gs pos="0">
                      <a:srgbClr val="1BC72B"/>
                    </a:gs>
                    <a:gs pos="61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Make your First Contribution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9B8E6-D457-579E-E3B4-B7B249DDA748}"/>
              </a:ext>
            </a:extLst>
          </p:cNvPr>
          <p:cNvSpPr txBox="1"/>
          <p:nvPr/>
        </p:nvSpPr>
        <p:spPr>
          <a:xfrm>
            <a:off x="132107" y="510612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0A0E66"/>
                    </a:gs>
                    <a:gs pos="100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IN" sz="4000" b="1" dirty="0">
              <a:gradFill flip="none" rotWithShape="1">
                <a:gsLst>
                  <a:gs pos="0">
                    <a:srgbClr val="0A0E66"/>
                  </a:gs>
                  <a:gs pos="100000">
                    <a:srgbClr val="464EEC"/>
                  </a:gs>
                </a:gsLst>
                <a:lin ang="135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30B7CC-86E3-3E29-39CC-3E2E953C3C57}"/>
              </a:ext>
            </a:extLst>
          </p:cNvPr>
          <p:cNvGrpSpPr/>
          <p:nvPr/>
        </p:nvGrpSpPr>
        <p:grpSpPr>
          <a:xfrm>
            <a:off x="1263633" y="5081693"/>
            <a:ext cx="10223896" cy="1005775"/>
            <a:chOff x="1171575" y="1960277"/>
            <a:chExt cx="10223896" cy="1005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FA260A-8B6D-1965-434D-C6D2BC69D92B}"/>
                </a:ext>
              </a:extLst>
            </p:cNvPr>
            <p:cNvSpPr txBox="1"/>
            <p:nvPr/>
          </p:nvSpPr>
          <p:spPr>
            <a:xfrm>
              <a:off x="1171575" y="1960277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 err="1">
                  <a:solidFill>
                    <a:srgbClr val="1BC72B"/>
                  </a:solidFill>
                  <a:latin typeface="Google Sans"/>
                </a:rPr>
                <a:t>himanshubalani</a:t>
              </a:r>
              <a:r>
                <a:rPr lang="en-US" b="1" dirty="0">
                  <a:solidFill>
                    <a:srgbClr val="1BC72B"/>
                  </a:solidFill>
                  <a:latin typeface="Google Sans"/>
                </a:rPr>
                <a:t>/</a:t>
              </a:r>
              <a:r>
                <a:rPr lang="en-US" b="1" dirty="0" err="1">
                  <a:solidFill>
                    <a:srgbClr val="1BC72B"/>
                  </a:solidFill>
                  <a:latin typeface="Google Sans"/>
                </a:rPr>
                <a:t>first_contributions</a:t>
              </a:r>
              <a:r>
                <a:rPr lang="en-US" b="1" dirty="0">
                  <a:solidFill>
                    <a:srgbClr val="1BC72B"/>
                  </a:solidFill>
                  <a:latin typeface="Google Sans"/>
                </a:rPr>
                <a:t> on GitHub</a:t>
              </a:r>
              <a:endParaRPr lang="en-IN" b="1" dirty="0">
                <a:solidFill>
                  <a:srgbClr val="1BC72B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7CCD65E-A063-B817-FB94-F277164AACFC}"/>
                </a:ext>
              </a:extLst>
            </p:cNvPr>
            <p:cNvGrpSpPr/>
            <p:nvPr/>
          </p:nvGrpSpPr>
          <p:grpSpPr>
            <a:xfrm>
              <a:off x="1171575" y="2324187"/>
              <a:ext cx="10223896" cy="641865"/>
              <a:chOff x="1171575" y="3470816"/>
              <a:chExt cx="10223896" cy="641865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9C00B8A-C110-3B9D-1E50-FF38AF0C3787}"/>
                  </a:ext>
                </a:extLst>
              </p:cNvPr>
              <p:cNvSpPr/>
              <p:nvPr/>
            </p:nvSpPr>
            <p:spPr>
              <a:xfrm>
                <a:off x="1171575" y="3470816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https://github.com/himanshubalani/first_contrbutions</a:t>
                </a:r>
              </a:p>
            </p:txBody>
          </p:sp>
          <p:pic>
            <p:nvPicPr>
              <p:cNvPr id="8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5DF36B2A-49AB-6BC1-08CF-42F333568A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3677448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</p:grpSp>
    </p:spTree>
    <p:extLst>
      <p:ext uri="{BB962C8B-B14F-4D97-AF65-F5344CB8AC3E}">
        <p14:creationId xmlns:p14="http://schemas.microsoft.com/office/powerpoint/2010/main" val="3187914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3FD1E7A-589D-E0B0-30B4-CCDF8081BDE2}"/>
              </a:ext>
            </a:extLst>
          </p:cNvPr>
          <p:cNvSpPr/>
          <p:nvPr/>
        </p:nvSpPr>
        <p:spPr>
          <a:xfrm>
            <a:off x="1614489" y="864555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873AC0">
                  <a:alpha val="20000"/>
                </a:srgbClr>
              </a:gs>
              <a:gs pos="51000">
                <a:srgbClr val="0A0E66">
                  <a:alpha val="29000"/>
                </a:srgbClr>
              </a:gs>
            </a:gsLst>
            <a:lin ang="135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8" name="Picture 4" descr="Github Logo Icon - Free vector graphic on Pixabay">
            <a:extLst>
              <a:ext uri="{FF2B5EF4-FFF2-40B4-BE49-F238E27FC236}">
                <a16:creationId xmlns:a16="http://schemas.microsoft.com/office/drawing/2014/main" id="{E96FEB5B-E453-7767-30CD-F107AFDB8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268" y="78743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CF4660-0D44-631B-01F2-22C4B1E7E79E}"/>
              </a:ext>
            </a:extLst>
          </p:cNvPr>
          <p:cNvSpPr txBox="1"/>
          <p:nvPr/>
        </p:nvSpPr>
        <p:spPr>
          <a:xfrm>
            <a:off x="3627834" y="2644170"/>
            <a:ext cx="4936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gradFill flip="none" rotWithShape="1">
                  <a:gsLst>
                    <a:gs pos="0">
                      <a:srgbClr val="1BC72B"/>
                    </a:gs>
                    <a:gs pos="61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Upload Projects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9B8E6-D457-579E-E3B4-B7B249DDA748}"/>
              </a:ext>
            </a:extLst>
          </p:cNvPr>
          <p:cNvSpPr txBox="1"/>
          <p:nvPr/>
        </p:nvSpPr>
        <p:spPr>
          <a:xfrm>
            <a:off x="132107" y="510612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0A0E66"/>
                    </a:gs>
                    <a:gs pos="100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IN" sz="4000" b="1" dirty="0">
              <a:gradFill flip="none" rotWithShape="1">
                <a:gsLst>
                  <a:gs pos="0">
                    <a:srgbClr val="0A0E66"/>
                  </a:gs>
                  <a:gs pos="100000">
                    <a:srgbClr val="464EEC"/>
                  </a:gs>
                </a:gsLst>
                <a:lin ang="135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30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BC72B"/>
            </a:gs>
            <a:gs pos="83000">
              <a:srgbClr val="464EEC">
                <a:alpha val="81000"/>
              </a:srgb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CAC64E-6949-CA1B-A5BE-85C590CCBA38}"/>
              </a:ext>
            </a:extLst>
          </p:cNvPr>
          <p:cNvSpPr txBox="1"/>
          <p:nvPr/>
        </p:nvSpPr>
        <p:spPr>
          <a:xfrm>
            <a:off x="0" y="250058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Open-Source</a:t>
            </a:r>
            <a:endParaRPr lang="en-IN" sz="8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335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D829FCB-9608-E8A9-D976-D7E9BB09CFEA}"/>
              </a:ext>
            </a:extLst>
          </p:cNvPr>
          <p:cNvSpPr/>
          <p:nvPr/>
        </p:nvSpPr>
        <p:spPr>
          <a:xfrm>
            <a:off x="1419225" y="810803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1BC72B">
                  <a:alpha val="20000"/>
                </a:srgbClr>
              </a:gs>
              <a:gs pos="100000">
                <a:srgbClr val="464EEC">
                  <a:alpha val="20000"/>
                </a:srgbClr>
              </a:gs>
            </a:gsLst>
            <a:lin ang="27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285750" y="605105"/>
            <a:ext cx="8543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1BC72B"/>
                    </a:gs>
                    <a:gs pos="61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Open Source Software</a:t>
            </a:r>
            <a:endParaRPr lang="en-IN" sz="4000" b="1" dirty="0">
              <a:gradFill flip="none" rotWithShape="1">
                <a:gsLst>
                  <a:gs pos="0">
                    <a:srgbClr val="1BC72B"/>
                  </a:gs>
                  <a:gs pos="61000">
                    <a:srgbClr val="464EEC"/>
                  </a:gs>
                </a:gsLst>
                <a:lin ang="135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40B58-8DD0-93BB-E901-0E4CF5269B91}"/>
              </a:ext>
            </a:extLst>
          </p:cNvPr>
          <p:cNvSpPr txBox="1"/>
          <p:nvPr/>
        </p:nvSpPr>
        <p:spPr>
          <a:xfrm>
            <a:off x="863311" y="1744860"/>
            <a:ext cx="8408194" cy="389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ed Hat Text"/>
              </a:rPr>
              <a:t>Open source software is software with source code that anyone can inspect, modify, and enhance. 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ed Hat Text"/>
              </a:rPr>
              <a:t>Open source projects, products, or initiatives embrace and celebrate principles of open exchange.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ed Hat Text"/>
              </a:rPr>
              <a:t>There is open c</a:t>
            </a:r>
            <a:r>
              <a:rPr lang="en-US" b="0" i="0" dirty="0">
                <a:solidFill>
                  <a:srgbClr val="000000"/>
                </a:solidFill>
                <a:effectLst/>
                <a:latin typeface="Red Hat Text"/>
              </a:rPr>
              <a:t>ollaborative participation, rapid prototyping and transparency.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ed Hat Text"/>
              </a:rPr>
              <a:t>Development is </a:t>
            </a:r>
            <a:r>
              <a:rPr lang="en-US" b="0" i="0" dirty="0">
                <a:solidFill>
                  <a:srgbClr val="000000"/>
                </a:solidFill>
                <a:effectLst/>
                <a:latin typeface="Red Hat Text"/>
              </a:rPr>
              <a:t>community-oriented.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ed Hat Text"/>
              </a:rPr>
              <a:t>Ex – Linux, Git, Python, Apache Web Server, </a:t>
            </a:r>
            <a:r>
              <a:rPr lang="en-US" dirty="0" err="1">
                <a:solidFill>
                  <a:srgbClr val="000000"/>
                </a:solidFill>
                <a:latin typeface="Red Hat Text"/>
              </a:rPr>
              <a:t>Appwrite</a:t>
            </a:r>
            <a:r>
              <a:rPr lang="en-US" dirty="0">
                <a:solidFill>
                  <a:srgbClr val="000000"/>
                </a:solidFill>
                <a:latin typeface="Red Hat Text"/>
              </a:rPr>
              <a:t> and many more</a:t>
            </a:r>
            <a:endParaRPr lang="en-IN" dirty="0"/>
          </a:p>
        </p:txBody>
      </p:sp>
      <p:pic>
        <p:nvPicPr>
          <p:cNvPr id="2" name="Picture 4" descr="Github Logo Icon - Free vector graphic on Pixabay">
            <a:extLst>
              <a:ext uri="{FF2B5EF4-FFF2-40B4-BE49-F238E27FC236}">
                <a16:creationId xmlns:a16="http://schemas.microsoft.com/office/drawing/2014/main" id="{2F5064D5-A73F-5F52-A2A0-5080FE1D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135" y="173235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00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638175" y="614630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rgbClr val="7030A0"/>
                    </a:gs>
                  </a:gsLst>
                  <a:lin ang="5400000" scaled="1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endParaRPr lang="en-IN" sz="40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0283B9-0553-04A8-41A8-A84CD074437E}"/>
              </a:ext>
            </a:extLst>
          </p:cNvPr>
          <p:cNvSpPr/>
          <p:nvPr/>
        </p:nvSpPr>
        <p:spPr>
          <a:xfrm>
            <a:off x="1419225" y="810803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FEC9A8">
                  <a:alpha val="0"/>
                </a:srgbClr>
              </a:gs>
              <a:gs pos="100000">
                <a:srgbClr val="BF95DF"/>
              </a:gs>
            </a:gsLst>
            <a:lin ang="27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855BA-9270-44AC-7758-CA062C1D5DEB}"/>
              </a:ext>
            </a:extLst>
          </p:cNvPr>
          <p:cNvSpPr txBox="1"/>
          <p:nvPr/>
        </p:nvSpPr>
        <p:spPr>
          <a:xfrm>
            <a:off x="1057275" y="1518689"/>
            <a:ext cx="2905125" cy="4135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Git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GitHub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GitHub Account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GitHub READMEs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First Contributions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Upload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FB1F1-3D80-DB83-8887-B5009B05748E}"/>
              </a:ext>
            </a:extLst>
          </p:cNvPr>
          <p:cNvSpPr txBox="1"/>
          <p:nvPr/>
        </p:nvSpPr>
        <p:spPr>
          <a:xfrm>
            <a:off x="6772275" y="1518689"/>
            <a:ext cx="3505200" cy="2750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What is Open Source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Why should you contribute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What can you contribute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GitHub Student Developer Pack</a:t>
            </a:r>
          </a:p>
        </p:txBody>
      </p:sp>
    </p:spTree>
    <p:extLst>
      <p:ext uri="{BB962C8B-B14F-4D97-AF65-F5344CB8AC3E}">
        <p14:creationId xmlns:p14="http://schemas.microsoft.com/office/powerpoint/2010/main" val="3157796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D829FCB-9608-E8A9-D976-D7E9BB09CFEA}"/>
              </a:ext>
            </a:extLst>
          </p:cNvPr>
          <p:cNvSpPr/>
          <p:nvPr/>
        </p:nvSpPr>
        <p:spPr>
          <a:xfrm>
            <a:off x="1419225" y="810803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1BC72B">
                  <a:alpha val="20000"/>
                </a:srgbClr>
              </a:gs>
              <a:gs pos="100000">
                <a:srgbClr val="464EEC">
                  <a:alpha val="20000"/>
                </a:srgbClr>
              </a:gs>
            </a:gsLst>
            <a:lin ang="27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285750" y="605105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1BC72B"/>
                    </a:gs>
                    <a:gs pos="61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</a:t>
            </a:r>
            <a:endParaRPr lang="en-IN" sz="4000" b="1" dirty="0">
              <a:gradFill flip="none" rotWithShape="1">
                <a:gsLst>
                  <a:gs pos="0">
                    <a:srgbClr val="1BC72B"/>
                  </a:gs>
                  <a:gs pos="61000">
                    <a:srgbClr val="464EEC"/>
                  </a:gs>
                </a:gsLst>
                <a:lin ang="135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40B58-8DD0-93BB-E901-0E4CF5269B91}"/>
              </a:ext>
            </a:extLst>
          </p:cNvPr>
          <p:cNvSpPr txBox="1"/>
          <p:nvPr/>
        </p:nvSpPr>
        <p:spPr>
          <a:xfrm>
            <a:off x="901411" y="1534230"/>
            <a:ext cx="8408194" cy="2750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Free and accessible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Collaboration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Showcase your </a:t>
            </a:r>
            <a:r>
              <a:rPr lang="en-IN" dirty="0">
                <a:solidFill>
                  <a:srgbClr val="374151"/>
                </a:solidFill>
                <a:latin typeface="Söhne"/>
              </a:rPr>
              <a:t>skills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Inclusive</a:t>
            </a:r>
            <a:endParaRPr lang="en-IN" dirty="0"/>
          </a:p>
        </p:txBody>
      </p:sp>
      <p:pic>
        <p:nvPicPr>
          <p:cNvPr id="2" name="Picture 4" descr="Github Logo Icon - Free vector graphic on Pixabay">
            <a:extLst>
              <a:ext uri="{FF2B5EF4-FFF2-40B4-BE49-F238E27FC236}">
                <a16:creationId xmlns:a16="http://schemas.microsoft.com/office/drawing/2014/main" id="{2F5064D5-A73F-5F52-A2A0-5080FE1D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135" y="173235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2A2C892-F330-172B-AE9D-B93D5A0B0361}"/>
              </a:ext>
            </a:extLst>
          </p:cNvPr>
          <p:cNvGrpSpPr/>
          <p:nvPr/>
        </p:nvGrpSpPr>
        <p:grpSpPr>
          <a:xfrm>
            <a:off x="984052" y="4660945"/>
            <a:ext cx="10223896" cy="1005775"/>
            <a:chOff x="1171575" y="1960277"/>
            <a:chExt cx="10223896" cy="1005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3B1F73-F06D-0F0E-619D-B657F83ED52E}"/>
                </a:ext>
              </a:extLst>
            </p:cNvPr>
            <p:cNvSpPr txBox="1"/>
            <p:nvPr/>
          </p:nvSpPr>
          <p:spPr>
            <a:xfrm>
              <a:off x="1171575" y="1960277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1BC72B"/>
                  </a:solidFill>
                  <a:latin typeface="Google Sans"/>
                </a:rPr>
                <a:t>10 Reasons why you should contribute to open-source today – Himanshu Balani</a:t>
              </a:r>
              <a:endParaRPr lang="en-IN" b="1" dirty="0">
                <a:solidFill>
                  <a:srgbClr val="1BC72B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6AFBDD-0585-6AAE-2DB5-194719A3D524}"/>
                </a:ext>
              </a:extLst>
            </p:cNvPr>
            <p:cNvGrpSpPr/>
            <p:nvPr/>
          </p:nvGrpSpPr>
          <p:grpSpPr>
            <a:xfrm>
              <a:off x="1171575" y="2324187"/>
              <a:ext cx="10223896" cy="641865"/>
              <a:chOff x="1171575" y="3470816"/>
              <a:chExt cx="10223896" cy="64186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A686199-C096-5E04-966D-4472F6F865D9}"/>
                  </a:ext>
                </a:extLst>
              </p:cNvPr>
              <p:cNvSpPr/>
              <p:nvPr/>
            </p:nvSpPr>
            <p:spPr>
              <a:xfrm>
                <a:off x="1171575" y="3470816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https://himanshubalani.hashnode.dev/</a:t>
                </a:r>
              </a:p>
            </p:txBody>
          </p:sp>
          <p:pic>
            <p:nvPicPr>
              <p:cNvPr id="11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67DCA416-166E-30B4-6A9E-2A4A644799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3677448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</p:grpSp>
    </p:spTree>
    <p:extLst>
      <p:ext uri="{BB962C8B-B14F-4D97-AF65-F5344CB8AC3E}">
        <p14:creationId xmlns:p14="http://schemas.microsoft.com/office/powerpoint/2010/main" val="44656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D829FCB-9608-E8A9-D976-D7E9BB09CFEA}"/>
              </a:ext>
            </a:extLst>
          </p:cNvPr>
          <p:cNvSpPr/>
          <p:nvPr/>
        </p:nvSpPr>
        <p:spPr>
          <a:xfrm>
            <a:off x="1419225" y="810803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1BC72B">
                  <a:alpha val="20000"/>
                </a:srgbClr>
              </a:gs>
              <a:gs pos="100000">
                <a:srgbClr val="464EEC">
                  <a:alpha val="20000"/>
                </a:srgbClr>
              </a:gs>
            </a:gsLst>
            <a:lin ang="27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445890" y="609762"/>
            <a:ext cx="8296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1BC72B"/>
                    </a:gs>
                    <a:gs pos="61000">
                      <a:srgbClr val="464EEC"/>
                    </a:gs>
                  </a:gsLst>
                  <a:lin ang="135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 Student Developer Pack</a:t>
            </a:r>
            <a:endParaRPr lang="en-IN" sz="4000" b="1" dirty="0">
              <a:gradFill flip="none" rotWithShape="1">
                <a:gsLst>
                  <a:gs pos="0">
                    <a:srgbClr val="1BC72B"/>
                  </a:gs>
                  <a:gs pos="61000">
                    <a:srgbClr val="464EEC"/>
                  </a:gs>
                </a:gsLst>
                <a:lin ang="135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4" descr="Github Logo Icon - Free vector graphic on Pixabay">
            <a:extLst>
              <a:ext uri="{FF2B5EF4-FFF2-40B4-BE49-F238E27FC236}">
                <a16:creationId xmlns:a16="http://schemas.microsoft.com/office/drawing/2014/main" id="{2F5064D5-A73F-5F52-A2A0-5080FE1D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135" y="173235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2A2C892-F330-172B-AE9D-B93D5A0B0361}"/>
              </a:ext>
            </a:extLst>
          </p:cNvPr>
          <p:cNvGrpSpPr/>
          <p:nvPr/>
        </p:nvGrpSpPr>
        <p:grpSpPr>
          <a:xfrm>
            <a:off x="875706" y="2416920"/>
            <a:ext cx="10223896" cy="1005775"/>
            <a:chOff x="1171575" y="1960277"/>
            <a:chExt cx="10223896" cy="1005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3B1F73-F06D-0F0E-619D-B657F83ED52E}"/>
                </a:ext>
              </a:extLst>
            </p:cNvPr>
            <p:cNvSpPr txBox="1"/>
            <p:nvPr/>
          </p:nvSpPr>
          <p:spPr>
            <a:xfrm>
              <a:off x="1171575" y="1960277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1BC72B"/>
                  </a:solidFill>
                  <a:latin typeface="Google Sans"/>
                </a:rPr>
                <a:t>GitHub Education – Join Global Campus</a:t>
              </a:r>
              <a:endParaRPr lang="en-IN" b="1" dirty="0">
                <a:solidFill>
                  <a:srgbClr val="1BC72B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6AFBDD-0585-6AAE-2DB5-194719A3D524}"/>
                </a:ext>
              </a:extLst>
            </p:cNvPr>
            <p:cNvGrpSpPr/>
            <p:nvPr/>
          </p:nvGrpSpPr>
          <p:grpSpPr>
            <a:xfrm>
              <a:off x="1171575" y="2324187"/>
              <a:ext cx="10223896" cy="641865"/>
              <a:chOff x="1171575" y="3470816"/>
              <a:chExt cx="10223896" cy="64186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A686199-C096-5E04-966D-4472F6F865D9}"/>
                  </a:ext>
                </a:extLst>
              </p:cNvPr>
              <p:cNvSpPr/>
              <p:nvPr/>
            </p:nvSpPr>
            <p:spPr>
              <a:xfrm>
                <a:off x="1171575" y="3470816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https://education.github.com/</a:t>
                </a:r>
              </a:p>
            </p:txBody>
          </p:sp>
          <p:pic>
            <p:nvPicPr>
              <p:cNvPr id="11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67DCA416-166E-30B4-6A9E-2A4A644799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3677448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A705569-FF99-C83A-2461-28BE7534F944}"/>
              </a:ext>
            </a:extLst>
          </p:cNvPr>
          <p:cNvGrpSpPr/>
          <p:nvPr/>
        </p:nvGrpSpPr>
        <p:grpSpPr>
          <a:xfrm>
            <a:off x="875706" y="4158057"/>
            <a:ext cx="10223896" cy="1005775"/>
            <a:chOff x="1171575" y="1960277"/>
            <a:chExt cx="10223896" cy="10057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966FC2-85E4-5FF1-A3BE-CCE00F4A94B9}"/>
                </a:ext>
              </a:extLst>
            </p:cNvPr>
            <p:cNvSpPr txBox="1"/>
            <p:nvPr/>
          </p:nvSpPr>
          <p:spPr>
            <a:xfrm>
              <a:off x="1171575" y="1960277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1BC72B"/>
                  </a:solidFill>
                  <a:latin typeface="Google Sans"/>
                </a:rPr>
                <a:t>Student Developer Pack</a:t>
              </a:r>
              <a:endParaRPr lang="en-IN" b="1" dirty="0">
                <a:solidFill>
                  <a:srgbClr val="1BC72B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A803EC9-EF9B-B391-0A52-6648BAE2801D}"/>
                </a:ext>
              </a:extLst>
            </p:cNvPr>
            <p:cNvGrpSpPr/>
            <p:nvPr/>
          </p:nvGrpSpPr>
          <p:grpSpPr>
            <a:xfrm>
              <a:off x="1171575" y="2324187"/>
              <a:ext cx="10223896" cy="641865"/>
              <a:chOff x="1171575" y="3470816"/>
              <a:chExt cx="10223896" cy="641865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6DA156B-113A-3588-87A0-AF1FE9F47B89}"/>
                  </a:ext>
                </a:extLst>
              </p:cNvPr>
              <p:cNvSpPr/>
              <p:nvPr/>
            </p:nvSpPr>
            <p:spPr>
              <a:xfrm>
                <a:off x="1171575" y="3470816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https://education.github.com/pack/</a:t>
                </a:r>
              </a:p>
            </p:txBody>
          </p:sp>
          <p:pic>
            <p:nvPicPr>
              <p:cNvPr id="15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79F70E5C-EB51-19C6-DFC5-B45D9FCE06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3677448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</p:grpSp>
    </p:spTree>
    <p:extLst>
      <p:ext uri="{BB962C8B-B14F-4D97-AF65-F5344CB8AC3E}">
        <p14:creationId xmlns:p14="http://schemas.microsoft.com/office/powerpoint/2010/main" val="2371573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83000">
              <a:srgbClr val="464EEC">
                <a:alpha val="81000"/>
              </a:srgb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1C2136-9B33-78C7-E348-218CE6C4E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1408182"/>
            <a:ext cx="4286250" cy="428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9348CF-827E-3EB0-3A04-608ADF9F2216}"/>
              </a:ext>
            </a:extLst>
          </p:cNvPr>
          <p:cNvSpPr txBox="1"/>
          <p:nvPr/>
        </p:nvSpPr>
        <p:spPr>
          <a:xfrm>
            <a:off x="1" y="569443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himanshubalani</a:t>
            </a:r>
            <a:endParaRPr lang="en-IN" sz="4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3FFF2-74E5-6156-7F02-8E6F37847546}"/>
              </a:ext>
            </a:extLst>
          </p:cNvPr>
          <p:cNvSpPr txBox="1"/>
          <p:nvPr/>
        </p:nvSpPr>
        <p:spPr>
          <a:xfrm>
            <a:off x="85725" y="281255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  <a:endParaRPr lang="en-IN" sz="8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02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D829FCB-9608-E8A9-D976-D7E9BB09CFEA}"/>
              </a:ext>
            </a:extLst>
          </p:cNvPr>
          <p:cNvSpPr/>
          <p:nvPr/>
        </p:nvSpPr>
        <p:spPr>
          <a:xfrm>
            <a:off x="1419225" y="810803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FEC9A8">
                  <a:alpha val="0"/>
                </a:srgbClr>
              </a:gs>
              <a:gs pos="100000">
                <a:srgbClr val="BF95DF"/>
              </a:gs>
            </a:gsLst>
            <a:lin ang="27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285750" y="605105"/>
            <a:ext cx="6972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rgbClr val="7030A0"/>
                    </a:gs>
                  </a:gsLst>
                  <a:lin ang="5400000" scaled="1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are we doing this</a:t>
            </a:r>
            <a:endParaRPr lang="en-IN" sz="40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3B19E67D-02B5-908A-E8E7-C56A90DE9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078" y="336351"/>
            <a:ext cx="1245393" cy="124539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C40B58-8DD0-93BB-E901-0E4CF5269B91}"/>
              </a:ext>
            </a:extLst>
          </p:cNvPr>
          <p:cNvSpPr txBox="1"/>
          <p:nvPr/>
        </p:nvSpPr>
        <p:spPr>
          <a:xfrm>
            <a:off x="920461" y="2171163"/>
            <a:ext cx="8408194" cy="2750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Collaboration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Version Control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Showcase your work 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Learning and exploring</a:t>
            </a:r>
            <a:endParaRPr lang="en-IN" dirty="0"/>
          </a:p>
        </p:txBody>
      </p:sp>
      <p:pic>
        <p:nvPicPr>
          <p:cNvPr id="2" name="Picture 4" descr="Github Logo Icon - Free vector graphic on Pixabay">
            <a:extLst>
              <a:ext uri="{FF2B5EF4-FFF2-40B4-BE49-F238E27FC236}">
                <a16:creationId xmlns:a16="http://schemas.microsoft.com/office/drawing/2014/main" id="{2F5064D5-A73F-5F52-A2A0-5080FE1D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842" y="170452"/>
            <a:ext cx="15716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7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8DEB53C-2FF0-21C5-E77E-1B219884C919}"/>
              </a:ext>
            </a:extLst>
          </p:cNvPr>
          <p:cNvSpPr/>
          <p:nvPr/>
        </p:nvSpPr>
        <p:spPr>
          <a:xfrm>
            <a:off x="-3293141" y="1650368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FEC9A8">
                  <a:alpha val="0"/>
                </a:srgbClr>
              </a:gs>
              <a:gs pos="100000">
                <a:srgbClr val="BF95DF"/>
              </a:gs>
            </a:gsLst>
            <a:lin ang="81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285750" y="605105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rgbClr val="7030A0"/>
                    </a:gs>
                  </a:gsLst>
                  <a:lin ang="5400000" scaled="1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</a:t>
            </a:r>
            <a:endParaRPr lang="en-IN" sz="40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3B19E67D-02B5-908A-E8E7-C56A90DE9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078" y="336351"/>
            <a:ext cx="1245393" cy="1245393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C40B58-8DD0-93BB-E901-0E4CF5269B91}"/>
              </a:ext>
            </a:extLst>
          </p:cNvPr>
          <p:cNvSpPr txBox="1"/>
          <p:nvPr/>
        </p:nvSpPr>
        <p:spPr>
          <a:xfrm>
            <a:off x="984052" y="1536925"/>
            <a:ext cx="8408194" cy="2750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Git is a version control system.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It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keeps a track of changes to your code.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Y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our changes will be synced with the central repository.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You can collaborate with other developers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and work on your code from anywhere.</a:t>
            </a: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ED7516-9DD1-83FC-948C-4EB62C60FF93}"/>
              </a:ext>
            </a:extLst>
          </p:cNvPr>
          <p:cNvGrpSpPr/>
          <p:nvPr/>
        </p:nvGrpSpPr>
        <p:grpSpPr>
          <a:xfrm>
            <a:off x="984052" y="4660945"/>
            <a:ext cx="10223896" cy="1005775"/>
            <a:chOff x="1171575" y="1960277"/>
            <a:chExt cx="10223896" cy="10057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8AA7C8B-2032-EA1D-7044-98138B55EC04}"/>
                </a:ext>
              </a:extLst>
            </p:cNvPr>
            <p:cNvSpPr txBox="1"/>
            <p:nvPr/>
          </p:nvSpPr>
          <p:spPr>
            <a:xfrm>
              <a:off x="1171575" y="1960277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Git Cheat Sheet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DF133C8-A4C6-F444-E458-24C08C87C837}"/>
                </a:ext>
              </a:extLst>
            </p:cNvPr>
            <p:cNvGrpSpPr/>
            <p:nvPr/>
          </p:nvGrpSpPr>
          <p:grpSpPr>
            <a:xfrm>
              <a:off x="1171575" y="2324187"/>
              <a:ext cx="10223896" cy="641865"/>
              <a:chOff x="1171575" y="3470816"/>
              <a:chExt cx="10223896" cy="641865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79AB78F-E03A-3DB6-CCE3-B1BE5ACF7183}"/>
                  </a:ext>
                </a:extLst>
              </p:cNvPr>
              <p:cNvSpPr/>
              <p:nvPr/>
            </p:nvSpPr>
            <p:spPr>
              <a:xfrm>
                <a:off x="1171575" y="3470816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https://education.github.com/git-cheat-sheet-education.pdf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9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C04E4012-5583-A754-2D27-8A38514D8E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3677448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</p:grpSp>
    </p:spTree>
    <p:extLst>
      <p:ext uri="{BB962C8B-B14F-4D97-AF65-F5344CB8AC3E}">
        <p14:creationId xmlns:p14="http://schemas.microsoft.com/office/powerpoint/2010/main" val="276304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D829FCB-9608-E8A9-D976-D7E9BB09CFEA}"/>
              </a:ext>
            </a:extLst>
          </p:cNvPr>
          <p:cNvSpPr/>
          <p:nvPr/>
        </p:nvSpPr>
        <p:spPr>
          <a:xfrm>
            <a:off x="-3293141" y="1650368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FEC9A8">
                  <a:alpha val="0"/>
                </a:srgbClr>
              </a:gs>
              <a:gs pos="100000">
                <a:srgbClr val="BF95DF"/>
              </a:gs>
            </a:gsLst>
            <a:lin ang="81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684014" y="605104"/>
            <a:ext cx="340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rgbClr val="7030A0"/>
                    </a:gs>
                  </a:gsLst>
                  <a:lin ang="5400000" scaled="1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Git</a:t>
            </a:r>
            <a:endParaRPr lang="en-IN" sz="40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3B19E67D-02B5-908A-E8E7-C56A90DE9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078" y="336351"/>
            <a:ext cx="1245393" cy="1245393"/>
          </a:xfrm>
          <a:prstGeom prst="rect">
            <a:avLst/>
          </a:prstGeom>
          <a:noFill/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BF6B9-A649-C7BD-6146-CE8023F87355}"/>
              </a:ext>
            </a:extLst>
          </p:cNvPr>
          <p:cNvGrpSpPr/>
          <p:nvPr/>
        </p:nvGrpSpPr>
        <p:grpSpPr>
          <a:xfrm>
            <a:off x="1171575" y="3414373"/>
            <a:ext cx="10223896" cy="976641"/>
            <a:chOff x="1171575" y="3414373"/>
            <a:chExt cx="10223896" cy="9766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A6F80-19E0-1741-D1FF-1F8D9717834F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48691E0-9FC9-9790-377D-AC4B88E12540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</a:t>
                </a:r>
                <a:r>
                  <a:rPr lang="en-US" spc="3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winget</a:t>
                </a:r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install --id </a:t>
                </a:r>
                <a:r>
                  <a:rPr lang="en-US" spc="3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Git.Git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2050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83BADC00-6710-8ED8-538E-8B6FADD098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C40B58-8DD0-93BB-E901-0E4CF5269B91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Windows CLI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85F125-5131-4E63-101F-5EC30D636E53}"/>
              </a:ext>
            </a:extLst>
          </p:cNvPr>
          <p:cNvGrpSpPr/>
          <p:nvPr/>
        </p:nvGrpSpPr>
        <p:grpSpPr>
          <a:xfrm>
            <a:off x="1171575" y="1960277"/>
            <a:ext cx="10223896" cy="1005775"/>
            <a:chOff x="1171575" y="1960277"/>
            <a:chExt cx="10223896" cy="10057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89EAACB-6499-BBAC-79A1-D429B650CD86}"/>
                </a:ext>
              </a:extLst>
            </p:cNvPr>
            <p:cNvSpPr txBox="1"/>
            <p:nvPr/>
          </p:nvSpPr>
          <p:spPr>
            <a:xfrm>
              <a:off x="1171575" y="1960277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Download Git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31A08C-704B-85AC-0DFF-898DD2F329F8}"/>
                </a:ext>
              </a:extLst>
            </p:cNvPr>
            <p:cNvGrpSpPr/>
            <p:nvPr/>
          </p:nvGrpSpPr>
          <p:grpSpPr>
            <a:xfrm>
              <a:off x="1171575" y="2324187"/>
              <a:ext cx="10223896" cy="641865"/>
              <a:chOff x="1171575" y="3470816"/>
              <a:chExt cx="10223896" cy="641865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3DDFA01-545A-4762-A676-50B598D61925}"/>
                  </a:ext>
                </a:extLst>
              </p:cNvPr>
              <p:cNvSpPr/>
              <p:nvPr/>
            </p:nvSpPr>
            <p:spPr>
              <a:xfrm>
                <a:off x="1171575" y="3470816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https://git-scm.com/downloads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7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4E9CEAA3-054A-9AFB-1466-F89FBAE09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3677448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20172-9E64-3FF0-0270-1CD78E2834E5}"/>
              </a:ext>
            </a:extLst>
          </p:cNvPr>
          <p:cNvGrpSpPr/>
          <p:nvPr/>
        </p:nvGrpSpPr>
        <p:grpSpPr>
          <a:xfrm>
            <a:off x="1171575" y="4730503"/>
            <a:ext cx="10223896" cy="976641"/>
            <a:chOff x="1171575" y="3414373"/>
            <a:chExt cx="10223896" cy="97664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F40013-62BA-6702-B633-1947648D436A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F01729D-E601-A551-1469-FFB1CDC9777C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--version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18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66E6B972-E160-08B3-DC2E-6D68AF892C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3BDFB1-82F7-1087-A358-43439572D85C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Check Installation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70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D829FCB-9608-E8A9-D976-D7E9BB09CFEA}"/>
              </a:ext>
            </a:extLst>
          </p:cNvPr>
          <p:cNvSpPr/>
          <p:nvPr/>
        </p:nvSpPr>
        <p:spPr>
          <a:xfrm>
            <a:off x="1703732" y="1650368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FEC9A8">
                  <a:alpha val="0"/>
                </a:srgbClr>
              </a:gs>
              <a:gs pos="100000">
                <a:srgbClr val="BF95DF"/>
              </a:gs>
            </a:gsLst>
            <a:lin ang="27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684014" y="605104"/>
            <a:ext cx="366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rgbClr val="7030A0"/>
                    </a:gs>
                  </a:gsLst>
                  <a:lin ang="5400000" scaled="1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Configure Git</a:t>
            </a:r>
            <a:endParaRPr lang="en-IN" sz="40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3B19E67D-02B5-908A-E8E7-C56A90DE9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078" y="336351"/>
            <a:ext cx="1245393" cy="1245393"/>
          </a:xfrm>
          <a:prstGeom prst="rect">
            <a:avLst/>
          </a:prstGeom>
          <a:noFill/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BF6B9-A649-C7BD-6146-CE8023F87355}"/>
              </a:ext>
            </a:extLst>
          </p:cNvPr>
          <p:cNvGrpSpPr/>
          <p:nvPr/>
        </p:nvGrpSpPr>
        <p:grpSpPr>
          <a:xfrm>
            <a:off x="1171575" y="3414373"/>
            <a:ext cx="10223896" cy="976641"/>
            <a:chOff x="1171575" y="3414373"/>
            <a:chExt cx="10223896" cy="9766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A6F80-19E0-1741-D1FF-1F8D9717834F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48691E0-9FC9-9790-377D-AC4B88E12540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config --global </a:t>
                </a:r>
                <a:r>
                  <a:rPr lang="en-US" spc="3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user.email</a:t>
                </a:r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“[valid email]”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2050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83BADC00-6710-8ED8-538E-8B6FADD098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C40B58-8DD0-93BB-E901-0E4CF5269B91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Set Email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85F125-5131-4E63-101F-5EC30D636E53}"/>
              </a:ext>
            </a:extLst>
          </p:cNvPr>
          <p:cNvGrpSpPr/>
          <p:nvPr/>
        </p:nvGrpSpPr>
        <p:grpSpPr>
          <a:xfrm>
            <a:off x="1171575" y="1960277"/>
            <a:ext cx="10223896" cy="1005775"/>
            <a:chOff x="1171575" y="1960277"/>
            <a:chExt cx="10223896" cy="10057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89EAACB-6499-BBAC-79A1-D429B650CD86}"/>
                </a:ext>
              </a:extLst>
            </p:cNvPr>
            <p:cNvSpPr txBox="1"/>
            <p:nvPr/>
          </p:nvSpPr>
          <p:spPr>
            <a:xfrm>
              <a:off x="1171575" y="1960277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Set Username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31A08C-704B-85AC-0DFF-898DD2F329F8}"/>
                </a:ext>
              </a:extLst>
            </p:cNvPr>
            <p:cNvGrpSpPr/>
            <p:nvPr/>
          </p:nvGrpSpPr>
          <p:grpSpPr>
            <a:xfrm>
              <a:off x="1171575" y="2324187"/>
              <a:ext cx="10223896" cy="641865"/>
              <a:chOff x="1171575" y="3470816"/>
              <a:chExt cx="10223896" cy="641865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3DDFA01-545A-4762-A676-50B598D61925}"/>
                  </a:ext>
                </a:extLst>
              </p:cNvPr>
              <p:cNvSpPr/>
              <p:nvPr/>
            </p:nvSpPr>
            <p:spPr>
              <a:xfrm>
                <a:off x="1171575" y="3470816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config --global user.name “[</a:t>
                </a:r>
                <a:r>
                  <a:rPr lang="en-US" spc="3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firstname</a:t>
                </a:r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</a:t>
                </a:r>
                <a:r>
                  <a:rPr lang="en-US" spc="3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lastname</a:t>
                </a:r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]” 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7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4E9CEAA3-054A-9AFB-1466-F89FBAE09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3677448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20172-9E64-3FF0-0270-1CD78E2834E5}"/>
              </a:ext>
            </a:extLst>
          </p:cNvPr>
          <p:cNvGrpSpPr/>
          <p:nvPr/>
        </p:nvGrpSpPr>
        <p:grpSpPr>
          <a:xfrm>
            <a:off x="1171575" y="4730503"/>
            <a:ext cx="10223896" cy="976641"/>
            <a:chOff x="1171575" y="3414373"/>
            <a:chExt cx="10223896" cy="97664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F40013-62BA-6702-B633-1947648D436A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F01729D-E601-A551-1469-FFB1CDC9777C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config –-global -l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18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66E6B972-E160-08B3-DC2E-6D68AF892C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3BDFB1-82F7-1087-A358-43439572D85C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Check / List config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86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D829FCB-9608-E8A9-D976-D7E9BB09CFEA}"/>
              </a:ext>
            </a:extLst>
          </p:cNvPr>
          <p:cNvSpPr/>
          <p:nvPr/>
        </p:nvSpPr>
        <p:spPr>
          <a:xfrm>
            <a:off x="1703732" y="1650368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FEC9A8">
                  <a:alpha val="0"/>
                </a:srgbClr>
              </a:gs>
              <a:gs pos="100000">
                <a:srgbClr val="BF95DF"/>
              </a:gs>
            </a:gsLst>
            <a:lin ang="27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684014" y="605104"/>
            <a:ext cx="6455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rgbClr val="7030A0"/>
                    </a:gs>
                  </a:gsLst>
                  <a:lin ang="5400000" scaled="1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Git Commands</a:t>
            </a:r>
            <a:endParaRPr lang="en-IN" sz="40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3B19E67D-02B5-908A-E8E7-C56A90DE9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078" y="336351"/>
            <a:ext cx="1245393" cy="1245393"/>
          </a:xfrm>
          <a:prstGeom prst="rect">
            <a:avLst/>
          </a:prstGeom>
          <a:noFill/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BF6B9-A649-C7BD-6146-CE8023F87355}"/>
              </a:ext>
            </a:extLst>
          </p:cNvPr>
          <p:cNvGrpSpPr/>
          <p:nvPr/>
        </p:nvGrpSpPr>
        <p:grpSpPr>
          <a:xfrm>
            <a:off x="1171575" y="2940679"/>
            <a:ext cx="10223896" cy="976641"/>
            <a:chOff x="1171575" y="3414373"/>
            <a:chExt cx="10223896" cy="9766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A6F80-19E0-1741-D1FF-1F8D9717834F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48691E0-9FC9-9790-377D-AC4B88E12540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clone “Valid URL” 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2050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83BADC00-6710-8ED8-538E-8B6FADD098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C40B58-8DD0-93BB-E901-0E4CF5269B91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Clone a repository from GitHub – creates a local copy of the repo in the location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85F125-5131-4E63-101F-5EC30D636E53}"/>
              </a:ext>
            </a:extLst>
          </p:cNvPr>
          <p:cNvGrpSpPr/>
          <p:nvPr/>
        </p:nvGrpSpPr>
        <p:grpSpPr>
          <a:xfrm>
            <a:off x="1171575" y="1680472"/>
            <a:ext cx="10223896" cy="1005775"/>
            <a:chOff x="1171575" y="1960277"/>
            <a:chExt cx="10223896" cy="10057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89EAACB-6499-BBAC-79A1-D429B650CD86}"/>
                </a:ext>
              </a:extLst>
            </p:cNvPr>
            <p:cNvSpPr txBox="1"/>
            <p:nvPr/>
          </p:nvSpPr>
          <p:spPr>
            <a:xfrm>
              <a:off x="1171575" y="1960277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Initialize a local repository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31A08C-704B-85AC-0DFF-898DD2F329F8}"/>
                </a:ext>
              </a:extLst>
            </p:cNvPr>
            <p:cNvGrpSpPr/>
            <p:nvPr/>
          </p:nvGrpSpPr>
          <p:grpSpPr>
            <a:xfrm>
              <a:off x="1171575" y="2324187"/>
              <a:ext cx="10223896" cy="641865"/>
              <a:chOff x="1171575" y="3470816"/>
              <a:chExt cx="10223896" cy="641865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3DDFA01-545A-4762-A676-50B598D61925}"/>
                  </a:ext>
                </a:extLst>
              </p:cNvPr>
              <p:cNvSpPr/>
              <p:nvPr/>
            </p:nvSpPr>
            <p:spPr>
              <a:xfrm>
                <a:off x="1171575" y="3470816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</a:t>
                </a:r>
                <a:r>
                  <a:rPr lang="en-US" spc="3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init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7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4E9CEAA3-054A-9AFB-1466-F89FBAE09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3677448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20172-9E64-3FF0-0270-1CD78E2834E5}"/>
              </a:ext>
            </a:extLst>
          </p:cNvPr>
          <p:cNvGrpSpPr/>
          <p:nvPr/>
        </p:nvGrpSpPr>
        <p:grpSpPr>
          <a:xfrm>
            <a:off x="1171575" y="4123952"/>
            <a:ext cx="10223896" cy="976641"/>
            <a:chOff x="1171575" y="3414373"/>
            <a:chExt cx="10223896" cy="97664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F40013-62BA-6702-B633-1947648D436A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F01729D-E601-A551-1469-FFB1CDC9777C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remote add [remote name] [remote URL]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18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66E6B972-E160-08B3-DC2E-6D68AF892C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3BDFB1-82F7-1087-A358-43439572D85C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Connect your local repository to the remote repository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90D8D2-2815-1F1B-5EF3-CC887222D4EB}"/>
              </a:ext>
            </a:extLst>
          </p:cNvPr>
          <p:cNvGrpSpPr/>
          <p:nvPr/>
        </p:nvGrpSpPr>
        <p:grpSpPr>
          <a:xfrm>
            <a:off x="1171575" y="5435369"/>
            <a:ext cx="10223896" cy="976641"/>
            <a:chOff x="1171575" y="3414373"/>
            <a:chExt cx="10223896" cy="97664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50D736-FE1F-4782-52F9-C9875C22018A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3BD137F-1510-4322-D7EE-A40DA9A8F4C2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fetch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22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CD4786AF-D3AF-C5B5-8927-BDA3E2FE4E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279FB4-CD9A-3D36-E445-A958CED60D00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Get all the updates from the remote repository, including new branches.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24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D829FCB-9608-E8A9-D976-D7E9BB09CFEA}"/>
              </a:ext>
            </a:extLst>
          </p:cNvPr>
          <p:cNvSpPr/>
          <p:nvPr/>
        </p:nvSpPr>
        <p:spPr>
          <a:xfrm>
            <a:off x="1703732" y="1650368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FEC9A8">
                  <a:alpha val="0"/>
                </a:srgbClr>
              </a:gs>
              <a:gs pos="100000">
                <a:srgbClr val="BF95DF"/>
              </a:gs>
            </a:gsLst>
            <a:lin ang="27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684014" y="605104"/>
            <a:ext cx="6455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rgbClr val="7030A0"/>
                    </a:gs>
                  </a:gsLst>
                  <a:lin ang="5400000" scaled="1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Git Commands</a:t>
            </a:r>
            <a:endParaRPr lang="en-IN" sz="40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3B19E67D-02B5-908A-E8E7-C56A90DE9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078" y="336351"/>
            <a:ext cx="1245393" cy="1245393"/>
          </a:xfrm>
          <a:prstGeom prst="rect">
            <a:avLst/>
          </a:prstGeom>
          <a:noFill/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BF6B9-A649-C7BD-6146-CE8023F87355}"/>
              </a:ext>
            </a:extLst>
          </p:cNvPr>
          <p:cNvGrpSpPr/>
          <p:nvPr/>
        </p:nvGrpSpPr>
        <p:grpSpPr>
          <a:xfrm>
            <a:off x="1171575" y="2940679"/>
            <a:ext cx="10223896" cy="976641"/>
            <a:chOff x="1171575" y="3414373"/>
            <a:chExt cx="10223896" cy="9766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A6F80-19E0-1741-D1FF-1F8D9717834F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48691E0-9FC9-9790-377D-AC4B88E12540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commit –m [message] 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2050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83BADC00-6710-8ED8-538E-8B6FADD098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C40B58-8DD0-93BB-E901-0E4CF5269B91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Commit changes with message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85F125-5131-4E63-101F-5EC30D636E53}"/>
              </a:ext>
            </a:extLst>
          </p:cNvPr>
          <p:cNvGrpSpPr/>
          <p:nvPr/>
        </p:nvGrpSpPr>
        <p:grpSpPr>
          <a:xfrm>
            <a:off x="1171575" y="1680472"/>
            <a:ext cx="10223896" cy="1005775"/>
            <a:chOff x="1171575" y="1960277"/>
            <a:chExt cx="10223896" cy="10057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89EAACB-6499-BBAC-79A1-D429B650CD86}"/>
                </a:ext>
              </a:extLst>
            </p:cNvPr>
            <p:cNvSpPr txBox="1"/>
            <p:nvPr/>
          </p:nvSpPr>
          <p:spPr>
            <a:xfrm>
              <a:off x="1171575" y="1960277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Add all files and changes to track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31A08C-704B-85AC-0DFF-898DD2F329F8}"/>
                </a:ext>
              </a:extLst>
            </p:cNvPr>
            <p:cNvGrpSpPr/>
            <p:nvPr/>
          </p:nvGrpSpPr>
          <p:grpSpPr>
            <a:xfrm>
              <a:off x="1171575" y="2324187"/>
              <a:ext cx="10223896" cy="641865"/>
              <a:chOff x="1171575" y="3470816"/>
              <a:chExt cx="10223896" cy="641865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3DDFA01-545A-4762-A676-50B598D61925}"/>
                  </a:ext>
                </a:extLst>
              </p:cNvPr>
              <p:cNvSpPr/>
              <p:nvPr/>
            </p:nvSpPr>
            <p:spPr>
              <a:xfrm>
                <a:off x="1171575" y="3470816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add .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7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4E9CEAA3-054A-9AFB-1466-F89FBAE09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3677448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20172-9E64-3FF0-0270-1CD78E2834E5}"/>
              </a:ext>
            </a:extLst>
          </p:cNvPr>
          <p:cNvGrpSpPr/>
          <p:nvPr/>
        </p:nvGrpSpPr>
        <p:grpSpPr>
          <a:xfrm>
            <a:off x="1171575" y="4123952"/>
            <a:ext cx="10223896" cy="976641"/>
            <a:chOff x="1171575" y="3414373"/>
            <a:chExt cx="10223896" cy="97664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F40013-62BA-6702-B633-1947648D436A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F01729D-E601-A551-1469-FFB1CDC9777C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pull [remote name] [branch name]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18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66E6B972-E160-08B3-DC2E-6D68AF892C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3BDFB1-82F7-1087-A358-43439572D85C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Pull changes from the remote repository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90D8D2-2815-1F1B-5EF3-CC887222D4EB}"/>
              </a:ext>
            </a:extLst>
          </p:cNvPr>
          <p:cNvGrpSpPr/>
          <p:nvPr/>
        </p:nvGrpSpPr>
        <p:grpSpPr>
          <a:xfrm>
            <a:off x="1171575" y="5435369"/>
            <a:ext cx="10223896" cy="976641"/>
            <a:chOff x="1171575" y="3414373"/>
            <a:chExt cx="10223896" cy="97664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50D736-FE1F-4782-52F9-C9875C22018A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3BD137F-1510-4322-D7EE-A40DA9A8F4C2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push [remote name] [branch name]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22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CD4786AF-D3AF-C5B5-8927-BDA3E2FE4E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279FB4-CD9A-3D36-E445-A958CED60D00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Push Changes 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86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2688C3C5-231B-0E3B-9D09-1F0B3EAD204F}"/>
              </a:ext>
            </a:extLst>
          </p:cNvPr>
          <p:cNvSpPr/>
          <p:nvPr/>
        </p:nvSpPr>
        <p:spPr>
          <a:xfrm>
            <a:off x="-3293141" y="1650368"/>
            <a:ext cx="13306425" cy="7700285"/>
          </a:xfrm>
          <a:prstGeom prst="ellipse">
            <a:avLst/>
          </a:prstGeom>
          <a:gradFill flip="none" rotWithShape="1">
            <a:gsLst>
              <a:gs pos="0">
                <a:srgbClr val="FEC9A8">
                  <a:alpha val="0"/>
                </a:srgbClr>
              </a:gs>
              <a:gs pos="100000">
                <a:srgbClr val="BF95DF"/>
              </a:gs>
            </a:gsLst>
            <a:lin ang="8100000" scaled="1"/>
            <a:tileRect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DEED8-AD75-42CD-5BDA-7623CB5A0CE8}"/>
              </a:ext>
            </a:extLst>
          </p:cNvPr>
          <p:cNvSpPr txBox="1"/>
          <p:nvPr/>
        </p:nvSpPr>
        <p:spPr>
          <a:xfrm>
            <a:off x="684015" y="605104"/>
            <a:ext cx="2678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rgbClr val="7030A0"/>
                    </a:gs>
                  </a:gsLst>
                  <a:lin ang="5400000" scaled="1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Branches</a:t>
            </a:r>
            <a:endParaRPr lang="en-IN" sz="40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3B19E67D-02B5-908A-E8E7-C56A90DE9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078" y="336351"/>
            <a:ext cx="1245393" cy="1245393"/>
          </a:xfrm>
          <a:prstGeom prst="rect">
            <a:avLst/>
          </a:prstGeom>
          <a:noFill/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BF6B9-A649-C7BD-6146-CE8023F87355}"/>
              </a:ext>
            </a:extLst>
          </p:cNvPr>
          <p:cNvGrpSpPr/>
          <p:nvPr/>
        </p:nvGrpSpPr>
        <p:grpSpPr>
          <a:xfrm>
            <a:off x="1171575" y="2940679"/>
            <a:ext cx="10223896" cy="976641"/>
            <a:chOff x="1171575" y="3414373"/>
            <a:chExt cx="10223896" cy="9766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A6F80-19E0-1741-D1FF-1F8D9717834F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48691E0-9FC9-9790-377D-AC4B88E12540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branch 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2050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83BADC00-6710-8ED8-538E-8B6FADD098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C40B58-8DD0-93BB-E901-0E4CF5269B91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See all branches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20172-9E64-3FF0-0270-1CD78E2834E5}"/>
              </a:ext>
            </a:extLst>
          </p:cNvPr>
          <p:cNvGrpSpPr/>
          <p:nvPr/>
        </p:nvGrpSpPr>
        <p:grpSpPr>
          <a:xfrm>
            <a:off x="1171575" y="4123952"/>
            <a:ext cx="10223896" cy="976641"/>
            <a:chOff x="1171575" y="3414373"/>
            <a:chExt cx="10223896" cy="97664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F40013-62BA-6702-B633-1947648D436A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F01729D-E601-A551-1469-FFB1CDC9777C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checkout –b [new branch name]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18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66E6B972-E160-08B3-DC2E-6D68AF892C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3BDFB1-82F7-1087-A358-43439572D85C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Create a new branch and switch to it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90D8D2-2815-1F1B-5EF3-CC887222D4EB}"/>
              </a:ext>
            </a:extLst>
          </p:cNvPr>
          <p:cNvGrpSpPr/>
          <p:nvPr/>
        </p:nvGrpSpPr>
        <p:grpSpPr>
          <a:xfrm>
            <a:off x="1171575" y="5435369"/>
            <a:ext cx="10223896" cy="976641"/>
            <a:chOff x="1171575" y="3414373"/>
            <a:chExt cx="10223896" cy="97664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50D736-FE1F-4782-52F9-C9875C22018A}"/>
                </a:ext>
              </a:extLst>
            </p:cNvPr>
            <p:cNvGrpSpPr/>
            <p:nvPr/>
          </p:nvGrpSpPr>
          <p:grpSpPr>
            <a:xfrm>
              <a:off x="1171575" y="3749149"/>
              <a:ext cx="10223896" cy="641865"/>
              <a:chOff x="1171575" y="2261894"/>
              <a:chExt cx="10223896" cy="641865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3BD137F-1510-4322-D7EE-A40DA9A8F4C2}"/>
                  </a:ext>
                </a:extLst>
              </p:cNvPr>
              <p:cNvSpPr/>
              <p:nvPr/>
            </p:nvSpPr>
            <p:spPr>
              <a:xfrm>
                <a:off x="1171575" y="2261894"/>
                <a:ext cx="10223896" cy="641865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pc="300" dirty="0">
                    <a:solidFill>
                      <a:schemeClr val="tx1"/>
                    </a:solidFill>
                    <a:latin typeface="Consolas" panose="020B0609020204030204" pitchFamily="49" charset="0"/>
                    <a:cs typeface="Cascadia Mono ExtraLight" panose="020B0609020000020004" pitchFamily="49" charset="0"/>
                  </a:rPr>
                  <a:t> git checkout [branch name]</a:t>
                </a:r>
                <a:endParaRPr lang="en-IN" spc="300" dirty="0">
                  <a:solidFill>
                    <a:schemeClr val="tx1"/>
                  </a:solidFill>
                  <a:latin typeface="Consolas" panose="020B0609020204030204" pitchFamily="49" charset="0"/>
                  <a:cs typeface="Cascadia Mono ExtraLight" panose="020B0609020000020004" pitchFamily="49" charset="0"/>
                </a:endParaRPr>
              </a:p>
            </p:txBody>
          </p:sp>
          <p:pic>
            <p:nvPicPr>
              <p:cNvPr id="22" name="Picture 2" descr="Copy Icon SVG, Copy Icon PNG Free Download From pixlok.com">
                <a:extLst>
                  <a:ext uri="{FF2B5EF4-FFF2-40B4-BE49-F238E27FC236}">
                    <a16:creationId xmlns:a16="http://schemas.microsoft.com/office/drawing/2014/main" id="{CD4786AF-D3AF-C5B5-8927-BDA3E2FE4E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0425" y="2468526"/>
                <a:ext cx="228600" cy="228600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279FB4-CD9A-3D36-E445-A958CED60D00}"/>
                </a:ext>
              </a:extLst>
            </p:cNvPr>
            <p:cNvSpPr txBox="1"/>
            <p:nvPr/>
          </p:nvSpPr>
          <p:spPr>
            <a:xfrm>
              <a:off x="1171575" y="3414373"/>
              <a:ext cx="8408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  <a:latin typeface="Google Sans"/>
                </a:rPr>
                <a:t>Switch branches 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ABEAA77-7983-EF7A-8137-00E5BD6316E4}"/>
              </a:ext>
            </a:extLst>
          </p:cNvPr>
          <p:cNvSpPr txBox="1"/>
          <p:nvPr/>
        </p:nvSpPr>
        <p:spPr>
          <a:xfrm>
            <a:off x="1094509" y="1744816"/>
            <a:ext cx="7509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branch in Git is a way to work on a different version of your project without affecting the main branch. This is useful for working on new features, fixing bugs, or testing changes.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75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624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Balani</dc:creator>
  <cp:lastModifiedBy>surajhemnani04@gmail.com</cp:lastModifiedBy>
  <cp:revision>5</cp:revision>
  <dcterms:created xsi:type="dcterms:W3CDTF">2023-05-20T02:03:43Z</dcterms:created>
  <dcterms:modified xsi:type="dcterms:W3CDTF">2023-10-30T14:35:55Z</dcterms:modified>
</cp:coreProperties>
</file>