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61" r:id="rId8"/>
    <p:sldId id="276" r:id="rId9"/>
    <p:sldId id="273" r:id="rId10"/>
    <p:sldId id="267" r:id="rId11"/>
    <p:sldId id="277"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2231F-10B0-4B87-974B-FFCD3BC60FF6}">
          <p14:sldIdLst>
            <p14:sldId id="256"/>
            <p14:sldId id="257"/>
            <p14:sldId id="258"/>
          </p14:sldIdLst>
        </p14:section>
        <p14:section name="Untitled Section" id="{70BF3C8D-CACD-4AC1-A333-654610FC23C9}">
          <p14:sldIdLst>
            <p14:sldId id="261"/>
            <p14:sldId id="276"/>
            <p14:sldId id="273"/>
            <p14:sldId id="267"/>
            <p14:sldId id="277"/>
            <p14:sldId id="27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mariadb-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3.xml"/><Relationship Id="rId5" Type="http://schemas.openxmlformats.org/officeDocument/2006/relationships/hyperlink" Target="https://www.javatpoint.com/php-tutorial" TargetMode="External"/><Relationship Id="rId4" Type="http://schemas.openxmlformats.org/officeDocument/2006/relationships/hyperlink" Target="https://www.javatpoint.com/perl-tutori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Online Voting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Kulmeet Singh</a:t>
            </a:r>
          </a:p>
          <a:p>
            <a:r>
              <a:rPr lang="en-US" dirty="0"/>
              <a:t>2016827</a:t>
            </a:r>
          </a:p>
          <a:p>
            <a:r>
              <a:rPr lang="en-US" dirty="0"/>
              <a:t>Mentor Name : Dr. Surendra Kumar Shukla</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Methodology</a:t>
            </a:r>
          </a:p>
          <a:p>
            <a:r>
              <a:rPr lang="en-US" dirty="0"/>
              <a:t>XAMPP</a:t>
            </a:r>
          </a:p>
          <a:p>
            <a:r>
              <a:rPr lang="en-US" dirty="0"/>
              <a:t>PHP</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1/6/2023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ONLINE VOTING SYSTEM</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868912" y="2653167"/>
            <a:ext cx="9779183" cy="3436483"/>
          </a:xfrm>
        </p:spPr>
        <p:txBody>
          <a:bodyPr vert="horz" lIns="91440" tIns="45720" rIns="91440" bIns="45720" rtlCol="0" anchor="t">
            <a:normAutofit fontScale="92500" lnSpcReduction="10000"/>
          </a:bodyPr>
          <a:lstStyle/>
          <a:p>
            <a:r>
              <a:rPr lang="en-US" sz="1800" dirty="0">
                <a:solidFill>
                  <a:srgbClr val="000000"/>
                </a:solidFill>
                <a:effectLst/>
                <a:latin typeface="Calibri" panose="020F0502020204030204" pitchFamily="34" charset="0"/>
                <a:ea typeface="Calibri" panose="020F0502020204030204" pitchFamily="34" charset="0"/>
              </a:rPr>
              <a:t>The word "vote" means to choose, select, or specify from a list. The main purpose of voting (in scenarios involving citizens of a particular country) is to find leaders of their choice. And the process of voting in an election is called a poll. The Online Voting System is an online website with key features related to the GUI and database properties that determine software requirements for this project. This project is intended for small voting processes such as college elections and feedback forms. This project provides an online tool to vote on various questions submitted by admins/organizers. The purpose of this document is to help you understand the practical and non-functional requirements of an online survey system. It also works for the purpose of clarifying functionality to the end user.</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1/6/2023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ONLINE VOTING SYSTEM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Methodology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1/6/2023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ONLINE VOTING SYSTEM</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 name="Content Placeholder 9">
            <a:extLst>
              <a:ext uri="{FF2B5EF4-FFF2-40B4-BE49-F238E27FC236}">
                <a16:creationId xmlns:a16="http://schemas.microsoft.com/office/drawing/2014/main" id="{6E27671F-4988-EAE8-4D50-78FC5F4B2B49}"/>
              </a:ext>
            </a:extLst>
          </p:cNvPr>
          <p:cNvPicPr>
            <a:picLocks noGrp="1"/>
          </p:cNvPicPr>
          <p:nvPr>
            <p:ph idx="1"/>
          </p:nvPr>
        </p:nvPicPr>
        <p:blipFill>
          <a:blip r:embed="rId2"/>
          <a:stretch>
            <a:fillRect/>
          </a:stretch>
        </p:blipFill>
        <p:spPr>
          <a:xfrm>
            <a:off x="1578038" y="2028225"/>
            <a:ext cx="3210478" cy="3367087"/>
          </a:xfrm>
          <a:prstGeom prst="rect">
            <a:avLst/>
          </a:prstGeom>
        </p:spPr>
      </p:pic>
      <p:pic>
        <p:nvPicPr>
          <p:cNvPr id="11" name="Picture 10">
            <a:extLst>
              <a:ext uri="{FF2B5EF4-FFF2-40B4-BE49-F238E27FC236}">
                <a16:creationId xmlns:a16="http://schemas.microsoft.com/office/drawing/2014/main" id="{95D6EC2E-0A80-CF10-58CD-9F6345717A4F}"/>
              </a:ext>
            </a:extLst>
          </p:cNvPr>
          <p:cNvPicPr/>
          <p:nvPr/>
        </p:nvPicPr>
        <p:blipFill>
          <a:blip r:embed="rId3"/>
          <a:stretch>
            <a:fillRect/>
          </a:stretch>
        </p:blipFill>
        <p:spPr>
          <a:xfrm>
            <a:off x="4882452" y="2028225"/>
            <a:ext cx="5731510" cy="2723515"/>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A5F2-50F7-7EDD-8CB3-D1DB9F65D2B5}"/>
              </a:ext>
            </a:extLst>
          </p:cNvPr>
          <p:cNvSpPr>
            <a:spLocks noGrp="1"/>
          </p:cNvSpPr>
          <p:nvPr>
            <p:ph type="title"/>
          </p:nvPr>
        </p:nvSpPr>
        <p:spPr/>
        <p:txBody>
          <a:bodyPr/>
          <a:lstStyle/>
          <a:p>
            <a:r>
              <a:rPr lang="en-US" dirty="0"/>
              <a:t>XAMPP</a:t>
            </a:r>
            <a:endParaRPr lang="en-IN" dirty="0"/>
          </a:p>
        </p:txBody>
      </p:sp>
      <p:sp>
        <p:nvSpPr>
          <p:cNvPr id="3" name="Text Placeholder 2">
            <a:extLst>
              <a:ext uri="{FF2B5EF4-FFF2-40B4-BE49-F238E27FC236}">
                <a16:creationId xmlns:a16="http://schemas.microsoft.com/office/drawing/2014/main" id="{714F03CE-58D0-DCA4-0F65-BB996230AD4F}"/>
              </a:ext>
            </a:extLst>
          </p:cNvPr>
          <p:cNvSpPr>
            <a:spLocks noGrp="1"/>
          </p:cNvSpPr>
          <p:nvPr>
            <p:ph type="body" idx="1"/>
          </p:nvPr>
        </p:nvSpPr>
        <p:spPr/>
        <p:txBody>
          <a:bodyPr/>
          <a:lstStyle/>
          <a:p>
            <a:pPr algn="just"/>
            <a:r>
              <a:rPr lang="en-US" sz="1200" b="0" i="0" dirty="0">
                <a:solidFill>
                  <a:srgbClr val="333333"/>
                </a:solidFill>
                <a:effectLst/>
                <a:latin typeface="Times New Roman" panose="02020603050405020304" pitchFamily="18" charset="0"/>
                <a:cs typeface="Times New Roman" panose="02020603050405020304" pitchFamily="18" charset="0"/>
              </a:rPr>
              <a:t>XAMPP is an abbreviation where </a:t>
            </a:r>
            <a:r>
              <a:rPr lang="en-US" sz="1200" b="1" i="1" dirty="0">
                <a:solidFill>
                  <a:srgbClr val="333333"/>
                </a:solidFill>
                <a:effectLst/>
                <a:latin typeface="Times New Roman" panose="02020603050405020304" pitchFamily="18" charset="0"/>
                <a:cs typeface="Times New Roman" panose="02020603050405020304" pitchFamily="18" charset="0"/>
              </a:rPr>
              <a:t>X stands for Cross-Platform, A stands for Apache, M stands for </a:t>
            </a:r>
            <a:r>
              <a:rPr lang="en-US" sz="1200" b="1" i="1" u="none" strike="noStrike" dirty="0">
                <a:solidFill>
                  <a:srgbClr val="008000"/>
                </a:solidFill>
                <a:effectLst/>
                <a:latin typeface="Times New Roman" panose="02020603050405020304" pitchFamily="18" charset="0"/>
                <a:cs typeface="Times New Roman" panose="02020603050405020304" pitchFamily="18" charset="0"/>
                <a:hlinkClick r:id="rId2"/>
              </a:rPr>
              <a:t>MYSQL</a:t>
            </a:r>
            <a:r>
              <a:rPr lang="en-US" sz="1200" b="1" i="1" dirty="0">
                <a:solidFill>
                  <a:srgbClr val="333333"/>
                </a:solidFill>
                <a:effectLst/>
                <a:latin typeface="Times New Roman" panose="02020603050405020304" pitchFamily="18" charset="0"/>
                <a:cs typeface="Times New Roman" panose="02020603050405020304" pitchFamily="18" charset="0"/>
              </a:rPr>
              <a:t>, and the Ps stand for PHP and Perl</a:t>
            </a:r>
            <a:r>
              <a:rPr lang="en-US" sz="1200" b="0" i="0" dirty="0">
                <a:solidFill>
                  <a:srgbClr val="333333"/>
                </a:solidFill>
                <a:effectLst/>
                <a:latin typeface="Times New Roman" panose="02020603050405020304" pitchFamily="18" charset="0"/>
                <a:cs typeface="Times New Roman" panose="02020603050405020304" pitchFamily="18" charset="0"/>
              </a:rPr>
              <a:t>, respectively. It is an open-source package of web solutions that includes Apache distribution for many servers and command-line executables along with modules such as Apache server, </a:t>
            </a: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3"/>
              </a:rPr>
              <a:t>MariaDB</a:t>
            </a:r>
            <a:r>
              <a:rPr lang="en-US" sz="1200" b="0" i="0" dirty="0">
                <a:solidFill>
                  <a:srgbClr val="333333"/>
                </a:solidFill>
                <a:effectLst/>
                <a:latin typeface="Times New Roman" panose="02020603050405020304" pitchFamily="18" charset="0"/>
                <a:cs typeface="Times New Roman" panose="02020603050405020304" pitchFamily="18" charset="0"/>
              </a:rPr>
              <a:t>, PHP, and Perl.</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XAMPP helps a local host or server to test its website and clients via computers and laptops before releasing it to the main server. It is a platform that furnishes a suitable environment to test and verify the working of projects based on Apache, Perl, MySQL database, and PHP through the system of the host itself. Among these technologies, </a:t>
            </a: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4"/>
              </a:rPr>
              <a:t>Perl</a:t>
            </a:r>
            <a:r>
              <a:rPr lang="en-US" sz="1200" b="0" i="0" dirty="0">
                <a:solidFill>
                  <a:srgbClr val="333333"/>
                </a:solidFill>
                <a:effectLst/>
                <a:latin typeface="Times New Roman" panose="02020603050405020304" pitchFamily="18" charset="0"/>
                <a:cs typeface="Times New Roman" panose="02020603050405020304" pitchFamily="18" charset="0"/>
              </a:rPr>
              <a:t> is a programming language used for web development, </a:t>
            </a: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5"/>
              </a:rPr>
              <a:t>PHP</a:t>
            </a:r>
            <a:r>
              <a:rPr lang="en-US" sz="1200" b="0" i="0" dirty="0">
                <a:solidFill>
                  <a:srgbClr val="333333"/>
                </a:solidFill>
                <a:effectLst/>
                <a:latin typeface="Times New Roman" panose="02020603050405020304" pitchFamily="18" charset="0"/>
                <a:cs typeface="Times New Roman" panose="02020603050405020304" pitchFamily="18" charset="0"/>
              </a:rPr>
              <a:t> is a backend scripting language, and MariaDB is the most vividly used database developed by MySQL. The detailed description of these components is given below.</a:t>
            </a:r>
          </a:p>
          <a:p>
            <a:endParaRPr lang="en-IN" sz="1200" dirty="0"/>
          </a:p>
        </p:txBody>
      </p:sp>
      <p:sp>
        <p:nvSpPr>
          <p:cNvPr id="4" name="Date Placeholder 3">
            <a:extLst>
              <a:ext uri="{FF2B5EF4-FFF2-40B4-BE49-F238E27FC236}">
                <a16:creationId xmlns:a16="http://schemas.microsoft.com/office/drawing/2014/main" id="{EB3C4F8F-4142-2F1E-50F6-D1B700417957}"/>
              </a:ext>
            </a:extLst>
          </p:cNvPr>
          <p:cNvSpPr>
            <a:spLocks noGrp="1"/>
          </p:cNvSpPr>
          <p:nvPr>
            <p:ph type="dt" sz="half" idx="10"/>
          </p:nvPr>
        </p:nvSpPr>
        <p:spPr/>
        <p:txBody>
          <a:bodyPr/>
          <a:lstStyle/>
          <a:p>
            <a:fld id="{F5592931-05C6-8543-8B6E-A8BD29BD5C2B}" type="datetime1">
              <a:rPr lang="en-US" smtClean="0"/>
              <a:pPr/>
              <a:t>1/6/2023</a:t>
            </a:fld>
            <a:endParaRPr lang="en-US" dirty="0"/>
          </a:p>
        </p:txBody>
      </p:sp>
      <p:sp>
        <p:nvSpPr>
          <p:cNvPr id="5" name="Footer Placeholder 4">
            <a:extLst>
              <a:ext uri="{FF2B5EF4-FFF2-40B4-BE49-F238E27FC236}">
                <a16:creationId xmlns:a16="http://schemas.microsoft.com/office/drawing/2014/main" id="{419FB1F6-56D8-4F23-583D-4115E79F391F}"/>
              </a:ext>
            </a:extLst>
          </p:cNvPr>
          <p:cNvSpPr>
            <a:spLocks noGrp="1"/>
          </p:cNvSpPr>
          <p:nvPr>
            <p:ph type="ftr" sz="quarter" idx="11"/>
          </p:nvPr>
        </p:nvSpPr>
        <p:spPr/>
        <p:txBody>
          <a:bodyPr/>
          <a:lstStyle/>
          <a:p>
            <a:r>
              <a:rPr lang="en-US" dirty="0"/>
              <a:t>ONLINE VOTING SYSTEM</a:t>
            </a:r>
          </a:p>
        </p:txBody>
      </p:sp>
      <p:sp>
        <p:nvSpPr>
          <p:cNvPr id="6" name="Slide Number Placeholder 5">
            <a:extLst>
              <a:ext uri="{FF2B5EF4-FFF2-40B4-BE49-F238E27FC236}">
                <a16:creationId xmlns:a16="http://schemas.microsoft.com/office/drawing/2014/main" id="{16AB3C7D-4E6C-EA28-D702-9F25095BA773}"/>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34507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000" b="0" i="0" dirty="0">
                <a:solidFill>
                  <a:schemeClr val="bg1">
                    <a:lumMod val="95000"/>
                  </a:schemeClr>
                </a:solidFill>
                <a:effectLst/>
                <a:latin typeface="Charter"/>
              </a:rPr>
              <a:t>Voting is the expression of our commitment to ourselves, one another, this country, and this world.</a:t>
            </a:r>
            <a:endParaRPr lang="en-US" sz="4000" dirty="0">
              <a:solidFill>
                <a:schemeClr val="bg1">
                  <a:lumMod val="95000"/>
                </a:schemeClr>
              </a:solidFill>
            </a:endParaRP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Sharon </a:t>
            </a:r>
            <a:r>
              <a:rPr lang="en-US" dirty="0" err="1"/>
              <a:t>Salzberg</a:t>
            </a:r>
            <a:endParaRPr lang="en-US" dirty="0"/>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1/6/2023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ONLINE VOTING SYSTEM</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PHP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1600" b="0" i="0" dirty="0">
                <a:solidFill>
                  <a:srgbClr val="333333"/>
                </a:solidFill>
                <a:effectLst/>
                <a:latin typeface="Times New Roman" panose="02020603050405020304" pitchFamily="18" charset="0"/>
                <a:cs typeface="Times New Roman" panose="02020603050405020304" pitchFamily="18" charset="0"/>
              </a:rPr>
              <a:t>PHP is an open-source, interpreted, and object-oriented scripting language that can be executed at the server-side. PHP is well suited for web development. Therefore, it is used to develop web applications (an application that executes on the server and generates the dynamic page.).</a:t>
            </a:r>
          </a:p>
          <a:p>
            <a:endParaRPr lang="en-US" sz="1600" dirty="0">
              <a:latin typeface="Times New Roman" panose="02020603050405020304" pitchFamily="18" charset="0"/>
              <a:cs typeface="Times New Roman" panose="02020603050405020304" pitchFamily="18" charset="0"/>
            </a:endParaRPr>
          </a:p>
          <a:p>
            <a:r>
              <a:rPr lang="en-US" sz="1600" b="0" i="0" dirty="0">
                <a:solidFill>
                  <a:srgbClr val="333333"/>
                </a:solidFill>
                <a:effectLst/>
                <a:latin typeface="Times New Roman" panose="02020603050405020304" pitchFamily="18" charset="0"/>
                <a:cs typeface="Times New Roman" panose="02020603050405020304" pitchFamily="18" charset="0"/>
              </a:rPr>
              <a:t>PHP was created by </a:t>
            </a:r>
            <a:r>
              <a:rPr lang="en-US" sz="1600" b="1" i="0" dirty="0">
                <a:solidFill>
                  <a:srgbClr val="333333"/>
                </a:solidFill>
                <a:effectLst/>
                <a:latin typeface="Times New Roman" panose="02020603050405020304" pitchFamily="18" charset="0"/>
                <a:cs typeface="Times New Roman" panose="02020603050405020304" pitchFamily="18" charset="0"/>
              </a:rPr>
              <a:t>Rasmus </a:t>
            </a:r>
            <a:r>
              <a:rPr lang="en-US" sz="1600" b="1" i="0" dirty="0" err="1">
                <a:solidFill>
                  <a:srgbClr val="333333"/>
                </a:solidFill>
                <a:effectLst/>
                <a:latin typeface="Times New Roman" panose="02020603050405020304" pitchFamily="18" charset="0"/>
                <a:cs typeface="Times New Roman" panose="02020603050405020304" pitchFamily="18" charset="0"/>
              </a:rPr>
              <a:t>Lerdorf</a:t>
            </a:r>
            <a:r>
              <a:rPr lang="en-US" sz="1600" b="1" i="0" dirty="0">
                <a:solidFill>
                  <a:srgbClr val="333333"/>
                </a:solidFill>
                <a:effectLst/>
                <a:latin typeface="Times New Roman" panose="02020603050405020304" pitchFamily="18" charset="0"/>
                <a:cs typeface="Times New Roman" panose="02020603050405020304" pitchFamily="18" charset="0"/>
              </a:rPr>
              <a:t> in 1994</a:t>
            </a:r>
            <a:r>
              <a:rPr lang="en-US" sz="1600" b="0" i="0" dirty="0">
                <a:solidFill>
                  <a:srgbClr val="333333"/>
                </a:solidFill>
                <a:effectLst/>
                <a:latin typeface="Times New Roman" panose="02020603050405020304" pitchFamily="18" charset="0"/>
                <a:cs typeface="Times New Roman" panose="02020603050405020304" pitchFamily="18" charset="0"/>
              </a:rPr>
              <a:t> but appeared in the market in 1995. </a:t>
            </a:r>
            <a:r>
              <a:rPr lang="en-US" sz="1600" b="1" i="0" dirty="0">
                <a:solidFill>
                  <a:srgbClr val="333333"/>
                </a:solidFill>
                <a:effectLst/>
                <a:latin typeface="Times New Roman" panose="02020603050405020304" pitchFamily="18" charset="0"/>
                <a:cs typeface="Times New Roman" panose="02020603050405020304" pitchFamily="18" charset="0"/>
              </a:rPr>
              <a:t>PHP 7.4.0</a:t>
            </a:r>
            <a:r>
              <a:rPr lang="en-US" sz="1600" b="0" i="0" dirty="0">
                <a:solidFill>
                  <a:srgbClr val="333333"/>
                </a:solidFill>
                <a:effectLst/>
                <a:latin typeface="Times New Roman" panose="02020603050405020304" pitchFamily="18" charset="0"/>
                <a:cs typeface="Times New Roman" panose="02020603050405020304" pitchFamily="18" charset="0"/>
              </a:rPr>
              <a:t> is the latest version of PHP, which was released on </a:t>
            </a:r>
            <a:r>
              <a:rPr lang="en-US" sz="1600" b="1" i="0" dirty="0">
                <a:solidFill>
                  <a:srgbClr val="333333"/>
                </a:solidFill>
                <a:effectLst/>
                <a:latin typeface="Times New Roman" panose="02020603050405020304" pitchFamily="18" charset="0"/>
                <a:cs typeface="Times New Roman" panose="02020603050405020304" pitchFamily="18" charset="0"/>
              </a:rPr>
              <a:t>28 November</a:t>
            </a:r>
            <a:r>
              <a:rPr lang="en-US" sz="1600" b="0" i="0" dirty="0">
                <a:solidFill>
                  <a:srgbClr val="333333"/>
                </a:solidFill>
                <a:effectLst/>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1/6/2023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ONLINE VOTING SYSTEM</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D8F8CA-3B99-9C06-8D5B-1DFDCE2AE88B}"/>
              </a:ext>
            </a:extLst>
          </p:cNvPr>
          <p:cNvSpPr>
            <a:spLocks noGrp="1"/>
          </p:cNvSpPr>
          <p:nvPr>
            <p:ph type="body" idx="1"/>
          </p:nvPr>
        </p:nvSpPr>
        <p:spPr>
          <a:xfrm>
            <a:off x="1167492" y="2369977"/>
            <a:ext cx="9779183" cy="3719674"/>
          </a:xfrm>
        </p:spPr>
        <p:txBody>
          <a:bodyPr/>
          <a:lstStyle/>
          <a:p>
            <a:pPr algn="just"/>
            <a:r>
              <a:rPr lang="en-US" sz="1400" b="0" i="0" dirty="0">
                <a:solidFill>
                  <a:srgbClr val="333333"/>
                </a:solidFill>
                <a:effectLst/>
                <a:latin typeface="Times New Roman" panose="02020603050405020304" pitchFamily="18" charset="0"/>
                <a:cs typeface="Times New Roman" panose="02020603050405020304" pitchFamily="18" charset="0"/>
              </a:rPr>
              <a:t>Some important points need to be noticed about PHP are as followed:</a:t>
            </a:r>
          </a:p>
          <a:p>
            <a:pPr algn="just">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PHP stands for Hypertext Preprocessor.</a:t>
            </a:r>
          </a:p>
          <a:p>
            <a:pPr algn="just">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PHP is an interpreted language, i.e., there is no need for compilation.</a:t>
            </a:r>
          </a:p>
          <a:p>
            <a:pPr algn="just">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PHP is faster than other scripting languages, for example, ASP and JSP.</a:t>
            </a:r>
          </a:p>
          <a:p>
            <a:pPr algn="just">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PHP is a server-side scripting language, which is used to manage the dynamic content of the website.</a:t>
            </a:r>
          </a:p>
          <a:p>
            <a:pPr algn="just">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PHP can be embedded into HTML.</a:t>
            </a:r>
          </a:p>
          <a:p>
            <a:pPr algn="just">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PHP is an object-oriented language.</a:t>
            </a:r>
          </a:p>
          <a:p>
            <a:pPr algn="just">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PHP is an open-source scripting language.</a:t>
            </a:r>
          </a:p>
          <a:p>
            <a:pPr algn="just">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PHP is simple and easy to learn language.</a:t>
            </a:r>
          </a:p>
          <a:p>
            <a:endParaRPr lang="en-IN" sz="1400" dirty="0"/>
          </a:p>
        </p:txBody>
      </p:sp>
      <p:sp>
        <p:nvSpPr>
          <p:cNvPr id="4" name="Date Placeholder 3">
            <a:extLst>
              <a:ext uri="{FF2B5EF4-FFF2-40B4-BE49-F238E27FC236}">
                <a16:creationId xmlns:a16="http://schemas.microsoft.com/office/drawing/2014/main" id="{69807BD2-22FE-D521-A5E3-1CC3AC62EB0A}"/>
              </a:ext>
            </a:extLst>
          </p:cNvPr>
          <p:cNvSpPr>
            <a:spLocks noGrp="1"/>
          </p:cNvSpPr>
          <p:nvPr>
            <p:ph type="dt" sz="half" idx="10"/>
          </p:nvPr>
        </p:nvSpPr>
        <p:spPr/>
        <p:txBody>
          <a:bodyPr/>
          <a:lstStyle/>
          <a:p>
            <a:fld id="{F5592931-05C6-8543-8B6E-A8BD29BD5C2B}" type="datetime1">
              <a:rPr lang="en-US" smtClean="0"/>
              <a:pPr/>
              <a:t>1/6/2023</a:t>
            </a:fld>
            <a:endParaRPr lang="en-US" dirty="0"/>
          </a:p>
        </p:txBody>
      </p:sp>
      <p:sp>
        <p:nvSpPr>
          <p:cNvPr id="5" name="Footer Placeholder 4">
            <a:extLst>
              <a:ext uri="{FF2B5EF4-FFF2-40B4-BE49-F238E27FC236}">
                <a16:creationId xmlns:a16="http://schemas.microsoft.com/office/drawing/2014/main" id="{3D3CA6EB-4692-7DF1-0326-B299B9158F58}"/>
              </a:ext>
            </a:extLst>
          </p:cNvPr>
          <p:cNvSpPr>
            <a:spLocks noGrp="1"/>
          </p:cNvSpPr>
          <p:nvPr>
            <p:ph type="ftr" sz="quarter" idx="11"/>
          </p:nvPr>
        </p:nvSpPr>
        <p:spPr/>
        <p:txBody>
          <a:bodyPr/>
          <a:lstStyle/>
          <a:p>
            <a:r>
              <a:rPr lang="en-US" dirty="0"/>
              <a:t>ONLINE VOTING SYSTEM</a:t>
            </a:r>
          </a:p>
        </p:txBody>
      </p:sp>
      <p:sp>
        <p:nvSpPr>
          <p:cNvPr id="6" name="Slide Number Placeholder 5">
            <a:extLst>
              <a:ext uri="{FF2B5EF4-FFF2-40B4-BE49-F238E27FC236}">
                <a16:creationId xmlns:a16="http://schemas.microsoft.com/office/drawing/2014/main" id="{434A611C-40B4-4F30-7E24-CA5C10D97DBE}"/>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89308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{202F62A6-CF9A-4902-8286-7BC4742935E1}tf45331398_win32</Template>
  <TotalTime>16</TotalTime>
  <Words>581</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Charter</vt:lpstr>
      <vt:lpstr>Tenorite</vt:lpstr>
      <vt:lpstr>Times New Roman</vt:lpstr>
      <vt:lpstr>Office Theme</vt:lpstr>
      <vt:lpstr>Online Voting System</vt:lpstr>
      <vt:lpstr>Contents</vt:lpstr>
      <vt:lpstr>Introduction</vt:lpstr>
      <vt:lpstr>Methodology</vt:lpstr>
      <vt:lpstr>XAMPP</vt:lpstr>
      <vt:lpstr>Voting is the expression of our commitment to ourselves, one another, this country, and this world.</vt:lpstr>
      <vt:lpstr>PHP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Kulmeet Singh</dc:creator>
  <cp:lastModifiedBy>Kulmeet Singh</cp:lastModifiedBy>
  <cp:revision>1</cp:revision>
  <dcterms:created xsi:type="dcterms:W3CDTF">2023-01-06T17:47:35Z</dcterms:created>
  <dcterms:modified xsi:type="dcterms:W3CDTF">2023-01-06T18:04:31Z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