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285" r:id="rId23"/>
    <p:sldId id="318"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Lst>
  <p:sldSz cx="12192000" cy="6858000"/>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0708-D43E-4C1B-B1A9-D068ACDA5F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FB7174-DD6B-492A-A509-9F8A064C9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EDDE0F-E93A-4568-A97F-FFB7882C86EA}"/>
              </a:ext>
            </a:extLst>
          </p:cNvPr>
          <p:cNvSpPr>
            <a:spLocks noGrp="1"/>
          </p:cNvSpPr>
          <p:nvPr>
            <p:ph type="dt" sz="half" idx="10"/>
          </p:nvPr>
        </p:nvSpPr>
        <p:spPr/>
        <p:txBody>
          <a:bodyPr/>
          <a:lstStyle/>
          <a:p>
            <a:fld id="{A91859EE-B400-407D-B692-B8E77706D7A0}" type="datetimeFigureOut">
              <a:rPr lang="en-IN" smtClean="0"/>
              <a:t>10-09-2020</a:t>
            </a:fld>
            <a:endParaRPr lang="en-IN"/>
          </a:p>
        </p:txBody>
      </p:sp>
      <p:sp>
        <p:nvSpPr>
          <p:cNvPr id="5" name="Footer Placeholder 4">
            <a:extLst>
              <a:ext uri="{FF2B5EF4-FFF2-40B4-BE49-F238E27FC236}">
                <a16:creationId xmlns:a16="http://schemas.microsoft.com/office/drawing/2014/main" id="{D2E07552-3208-4020-B05E-0247DC5A5B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E2F3EF-90B1-4A25-88D1-AB04F9C024F9}"/>
              </a:ext>
            </a:extLst>
          </p:cNvPr>
          <p:cNvSpPr>
            <a:spLocks noGrp="1"/>
          </p:cNvSpPr>
          <p:nvPr>
            <p:ph type="sldNum" sz="quarter" idx="12"/>
          </p:nvPr>
        </p:nvSpPr>
        <p:spPr/>
        <p:txBody>
          <a:bodyPr/>
          <a:lstStyle/>
          <a:p>
            <a:fld id="{1DFA2F84-572A-4DBA-9DC6-6EC8F501F0D8}" type="slidenum">
              <a:rPr lang="en-IN" smtClean="0"/>
              <a:t>‹#›</a:t>
            </a:fld>
            <a:endParaRPr lang="en-IN"/>
          </a:p>
        </p:txBody>
      </p:sp>
    </p:spTree>
    <p:extLst>
      <p:ext uri="{BB962C8B-B14F-4D97-AF65-F5344CB8AC3E}">
        <p14:creationId xmlns:p14="http://schemas.microsoft.com/office/powerpoint/2010/main" val="324051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E187-40A4-4699-8DED-980CD88294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22904A-96A0-456C-BC35-1116B6A2D6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83D0A0-8248-4085-82AA-6936E51E56E6}"/>
              </a:ext>
            </a:extLst>
          </p:cNvPr>
          <p:cNvSpPr>
            <a:spLocks noGrp="1"/>
          </p:cNvSpPr>
          <p:nvPr>
            <p:ph type="dt" sz="half" idx="10"/>
          </p:nvPr>
        </p:nvSpPr>
        <p:spPr/>
        <p:txBody>
          <a:bodyPr/>
          <a:lstStyle/>
          <a:p>
            <a:fld id="{A91859EE-B400-407D-B692-B8E77706D7A0}" type="datetimeFigureOut">
              <a:rPr lang="en-IN" smtClean="0"/>
              <a:t>10-09-2020</a:t>
            </a:fld>
            <a:endParaRPr lang="en-IN"/>
          </a:p>
        </p:txBody>
      </p:sp>
      <p:sp>
        <p:nvSpPr>
          <p:cNvPr id="5" name="Footer Placeholder 4">
            <a:extLst>
              <a:ext uri="{FF2B5EF4-FFF2-40B4-BE49-F238E27FC236}">
                <a16:creationId xmlns:a16="http://schemas.microsoft.com/office/drawing/2014/main" id="{B8C29FAF-41CD-40A0-BE72-D0FF9D61A9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306804-6C8D-46D2-925D-F8C027DC2861}"/>
              </a:ext>
            </a:extLst>
          </p:cNvPr>
          <p:cNvSpPr>
            <a:spLocks noGrp="1"/>
          </p:cNvSpPr>
          <p:nvPr>
            <p:ph type="sldNum" sz="quarter" idx="12"/>
          </p:nvPr>
        </p:nvSpPr>
        <p:spPr/>
        <p:txBody>
          <a:bodyPr/>
          <a:lstStyle/>
          <a:p>
            <a:fld id="{1DFA2F84-572A-4DBA-9DC6-6EC8F501F0D8}" type="slidenum">
              <a:rPr lang="en-IN" smtClean="0"/>
              <a:t>‹#›</a:t>
            </a:fld>
            <a:endParaRPr lang="en-IN"/>
          </a:p>
        </p:txBody>
      </p:sp>
    </p:spTree>
    <p:extLst>
      <p:ext uri="{BB962C8B-B14F-4D97-AF65-F5344CB8AC3E}">
        <p14:creationId xmlns:p14="http://schemas.microsoft.com/office/powerpoint/2010/main" val="3374730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CEDBC6-4D5A-4B86-AB81-F04A2D0FFF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D282F8-C81A-4535-9D2D-3FCDE959C1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CCC820-74D1-47FC-9F3F-65F8F31B0BC7}"/>
              </a:ext>
            </a:extLst>
          </p:cNvPr>
          <p:cNvSpPr>
            <a:spLocks noGrp="1"/>
          </p:cNvSpPr>
          <p:nvPr>
            <p:ph type="dt" sz="half" idx="10"/>
          </p:nvPr>
        </p:nvSpPr>
        <p:spPr/>
        <p:txBody>
          <a:bodyPr/>
          <a:lstStyle/>
          <a:p>
            <a:fld id="{A91859EE-B400-407D-B692-B8E77706D7A0}" type="datetimeFigureOut">
              <a:rPr lang="en-IN" smtClean="0"/>
              <a:t>10-09-2020</a:t>
            </a:fld>
            <a:endParaRPr lang="en-IN"/>
          </a:p>
        </p:txBody>
      </p:sp>
      <p:sp>
        <p:nvSpPr>
          <p:cNvPr id="5" name="Footer Placeholder 4">
            <a:extLst>
              <a:ext uri="{FF2B5EF4-FFF2-40B4-BE49-F238E27FC236}">
                <a16:creationId xmlns:a16="http://schemas.microsoft.com/office/drawing/2014/main" id="{5210417F-6268-44F6-97EB-0450EA0402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6E6B96-66AF-4779-AAC8-2FC222F2BA0F}"/>
              </a:ext>
            </a:extLst>
          </p:cNvPr>
          <p:cNvSpPr>
            <a:spLocks noGrp="1"/>
          </p:cNvSpPr>
          <p:nvPr>
            <p:ph type="sldNum" sz="quarter" idx="12"/>
          </p:nvPr>
        </p:nvSpPr>
        <p:spPr/>
        <p:txBody>
          <a:bodyPr/>
          <a:lstStyle/>
          <a:p>
            <a:fld id="{1DFA2F84-572A-4DBA-9DC6-6EC8F501F0D8}" type="slidenum">
              <a:rPr lang="en-IN" smtClean="0"/>
              <a:t>‹#›</a:t>
            </a:fld>
            <a:endParaRPr lang="en-IN"/>
          </a:p>
        </p:txBody>
      </p:sp>
    </p:spTree>
    <p:extLst>
      <p:ext uri="{BB962C8B-B14F-4D97-AF65-F5344CB8AC3E}">
        <p14:creationId xmlns:p14="http://schemas.microsoft.com/office/powerpoint/2010/main" val="50744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C167-A5A6-4EF1-A32B-E6374632CF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8D8C3B-93B4-49C8-B0EF-3C59ABFACB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DED3F-F665-4203-A4D7-A2F61DCDF044}"/>
              </a:ext>
            </a:extLst>
          </p:cNvPr>
          <p:cNvSpPr>
            <a:spLocks noGrp="1"/>
          </p:cNvSpPr>
          <p:nvPr>
            <p:ph type="dt" sz="half" idx="10"/>
          </p:nvPr>
        </p:nvSpPr>
        <p:spPr/>
        <p:txBody>
          <a:bodyPr/>
          <a:lstStyle/>
          <a:p>
            <a:fld id="{A91859EE-B400-407D-B692-B8E77706D7A0}" type="datetimeFigureOut">
              <a:rPr lang="en-IN" smtClean="0"/>
              <a:t>10-09-2020</a:t>
            </a:fld>
            <a:endParaRPr lang="en-IN"/>
          </a:p>
        </p:txBody>
      </p:sp>
      <p:sp>
        <p:nvSpPr>
          <p:cNvPr id="5" name="Footer Placeholder 4">
            <a:extLst>
              <a:ext uri="{FF2B5EF4-FFF2-40B4-BE49-F238E27FC236}">
                <a16:creationId xmlns:a16="http://schemas.microsoft.com/office/drawing/2014/main" id="{6E9127BD-52B0-4BA7-AC3B-462B55BAA6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2DB0C1-ED4C-493B-AB67-A7AD0D45C497}"/>
              </a:ext>
            </a:extLst>
          </p:cNvPr>
          <p:cNvSpPr>
            <a:spLocks noGrp="1"/>
          </p:cNvSpPr>
          <p:nvPr>
            <p:ph type="sldNum" sz="quarter" idx="12"/>
          </p:nvPr>
        </p:nvSpPr>
        <p:spPr/>
        <p:txBody>
          <a:bodyPr/>
          <a:lstStyle/>
          <a:p>
            <a:fld id="{1DFA2F84-572A-4DBA-9DC6-6EC8F501F0D8}" type="slidenum">
              <a:rPr lang="en-IN" smtClean="0"/>
              <a:t>‹#›</a:t>
            </a:fld>
            <a:endParaRPr lang="en-IN"/>
          </a:p>
        </p:txBody>
      </p:sp>
    </p:spTree>
    <p:extLst>
      <p:ext uri="{BB962C8B-B14F-4D97-AF65-F5344CB8AC3E}">
        <p14:creationId xmlns:p14="http://schemas.microsoft.com/office/powerpoint/2010/main" val="336619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FB39-9B92-4B11-80BF-1C6E0C2E51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7615F5-1003-4AE5-8068-0D55F2445F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03B6FE-8D86-4BA8-AEDF-FFCACFFBD236}"/>
              </a:ext>
            </a:extLst>
          </p:cNvPr>
          <p:cNvSpPr>
            <a:spLocks noGrp="1"/>
          </p:cNvSpPr>
          <p:nvPr>
            <p:ph type="dt" sz="half" idx="10"/>
          </p:nvPr>
        </p:nvSpPr>
        <p:spPr/>
        <p:txBody>
          <a:bodyPr/>
          <a:lstStyle/>
          <a:p>
            <a:fld id="{A91859EE-B400-407D-B692-B8E77706D7A0}" type="datetimeFigureOut">
              <a:rPr lang="en-IN" smtClean="0"/>
              <a:t>10-09-2020</a:t>
            </a:fld>
            <a:endParaRPr lang="en-IN"/>
          </a:p>
        </p:txBody>
      </p:sp>
      <p:sp>
        <p:nvSpPr>
          <p:cNvPr id="5" name="Footer Placeholder 4">
            <a:extLst>
              <a:ext uri="{FF2B5EF4-FFF2-40B4-BE49-F238E27FC236}">
                <a16:creationId xmlns:a16="http://schemas.microsoft.com/office/drawing/2014/main" id="{197634DB-64E8-491D-9CA8-2565326AE6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ACE6F2-99E6-4C02-8914-C12E334006CF}"/>
              </a:ext>
            </a:extLst>
          </p:cNvPr>
          <p:cNvSpPr>
            <a:spLocks noGrp="1"/>
          </p:cNvSpPr>
          <p:nvPr>
            <p:ph type="sldNum" sz="quarter" idx="12"/>
          </p:nvPr>
        </p:nvSpPr>
        <p:spPr/>
        <p:txBody>
          <a:bodyPr/>
          <a:lstStyle/>
          <a:p>
            <a:fld id="{1DFA2F84-572A-4DBA-9DC6-6EC8F501F0D8}" type="slidenum">
              <a:rPr lang="en-IN" smtClean="0"/>
              <a:t>‹#›</a:t>
            </a:fld>
            <a:endParaRPr lang="en-IN"/>
          </a:p>
        </p:txBody>
      </p:sp>
    </p:spTree>
    <p:extLst>
      <p:ext uri="{BB962C8B-B14F-4D97-AF65-F5344CB8AC3E}">
        <p14:creationId xmlns:p14="http://schemas.microsoft.com/office/powerpoint/2010/main" val="186464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879F-0343-44E0-9F27-5D2FBC97F4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2C2486-0076-403A-A0B9-F98D4A49304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E3ACBA-D47C-4F71-9E31-3BB52AA726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2C13BC-3D14-4353-BCDA-EDDD2266C8D1}"/>
              </a:ext>
            </a:extLst>
          </p:cNvPr>
          <p:cNvSpPr>
            <a:spLocks noGrp="1"/>
          </p:cNvSpPr>
          <p:nvPr>
            <p:ph type="dt" sz="half" idx="10"/>
          </p:nvPr>
        </p:nvSpPr>
        <p:spPr/>
        <p:txBody>
          <a:bodyPr/>
          <a:lstStyle/>
          <a:p>
            <a:fld id="{A91859EE-B400-407D-B692-B8E77706D7A0}" type="datetimeFigureOut">
              <a:rPr lang="en-IN" smtClean="0"/>
              <a:t>10-09-2020</a:t>
            </a:fld>
            <a:endParaRPr lang="en-IN"/>
          </a:p>
        </p:txBody>
      </p:sp>
      <p:sp>
        <p:nvSpPr>
          <p:cNvPr id="6" name="Footer Placeholder 5">
            <a:extLst>
              <a:ext uri="{FF2B5EF4-FFF2-40B4-BE49-F238E27FC236}">
                <a16:creationId xmlns:a16="http://schemas.microsoft.com/office/drawing/2014/main" id="{70CCB3B5-236B-4662-A4C5-88D6F8B17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60FD06-AF9A-4030-86D5-98F0085C8F38}"/>
              </a:ext>
            </a:extLst>
          </p:cNvPr>
          <p:cNvSpPr>
            <a:spLocks noGrp="1"/>
          </p:cNvSpPr>
          <p:nvPr>
            <p:ph type="sldNum" sz="quarter" idx="12"/>
          </p:nvPr>
        </p:nvSpPr>
        <p:spPr/>
        <p:txBody>
          <a:bodyPr/>
          <a:lstStyle/>
          <a:p>
            <a:fld id="{1DFA2F84-572A-4DBA-9DC6-6EC8F501F0D8}" type="slidenum">
              <a:rPr lang="en-IN" smtClean="0"/>
              <a:t>‹#›</a:t>
            </a:fld>
            <a:endParaRPr lang="en-IN"/>
          </a:p>
        </p:txBody>
      </p:sp>
    </p:spTree>
    <p:extLst>
      <p:ext uri="{BB962C8B-B14F-4D97-AF65-F5344CB8AC3E}">
        <p14:creationId xmlns:p14="http://schemas.microsoft.com/office/powerpoint/2010/main" val="153698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16DF-4F2F-4AFC-83F2-4A2823AF5F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5EB464-1DB0-4F90-8503-18ED08724C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AE2B2AC-B6A8-4417-A8D9-DF0BD4676D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78A268-D403-479A-9E95-C629FD8580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439220-B5AF-4915-A05A-87D97953E9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0CC5DE-60AA-43B7-9A0B-008A093E2509}"/>
              </a:ext>
            </a:extLst>
          </p:cNvPr>
          <p:cNvSpPr>
            <a:spLocks noGrp="1"/>
          </p:cNvSpPr>
          <p:nvPr>
            <p:ph type="dt" sz="half" idx="10"/>
          </p:nvPr>
        </p:nvSpPr>
        <p:spPr/>
        <p:txBody>
          <a:bodyPr/>
          <a:lstStyle/>
          <a:p>
            <a:fld id="{A91859EE-B400-407D-B692-B8E77706D7A0}" type="datetimeFigureOut">
              <a:rPr lang="en-IN" smtClean="0"/>
              <a:t>10-09-2020</a:t>
            </a:fld>
            <a:endParaRPr lang="en-IN"/>
          </a:p>
        </p:txBody>
      </p:sp>
      <p:sp>
        <p:nvSpPr>
          <p:cNvPr id="8" name="Footer Placeholder 7">
            <a:extLst>
              <a:ext uri="{FF2B5EF4-FFF2-40B4-BE49-F238E27FC236}">
                <a16:creationId xmlns:a16="http://schemas.microsoft.com/office/drawing/2014/main" id="{3E3F8C20-5675-47FA-AE3D-E0B3521545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D0B394-5761-4373-968A-DC83F56F0546}"/>
              </a:ext>
            </a:extLst>
          </p:cNvPr>
          <p:cNvSpPr>
            <a:spLocks noGrp="1"/>
          </p:cNvSpPr>
          <p:nvPr>
            <p:ph type="sldNum" sz="quarter" idx="12"/>
          </p:nvPr>
        </p:nvSpPr>
        <p:spPr/>
        <p:txBody>
          <a:bodyPr/>
          <a:lstStyle/>
          <a:p>
            <a:fld id="{1DFA2F84-572A-4DBA-9DC6-6EC8F501F0D8}" type="slidenum">
              <a:rPr lang="en-IN" smtClean="0"/>
              <a:t>‹#›</a:t>
            </a:fld>
            <a:endParaRPr lang="en-IN"/>
          </a:p>
        </p:txBody>
      </p:sp>
    </p:spTree>
    <p:extLst>
      <p:ext uri="{BB962C8B-B14F-4D97-AF65-F5344CB8AC3E}">
        <p14:creationId xmlns:p14="http://schemas.microsoft.com/office/powerpoint/2010/main" val="151460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3E3E-05F2-468E-BC26-FDFA1EC563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A9B359-B9A4-47B9-A00C-3D43A92CD0BF}"/>
              </a:ext>
            </a:extLst>
          </p:cNvPr>
          <p:cNvSpPr>
            <a:spLocks noGrp="1"/>
          </p:cNvSpPr>
          <p:nvPr>
            <p:ph type="dt" sz="half" idx="10"/>
          </p:nvPr>
        </p:nvSpPr>
        <p:spPr/>
        <p:txBody>
          <a:bodyPr/>
          <a:lstStyle/>
          <a:p>
            <a:fld id="{A91859EE-B400-407D-B692-B8E77706D7A0}" type="datetimeFigureOut">
              <a:rPr lang="en-IN" smtClean="0"/>
              <a:t>10-09-2020</a:t>
            </a:fld>
            <a:endParaRPr lang="en-IN"/>
          </a:p>
        </p:txBody>
      </p:sp>
      <p:sp>
        <p:nvSpPr>
          <p:cNvPr id="4" name="Footer Placeholder 3">
            <a:extLst>
              <a:ext uri="{FF2B5EF4-FFF2-40B4-BE49-F238E27FC236}">
                <a16:creationId xmlns:a16="http://schemas.microsoft.com/office/drawing/2014/main" id="{B88A6CC1-8BC1-47DF-A457-E85319D38C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FBB230-7B7A-451B-9D6A-0FBC1147BE2E}"/>
              </a:ext>
            </a:extLst>
          </p:cNvPr>
          <p:cNvSpPr>
            <a:spLocks noGrp="1"/>
          </p:cNvSpPr>
          <p:nvPr>
            <p:ph type="sldNum" sz="quarter" idx="12"/>
          </p:nvPr>
        </p:nvSpPr>
        <p:spPr/>
        <p:txBody>
          <a:bodyPr/>
          <a:lstStyle/>
          <a:p>
            <a:fld id="{1DFA2F84-572A-4DBA-9DC6-6EC8F501F0D8}" type="slidenum">
              <a:rPr lang="en-IN" smtClean="0"/>
              <a:t>‹#›</a:t>
            </a:fld>
            <a:endParaRPr lang="en-IN"/>
          </a:p>
        </p:txBody>
      </p:sp>
    </p:spTree>
    <p:extLst>
      <p:ext uri="{BB962C8B-B14F-4D97-AF65-F5344CB8AC3E}">
        <p14:creationId xmlns:p14="http://schemas.microsoft.com/office/powerpoint/2010/main" val="642785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F2AFB-4AF2-4C97-9655-453ED574EA53}"/>
              </a:ext>
            </a:extLst>
          </p:cNvPr>
          <p:cNvSpPr>
            <a:spLocks noGrp="1"/>
          </p:cNvSpPr>
          <p:nvPr>
            <p:ph type="dt" sz="half" idx="10"/>
          </p:nvPr>
        </p:nvSpPr>
        <p:spPr/>
        <p:txBody>
          <a:bodyPr/>
          <a:lstStyle/>
          <a:p>
            <a:fld id="{A91859EE-B400-407D-B692-B8E77706D7A0}" type="datetimeFigureOut">
              <a:rPr lang="en-IN" smtClean="0"/>
              <a:t>10-09-2020</a:t>
            </a:fld>
            <a:endParaRPr lang="en-IN"/>
          </a:p>
        </p:txBody>
      </p:sp>
      <p:sp>
        <p:nvSpPr>
          <p:cNvPr id="3" name="Footer Placeholder 2">
            <a:extLst>
              <a:ext uri="{FF2B5EF4-FFF2-40B4-BE49-F238E27FC236}">
                <a16:creationId xmlns:a16="http://schemas.microsoft.com/office/drawing/2014/main" id="{3C09C0C7-7E24-48DF-98D8-419A476CA1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31954E-F1AA-467F-A594-884452A690D5}"/>
              </a:ext>
            </a:extLst>
          </p:cNvPr>
          <p:cNvSpPr>
            <a:spLocks noGrp="1"/>
          </p:cNvSpPr>
          <p:nvPr>
            <p:ph type="sldNum" sz="quarter" idx="12"/>
          </p:nvPr>
        </p:nvSpPr>
        <p:spPr/>
        <p:txBody>
          <a:bodyPr/>
          <a:lstStyle/>
          <a:p>
            <a:fld id="{1DFA2F84-572A-4DBA-9DC6-6EC8F501F0D8}" type="slidenum">
              <a:rPr lang="en-IN" smtClean="0"/>
              <a:t>‹#›</a:t>
            </a:fld>
            <a:endParaRPr lang="en-IN"/>
          </a:p>
        </p:txBody>
      </p:sp>
    </p:spTree>
    <p:extLst>
      <p:ext uri="{BB962C8B-B14F-4D97-AF65-F5344CB8AC3E}">
        <p14:creationId xmlns:p14="http://schemas.microsoft.com/office/powerpoint/2010/main" val="179636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10D7-C466-4F78-BB94-32A691A09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D2431A-FC95-46CD-AE49-DD9D7BB051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E61446-7B5C-493C-B022-1E0054308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36D062-C632-4518-87D6-FA38869D69B8}"/>
              </a:ext>
            </a:extLst>
          </p:cNvPr>
          <p:cNvSpPr>
            <a:spLocks noGrp="1"/>
          </p:cNvSpPr>
          <p:nvPr>
            <p:ph type="dt" sz="half" idx="10"/>
          </p:nvPr>
        </p:nvSpPr>
        <p:spPr/>
        <p:txBody>
          <a:bodyPr/>
          <a:lstStyle/>
          <a:p>
            <a:fld id="{A91859EE-B400-407D-B692-B8E77706D7A0}" type="datetimeFigureOut">
              <a:rPr lang="en-IN" smtClean="0"/>
              <a:t>10-09-2020</a:t>
            </a:fld>
            <a:endParaRPr lang="en-IN"/>
          </a:p>
        </p:txBody>
      </p:sp>
      <p:sp>
        <p:nvSpPr>
          <p:cNvPr id="6" name="Footer Placeholder 5">
            <a:extLst>
              <a:ext uri="{FF2B5EF4-FFF2-40B4-BE49-F238E27FC236}">
                <a16:creationId xmlns:a16="http://schemas.microsoft.com/office/drawing/2014/main" id="{AE087BC1-0CAD-4496-BA4C-BDCC33438D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63B750-54DE-43E7-B8F1-6ECA0A0E108B}"/>
              </a:ext>
            </a:extLst>
          </p:cNvPr>
          <p:cNvSpPr>
            <a:spLocks noGrp="1"/>
          </p:cNvSpPr>
          <p:nvPr>
            <p:ph type="sldNum" sz="quarter" idx="12"/>
          </p:nvPr>
        </p:nvSpPr>
        <p:spPr/>
        <p:txBody>
          <a:bodyPr/>
          <a:lstStyle/>
          <a:p>
            <a:fld id="{1DFA2F84-572A-4DBA-9DC6-6EC8F501F0D8}" type="slidenum">
              <a:rPr lang="en-IN" smtClean="0"/>
              <a:t>‹#›</a:t>
            </a:fld>
            <a:endParaRPr lang="en-IN"/>
          </a:p>
        </p:txBody>
      </p:sp>
    </p:spTree>
    <p:extLst>
      <p:ext uri="{BB962C8B-B14F-4D97-AF65-F5344CB8AC3E}">
        <p14:creationId xmlns:p14="http://schemas.microsoft.com/office/powerpoint/2010/main" val="261890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15CE-4802-4F44-AE63-ED99B17B7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DA5E2F-F4CB-4905-AA99-BBF949F561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0017FD-4D9B-43E5-A50C-840BD75F1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5BB385-99F3-4995-A432-CA03C2AA3365}"/>
              </a:ext>
            </a:extLst>
          </p:cNvPr>
          <p:cNvSpPr>
            <a:spLocks noGrp="1"/>
          </p:cNvSpPr>
          <p:nvPr>
            <p:ph type="dt" sz="half" idx="10"/>
          </p:nvPr>
        </p:nvSpPr>
        <p:spPr/>
        <p:txBody>
          <a:bodyPr/>
          <a:lstStyle/>
          <a:p>
            <a:fld id="{A91859EE-B400-407D-B692-B8E77706D7A0}" type="datetimeFigureOut">
              <a:rPr lang="en-IN" smtClean="0"/>
              <a:t>10-09-2020</a:t>
            </a:fld>
            <a:endParaRPr lang="en-IN"/>
          </a:p>
        </p:txBody>
      </p:sp>
      <p:sp>
        <p:nvSpPr>
          <p:cNvPr id="6" name="Footer Placeholder 5">
            <a:extLst>
              <a:ext uri="{FF2B5EF4-FFF2-40B4-BE49-F238E27FC236}">
                <a16:creationId xmlns:a16="http://schemas.microsoft.com/office/drawing/2014/main" id="{76462407-0D01-44AB-9CD5-CA7A1CFC23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0BC8FF-3C88-49DB-AF3D-5C6A0C3DC7AE}"/>
              </a:ext>
            </a:extLst>
          </p:cNvPr>
          <p:cNvSpPr>
            <a:spLocks noGrp="1"/>
          </p:cNvSpPr>
          <p:nvPr>
            <p:ph type="sldNum" sz="quarter" idx="12"/>
          </p:nvPr>
        </p:nvSpPr>
        <p:spPr/>
        <p:txBody>
          <a:bodyPr/>
          <a:lstStyle/>
          <a:p>
            <a:fld id="{1DFA2F84-572A-4DBA-9DC6-6EC8F501F0D8}" type="slidenum">
              <a:rPr lang="en-IN" smtClean="0"/>
              <a:t>‹#›</a:t>
            </a:fld>
            <a:endParaRPr lang="en-IN"/>
          </a:p>
        </p:txBody>
      </p:sp>
    </p:spTree>
    <p:extLst>
      <p:ext uri="{BB962C8B-B14F-4D97-AF65-F5344CB8AC3E}">
        <p14:creationId xmlns:p14="http://schemas.microsoft.com/office/powerpoint/2010/main" val="3314558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6D0444-3188-4BC5-AD06-6C0EA81B7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118A8E-0AB6-4751-A35C-C20B167EB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3BA359-677C-4EF6-A268-E2909C2380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859EE-B400-407D-B692-B8E77706D7A0}" type="datetimeFigureOut">
              <a:rPr lang="en-IN" smtClean="0"/>
              <a:t>10-09-2020</a:t>
            </a:fld>
            <a:endParaRPr lang="en-IN"/>
          </a:p>
        </p:txBody>
      </p:sp>
      <p:sp>
        <p:nvSpPr>
          <p:cNvPr id="5" name="Footer Placeholder 4">
            <a:extLst>
              <a:ext uri="{FF2B5EF4-FFF2-40B4-BE49-F238E27FC236}">
                <a16:creationId xmlns:a16="http://schemas.microsoft.com/office/drawing/2014/main" id="{5ED81564-660D-40F2-9F1D-F95997E95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AEA635-8663-4D32-AAA1-A2CD6F1B5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A2F84-572A-4DBA-9DC6-6EC8F501F0D8}" type="slidenum">
              <a:rPr lang="en-IN" smtClean="0"/>
              <a:t>‹#›</a:t>
            </a:fld>
            <a:endParaRPr lang="en-IN"/>
          </a:p>
        </p:txBody>
      </p:sp>
    </p:spTree>
    <p:extLst>
      <p:ext uri="{BB962C8B-B14F-4D97-AF65-F5344CB8AC3E}">
        <p14:creationId xmlns:p14="http://schemas.microsoft.com/office/powerpoint/2010/main" val="291093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4750-FB2A-42B0-A896-D903AEC289D5}"/>
              </a:ext>
            </a:extLst>
          </p:cNvPr>
          <p:cNvSpPr>
            <a:spLocks noGrp="1"/>
          </p:cNvSpPr>
          <p:nvPr>
            <p:ph type="ctrTitle"/>
          </p:nvPr>
        </p:nvSpPr>
        <p:spPr/>
        <p:txBody>
          <a:bodyPr/>
          <a:lstStyle/>
          <a:p>
            <a:r>
              <a:rPr lang="en-IN" dirty="0"/>
              <a:t>Graphs</a:t>
            </a:r>
          </a:p>
        </p:txBody>
      </p:sp>
      <p:sp>
        <p:nvSpPr>
          <p:cNvPr id="3" name="Subtitle 2">
            <a:extLst>
              <a:ext uri="{FF2B5EF4-FFF2-40B4-BE49-F238E27FC236}">
                <a16:creationId xmlns:a16="http://schemas.microsoft.com/office/drawing/2014/main" id="{3E7360EA-085A-4BEE-A044-6178BB19383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933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DB81-0154-4B35-8F3E-290EAD8C1DEF}"/>
              </a:ext>
            </a:extLst>
          </p:cNvPr>
          <p:cNvSpPr>
            <a:spLocks noGrp="1"/>
          </p:cNvSpPr>
          <p:nvPr>
            <p:ph type="title"/>
          </p:nvPr>
        </p:nvSpPr>
        <p:spPr>
          <a:xfrm>
            <a:off x="838200" y="365126"/>
            <a:ext cx="10515600" cy="756528"/>
          </a:xfrm>
        </p:spPr>
        <p:txBody>
          <a:bodyPr/>
          <a:lstStyle/>
          <a:p>
            <a:r>
              <a:rPr lang="en-IN" dirty="0"/>
              <a:t>Example</a:t>
            </a:r>
          </a:p>
        </p:txBody>
      </p:sp>
      <p:sp>
        <p:nvSpPr>
          <p:cNvPr id="3" name="Content Placeholder 2">
            <a:extLst>
              <a:ext uri="{FF2B5EF4-FFF2-40B4-BE49-F238E27FC236}">
                <a16:creationId xmlns:a16="http://schemas.microsoft.com/office/drawing/2014/main" id="{7B249772-A855-42CF-B3E6-2951430399C3}"/>
              </a:ext>
            </a:extLst>
          </p:cNvPr>
          <p:cNvSpPr>
            <a:spLocks noGrp="1"/>
          </p:cNvSpPr>
          <p:nvPr>
            <p:ph idx="1"/>
          </p:nvPr>
        </p:nvSpPr>
        <p:spPr>
          <a:xfrm>
            <a:off x="838200" y="1205948"/>
            <a:ext cx="10515600" cy="4971015"/>
          </a:xfrm>
        </p:spPr>
        <p:txBody>
          <a:bodyPr/>
          <a:lstStyle/>
          <a:p>
            <a:pPr marL="0" indent="0">
              <a:buNone/>
            </a:pPr>
            <a:r>
              <a:rPr lang="en-US" dirty="0"/>
              <a:t>Find the in-degree and out-degree of each vertex in following graph</a:t>
            </a:r>
          </a:p>
          <a:p>
            <a:pPr marL="0" indent="0">
              <a:buNone/>
            </a:pPr>
            <a:endParaRPr lang="en-IN" dirty="0"/>
          </a:p>
        </p:txBody>
      </p:sp>
      <p:pic>
        <p:nvPicPr>
          <p:cNvPr id="4" name="Picture 3">
            <a:extLst>
              <a:ext uri="{FF2B5EF4-FFF2-40B4-BE49-F238E27FC236}">
                <a16:creationId xmlns:a16="http://schemas.microsoft.com/office/drawing/2014/main" id="{4CF7316B-8673-4C58-AA0B-B0927C0C2D13}"/>
              </a:ext>
            </a:extLst>
          </p:cNvPr>
          <p:cNvPicPr>
            <a:picLocks noChangeAspect="1"/>
          </p:cNvPicPr>
          <p:nvPr/>
        </p:nvPicPr>
        <p:blipFill>
          <a:blip r:embed="rId2"/>
          <a:stretch>
            <a:fillRect/>
          </a:stretch>
        </p:blipFill>
        <p:spPr>
          <a:xfrm>
            <a:off x="838200" y="1637610"/>
            <a:ext cx="3200275" cy="1765231"/>
          </a:xfrm>
          <a:prstGeom prst="rect">
            <a:avLst/>
          </a:prstGeom>
        </p:spPr>
      </p:pic>
      <p:sp>
        <p:nvSpPr>
          <p:cNvPr id="5" name="Rectangle 4">
            <a:extLst>
              <a:ext uri="{FF2B5EF4-FFF2-40B4-BE49-F238E27FC236}">
                <a16:creationId xmlns:a16="http://schemas.microsoft.com/office/drawing/2014/main" id="{5AA76A0F-47D8-44C4-91A5-5BD3624F3835}"/>
              </a:ext>
            </a:extLst>
          </p:cNvPr>
          <p:cNvSpPr/>
          <p:nvPr/>
        </p:nvSpPr>
        <p:spPr>
          <a:xfrm>
            <a:off x="4495863" y="1690688"/>
            <a:ext cx="6983895" cy="3970318"/>
          </a:xfrm>
          <a:prstGeom prst="rect">
            <a:avLst/>
          </a:prstGeom>
        </p:spPr>
        <p:txBody>
          <a:bodyPr wrap="square">
            <a:spAutoFit/>
          </a:bodyPr>
          <a:lstStyle/>
          <a:p>
            <a:r>
              <a:rPr lang="en-IN" sz="2800" dirty="0" err="1">
                <a:latin typeface="Times-Roman"/>
              </a:rPr>
              <a:t>deg</a:t>
            </a:r>
            <a:r>
              <a:rPr lang="en-IN" sz="2000" dirty="0">
                <a:latin typeface="MTSYN"/>
              </a:rPr>
              <a:t>−</a:t>
            </a:r>
            <a:r>
              <a:rPr lang="en-IN" sz="2800" i="1" dirty="0">
                <a:latin typeface="MTMI"/>
              </a:rPr>
              <a:t>(a) </a:t>
            </a:r>
            <a:r>
              <a:rPr lang="en-IN" sz="2800" dirty="0">
                <a:latin typeface="MTSYN"/>
              </a:rPr>
              <a:t>= </a:t>
            </a:r>
            <a:r>
              <a:rPr lang="en-IN" sz="2800" dirty="0">
                <a:latin typeface="Times-Roman"/>
              </a:rPr>
              <a:t>2,</a:t>
            </a:r>
          </a:p>
          <a:p>
            <a:r>
              <a:rPr lang="en-IN" sz="2800" dirty="0" err="1">
                <a:latin typeface="Times-Roman"/>
              </a:rPr>
              <a:t>deg</a:t>
            </a:r>
            <a:r>
              <a:rPr lang="en-IN" sz="2000" dirty="0">
                <a:latin typeface="MTSYN"/>
              </a:rPr>
              <a:t>−</a:t>
            </a:r>
            <a:r>
              <a:rPr lang="en-IN" sz="2800" i="1" dirty="0">
                <a:latin typeface="MTMI"/>
              </a:rPr>
              <a:t>(b) </a:t>
            </a:r>
            <a:r>
              <a:rPr lang="en-IN" sz="2800" dirty="0">
                <a:latin typeface="MTSYN"/>
              </a:rPr>
              <a:t>= </a:t>
            </a:r>
            <a:r>
              <a:rPr lang="en-IN" sz="2800" dirty="0">
                <a:latin typeface="Times-Roman"/>
              </a:rPr>
              <a:t>2,</a:t>
            </a:r>
          </a:p>
          <a:p>
            <a:r>
              <a:rPr lang="en-IN" sz="2800" dirty="0" err="1">
                <a:latin typeface="Times-Roman"/>
              </a:rPr>
              <a:t>deg</a:t>
            </a:r>
            <a:r>
              <a:rPr lang="en-IN" sz="2000" dirty="0">
                <a:latin typeface="MTSYN"/>
              </a:rPr>
              <a:t>−</a:t>
            </a:r>
            <a:r>
              <a:rPr lang="en-IN" sz="2800" i="1" dirty="0">
                <a:latin typeface="MTMI"/>
              </a:rPr>
              <a:t>(c) </a:t>
            </a:r>
            <a:r>
              <a:rPr lang="en-IN" sz="2800" dirty="0">
                <a:latin typeface="MTSYN"/>
              </a:rPr>
              <a:t>= </a:t>
            </a:r>
            <a:r>
              <a:rPr lang="en-IN" sz="2800" dirty="0">
                <a:latin typeface="Times-Roman"/>
              </a:rPr>
              <a:t>3, </a:t>
            </a:r>
          </a:p>
          <a:p>
            <a:r>
              <a:rPr lang="en-IN" sz="2800" dirty="0" err="1">
                <a:latin typeface="Times-Roman"/>
              </a:rPr>
              <a:t>deg</a:t>
            </a:r>
            <a:r>
              <a:rPr lang="en-IN" sz="2000" dirty="0">
                <a:latin typeface="MTSYN"/>
              </a:rPr>
              <a:t>−</a:t>
            </a:r>
            <a:r>
              <a:rPr lang="en-IN" sz="2800" i="1" dirty="0">
                <a:latin typeface="MTMI"/>
              </a:rPr>
              <a:t>(d) </a:t>
            </a:r>
            <a:r>
              <a:rPr lang="en-IN" sz="2800" dirty="0">
                <a:latin typeface="MTSYN"/>
              </a:rPr>
              <a:t>= </a:t>
            </a:r>
            <a:r>
              <a:rPr lang="en-IN" sz="2800" dirty="0">
                <a:latin typeface="Times-Roman"/>
              </a:rPr>
              <a:t>2,</a:t>
            </a:r>
          </a:p>
          <a:p>
            <a:r>
              <a:rPr lang="en-IN" sz="2800" dirty="0" err="1">
                <a:latin typeface="Times-Roman"/>
              </a:rPr>
              <a:t>deg</a:t>
            </a:r>
            <a:r>
              <a:rPr lang="en-IN" sz="2000" dirty="0">
                <a:latin typeface="MTSYN"/>
              </a:rPr>
              <a:t>−</a:t>
            </a:r>
            <a:r>
              <a:rPr lang="en-IN" sz="2800" i="1" dirty="0">
                <a:latin typeface="MTMI"/>
              </a:rPr>
              <a:t>(e) </a:t>
            </a:r>
            <a:r>
              <a:rPr lang="en-IN" sz="2800" dirty="0">
                <a:latin typeface="MTSYN"/>
              </a:rPr>
              <a:t>= </a:t>
            </a:r>
            <a:r>
              <a:rPr lang="en-IN" sz="2800" dirty="0">
                <a:latin typeface="Times-Roman"/>
              </a:rPr>
              <a:t>3, and </a:t>
            </a:r>
            <a:r>
              <a:rPr lang="en-IN" sz="2800" dirty="0" err="1">
                <a:latin typeface="Times-Roman"/>
              </a:rPr>
              <a:t>deg</a:t>
            </a:r>
            <a:r>
              <a:rPr lang="en-IN" sz="2000" dirty="0">
                <a:latin typeface="MTSYN"/>
              </a:rPr>
              <a:t>−</a:t>
            </a:r>
            <a:r>
              <a:rPr lang="en-US" sz="2800" i="1" dirty="0">
                <a:latin typeface="MTMI"/>
              </a:rPr>
              <a:t>(f ) </a:t>
            </a:r>
            <a:r>
              <a:rPr lang="en-US" sz="2800" dirty="0">
                <a:latin typeface="MTSYN"/>
              </a:rPr>
              <a:t>= </a:t>
            </a:r>
            <a:r>
              <a:rPr lang="en-US" sz="2800" dirty="0">
                <a:latin typeface="Times-Roman"/>
              </a:rPr>
              <a:t>0. </a:t>
            </a:r>
          </a:p>
          <a:p>
            <a:endParaRPr lang="en-US" sz="2800" dirty="0">
              <a:latin typeface="Times-Roman"/>
            </a:endParaRPr>
          </a:p>
          <a:p>
            <a:r>
              <a:rPr lang="en-US" sz="2800" dirty="0">
                <a:latin typeface="Times-Roman"/>
              </a:rPr>
              <a:t>The out-degrees are</a:t>
            </a:r>
          </a:p>
          <a:p>
            <a:r>
              <a:rPr lang="en-US" sz="2800" dirty="0">
                <a:latin typeface="Times-Roman"/>
              </a:rPr>
              <a:t> deg</a:t>
            </a:r>
            <a:r>
              <a:rPr lang="en-US" sz="2000" dirty="0">
                <a:latin typeface="MTSYN"/>
              </a:rPr>
              <a:t>+</a:t>
            </a:r>
            <a:r>
              <a:rPr lang="en-IN" sz="2800" i="1" dirty="0">
                <a:latin typeface="MTMI"/>
              </a:rPr>
              <a:t>(a) </a:t>
            </a:r>
            <a:r>
              <a:rPr lang="en-IN" sz="2800" dirty="0">
                <a:latin typeface="MTSYN"/>
              </a:rPr>
              <a:t>= </a:t>
            </a:r>
            <a:r>
              <a:rPr lang="en-IN" sz="2800" dirty="0">
                <a:latin typeface="Times-Roman"/>
              </a:rPr>
              <a:t>4, </a:t>
            </a:r>
            <a:r>
              <a:rPr lang="en-IN" sz="2800" dirty="0" err="1">
                <a:latin typeface="Times-Roman"/>
              </a:rPr>
              <a:t>deg</a:t>
            </a:r>
            <a:r>
              <a:rPr lang="en-IN" sz="2000" dirty="0">
                <a:latin typeface="MTSYN"/>
              </a:rPr>
              <a:t>+</a:t>
            </a:r>
            <a:r>
              <a:rPr lang="en-IN" sz="2800" i="1" dirty="0">
                <a:latin typeface="MTMI"/>
              </a:rPr>
              <a:t>(b) </a:t>
            </a:r>
            <a:r>
              <a:rPr lang="en-IN" sz="2800" dirty="0">
                <a:latin typeface="MTSYN"/>
              </a:rPr>
              <a:t>= </a:t>
            </a:r>
            <a:r>
              <a:rPr lang="en-IN" sz="2800" dirty="0">
                <a:latin typeface="Times-Roman"/>
              </a:rPr>
              <a:t>1, </a:t>
            </a:r>
            <a:r>
              <a:rPr lang="en-IN" sz="2800" dirty="0" err="1">
                <a:latin typeface="Times-Roman"/>
              </a:rPr>
              <a:t>deg</a:t>
            </a:r>
            <a:r>
              <a:rPr lang="en-IN" sz="2000" dirty="0">
                <a:latin typeface="MTSYN"/>
              </a:rPr>
              <a:t>+</a:t>
            </a:r>
            <a:r>
              <a:rPr lang="en-IN" sz="2800" i="1" dirty="0">
                <a:latin typeface="MTMI"/>
              </a:rPr>
              <a:t>(c) </a:t>
            </a:r>
            <a:r>
              <a:rPr lang="en-IN" sz="2800" dirty="0">
                <a:latin typeface="MTSYN"/>
              </a:rPr>
              <a:t>= </a:t>
            </a:r>
            <a:r>
              <a:rPr lang="en-IN" sz="2800" dirty="0">
                <a:latin typeface="Times-Roman"/>
              </a:rPr>
              <a:t>2,</a:t>
            </a:r>
          </a:p>
          <a:p>
            <a:r>
              <a:rPr lang="en-IN" sz="2800" dirty="0" err="1">
                <a:latin typeface="Times-Roman"/>
              </a:rPr>
              <a:t>deg</a:t>
            </a:r>
            <a:r>
              <a:rPr lang="en-IN" sz="2000" dirty="0">
                <a:latin typeface="MTSYN"/>
              </a:rPr>
              <a:t>+</a:t>
            </a:r>
            <a:r>
              <a:rPr lang="en-IN" sz="2800" i="1" dirty="0">
                <a:latin typeface="MTMI"/>
              </a:rPr>
              <a:t>(d) </a:t>
            </a:r>
            <a:r>
              <a:rPr lang="en-IN" sz="2800" dirty="0">
                <a:latin typeface="MTSYN"/>
              </a:rPr>
              <a:t>= </a:t>
            </a:r>
            <a:r>
              <a:rPr lang="en-IN" sz="2800" dirty="0">
                <a:latin typeface="Times-Roman"/>
              </a:rPr>
              <a:t>2, </a:t>
            </a:r>
            <a:r>
              <a:rPr lang="en-IN" sz="2800" dirty="0" err="1">
                <a:latin typeface="Times-Roman"/>
              </a:rPr>
              <a:t>deg</a:t>
            </a:r>
            <a:r>
              <a:rPr lang="en-IN" sz="2000" dirty="0">
                <a:latin typeface="MTSYN"/>
              </a:rPr>
              <a:t>+</a:t>
            </a:r>
            <a:r>
              <a:rPr lang="en-IN" sz="2800" i="1" dirty="0">
                <a:latin typeface="MTMI"/>
              </a:rPr>
              <a:t>(e) </a:t>
            </a:r>
            <a:r>
              <a:rPr lang="en-IN" sz="2800" dirty="0">
                <a:latin typeface="MTSYN"/>
              </a:rPr>
              <a:t>= </a:t>
            </a:r>
            <a:r>
              <a:rPr lang="en-IN" sz="2800" dirty="0">
                <a:latin typeface="Times-Roman"/>
              </a:rPr>
              <a:t>3, and </a:t>
            </a:r>
            <a:r>
              <a:rPr lang="en-IN" sz="2800" dirty="0" err="1">
                <a:latin typeface="Times-Roman"/>
              </a:rPr>
              <a:t>deg</a:t>
            </a:r>
            <a:r>
              <a:rPr lang="en-IN" sz="2000" dirty="0">
                <a:latin typeface="MTSYN"/>
              </a:rPr>
              <a:t>+</a:t>
            </a:r>
            <a:r>
              <a:rPr lang="en-IN" sz="2800" i="1" dirty="0">
                <a:latin typeface="MTMI"/>
              </a:rPr>
              <a:t>(f ) </a:t>
            </a:r>
            <a:r>
              <a:rPr lang="en-IN" sz="2800" dirty="0">
                <a:latin typeface="MTSYN"/>
              </a:rPr>
              <a:t>= </a:t>
            </a:r>
            <a:r>
              <a:rPr lang="en-IN" sz="2800" dirty="0">
                <a:latin typeface="Times-Roman"/>
              </a:rPr>
              <a:t>0.</a:t>
            </a:r>
            <a:endParaRPr lang="en-IN" sz="2800" dirty="0"/>
          </a:p>
        </p:txBody>
      </p:sp>
    </p:spTree>
    <p:extLst>
      <p:ext uri="{BB962C8B-B14F-4D97-AF65-F5344CB8AC3E}">
        <p14:creationId xmlns:p14="http://schemas.microsoft.com/office/powerpoint/2010/main" val="355328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A770-98B1-492D-9E07-9CBCAC5EC0DA}"/>
              </a:ext>
            </a:extLst>
          </p:cNvPr>
          <p:cNvSpPr>
            <a:spLocks noGrp="1"/>
          </p:cNvSpPr>
          <p:nvPr>
            <p:ph type="title"/>
          </p:nvPr>
        </p:nvSpPr>
        <p:spPr>
          <a:xfrm>
            <a:off x="838200" y="365126"/>
            <a:ext cx="10515600" cy="602284"/>
          </a:xfrm>
        </p:spPr>
        <p:txBody>
          <a:bodyPr>
            <a:normAutofit fontScale="90000"/>
          </a:bodyPr>
          <a:lstStyle/>
          <a:p>
            <a:r>
              <a:rPr lang="en-IN" dirty="0"/>
              <a:t>Complete Graph</a:t>
            </a:r>
          </a:p>
        </p:txBody>
      </p:sp>
      <p:sp>
        <p:nvSpPr>
          <p:cNvPr id="3" name="Content Placeholder 2">
            <a:extLst>
              <a:ext uri="{FF2B5EF4-FFF2-40B4-BE49-F238E27FC236}">
                <a16:creationId xmlns:a16="http://schemas.microsoft.com/office/drawing/2014/main" id="{FF088B58-EA15-43BE-B7E8-849B85ED3B7B}"/>
              </a:ext>
            </a:extLst>
          </p:cNvPr>
          <p:cNvSpPr>
            <a:spLocks noGrp="1"/>
          </p:cNvSpPr>
          <p:nvPr>
            <p:ph idx="1"/>
          </p:nvPr>
        </p:nvSpPr>
        <p:spPr>
          <a:xfrm>
            <a:off x="838200" y="1099930"/>
            <a:ext cx="10515600" cy="5077033"/>
          </a:xfrm>
        </p:spPr>
        <p:txBody>
          <a:bodyPr/>
          <a:lstStyle/>
          <a:p>
            <a:r>
              <a:rPr lang="en-US" dirty="0"/>
              <a:t>A </a:t>
            </a:r>
            <a:r>
              <a:rPr lang="en-US" b="1" dirty="0"/>
              <a:t>complete graph on </a:t>
            </a:r>
            <a:r>
              <a:rPr lang="en-US" b="1" i="1" dirty="0"/>
              <a:t>n </a:t>
            </a:r>
            <a:r>
              <a:rPr lang="en-US" b="1" dirty="0"/>
              <a:t>vertices</a:t>
            </a:r>
            <a:r>
              <a:rPr lang="en-US" dirty="0"/>
              <a:t>, denoted by </a:t>
            </a:r>
            <a:r>
              <a:rPr lang="en-US" i="1" dirty="0" err="1"/>
              <a:t>K</a:t>
            </a:r>
            <a:r>
              <a:rPr lang="en-US" i="1" baseline="-25000" dirty="0" err="1"/>
              <a:t>n</a:t>
            </a:r>
            <a:r>
              <a:rPr lang="en-US" dirty="0"/>
              <a:t>, is a simple graph that contains exactly one edge between each pair of distinct vertices. The graphs </a:t>
            </a:r>
            <a:r>
              <a:rPr lang="en-US" i="1" dirty="0" err="1"/>
              <a:t>K</a:t>
            </a:r>
            <a:r>
              <a:rPr lang="en-US" i="1" baseline="-25000" dirty="0" err="1"/>
              <a:t>n</a:t>
            </a:r>
            <a:r>
              <a:rPr lang="en-US" dirty="0"/>
              <a:t>, for </a:t>
            </a:r>
            <a:r>
              <a:rPr lang="en-US" i="1" dirty="0"/>
              <a:t>n </a:t>
            </a:r>
            <a:r>
              <a:rPr lang="en-US" dirty="0"/>
              <a:t>= 1</a:t>
            </a:r>
            <a:r>
              <a:rPr lang="en-US" i="1" dirty="0"/>
              <a:t>, </a:t>
            </a:r>
            <a:r>
              <a:rPr lang="en-US" dirty="0"/>
              <a:t>2</a:t>
            </a:r>
            <a:r>
              <a:rPr lang="en-US" i="1" dirty="0"/>
              <a:t>, </a:t>
            </a:r>
            <a:r>
              <a:rPr lang="en-US" dirty="0"/>
              <a:t>3</a:t>
            </a:r>
            <a:r>
              <a:rPr lang="en-US" i="1" dirty="0"/>
              <a:t>, </a:t>
            </a:r>
            <a:r>
              <a:rPr lang="en-US" dirty="0"/>
              <a:t>4</a:t>
            </a:r>
            <a:r>
              <a:rPr lang="en-US" i="1" dirty="0"/>
              <a:t>, </a:t>
            </a:r>
            <a:r>
              <a:rPr lang="en-US" dirty="0"/>
              <a:t>5</a:t>
            </a:r>
            <a:r>
              <a:rPr lang="en-US" i="1" dirty="0"/>
              <a:t>, </a:t>
            </a:r>
            <a:r>
              <a:rPr lang="en-US" dirty="0"/>
              <a:t>6, are displayed in Figure.</a:t>
            </a:r>
          </a:p>
          <a:p>
            <a:endParaRPr lang="en-US" dirty="0"/>
          </a:p>
          <a:p>
            <a:endParaRPr lang="en-US" dirty="0"/>
          </a:p>
          <a:p>
            <a:endParaRPr lang="en-US" dirty="0"/>
          </a:p>
          <a:p>
            <a:r>
              <a:rPr lang="en-US" dirty="0"/>
              <a:t> A simple graph for which there is at least one pair of distinct vertex not connected by an edge is called </a:t>
            </a:r>
            <a:r>
              <a:rPr lang="en-US" b="1" dirty="0"/>
              <a:t>noncomplete</a:t>
            </a:r>
            <a:r>
              <a:rPr lang="en-US" dirty="0"/>
              <a:t>.</a:t>
            </a:r>
            <a:endParaRPr lang="en-IN" dirty="0"/>
          </a:p>
        </p:txBody>
      </p:sp>
      <p:pic>
        <p:nvPicPr>
          <p:cNvPr id="4" name="Picture 3">
            <a:extLst>
              <a:ext uri="{FF2B5EF4-FFF2-40B4-BE49-F238E27FC236}">
                <a16:creationId xmlns:a16="http://schemas.microsoft.com/office/drawing/2014/main" id="{9BDD2B89-9B02-4322-BA7C-B3F85ACC8B23}"/>
              </a:ext>
            </a:extLst>
          </p:cNvPr>
          <p:cNvPicPr>
            <a:picLocks noChangeAspect="1"/>
          </p:cNvPicPr>
          <p:nvPr/>
        </p:nvPicPr>
        <p:blipFill>
          <a:blip r:embed="rId2"/>
          <a:stretch>
            <a:fillRect/>
          </a:stretch>
        </p:blipFill>
        <p:spPr>
          <a:xfrm>
            <a:off x="1698555" y="2265259"/>
            <a:ext cx="6886575" cy="1533525"/>
          </a:xfrm>
          <a:prstGeom prst="rect">
            <a:avLst/>
          </a:prstGeom>
        </p:spPr>
      </p:pic>
    </p:spTree>
    <p:extLst>
      <p:ext uri="{BB962C8B-B14F-4D97-AF65-F5344CB8AC3E}">
        <p14:creationId xmlns:p14="http://schemas.microsoft.com/office/powerpoint/2010/main" val="161398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E10B-5419-4B23-9BB9-7DF0B45C403F}"/>
              </a:ext>
            </a:extLst>
          </p:cNvPr>
          <p:cNvSpPr>
            <a:spLocks noGrp="1"/>
          </p:cNvSpPr>
          <p:nvPr>
            <p:ph type="title"/>
          </p:nvPr>
        </p:nvSpPr>
        <p:spPr>
          <a:xfrm>
            <a:off x="838200" y="365126"/>
            <a:ext cx="10515600" cy="532699"/>
          </a:xfrm>
        </p:spPr>
        <p:txBody>
          <a:bodyPr>
            <a:normAutofit fontScale="90000"/>
          </a:bodyPr>
          <a:lstStyle/>
          <a:p>
            <a:r>
              <a:rPr lang="en-IN" dirty="0"/>
              <a:t>Cycle</a:t>
            </a:r>
          </a:p>
        </p:txBody>
      </p:sp>
      <p:sp>
        <p:nvSpPr>
          <p:cNvPr id="3" name="Content Placeholder 2">
            <a:extLst>
              <a:ext uri="{FF2B5EF4-FFF2-40B4-BE49-F238E27FC236}">
                <a16:creationId xmlns:a16="http://schemas.microsoft.com/office/drawing/2014/main" id="{8417F291-AF41-4E6F-8252-E1D6DAB92FEF}"/>
              </a:ext>
            </a:extLst>
          </p:cNvPr>
          <p:cNvSpPr>
            <a:spLocks noGrp="1"/>
          </p:cNvSpPr>
          <p:nvPr>
            <p:ph idx="1"/>
          </p:nvPr>
        </p:nvSpPr>
        <p:spPr>
          <a:xfrm>
            <a:off x="838200" y="897825"/>
            <a:ext cx="10515600" cy="5090283"/>
          </a:xfrm>
        </p:spPr>
        <p:txBody>
          <a:bodyPr/>
          <a:lstStyle/>
          <a:p>
            <a:r>
              <a:rPr lang="en-US" dirty="0"/>
              <a:t>A </a:t>
            </a:r>
            <a:r>
              <a:rPr lang="en-US" b="1" dirty="0"/>
              <a:t>cycle </a:t>
            </a:r>
            <a:r>
              <a:rPr lang="en-US" b="1" i="1" dirty="0"/>
              <a:t>Cn</a:t>
            </a:r>
            <a:r>
              <a:rPr lang="en-US" dirty="0"/>
              <a:t>, </a:t>
            </a:r>
            <a:r>
              <a:rPr lang="en-US" i="1" dirty="0"/>
              <a:t>n </a:t>
            </a:r>
            <a:r>
              <a:rPr lang="en-US" dirty="0"/>
              <a:t>≥ 3, consists of </a:t>
            </a:r>
            <a:r>
              <a:rPr lang="en-US" i="1" dirty="0"/>
              <a:t>n </a:t>
            </a:r>
            <a:r>
              <a:rPr lang="en-US" dirty="0"/>
              <a:t>vertices </a:t>
            </a:r>
            <a:r>
              <a:rPr lang="en-US" i="1" dirty="0"/>
              <a:t>v</a:t>
            </a:r>
            <a:r>
              <a:rPr lang="en-US" dirty="0"/>
              <a:t>1</a:t>
            </a:r>
            <a:r>
              <a:rPr lang="en-US" i="1" dirty="0"/>
              <a:t>, v</a:t>
            </a:r>
            <a:r>
              <a:rPr lang="en-US" dirty="0"/>
              <a:t>2</a:t>
            </a:r>
            <a:r>
              <a:rPr lang="en-US" i="1" dirty="0"/>
              <a:t>, . . . , </a:t>
            </a:r>
            <a:r>
              <a:rPr lang="en-US" i="1" dirty="0" err="1"/>
              <a:t>vn</a:t>
            </a:r>
            <a:r>
              <a:rPr lang="en-US" i="1" dirty="0"/>
              <a:t> </a:t>
            </a:r>
            <a:r>
              <a:rPr lang="en-US" dirty="0"/>
              <a:t>and edges {</a:t>
            </a:r>
            <a:r>
              <a:rPr lang="en-US" i="1" dirty="0"/>
              <a:t>v</a:t>
            </a:r>
            <a:r>
              <a:rPr lang="en-US" dirty="0"/>
              <a:t>1</a:t>
            </a:r>
            <a:r>
              <a:rPr lang="en-US" i="1" dirty="0"/>
              <a:t>, v</a:t>
            </a:r>
            <a:r>
              <a:rPr lang="en-US" dirty="0"/>
              <a:t>2},{</a:t>
            </a:r>
            <a:r>
              <a:rPr lang="en-US" i="1" dirty="0"/>
              <a:t>v</a:t>
            </a:r>
            <a:r>
              <a:rPr lang="en-US" dirty="0"/>
              <a:t>2</a:t>
            </a:r>
            <a:r>
              <a:rPr lang="en-US" i="1" dirty="0"/>
              <a:t>, v</a:t>
            </a:r>
            <a:r>
              <a:rPr lang="en-US" dirty="0"/>
              <a:t>3}</a:t>
            </a:r>
            <a:r>
              <a:rPr lang="en-US" i="1" dirty="0"/>
              <a:t>, . . . , </a:t>
            </a:r>
            <a:r>
              <a:rPr lang="en-US" dirty="0"/>
              <a:t>{</a:t>
            </a:r>
            <a:r>
              <a:rPr lang="en-US" i="1" dirty="0"/>
              <a:t>vn</a:t>
            </a:r>
            <a:r>
              <a:rPr lang="en-US" dirty="0"/>
              <a:t>−1</a:t>
            </a:r>
            <a:r>
              <a:rPr lang="en-US" i="1" dirty="0"/>
              <a:t>, </a:t>
            </a:r>
            <a:r>
              <a:rPr lang="en-US" i="1" dirty="0" err="1"/>
              <a:t>vn</a:t>
            </a:r>
            <a:r>
              <a:rPr lang="en-US" dirty="0"/>
              <a:t>}, and {</a:t>
            </a:r>
            <a:r>
              <a:rPr lang="en-US" i="1" dirty="0" err="1"/>
              <a:t>vn</a:t>
            </a:r>
            <a:r>
              <a:rPr lang="en-US" i="1" dirty="0"/>
              <a:t>, v</a:t>
            </a:r>
            <a:r>
              <a:rPr lang="en-US" dirty="0"/>
              <a:t>1}. </a:t>
            </a:r>
          </a:p>
          <a:p>
            <a:r>
              <a:rPr lang="en-US" dirty="0"/>
              <a:t>The cycles </a:t>
            </a:r>
            <a:r>
              <a:rPr lang="en-US" i="1" dirty="0"/>
              <a:t>C</a:t>
            </a:r>
            <a:r>
              <a:rPr lang="en-US" baseline="-25000" dirty="0"/>
              <a:t>3</a:t>
            </a:r>
            <a:r>
              <a:rPr lang="en-US" dirty="0"/>
              <a:t>, </a:t>
            </a:r>
            <a:r>
              <a:rPr lang="en-US" i="1" dirty="0"/>
              <a:t>C</a:t>
            </a:r>
            <a:r>
              <a:rPr lang="en-US" baseline="-25000" dirty="0"/>
              <a:t>4</a:t>
            </a:r>
            <a:r>
              <a:rPr lang="en-US" dirty="0"/>
              <a:t>, </a:t>
            </a:r>
            <a:r>
              <a:rPr lang="en-US" i="1" dirty="0"/>
              <a:t>C</a:t>
            </a:r>
            <a:r>
              <a:rPr lang="en-US" baseline="-25000" dirty="0"/>
              <a:t>5</a:t>
            </a:r>
            <a:r>
              <a:rPr lang="en-US" dirty="0"/>
              <a:t>, and </a:t>
            </a:r>
            <a:r>
              <a:rPr lang="en-US" i="1" dirty="0"/>
              <a:t>C</a:t>
            </a:r>
            <a:r>
              <a:rPr lang="en-US" baseline="-25000" dirty="0"/>
              <a:t>6</a:t>
            </a:r>
            <a:r>
              <a:rPr lang="en-US" dirty="0"/>
              <a:t> are displayed in </a:t>
            </a:r>
            <a:r>
              <a:rPr lang="en-IN" dirty="0"/>
              <a:t>Figure:</a:t>
            </a:r>
          </a:p>
        </p:txBody>
      </p:sp>
      <p:pic>
        <p:nvPicPr>
          <p:cNvPr id="4" name="Picture 3">
            <a:extLst>
              <a:ext uri="{FF2B5EF4-FFF2-40B4-BE49-F238E27FC236}">
                <a16:creationId xmlns:a16="http://schemas.microsoft.com/office/drawing/2014/main" id="{CE0C6E49-B922-4F4B-9470-5F2708C689ED}"/>
              </a:ext>
            </a:extLst>
          </p:cNvPr>
          <p:cNvPicPr>
            <a:picLocks noChangeAspect="1"/>
          </p:cNvPicPr>
          <p:nvPr/>
        </p:nvPicPr>
        <p:blipFill>
          <a:blip r:embed="rId2"/>
          <a:stretch>
            <a:fillRect/>
          </a:stretch>
        </p:blipFill>
        <p:spPr>
          <a:xfrm>
            <a:off x="2939185" y="2295816"/>
            <a:ext cx="5518082" cy="1704289"/>
          </a:xfrm>
          <a:prstGeom prst="rect">
            <a:avLst/>
          </a:prstGeom>
        </p:spPr>
      </p:pic>
      <p:sp>
        <p:nvSpPr>
          <p:cNvPr id="5" name="Rectangle 4">
            <a:extLst>
              <a:ext uri="{FF2B5EF4-FFF2-40B4-BE49-F238E27FC236}">
                <a16:creationId xmlns:a16="http://schemas.microsoft.com/office/drawing/2014/main" id="{FC7D5257-1A7B-4FC5-8A6E-C9016C83D4B3}"/>
              </a:ext>
            </a:extLst>
          </p:cNvPr>
          <p:cNvSpPr/>
          <p:nvPr/>
        </p:nvSpPr>
        <p:spPr>
          <a:xfrm>
            <a:off x="838200" y="3932639"/>
            <a:ext cx="10515600"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Times-Roman"/>
              </a:rPr>
              <a:t>We obtain a </a:t>
            </a:r>
            <a:r>
              <a:rPr lang="en-US" sz="2400" b="1" dirty="0">
                <a:latin typeface="Times-Bold"/>
              </a:rPr>
              <a:t>wheel </a:t>
            </a:r>
            <a:r>
              <a:rPr lang="en-US" sz="2400" b="1" i="1" dirty="0" err="1">
                <a:latin typeface="MTMIB"/>
              </a:rPr>
              <a:t>W</a:t>
            </a:r>
            <a:r>
              <a:rPr lang="en-US" b="1" i="1" dirty="0" err="1">
                <a:latin typeface="MTMIB"/>
              </a:rPr>
              <a:t>n</a:t>
            </a:r>
            <a:r>
              <a:rPr lang="en-US" b="1" i="1" dirty="0">
                <a:latin typeface="MTMIB"/>
              </a:rPr>
              <a:t> </a:t>
            </a:r>
            <a:r>
              <a:rPr lang="en-US" sz="2400" dirty="0">
                <a:latin typeface="Times-Roman"/>
              </a:rPr>
              <a:t>when we add an additional vertex to a cycle </a:t>
            </a:r>
            <a:r>
              <a:rPr lang="en-US" sz="2400" i="1" dirty="0">
                <a:latin typeface="MTMI"/>
              </a:rPr>
              <a:t>C</a:t>
            </a:r>
            <a:r>
              <a:rPr lang="en-US" i="1" dirty="0">
                <a:latin typeface="MTMI"/>
              </a:rPr>
              <a:t>n</a:t>
            </a:r>
            <a:r>
              <a:rPr lang="en-US" sz="2400" dirty="0">
                <a:latin typeface="Times-Roman"/>
              </a:rPr>
              <a:t>, for </a:t>
            </a:r>
            <a:r>
              <a:rPr lang="en-US" sz="2400" i="1" dirty="0">
                <a:latin typeface="MTMI"/>
              </a:rPr>
              <a:t>n </a:t>
            </a:r>
            <a:r>
              <a:rPr lang="en-US" sz="2400" dirty="0">
                <a:latin typeface="MTSYN"/>
              </a:rPr>
              <a:t>≥ </a:t>
            </a:r>
            <a:r>
              <a:rPr lang="en-US" sz="2400" dirty="0">
                <a:latin typeface="Times-Roman"/>
              </a:rPr>
              <a:t>3, and connect this new vertex to each of the </a:t>
            </a:r>
            <a:r>
              <a:rPr lang="en-US" sz="2400" i="1" dirty="0">
                <a:latin typeface="MTMI"/>
              </a:rPr>
              <a:t>n </a:t>
            </a:r>
            <a:r>
              <a:rPr lang="en-US" sz="2400" dirty="0">
                <a:latin typeface="Times-Roman"/>
              </a:rPr>
              <a:t>vertices in </a:t>
            </a:r>
            <a:r>
              <a:rPr lang="en-US" sz="2400" i="1" dirty="0">
                <a:latin typeface="MTMI"/>
              </a:rPr>
              <a:t>C</a:t>
            </a:r>
            <a:r>
              <a:rPr lang="en-US" i="1" dirty="0">
                <a:latin typeface="MTMI"/>
              </a:rPr>
              <a:t>n</a:t>
            </a:r>
            <a:r>
              <a:rPr lang="en-US" sz="2400" dirty="0">
                <a:latin typeface="Times-Roman"/>
              </a:rPr>
              <a:t>, by new edges.</a:t>
            </a:r>
          </a:p>
          <a:p>
            <a:pPr marL="342900" indent="-342900">
              <a:buFont typeface="Arial" panose="020B0604020202020204" pitchFamily="34" charset="0"/>
              <a:buChar char="•"/>
            </a:pPr>
            <a:r>
              <a:rPr lang="en-US" sz="2400" dirty="0">
                <a:latin typeface="Times-Roman"/>
              </a:rPr>
              <a:t> The wheels </a:t>
            </a:r>
            <a:r>
              <a:rPr lang="en-US" sz="2400" i="1" dirty="0">
                <a:latin typeface="MTMI"/>
              </a:rPr>
              <a:t>W</a:t>
            </a:r>
            <a:r>
              <a:rPr lang="en-US" dirty="0">
                <a:latin typeface="Times-Roman"/>
              </a:rPr>
              <a:t>3</a:t>
            </a:r>
            <a:r>
              <a:rPr lang="en-US" sz="2400" dirty="0">
                <a:latin typeface="Times-Roman"/>
              </a:rPr>
              <a:t>, </a:t>
            </a:r>
            <a:r>
              <a:rPr lang="en-US" sz="2400" i="1" dirty="0">
                <a:latin typeface="MTMI"/>
              </a:rPr>
              <a:t>W</a:t>
            </a:r>
            <a:r>
              <a:rPr lang="en-US" dirty="0">
                <a:latin typeface="Times-Roman"/>
              </a:rPr>
              <a:t>4</a:t>
            </a:r>
            <a:r>
              <a:rPr lang="en-US" sz="2400" dirty="0">
                <a:latin typeface="Times-Roman"/>
              </a:rPr>
              <a:t>, </a:t>
            </a:r>
            <a:r>
              <a:rPr lang="en-US" sz="2400" i="1" dirty="0">
                <a:latin typeface="MTMI"/>
              </a:rPr>
              <a:t>W</a:t>
            </a:r>
            <a:r>
              <a:rPr lang="en-US" dirty="0">
                <a:latin typeface="Times-Roman"/>
              </a:rPr>
              <a:t>5</a:t>
            </a:r>
            <a:r>
              <a:rPr lang="en-US" sz="2400" dirty="0">
                <a:latin typeface="Times-Roman"/>
              </a:rPr>
              <a:t>, and </a:t>
            </a:r>
            <a:r>
              <a:rPr lang="en-US" sz="2400" i="1" dirty="0">
                <a:latin typeface="MTMI"/>
              </a:rPr>
              <a:t>W</a:t>
            </a:r>
            <a:r>
              <a:rPr lang="en-US" dirty="0">
                <a:latin typeface="Times-Roman"/>
              </a:rPr>
              <a:t>6 </a:t>
            </a:r>
            <a:r>
              <a:rPr lang="en-US" sz="2400" dirty="0">
                <a:latin typeface="Times-Roman"/>
              </a:rPr>
              <a:t>are displayed in Figure:</a:t>
            </a:r>
            <a:endParaRPr lang="en-IN" sz="2400" dirty="0"/>
          </a:p>
        </p:txBody>
      </p:sp>
      <p:pic>
        <p:nvPicPr>
          <p:cNvPr id="6" name="Picture 5">
            <a:extLst>
              <a:ext uri="{FF2B5EF4-FFF2-40B4-BE49-F238E27FC236}">
                <a16:creationId xmlns:a16="http://schemas.microsoft.com/office/drawing/2014/main" id="{D859A2CD-79E8-4AA4-9ADF-6734C7EF2404}"/>
              </a:ext>
            </a:extLst>
          </p:cNvPr>
          <p:cNvPicPr>
            <a:picLocks noChangeAspect="1"/>
          </p:cNvPicPr>
          <p:nvPr/>
        </p:nvPicPr>
        <p:blipFill>
          <a:blip r:embed="rId3"/>
          <a:stretch>
            <a:fillRect/>
          </a:stretch>
        </p:blipFill>
        <p:spPr>
          <a:xfrm>
            <a:off x="2341286" y="5158378"/>
            <a:ext cx="6762957" cy="1480962"/>
          </a:xfrm>
          <a:prstGeom prst="rect">
            <a:avLst/>
          </a:prstGeom>
        </p:spPr>
      </p:pic>
    </p:spTree>
    <p:extLst>
      <p:ext uri="{BB962C8B-B14F-4D97-AF65-F5344CB8AC3E}">
        <p14:creationId xmlns:p14="http://schemas.microsoft.com/office/powerpoint/2010/main" val="318374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BEAD-4BBB-40F2-94B7-60C9D1BD7A27}"/>
              </a:ext>
            </a:extLst>
          </p:cNvPr>
          <p:cNvSpPr>
            <a:spLocks noGrp="1"/>
          </p:cNvSpPr>
          <p:nvPr>
            <p:ph type="title"/>
          </p:nvPr>
        </p:nvSpPr>
        <p:spPr>
          <a:xfrm>
            <a:off x="838200" y="365125"/>
            <a:ext cx="10515600" cy="880579"/>
          </a:xfrm>
        </p:spPr>
        <p:txBody>
          <a:bodyPr/>
          <a:lstStyle/>
          <a:p>
            <a:r>
              <a:rPr lang="en-IN" dirty="0"/>
              <a:t>Bipartite Graph</a:t>
            </a:r>
          </a:p>
        </p:txBody>
      </p:sp>
      <p:sp>
        <p:nvSpPr>
          <p:cNvPr id="3" name="Content Placeholder 2">
            <a:extLst>
              <a:ext uri="{FF2B5EF4-FFF2-40B4-BE49-F238E27FC236}">
                <a16:creationId xmlns:a16="http://schemas.microsoft.com/office/drawing/2014/main" id="{01C99D3B-4E4F-457F-ABC3-D967C2B6A0CD}"/>
              </a:ext>
            </a:extLst>
          </p:cNvPr>
          <p:cNvSpPr>
            <a:spLocks noGrp="1"/>
          </p:cNvSpPr>
          <p:nvPr>
            <p:ph idx="1"/>
          </p:nvPr>
        </p:nvSpPr>
        <p:spPr>
          <a:xfrm>
            <a:off x="838200" y="1152939"/>
            <a:ext cx="10515600" cy="5024024"/>
          </a:xfrm>
        </p:spPr>
        <p:txBody>
          <a:bodyPr/>
          <a:lstStyle/>
          <a:p>
            <a:pPr algn="just"/>
            <a:r>
              <a:rPr lang="en-US" dirty="0"/>
              <a:t>A simple graph </a:t>
            </a:r>
            <a:r>
              <a:rPr lang="en-US" i="1" dirty="0"/>
              <a:t>G </a:t>
            </a:r>
            <a:r>
              <a:rPr lang="en-US" dirty="0"/>
              <a:t>is called </a:t>
            </a:r>
            <a:r>
              <a:rPr lang="en-US" i="1" dirty="0"/>
              <a:t>bipartite </a:t>
            </a:r>
            <a:r>
              <a:rPr lang="en-US" dirty="0"/>
              <a:t>if its vertex set </a:t>
            </a:r>
            <a:r>
              <a:rPr lang="en-US" i="1" dirty="0"/>
              <a:t>V </a:t>
            </a:r>
            <a:r>
              <a:rPr lang="en-US" dirty="0"/>
              <a:t>can be partitioned into two disjoint sets </a:t>
            </a:r>
            <a:r>
              <a:rPr lang="en-US" i="1" dirty="0"/>
              <a:t>V</a:t>
            </a:r>
            <a:r>
              <a:rPr lang="en-US" dirty="0"/>
              <a:t>1 and </a:t>
            </a:r>
            <a:r>
              <a:rPr lang="en-US" i="1" dirty="0"/>
              <a:t>V</a:t>
            </a:r>
            <a:r>
              <a:rPr lang="en-US" dirty="0"/>
              <a:t>2 such that every edge in the graph connects a vertex in </a:t>
            </a:r>
            <a:r>
              <a:rPr lang="en-US" i="1" dirty="0"/>
              <a:t>V</a:t>
            </a:r>
            <a:r>
              <a:rPr lang="en-US" dirty="0"/>
              <a:t>1 and a vertex in </a:t>
            </a:r>
            <a:r>
              <a:rPr lang="en-US" i="1" dirty="0"/>
              <a:t>V</a:t>
            </a:r>
            <a:r>
              <a:rPr lang="en-US" dirty="0"/>
              <a:t>2(so that no edge in </a:t>
            </a:r>
            <a:r>
              <a:rPr lang="en-US" i="1" dirty="0"/>
              <a:t>G </a:t>
            </a:r>
            <a:r>
              <a:rPr lang="en-US" dirty="0"/>
              <a:t>connects either two vertices in </a:t>
            </a:r>
            <a:r>
              <a:rPr lang="en-US" i="1" dirty="0"/>
              <a:t>V</a:t>
            </a:r>
            <a:r>
              <a:rPr lang="en-US" dirty="0"/>
              <a:t>1 or two vertices in </a:t>
            </a:r>
            <a:r>
              <a:rPr lang="en-US" i="1" dirty="0"/>
              <a:t>V</a:t>
            </a:r>
            <a:r>
              <a:rPr lang="en-US" dirty="0"/>
              <a:t>2). When this condition holds, we call the pair </a:t>
            </a:r>
            <a:r>
              <a:rPr lang="en-US" i="1" dirty="0"/>
              <a:t>(V</a:t>
            </a:r>
            <a:r>
              <a:rPr lang="en-US" dirty="0"/>
              <a:t>1</a:t>
            </a:r>
            <a:r>
              <a:rPr lang="en-US" i="1" dirty="0"/>
              <a:t>, V</a:t>
            </a:r>
            <a:r>
              <a:rPr lang="en-US" dirty="0"/>
              <a:t>2</a:t>
            </a:r>
            <a:r>
              <a:rPr lang="en-US" i="1" dirty="0"/>
              <a:t>) </a:t>
            </a:r>
            <a:r>
              <a:rPr lang="en-US" dirty="0"/>
              <a:t>a </a:t>
            </a:r>
            <a:r>
              <a:rPr lang="en-US" i="1" dirty="0"/>
              <a:t>bipartition </a:t>
            </a:r>
            <a:r>
              <a:rPr lang="en-US" dirty="0"/>
              <a:t>of the vertex set </a:t>
            </a:r>
            <a:r>
              <a:rPr lang="en-US" i="1" dirty="0"/>
              <a:t>V </a:t>
            </a:r>
            <a:r>
              <a:rPr lang="en-US" dirty="0"/>
              <a:t>of </a:t>
            </a:r>
            <a:r>
              <a:rPr lang="en-US" i="1" dirty="0"/>
              <a:t>G.</a:t>
            </a:r>
          </a:p>
          <a:p>
            <a:pPr algn="just"/>
            <a:r>
              <a:rPr lang="en-US" i="1" dirty="0"/>
              <a:t>Is this bipartite graph?</a:t>
            </a:r>
          </a:p>
          <a:p>
            <a:pPr algn="just"/>
            <a:endParaRPr lang="en-IN" dirty="0"/>
          </a:p>
          <a:p>
            <a:pPr algn="just"/>
            <a:r>
              <a:rPr lang="en-IN" dirty="0"/>
              <a:t>Ans : Yes</a:t>
            </a:r>
          </a:p>
          <a:p>
            <a:pPr algn="just"/>
            <a:endParaRPr lang="en-IN" dirty="0"/>
          </a:p>
        </p:txBody>
      </p:sp>
      <p:pic>
        <p:nvPicPr>
          <p:cNvPr id="4" name="Picture 3">
            <a:extLst>
              <a:ext uri="{FF2B5EF4-FFF2-40B4-BE49-F238E27FC236}">
                <a16:creationId xmlns:a16="http://schemas.microsoft.com/office/drawing/2014/main" id="{08945991-3125-4DC9-BB32-FAABB2AA41A5}"/>
              </a:ext>
            </a:extLst>
          </p:cNvPr>
          <p:cNvPicPr>
            <a:picLocks noChangeAspect="1"/>
          </p:cNvPicPr>
          <p:nvPr/>
        </p:nvPicPr>
        <p:blipFill>
          <a:blip r:embed="rId2"/>
          <a:stretch>
            <a:fillRect/>
          </a:stretch>
        </p:blipFill>
        <p:spPr>
          <a:xfrm>
            <a:off x="4571417" y="3313043"/>
            <a:ext cx="1524583" cy="1356519"/>
          </a:xfrm>
          <a:prstGeom prst="rect">
            <a:avLst/>
          </a:prstGeom>
        </p:spPr>
      </p:pic>
      <p:pic>
        <p:nvPicPr>
          <p:cNvPr id="5" name="Picture 4">
            <a:extLst>
              <a:ext uri="{FF2B5EF4-FFF2-40B4-BE49-F238E27FC236}">
                <a16:creationId xmlns:a16="http://schemas.microsoft.com/office/drawing/2014/main" id="{FB363274-50CB-4842-A873-7F281B10E1DF}"/>
              </a:ext>
            </a:extLst>
          </p:cNvPr>
          <p:cNvPicPr>
            <a:picLocks noChangeAspect="1"/>
          </p:cNvPicPr>
          <p:nvPr/>
        </p:nvPicPr>
        <p:blipFill>
          <a:blip r:embed="rId3"/>
          <a:stretch>
            <a:fillRect/>
          </a:stretch>
        </p:blipFill>
        <p:spPr>
          <a:xfrm>
            <a:off x="1416533" y="4957763"/>
            <a:ext cx="2600325" cy="1219200"/>
          </a:xfrm>
          <a:prstGeom prst="rect">
            <a:avLst/>
          </a:prstGeom>
        </p:spPr>
      </p:pic>
    </p:spTree>
    <p:extLst>
      <p:ext uri="{BB962C8B-B14F-4D97-AF65-F5344CB8AC3E}">
        <p14:creationId xmlns:p14="http://schemas.microsoft.com/office/powerpoint/2010/main" val="153406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7DBC-4EF3-4D78-9A7F-0B6C352DF810}"/>
              </a:ext>
            </a:extLst>
          </p:cNvPr>
          <p:cNvSpPr>
            <a:spLocks noGrp="1"/>
          </p:cNvSpPr>
          <p:nvPr>
            <p:ph type="title"/>
          </p:nvPr>
        </p:nvSpPr>
        <p:spPr/>
        <p:txBody>
          <a:bodyPr/>
          <a:lstStyle/>
          <a:p>
            <a:r>
              <a:rPr lang="en-IN" dirty="0"/>
              <a:t>Another Example</a:t>
            </a:r>
          </a:p>
        </p:txBody>
      </p:sp>
      <p:sp>
        <p:nvSpPr>
          <p:cNvPr id="3" name="Content Placeholder 2">
            <a:extLst>
              <a:ext uri="{FF2B5EF4-FFF2-40B4-BE49-F238E27FC236}">
                <a16:creationId xmlns:a16="http://schemas.microsoft.com/office/drawing/2014/main" id="{5DFAB1EC-4376-41C4-B066-A991871C1C79}"/>
              </a:ext>
            </a:extLst>
          </p:cNvPr>
          <p:cNvSpPr>
            <a:spLocks noGrp="1"/>
          </p:cNvSpPr>
          <p:nvPr>
            <p:ph idx="1"/>
          </p:nvPr>
        </p:nvSpPr>
        <p:spPr/>
        <p:txBody>
          <a:bodyPr/>
          <a:lstStyle/>
          <a:p>
            <a:endParaRPr lang="en-IN" dirty="0"/>
          </a:p>
          <a:p>
            <a:endParaRPr lang="en-IN" dirty="0"/>
          </a:p>
        </p:txBody>
      </p:sp>
      <p:pic>
        <p:nvPicPr>
          <p:cNvPr id="4" name="Picture 3">
            <a:extLst>
              <a:ext uri="{FF2B5EF4-FFF2-40B4-BE49-F238E27FC236}">
                <a16:creationId xmlns:a16="http://schemas.microsoft.com/office/drawing/2014/main" id="{2F66FCCD-E039-40EB-9894-1BBF36BFCC75}"/>
              </a:ext>
            </a:extLst>
          </p:cNvPr>
          <p:cNvPicPr>
            <a:picLocks noChangeAspect="1"/>
          </p:cNvPicPr>
          <p:nvPr/>
        </p:nvPicPr>
        <p:blipFill>
          <a:blip r:embed="rId2"/>
          <a:stretch>
            <a:fillRect/>
          </a:stretch>
        </p:blipFill>
        <p:spPr>
          <a:xfrm>
            <a:off x="2810910" y="1478239"/>
            <a:ext cx="5246412" cy="2276285"/>
          </a:xfrm>
          <a:prstGeom prst="rect">
            <a:avLst/>
          </a:prstGeom>
        </p:spPr>
      </p:pic>
      <p:sp>
        <p:nvSpPr>
          <p:cNvPr id="5" name="TextBox 4">
            <a:extLst>
              <a:ext uri="{FF2B5EF4-FFF2-40B4-BE49-F238E27FC236}">
                <a16:creationId xmlns:a16="http://schemas.microsoft.com/office/drawing/2014/main" id="{AA16709F-4740-42CE-9859-E8D634C874FE}"/>
              </a:ext>
            </a:extLst>
          </p:cNvPr>
          <p:cNvSpPr txBox="1"/>
          <p:nvPr/>
        </p:nvSpPr>
        <p:spPr>
          <a:xfrm>
            <a:off x="849589" y="3889461"/>
            <a:ext cx="5246411" cy="1323439"/>
          </a:xfrm>
          <a:prstGeom prst="rect">
            <a:avLst/>
          </a:prstGeom>
          <a:noFill/>
        </p:spPr>
        <p:txBody>
          <a:bodyPr wrap="square" rtlCol="0">
            <a:spAutoFit/>
          </a:bodyPr>
          <a:lstStyle/>
          <a:p>
            <a:r>
              <a:rPr lang="en-US" sz="2000" dirty="0"/>
              <a:t>Graph </a:t>
            </a:r>
            <a:r>
              <a:rPr lang="en-US" sz="2000" i="1" dirty="0"/>
              <a:t>G </a:t>
            </a:r>
            <a:r>
              <a:rPr lang="en-US" sz="2000" dirty="0"/>
              <a:t>is bipartite because its vertex set is the union of two disjoint sets, {</a:t>
            </a:r>
            <a:r>
              <a:rPr lang="en-US" sz="2000" i="1" dirty="0"/>
              <a:t>a, b, d</a:t>
            </a:r>
            <a:r>
              <a:rPr lang="en-US" sz="2000" dirty="0"/>
              <a:t>}and {</a:t>
            </a:r>
            <a:r>
              <a:rPr lang="en-US" sz="2000" i="1" dirty="0"/>
              <a:t>c, e, f, g</a:t>
            </a:r>
            <a:r>
              <a:rPr lang="en-US" sz="2000" dirty="0"/>
              <a:t>}, and each edge connects a vertex in one of these subsets to a vertex in the other </a:t>
            </a:r>
            <a:r>
              <a:rPr lang="en-IN" sz="2000" dirty="0"/>
              <a:t>subset</a:t>
            </a:r>
          </a:p>
        </p:txBody>
      </p:sp>
      <p:sp>
        <p:nvSpPr>
          <p:cNvPr id="6" name="Rectangle 5">
            <a:extLst>
              <a:ext uri="{FF2B5EF4-FFF2-40B4-BE49-F238E27FC236}">
                <a16:creationId xmlns:a16="http://schemas.microsoft.com/office/drawing/2014/main" id="{578ACCCA-C2DA-4DCC-A9A5-43C5A1CCD90D}"/>
              </a:ext>
            </a:extLst>
          </p:cNvPr>
          <p:cNvSpPr/>
          <p:nvPr/>
        </p:nvSpPr>
        <p:spPr>
          <a:xfrm>
            <a:off x="6771864" y="4001294"/>
            <a:ext cx="2408032" cy="369332"/>
          </a:xfrm>
          <a:prstGeom prst="rect">
            <a:avLst/>
          </a:prstGeom>
        </p:spPr>
        <p:txBody>
          <a:bodyPr wrap="none">
            <a:spAutoFit/>
          </a:bodyPr>
          <a:lstStyle/>
          <a:p>
            <a:r>
              <a:rPr lang="en-US" dirty="0">
                <a:latin typeface="Times-Roman"/>
              </a:rPr>
              <a:t>Graph </a:t>
            </a:r>
            <a:r>
              <a:rPr lang="en-US" i="1" dirty="0">
                <a:latin typeface="MTMI"/>
              </a:rPr>
              <a:t>H </a:t>
            </a:r>
            <a:r>
              <a:rPr lang="en-US" dirty="0">
                <a:latin typeface="Times-Roman"/>
              </a:rPr>
              <a:t>is not bipartite </a:t>
            </a:r>
            <a:endParaRPr lang="en-IN" dirty="0"/>
          </a:p>
        </p:txBody>
      </p:sp>
      <p:sp>
        <p:nvSpPr>
          <p:cNvPr id="7" name="Rectangle 6">
            <a:extLst>
              <a:ext uri="{FF2B5EF4-FFF2-40B4-BE49-F238E27FC236}">
                <a16:creationId xmlns:a16="http://schemas.microsoft.com/office/drawing/2014/main" id="{4590A7F2-4464-46EE-B2D7-01F9D1B91162}"/>
              </a:ext>
            </a:extLst>
          </p:cNvPr>
          <p:cNvSpPr/>
          <p:nvPr/>
        </p:nvSpPr>
        <p:spPr>
          <a:xfrm>
            <a:off x="424069" y="5379761"/>
            <a:ext cx="11343861"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Times-Roman"/>
              </a:rPr>
              <a:t>A simple graph is bipartite if and only if it is possible to assign one of two different colors to each vertex of the graph so that no two adjacent vertices are assigned the same color.</a:t>
            </a:r>
            <a:endParaRPr lang="en-IN" sz="2400" dirty="0"/>
          </a:p>
        </p:txBody>
      </p:sp>
    </p:spTree>
    <p:extLst>
      <p:ext uri="{BB962C8B-B14F-4D97-AF65-F5344CB8AC3E}">
        <p14:creationId xmlns:p14="http://schemas.microsoft.com/office/powerpoint/2010/main" val="321692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B9D9-2199-4984-9650-DBF32A585B74}"/>
              </a:ext>
            </a:extLst>
          </p:cNvPr>
          <p:cNvSpPr>
            <a:spLocks noGrp="1"/>
          </p:cNvSpPr>
          <p:nvPr>
            <p:ph type="title"/>
          </p:nvPr>
        </p:nvSpPr>
        <p:spPr>
          <a:xfrm>
            <a:off x="838200" y="365125"/>
            <a:ext cx="10515600" cy="840823"/>
          </a:xfrm>
        </p:spPr>
        <p:txBody>
          <a:bodyPr/>
          <a:lstStyle/>
          <a:p>
            <a:r>
              <a:rPr lang="en-IN" b="1" dirty="0"/>
              <a:t>Complete Bipartite Graphs</a:t>
            </a:r>
            <a:endParaRPr lang="en-IN" dirty="0"/>
          </a:p>
        </p:txBody>
      </p:sp>
      <p:sp>
        <p:nvSpPr>
          <p:cNvPr id="3" name="Content Placeholder 2">
            <a:extLst>
              <a:ext uri="{FF2B5EF4-FFF2-40B4-BE49-F238E27FC236}">
                <a16:creationId xmlns:a16="http://schemas.microsoft.com/office/drawing/2014/main" id="{D2DB9AAA-B191-480D-B4E5-B3E3FFFFAD8A}"/>
              </a:ext>
            </a:extLst>
          </p:cNvPr>
          <p:cNvSpPr>
            <a:spLocks noGrp="1"/>
          </p:cNvSpPr>
          <p:nvPr>
            <p:ph idx="1"/>
          </p:nvPr>
        </p:nvSpPr>
        <p:spPr/>
        <p:txBody>
          <a:bodyPr/>
          <a:lstStyle/>
          <a:p>
            <a:r>
              <a:rPr lang="en-US" dirty="0"/>
              <a:t>A </a:t>
            </a:r>
            <a:r>
              <a:rPr lang="en-US" b="1" dirty="0"/>
              <a:t>complete bipartite graph </a:t>
            </a:r>
            <a:r>
              <a:rPr lang="en-US" b="1" i="1" dirty="0" err="1"/>
              <a:t>K</a:t>
            </a:r>
            <a:r>
              <a:rPr lang="en-US" b="1" i="1" baseline="-25000" dirty="0" err="1"/>
              <a:t>m,n</a:t>
            </a:r>
            <a:r>
              <a:rPr lang="en-US" b="1" i="1" baseline="-25000" dirty="0"/>
              <a:t> </a:t>
            </a:r>
            <a:r>
              <a:rPr lang="en-US" dirty="0"/>
              <a:t>is a graph that has its vertex set partitioned into two subsets of </a:t>
            </a:r>
            <a:r>
              <a:rPr lang="en-US" i="1" dirty="0"/>
              <a:t>m </a:t>
            </a:r>
            <a:r>
              <a:rPr lang="en-US" dirty="0"/>
              <a:t>and </a:t>
            </a:r>
            <a:r>
              <a:rPr lang="en-US" i="1" dirty="0"/>
              <a:t>n </a:t>
            </a:r>
            <a:r>
              <a:rPr lang="en-US" dirty="0"/>
              <a:t>vertices, respectively with an edge between two vertices if and only if one vertex is in the first subset and the other vertex is in the second subset.</a:t>
            </a:r>
          </a:p>
          <a:p>
            <a:r>
              <a:rPr lang="en-US" dirty="0"/>
              <a:t>The complete bipartite graphs </a:t>
            </a:r>
            <a:r>
              <a:rPr lang="en-US" i="1" dirty="0"/>
              <a:t>K</a:t>
            </a:r>
            <a:r>
              <a:rPr lang="en-US" baseline="-25000" dirty="0"/>
              <a:t>2</a:t>
            </a:r>
            <a:r>
              <a:rPr lang="en-US" i="1" baseline="-25000" dirty="0"/>
              <a:t>,</a:t>
            </a:r>
            <a:r>
              <a:rPr lang="en-US" baseline="-25000" dirty="0"/>
              <a:t>3</a:t>
            </a:r>
            <a:r>
              <a:rPr lang="en-US" dirty="0"/>
              <a:t>, </a:t>
            </a:r>
            <a:r>
              <a:rPr lang="en-US" i="1" dirty="0"/>
              <a:t>K</a:t>
            </a:r>
            <a:r>
              <a:rPr lang="en-US" baseline="-25000" dirty="0"/>
              <a:t>3</a:t>
            </a:r>
            <a:r>
              <a:rPr lang="en-US" i="1" baseline="-25000" dirty="0"/>
              <a:t>,</a:t>
            </a:r>
            <a:r>
              <a:rPr lang="en-US" baseline="-25000" dirty="0"/>
              <a:t>3</a:t>
            </a:r>
            <a:r>
              <a:rPr lang="en-US" dirty="0"/>
              <a:t>, </a:t>
            </a:r>
            <a:r>
              <a:rPr lang="en-US" i="1" dirty="0"/>
              <a:t>K</a:t>
            </a:r>
            <a:r>
              <a:rPr lang="en-US" baseline="-25000" dirty="0"/>
              <a:t>3</a:t>
            </a:r>
            <a:r>
              <a:rPr lang="en-US" i="1" baseline="-25000" dirty="0"/>
              <a:t>,</a:t>
            </a:r>
            <a:r>
              <a:rPr lang="en-US" baseline="-25000" dirty="0"/>
              <a:t>5</a:t>
            </a:r>
            <a:r>
              <a:rPr lang="en-US" dirty="0"/>
              <a:t>, and </a:t>
            </a:r>
            <a:r>
              <a:rPr lang="en-US" i="1" dirty="0"/>
              <a:t>K</a:t>
            </a:r>
            <a:r>
              <a:rPr lang="en-US" baseline="-25000" dirty="0"/>
              <a:t>2</a:t>
            </a:r>
            <a:r>
              <a:rPr lang="en-US" i="1" baseline="-25000" dirty="0"/>
              <a:t>,</a:t>
            </a:r>
            <a:r>
              <a:rPr lang="en-US" baseline="-25000" dirty="0"/>
              <a:t>6</a:t>
            </a:r>
            <a:r>
              <a:rPr lang="en-US" dirty="0"/>
              <a:t> are displayed in Figure:</a:t>
            </a:r>
          </a:p>
          <a:p>
            <a:endParaRPr lang="en-IN" dirty="0"/>
          </a:p>
        </p:txBody>
      </p:sp>
      <p:pic>
        <p:nvPicPr>
          <p:cNvPr id="4" name="Picture 3">
            <a:extLst>
              <a:ext uri="{FF2B5EF4-FFF2-40B4-BE49-F238E27FC236}">
                <a16:creationId xmlns:a16="http://schemas.microsoft.com/office/drawing/2014/main" id="{EF08F6F6-9CA8-4F54-9105-238329CB73A8}"/>
              </a:ext>
            </a:extLst>
          </p:cNvPr>
          <p:cNvPicPr>
            <a:picLocks noChangeAspect="1"/>
          </p:cNvPicPr>
          <p:nvPr/>
        </p:nvPicPr>
        <p:blipFill>
          <a:blip r:embed="rId2"/>
          <a:stretch>
            <a:fillRect/>
          </a:stretch>
        </p:blipFill>
        <p:spPr>
          <a:xfrm>
            <a:off x="2916099" y="4001294"/>
            <a:ext cx="5591175" cy="2609850"/>
          </a:xfrm>
          <a:prstGeom prst="rect">
            <a:avLst/>
          </a:prstGeom>
        </p:spPr>
      </p:pic>
    </p:spTree>
    <p:extLst>
      <p:ext uri="{BB962C8B-B14F-4D97-AF65-F5344CB8AC3E}">
        <p14:creationId xmlns:p14="http://schemas.microsoft.com/office/powerpoint/2010/main" val="95172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2C7F-ED63-474E-A2E3-FB359ED4C8AA}"/>
              </a:ext>
            </a:extLst>
          </p:cNvPr>
          <p:cNvSpPr>
            <a:spLocks noGrp="1"/>
          </p:cNvSpPr>
          <p:nvPr>
            <p:ph type="title"/>
          </p:nvPr>
        </p:nvSpPr>
        <p:spPr/>
        <p:txBody>
          <a:bodyPr/>
          <a:lstStyle/>
          <a:p>
            <a:r>
              <a:rPr lang="en-IN" dirty="0"/>
              <a:t>Representing Graphs</a:t>
            </a:r>
          </a:p>
        </p:txBody>
      </p:sp>
      <p:sp>
        <p:nvSpPr>
          <p:cNvPr id="3" name="Content Placeholder 2">
            <a:extLst>
              <a:ext uri="{FF2B5EF4-FFF2-40B4-BE49-F238E27FC236}">
                <a16:creationId xmlns:a16="http://schemas.microsoft.com/office/drawing/2014/main" id="{2BFC0A50-AA02-4D2D-908E-96FC9A740900}"/>
              </a:ext>
            </a:extLst>
          </p:cNvPr>
          <p:cNvSpPr>
            <a:spLocks noGrp="1"/>
          </p:cNvSpPr>
          <p:nvPr>
            <p:ph idx="1"/>
          </p:nvPr>
        </p:nvSpPr>
        <p:spPr/>
        <p:txBody>
          <a:bodyPr/>
          <a:lstStyle/>
          <a:p>
            <a:r>
              <a:rPr lang="en-US" dirty="0"/>
              <a:t>One way to represent a graph without multiple edges is to list all the edges of this graph. </a:t>
            </a:r>
          </a:p>
          <a:p>
            <a:r>
              <a:rPr lang="en-US" dirty="0"/>
              <a:t>Another way to represent a graph with no multiple edges is to use </a:t>
            </a:r>
            <a:r>
              <a:rPr lang="en-US" b="1" dirty="0"/>
              <a:t>adjacency lists</a:t>
            </a:r>
            <a:r>
              <a:rPr lang="en-US" dirty="0"/>
              <a:t>, which specify the vertices that are adjacent to each vertex of the graph.</a:t>
            </a:r>
          </a:p>
          <a:p>
            <a:r>
              <a:rPr lang="en-US" dirty="0"/>
              <a:t>Use adjacency lists to describe the simple graph given in Figure:</a:t>
            </a:r>
            <a:endParaRPr lang="en-IN" dirty="0"/>
          </a:p>
        </p:txBody>
      </p:sp>
      <p:pic>
        <p:nvPicPr>
          <p:cNvPr id="4" name="Picture 3">
            <a:extLst>
              <a:ext uri="{FF2B5EF4-FFF2-40B4-BE49-F238E27FC236}">
                <a16:creationId xmlns:a16="http://schemas.microsoft.com/office/drawing/2014/main" id="{B0F3571F-9537-43EC-B3B7-CFB07B887B60}"/>
              </a:ext>
            </a:extLst>
          </p:cNvPr>
          <p:cNvPicPr>
            <a:picLocks noChangeAspect="1"/>
          </p:cNvPicPr>
          <p:nvPr/>
        </p:nvPicPr>
        <p:blipFill>
          <a:blip r:embed="rId2"/>
          <a:stretch>
            <a:fillRect/>
          </a:stretch>
        </p:blipFill>
        <p:spPr>
          <a:xfrm>
            <a:off x="2405787" y="4567238"/>
            <a:ext cx="2791604" cy="1925637"/>
          </a:xfrm>
          <a:prstGeom prst="rect">
            <a:avLst/>
          </a:prstGeom>
        </p:spPr>
      </p:pic>
      <p:pic>
        <p:nvPicPr>
          <p:cNvPr id="5" name="Picture 4">
            <a:extLst>
              <a:ext uri="{FF2B5EF4-FFF2-40B4-BE49-F238E27FC236}">
                <a16:creationId xmlns:a16="http://schemas.microsoft.com/office/drawing/2014/main" id="{662DC3A0-287D-485A-BA68-DEF4EC18CA88}"/>
              </a:ext>
            </a:extLst>
          </p:cNvPr>
          <p:cNvPicPr>
            <a:picLocks noChangeAspect="1"/>
          </p:cNvPicPr>
          <p:nvPr/>
        </p:nvPicPr>
        <p:blipFill>
          <a:blip r:embed="rId3"/>
          <a:stretch>
            <a:fillRect/>
          </a:stretch>
        </p:blipFill>
        <p:spPr>
          <a:xfrm>
            <a:off x="6306999" y="4397374"/>
            <a:ext cx="2466975" cy="2219325"/>
          </a:xfrm>
          <a:prstGeom prst="rect">
            <a:avLst/>
          </a:prstGeom>
        </p:spPr>
      </p:pic>
    </p:spTree>
    <p:extLst>
      <p:ext uri="{BB962C8B-B14F-4D97-AF65-F5344CB8AC3E}">
        <p14:creationId xmlns:p14="http://schemas.microsoft.com/office/powerpoint/2010/main" val="46065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E928-7AF8-4B99-B93A-BF82E004B42E}"/>
              </a:ext>
            </a:extLst>
          </p:cNvPr>
          <p:cNvSpPr>
            <a:spLocks noGrp="1"/>
          </p:cNvSpPr>
          <p:nvPr>
            <p:ph type="title"/>
          </p:nvPr>
        </p:nvSpPr>
        <p:spPr/>
        <p:txBody>
          <a:bodyPr/>
          <a:lstStyle/>
          <a:p>
            <a:r>
              <a:rPr lang="en-IN" dirty="0"/>
              <a:t>Adjacency List for Directed Graph</a:t>
            </a:r>
          </a:p>
        </p:txBody>
      </p:sp>
      <p:sp>
        <p:nvSpPr>
          <p:cNvPr id="3" name="Content Placeholder 2">
            <a:extLst>
              <a:ext uri="{FF2B5EF4-FFF2-40B4-BE49-F238E27FC236}">
                <a16:creationId xmlns:a16="http://schemas.microsoft.com/office/drawing/2014/main" id="{B8CF141B-77B4-4FDB-A851-81EC70F152A2}"/>
              </a:ext>
            </a:extLst>
          </p:cNvPr>
          <p:cNvSpPr>
            <a:spLocks noGrp="1"/>
          </p:cNvSpPr>
          <p:nvPr>
            <p:ph idx="1"/>
          </p:nvPr>
        </p:nvSpPr>
        <p:spPr>
          <a:xfrm>
            <a:off x="281609" y="1690688"/>
            <a:ext cx="10515600" cy="4351338"/>
          </a:xfrm>
        </p:spPr>
        <p:txBody>
          <a:bodyPr/>
          <a:lstStyle/>
          <a:p>
            <a:pPr marL="0" indent="0">
              <a:buNone/>
            </a:pPr>
            <a:endParaRPr lang="en-IN" dirty="0"/>
          </a:p>
        </p:txBody>
      </p:sp>
      <p:pic>
        <p:nvPicPr>
          <p:cNvPr id="4" name="Picture 3">
            <a:extLst>
              <a:ext uri="{FF2B5EF4-FFF2-40B4-BE49-F238E27FC236}">
                <a16:creationId xmlns:a16="http://schemas.microsoft.com/office/drawing/2014/main" id="{C8A22867-0F5B-4FCD-84C8-DC192AB48ED7}"/>
              </a:ext>
            </a:extLst>
          </p:cNvPr>
          <p:cNvPicPr>
            <a:picLocks noChangeAspect="1"/>
          </p:cNvPicPr>
          <p:nvPr/>
        </p:nvPicPr>
        <p:blipFill>
          <a:blip r:embed="rId2"/>
          <a:stretch>
            <a:fillRect/>
          </a:stretch>
        </p:blipFill>
        <p:spPr>
          <a:xfrm>
            <a:off x="1205948" y="2111545"/>
            <a:ext cx="3657601" cy="2683995"/>
          </a:xfrm>
          <a:prstGeom prst="rect">
            <a:avLst/>
          </a:prstGeom>
        </p:spPr>
      </p:pic>
      <p:pic>
        <p:nvPicPr>
          <p:cNvPr id="5" name="Picture 4">
            <a:extLst>
              <a:ext uri="{FF2B5EF4-FFF2-40B4-BE49-F238E27FC236}">
                <a16:creationId xmlns:a16="http://schemas.microsoft.com/office/drawing/2014/main" id="{AD640380-77BF-4AF5-9C55-BA870AF1A8BB}"/>
              </a:ext>
            </a:extLst>
          </p:cNvPr>
          <p:cNvPicPr>
            <a:picLocks noChangeAspect="1"/>
          </p:cNvPicPr>
          <p:nvPr/>
        </p:nvPicPr>
        <p:blipFill>
          <a:blip r:embed="rId3"/>
          <a:stretch>
            <a:fillRect/>
          </a:stretch>
        </p:blipFill>
        <p:spPr>
          <a:xfrm>
            <a:off x="6455051" y="2122182"/>
            <a:ext cx="3459854" cy="2613636"/>
          </a:xfrm>
          <a:prstGeom prst="rect">
            <a:avLst/>
          </a:prstGeom>
        </p:spPr>
      </p:pic>
    </p:spTree>
    <p:extLst>
      <p:ext uri="{BB962C8B-B14F-4D97-AF65-F5344CB8AC3E}">
        <p14:creationId xmlns:p14="http://schemas.microsoft.com/office/powerpoint/2010/main" val="170909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4101-59C5-4427-B6CA-C5B1C60B785E}"/>
              </a:ext>
            </a:extLst>
          </p:cNvPr>
          <p:cNvSpPr>
            <a:spLocks noGrp="1"/>
          </p:cNvSpPr>
          <p:nvPr>
            <p:ph type="title"/>
          </p:nvPr>
        </p:nvSpPr>
        <p:spPr/>
        <p:txBody>
          <a:bodyPr/>
          <a:lstStyle/>
          <a:p>
            <a:r>
              <a:rPr lang="en-IN" dirty="0"/>
              <a:t>Adjacency Matrices</a:t>
            </a:r>
          </a:p>
        </p:txBody>
      </p:sp>
      <p:sp>
        <p:nvSpPr>
          <p:cNvPr id="3" name="Content Placeholder 2">
            <a:extLst>
              <a:ext uri="{FF2B5EF4-FFF2-40B4-BE49-F238E27FC236}">
                <a16:creationId xmlns:a16="http://schemas.microsoft.com/office/drawing/2014/main" id="{E8D6D208-2429-46C8-9952-B1A1627D8D15}"/>
              </a:ext>
            </a:extLst>
          </p:cNvPr>
          <p:cNvSpPr>
            <a:spLocks noGrp="1"/>
          </p:cNvSpPr>
          <p:nvPr>
            <p:ph idx="1"/>
          </p:nvPr>
        </p:nvSpPr>
        <p:spPr/>
        <p:txBody>
          <a:bodyPr>
            <a:normAutofit/>
          </a:bodyPr>
          <a:lstStyle/>
          <a:p>
            <a:r>
              <a:rPr lang="en-US" dirty="0"/>
              <a:t>Suppose that </a:t>
            </a:r>
            <a:r>
              <a:rPr lang="en-US" i="1" dirty="0"/>
              <a:t>G </a:t>
            </a:r>
            <a:r>
              <a:rPr lang="en-US" dirty="0"/>
              <a:t>= </a:t>
            </a:r>
            <a:r>
              <a:rPr lang="en-US" i="1" dirty="0"/>
              <a:t>(V ,E) </a:t>
            </a:r>
            <a:r>
              <a:rPr lang="en-US" dirty="0"/>
              <a:t>is a simple graph where |</a:t>
            </a:r>
            <a:r>
              <a:rPr lang="en-US" i="1" dirty="0"/>
              <a:t>V</a:t>
            </a:r>
            <a:r>
              <a:rPr lang="en-US" dirty="0"/>
              <a:t>| = </a:t>
            </a:r>
            <a:r>
              <a:rPr lang="en-US" i="1" dirty="0"/>
              <a:t>n</a:t>
            </a:r>
            <a:r>
              <a:rPr lang="en-US" dirty="0"/>
              <a:t>. Suppose that the vertices of </a:t>
            </a:r>
            <a:r>
              <a:rPr lang="en-US" i="1" dirty="0"/>
              <a:t>G </a:t>
            </a:r>
            <a:r>
              <a:rPr lang="en-US" dirty="0"/>
              <a:t>are listed arbitrarily as </a:t>
            </a:r>
            <a:r>
              <a:rPr lang="en-US" i="1" dirty="0"/>
              <a:t>v</a:t>
            </a:r>
            <a:r>
              <a:rPr lang="en-US" baseline="-25000" dirty="0"/>
              <a:t>1</a:t>
            </a:r>
            <a:r>
              <a:rPr lang="en-US" i="1" dirty="0"/>
              <a:t>, v</a:t>
            </a:r>
            <a:r>
              <a:rPr lang="en-US" i="1" baseline="-25000" dirty="0"/>
              <a:t>2</a:t>
            </a:r>
            <a:r>
              <a:rPr lang="en-US" i="1" dirty="0"/>
              <a:t>, . . . , </a:t>
            </a:r>
            <a:r>
              <a:rPr lang="en-US" i="1" dirty="0" err="1"/>
              <a:t>v</a:t>
            </a:r>
            <a:r>
              <a:rPr lang="en-US" i="1" baseline="-25000" dirty="0" err="1"/>
              <a:t>n</a:t>
            </a:r>
            <a:r>
              <a:rPr lang="en-US" dirty="0" err="1"/>
              <a:t>.</a:t>
            </a:r>
            <a:r>
              <a:rPr lang="en-US" dirty="0"/>
              <a:t> </a:t>
            </a:r>
          </a:p>
          <a:p>
            <a:r>
              <a:rPr lang="en-US" dirty="0"/>
              <a:t>The </a:t>
            </a:r>
            <a:r>
              <a:rPr lang="en-US" b="1" dirty="0"/>
              <a:t>adjacency matrix A</a:t>
            </a:r>
            <a:r>
              <a:rPr lang="en-US" dirty="0"/>
              <a:t> of </a:t>
            </a:r>
            <a:r>
              <a:rPr lang="en-US" i="1" dirty="0"/>
              <a:t>G</a:t>
            </a:r>
            <a:r>
              <a:rPr lang="en-US" dirty="0"/>
              <a:t>, with respect to this listing of the vertices, is the </a:t>
            </a:r>
            <a:r>
              <a:rPr lang="en-US" i="1" dirty="0"/>
              <a:t>n </a:t>
            </a:r>
            <a:r>
              <a:rPr lang="en-US" dirty="0"/>
              <a:t>x </a:t>
            </a:r>
            <a:r>
              <a:rPr lang="en-US" i="1" dirty="0"/>
              <a:t>n </a:t>
            </a:r>
            <a:r>
              <a:rPr lang="en-US" dirty="0"/>
              <a:t>zero–one matrix with 1 as its </a:t>
            </a:r>
            <a:r>
              <a:rPr lang="en-US" i="1" dirty="0"/>
              <a:t>(</a:t>
            </a:r>
            <a:r>
              <a:rPr lang="en-US" i="1" dirty="0" err="1"/>
              <a:t>i</a:t>
            </a:r>
            <a:r>
              <a:rPr lang="en-US" i="1" dirty="0"/>
              <a:t>, j )</a:t>
            </a:r>
            <a:r>
              <a:rPr lang="en-US" dirty="0" err="1"/>
              <a:t>th</a:t>
            </a:r>
            <a:r>
              <a:rPr lang="en-US" dirty="0"/>
              <a:t> entry when </a:t>
            </a:r>
            <a:r>
              <a:rPr lang="en-US" i="1" dirty="0"/>
              <a:t>v</a:t>
            </a:r>
            <a:r>
              <a:rPr lang="en-US" i="1" baseline="-25000" dirty="0"/>
              <a:t>i</a:t>
            </a:r>
            <a:r>
              <a:rPr lang="en-US" i="1" dirty="0"/>
              <a:t> </a:t>
            </a:r>
            <a:r>
              <a:rPr lang="en-US" dirty="0"/>
              <a:t>and </a:t>
            </a:r>
            <a:r>
              <a:rPr lang="en-US" i="1" dirty="0" err="1"/>
              <a:t>v</a:t>
            </a:r>
            <a:r>
              <a:rPr lang="en-US" i="1" baseline="-25000" dirty="0" err="1"/>
              <a:t>j</a:t>
            </a:r>
            <a:r>
              <a:rPr lang="en-US" i="1" dirty="0"/>
              <a:t> </a:t>
            </a:r>
            <a:r>
              <a:rPr lang="en-US" dirty="0"/>
              <a:t>are adjacent, and 0 as its </a:t>
            </a:r>
            <a:r>
              <a:rPr lang="en-US" i="1" dirty="0"/>
              <a:t>(</a:t>
            </a:r>
            <a:r>
              <a:rPr lang="en-US" i="1" dirty="0" err="1"/>
              <a:t>i</a:t>
            </a:r>
            <a:r>
              <a:rPr lang="en-US" i="1" dirty="0"/>
              <a:t>, j )</a:t>
            </a:r>
            <a:r>
              <a:rPr lang="en-US" dirty="0" err="1"/>
              <a:t>th</a:t>
            </a:r>
            <a:r>
              <a:rPr lang="en-US" dirty="0"/>
              <a:t> entry when they are not adjacent. </a:t>
            </a:r>
          </a:p>
          <a:p>
            <a:r>
              <a:rPr lang="en-US" dirty="0"/>
              <a:t>In other words, if its adjacency matrix is </a:t>
            </a:r>
            <a:r>
              <a:rPr lang="en-US" b="1" dirty="0"/>
              <a:t>A </a:t>
            </a:r>
            <a:r>
              <a:rPr lang="en-US" dirty="0"/>
              <a:t>= [</a:t>
            </a:r>
            <a:r>
              <a:rPr lang="en-US" i="1" dirty="0" err="1"/>
              <a:t>a</a:t>
            </a:r>
            <a:r>
              <a:rPr lang="en-US" i="1" baseline="-25000" dirty="0" err="1"/>
              <a:t>ij</a:t>
            </a:r>
            <a:r>
              <a:rPr lang="en-US" i="1" dirty="0"/>
              <a:t> </a:t>
            </a:r>
            <a:r>
              <a:rPr lang="en-US" dirty="0"/>
              <a:t>], then</a:t>
            </a:r>
          </a:p>
          <a:p>
            <a:pPr marL="0" indent="0">
              <a:buNone/>
            </a:pPr>
            <a:r>
              <a:rPr lang="en-US" i="1" dirty="0"/>
              <a:t>   </a:t>
            </a:r>
            <a:r>
              <a:rPr lang="en-US" i="1" dirty="0" err="1"/>
              <a:t>a</a:t>
            </a:r>
            <a:r>
              <a:rPr lang="en-US" i="1" baseline="-25000" dirty="0" err="1"/>
              <a:t>ij</a:t>
            </a:r>
            <a:r>
              <a:rPr lang="en-US" i="1" dirty="0"/>
              <a:t> </a:t>
            </a:r>
            <a:r>
              <a:rPr lang="en-US" dirty="0"/>
              <a:t>= 1 if{</a:t>
            </a:r>
            <a:r>
              <a:rPr lang="en-US" i="1" dirty="0"/>
              <a:t>v</a:t>
            </a:r>
            <a:r>
              <a:rPr lang="en-US" i="1" baseline="-25000" dirty="0"/>
              <a:t>i</a:t>
            </a:r>
            <a:r>
              <a:rPr lang="en-US" i="1" dirty="0"/>
              <a:t> , </a:t>
            </a:r>
            <a:r>
              <a:rPr lang="en-US" i="1" dirty="0" err="1"/>
              <a:t>v</a:t>
            </a:r>
            <a:r>
              <a:rPr lang="en-US" i="1" baseline="-25000" dirty="0" err="1"/>
              <a:t>j</a:t>
            </a:r>
            <a:r>
              <a:rPr lang="en-US" i="1" dirty="0"/>
              <a:t> </a:t>
            </a:r>
            <a:r>
              <a:rPr lang="en-US" dirty="0"/>
              <a:t>} is an edge of </a:t>
            </a:r>
            <a:r>
              <a:rPr lang="en-US" i="1" dirty="0"/>
              <a:t>G,</a:t>
            </a:r>
          </a:p>
          <a:p>
            <a:pPr marL="0" indent="0">
              <a:buNone/>
            </a:pPr>
            <a:r>
              <a:rPr lang="en-IN" dirty="0"/>
              <a:t>            0 otherwise.</a:t>
            </a:r>
          </a:p>
        </p:txBody>
      </p:sp>
    </p:spTree>
    <p:extLst>
      <p:ext uri="{BB962C8B-B14F-4D97-AF65-F5344CB8AC3E}">
        <p14:creationId xmlns:p14="http://schemas.microsoft.com/office/powerpoint/2010/main" val="1507156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C77A-860C-4F75-A031-1F3A6CF00B5D}"/>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5E2C000B-0A20-4D5D-A9BB-A3F1BF67B144}"/>
              </a:ext>
            </a:extLst>
          </p:cNvPr>
          <p:cNvSpPr>
            <a:spLocks noGrp="1"/>
          </p:cNvSpPr>
          <p:nvPr>
            <p:ph idx="1"/>
          </p:nvPr>
        </p:nvSpPr>
        <p:spPr/>
        <p:txBody>
          <a:bodyPr/>
          <a:lstStyle/>
          <a:p>
            <a:r>
              <a:rPr lang="en-US" dirty="0"/>
              <a:t>Use an adjacency matrix to represent the graph shown in Figure:</a:t>
            </a:r>
          </a:p>
          <a:p>
            <a:endParaRPr lang="en-IN" dirty="0"/>
          </a:p>
        </p:txBody>
      </p:sp>
      <p:pic>
        <p:nvPicPr>
          <p:cNvPr id="4" name="Picture 3">
            <a:extLst>
              <a:ext uri="{FF2B5EF4-FFF2-40B4-BE49-F238E27FC236}">
                <a16:creationId xmlns:a16="http://schemas.microsoft.com/office/drawing/2014/main" id="{CE3642C1-1D97-42A9-827E-29C4D2979E5E}"/>
              </a:ext>
            </a:extLst>
          </p:cNvPr>
          <p:cNvPicPr>
            <a:picLocks noChangeAspect="1"/>
          </p:cNvPicPr>
          <p:nvPr/>
        </p:nvPicPr>
        <p:blipFill>
          <a:blip r:embed="rId2"/>
          <a:stretch>
            <a:fillRect/>
          </a:stretch>
        </p:blipFill>
        <p:spPr>
          <a:xfrm>
            <a:off x="1144655" y="2563019"/>
            <a:ext cx="2711727" cy="2693887"/>
          </a:xfrm>
          <a:prstGeom prst="rect">
            <a:avLst/>
          </a:prstGeom>
        </p:spPr>
      </p:pic>
      <p:pic>
        <p:nvPicPr>
          <p:cNvPr id="5" name="Picture 4">
            <a:extLst>
              <a:ext uri="{FF2B5EF4-FFF2-40B4-BE49-F238E27FC236}">
                <a16:creationId xmlns:a16="http://schemas.microsoft.com/office/drawing/2014/main" id="{0E0B8C5E-AFB1-479A-8DE9-5C4704448ECC}"/>
              </a:ext>
            </a:extLst>
          </p:cNvPr>
          <p:cNvPicPr>
            <a:picLocks noChangeAspect="1"/>
          </p:cNvPicPr>
          <p:nvPr/>
        </p:nvPicPr>
        <p:blipFill>
          <a:blip r:embed="rId3"/>
          <a:stretch>
            <a:fillRect/>
          </a:stretch>
        </p:blipFill>
        <p:spPr>
          <a:xfrm>
            <a:off x="5708994" y="3031848"/>
            <a:ext cx="2961153" cy="1805195"/>
          </a:xfrm>
          <a:prstGeom prst="rect">
            <a:avLst/>
          </a:prstGeom>
        </p:spPr>
      </p:pic>
      <p:sp>
        <p:nvSpPr>
          <p:cNvPr id="10" name="TextBox 9">
            <a:extLst>
              <a:ext uri="{FF2B5EF4-FFF2-40B4-BE49-F238E27FC236}">
                <a16:creationId xmlns:a16="http://schemas.microsoft.com/office/drawing/2014/main" id="{0ADEA476-4824-4276-88B3-C21BD535B79C}"/>
              </a:ext>
            </a:extLst>
          </p:cNvPr>
          <p:cNvSpPr txBox="1"/>
          <p:nvPr/>
        </p:nvSpPr>
        <p:spPr>
          <a:xfrm>
            <a:off x="6308035" y="2743200"/>
            <a:ext cx="1775791" cy="369332"/>
          </a:xfrm>
          <a:prstGeom prst="rect">
            <a:avLst/>
          </a:prstGeom>
          <a:noFill/>
        </p:spPr>
        <p:txBody>
          <a:bodyPr wrap="square" rtlCol="0">
            <a:spAutoFit/>
          </a:bodyPr>
          <a:lstStyle/>
          <a:p>
            <a:r>
              <a:rPr lang="en-IN" dirty="0"/>
              <a:t>a       b        c      d</a:t>
            </a:r>
          </a:p>
        </p:txBody>
      </p:sp>
      <p:sp>
        <p:nvSpPr>
          <p:cNvPr id="11" name="TextBox 10">
            <a:extLst>
              <a:ext uri="{FF2B5EF4-FFF2-40B4-BE49-F238E27FC236}">
                <a16:creationId xmlns:a16="http://schemas.microsoft.com/office/drawing/2014/main" id="{E197626C-0EF2-4454-AF94-589B0EA16F62}"/>
              </a:ext>
            </a:extLst>
          </p:cNvPr>
          <p:cNvSpPr txBox="1"/>
          <p:nvPr/>
        </p:nvSpPr>
        <p:spPr>
          <a:xfrm>
            <a:off x="5910472" y="3274879"/>
            <a:ext cx="384314" cy="1200329"/>
          </a:xfrm>
          <a:prstGeom prst="rect">
            <a:avLst/>
          </a:prstGeom>
          <a:noFill/>
        </p:spPr>
        <p:txBody>
          <a:bodyPr wrap="square" rtlCol="0">
            <a:spAutoFit/>
          </a:bodyPr>
          <a:lstStyle/>
          <a:p>
            <a:r>
              <a:rPr lang="en-IN" dirty="0"/>
              <a:t>a      </a:t>
            </a:r>
          </a:p>
          <a:p>
            <a:r>
              <a:rPr lang="en-IN" dirty="0"/>
              <a:t>b</a:t>
            </a:r>
          </a:p>
          <a:p>
            <a:r>
              <a:rPr lang="en-IN" dirty="0"/>
              <a:t>c</a:t>
            </a:r>
          </a:p>
          <a:p>
            <a:r>
              <a:rPr lang="en-IN" dirty="0"/>
              <a:t>d</a:t>
            </a:r>
          </a:p>
        </p:txBody>
      </p:sp>
    </p:spTree>
    <p:extLst>
      <p:ext uri="{BB962C8B-B14F-4D97-AF65-F5344CB8AC3E}">
        <p14:creationId xmlns:p14="http://schemas.microsoft.com/office/powerpoint/2010/main" val="249701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2E28-CD40-430A-A688-81ED5425E8C0}"/>
              </a:ext>
            </a:extLst>
          </p:cNvPr>
          <p:cNvSpPr>
            <a:spLocks noGrp="1"/>
          </p:cNvSpPr>
          <p:nvPr>
            <p:ph type="title"/>
          </p:nvPr>
        </p:nvSpPr>
        <p:spPr>
          <a:xfrm>
            <a:off x="838200" y="365126"/>
            <a:ext cx="10515600" cy="787814"/>
          </a:xfrm>
        </p:spPr>
        <p:txBody>
          <a:bodyPr/>
          <a:lstStyle/>
          <a:p>
            <a:r>
              <a:rPr lang="en-IN" dirty="0"/>
              <a:t>Definition</a:t>
            </a:r>
          </a:p>
        </p:txBody>
      </p:sp>
      <p:sp>
        <p:nvSpPr>
          <p:cNvPr id="3" name="Content Placeholder 2">
            <a:extLst>
              <a:ext uri="{FF2B5EF4-FFF2-40B4-BE49-F238E27FC236}">
                <a16:creationId xmlns:a16="http://schemas.microsoft.com/office/drawing/2014/main" id="{89A95EA8-4906-47F1-B616-E12EF65016CB}"/>
              </a:ext>
            </a:extLst>
          </p:cNvPr>
          <p:cNvSpPr>
            <a:spLocks noGrp="1"/>
          </p:cNvSpPr>
          <p:nvPr>
            <p:ph idx="1"/>
          </p:nvPr>
        </p:nvSpPr>
        <p:spPr>
          <a:xfrm>
            <a:off x="838200" y="1152940"/>
            <a:ext cx="10515600" cy="5024023"/>
          </a:xfrm>
        </p:spPr>
        <p:txBody>
          <a:bodyPr/>
          <a:lstStyle/>
          <a:p>
            <a:r>
              <a:rPr lang="en-US" dirty="0"/>
              <a:t>A </a:t>
            </a:r>
            <a:r>
              <a:rPr lang="en-US" i="1" dirty="0"/>
              <a:t>graph G </a:t>
            </a:r>
            <a:r>
              <a:rPr lang="en-US" dirty="0"/>
              <a:t>= </a:t>
            </a:r>
            <a:r>
              <a:rPr lang="en-US" i="1" dirty="0"/>
              <a:t>(V ,E) </a:t>
            </a:r>
            <a:r>
              <a:rPr lang="en-US" dirty="0"/>
              <a:t>consists of </a:t>
            </a:r>
            <a:r>
              <a:rPr lang="en-US" i="1" dirty="0"/>
              <a:t>V </a:t>
            </a:r>
            <a:r>
              <a:rPr lang="en-US" dirty="0"/>
              <a:t>, a nonempty set of </a:t>
            </a:r>
            <a:r>
              <a:rPr lang="en-US" i="1" dirty="0"/>
              <a:t>vertices </a:t>
            </a:r>
            <a:r>
              <a:rPr lang="en-US" dirty="0"/>
              <a:t>(or </a:t>
            </a:r>
            <a:r>
              <a:rPr lang="en-US" i="1" dirty="0"/>
              <a:t>nodes</a:t>
            </a:r>
            <a:r>
              <a:rPr lang="en-US" dirty="0"/>
              <a:t>) and </a:t>
            </a:r>
            <a:r>
              <a:rPr lang="en-US" i="1" dirty="0"/>
              <a:t>E</a:t>
            </a:r>
            <a:r>
              <a:rPr lang="en-US" dirty="0"/>
              <a:t>, a set of </a:t>
            </a:r>
            <a:r>
              <a:rPr lang="en-US" i="1" dirty="0"/>
              <a:t>edges</a:t>
            </a:r>
            <a:r>
              <a:rPr lang="en-US" dirty="0"/>
              <a:t>. Each edge has either one or two vertices associated with it, called its </a:t>
            </a:r>
            <a:r>
              <a:rPr lang="en-US" i="1" dirty="0"/>
              <a:t>endpoints</a:t>
            </a:r>
            <a:r>
              <a:rPr lang="en-US" dirty="0"/>
              <a:t>. </a:t>
            </a:r>
          </a:p>
          <a:p>
            <a:r>
              <a:rPr lang="en-US" dirty="0"/>
              <a:t>An edge is said to </a:t>
            </a:r>
            <a:r>
              <a:rPr lang="en-US" i="1" dirty="0"/>
              <a:t>connect </a:t>
            </a:r>
            <a:r>
              <a:rPr lang="en-US" dirty="0"/>
              <a:t>its endpoints.</a:t>
            </a:r>
          </a:p>
          <a:p>
            <a:r>
              <a:rPr lang="en-US" dirty="0"/>
              <a:t>Finite Graph</a:t>
            </a:r>
          </a:p>
          <a:p>
            <a:r>
              <a:rPr lang="en-US" dirty="0"/>
              <a:t>Infinite Graph</a:t>
            </a:r>
          </a:p>
          <a:p>
            <a:endParaRPr lang="en-IN" dirty="0"/>
          </a:p>
        </p:txBody>
      </p:sp>
    </p:spTree>
    <p:extLst>
      <p:ext uri="{BB962C8B-B14F-4D97-AF65-F5344CB8AC3E}">
        <p14:creationId xmlns:p14="http://schemas.microsoft.com/office/powerpoint/2010/main" val="1160893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5820-23F8-4E5E-A6CA-7B0FEBD2F721}"/>
              </a:ext>
            </a:extLst>
          </p:cNvPr>
          <p:cNvSpPr>
            <a:spLocks noGrp="1"/>
          </p:cNvSpPr>
          <p:nvPr>
            <p:ph type="title"/>
          </p:nvPr>
        </p:nvSpPr>
        <p:spPr>
          <a:xfrm>
            <a:off x="838200" y="365125"/>
            <a:ext cx="10515600" cy="827571"/>
          </a:xfrm>
        </p:spPr>
        <p:txBody>
          <a:bodyPr/>
          <a:lstStyle/>
          <a:p>
            <a:r>
              <a:rPr lang="en-IN" dirty="0"/>
              <a:t>Some Points</a:t>
            </a:r>
          </a:p>
        </p:txBody>
      </p:sp>
      <p:sp>
        <p:nvSpPr>
          <p:cNvPr id="3" name="Content Placeholder 2">
            <a:extLst>
              <a:ext uri="{FF2B5EF4-FFF2-40B4-BE49-F238E27FC236}">
                <a16:creationId xmlns:a16="http://schemas.microsoft.com/office/drawing/2014/main" id="{4BE8DE87-0231-447B-8932-71A1BA6C6EDD}"/>
              </a:ext>
            </a:extLst>
          </p:cNvPr>
          <p:cNvSpPr>
            <a:spLocks noGrp="1"/>
          </p:cNvSpPr>
          <p:nvPr>
            <p:ph idx="1"/>
          </p:nvPr>
        </p:nvSpPr>
        <p:spPr>
          <a:xfrm>
            <a:off x="838200" y="1046922"/>
            <a:ext cx="10515600" cy="5130041"/>
          </a:xfrm>
        </p:spPr>
        <p:txBody>
          <a:bodyPr>
            <a:normAutofit fontScale="92500"/>
          </a:bodyPr>
          <a:lstStyle/>
          <a:p>
            <a:r>
              <a:rPr lang="en-US" dirty="0"/>
              <a:t>There may be as many as </a:t>
            </a:r>
            <a:r>
              <a:rPr lang="en-US" i="1" dirty="0"/>
              <a:t>n</a:t>
            </a:r>
            <a:r>
              <a:rPr lang="en-US" dirty="0"/>
              <a:t>! different adjacency matrices for a graph with </a:t>
            </a:r>
            <a:r>
              <a:rPr lang="en-US" i="1" dirty="0"/>
              <a:t>n </a:t>
            </a:r>
            <a:r>
              <a:rPr lang="en-US" dirty="0"/>
              <a:t>vertices.</a:t>
            </a:r>
          </a:p>
          <a:p>
            <a:r>
              <a:rPr lang="en-US" dirty="0"/>
              <a:t>The adjacency matrix of a simple graph(undirected) is symmetric, that is, </a:t>
            </a:r>
            <a:r>
              <a:rPr lang="en-US" i="1" dirty="0" err="1"/>
              <a:t>a</a:t>
            </a:r>
            <a:r>
              <a:rPr lang="en-US" i="1" baseline="-25000" dirty="0" err="1"/>
              <a:t>ij</a:t>
            </a:r>
            <a:r>
              <a:rPr lang="en-US" i="1" dirty="0"/>
              <a:t> </a:t>
            </a:r>
            <a:r>
              <a:rPr lang="en-US" dirty="0"/>
              <a:t>= </a:t>
            </a:r>
            <a:r>
              <a:rPr lang="en-US" i="1" dirty="0" err="1"/>
              <a:t>a</a:t>
            </a:r>
            <a:r>
              <a:rPr lang="en-US" i="1" baseline="-25000" dirty="0" err="1"/>
              <a:t>ji</a:t>
            </a:r>
            <a:r>
              <a:rPr lang="en-US" i="1" dirty="0"/>
              <a:t> </a:t>
            </a:r>
            <a:r>
              <a:rPr lang="en-US" dirty="0"/>
              <a:t>, because both of these entries are 1 when </a:t>
            </a:r>
            <a:r>
              <a:rPr lang="en-US" i="1" dirty="0"/>
              <a:t>v</a:t>
            </a:r>
            <a:r>
              <a:rPr lang="en-US" i="1" baseline="-25000" dirty="0"/>
              <a:t>i</a:t>
            </a:r>
            <a:r>
              <a:rPr lang="en-US" i="1" dirty="0"/>
              <a:t> </a:t>
            </a:r>
            <a:r>
              <a:rPr lang="en-US" dirty="0"/>
              <a:t>and </a:t>
            </a:r>
            <a:r>
              <a:rPr lang="en-US" i="1" dirty="0" err="1"/>
              <a:t>v</a:t>
            </a:r>
            <a:r>
              <a:rPr lang="en-US" i="1" baseline="-25000" dirty="0" err="1"/>
              <a:t>j</a:t>
            </a:r>
            <a:r>
              <a:rPr lang="en-US" i="1" dirty="0"/>
              <a:t> </a:t>
            </a:r>
            <a:r>
              <a:rPr lang="en-US" dirty="0"/>
              <a:t>are adjacent, and both are 0 otherwise. </a:t>
            </a:r>
          </a:p>
          <a:p>
            <a:r>
              <a:rPr lang="en-US" dirty="0"/>
              <a:t>As a simple graph has no loops, each entry </a:t>
            </a:r>
            <a:r>
              <a:rPr lang="en-US" i="1" dirty="0" err="1"/>
              <a:t>a</a:t>
            </a:r>
            <a:r>
              <a:rPr lang="en-US" i="1" baseline="-25000" dirty="0" err="1"/>
              <a:t>ii</a:t>
            </a:r>
            <a:r>
              <a:rPr lang="en-US" i="1" dirty="0"/>
              <a:t>, </a:t>
            </a:r>
            <a:r>
              <a:rPr lang="en-US" i="1" dirty="0" err="1"/>
              <a:t>i</a:t>
            </a:r>
            <a:r>
              <a:rPr lang="en-US" i="1" dirty="0"/>
              <a:t> </a:t>
            </a:r>
            <a:r>
              <a:rPr lang="en-US" dirty="0"/>
              <a:t>= 1</a:t>
            </a:r>
            <a:r>
              <a:rPr lang="en-US" i="1" dirty="0"/>
              <a:t>, </a:t>
            </a:r>
            <a:r>
              <a:rPr lang="en-US" dirty="0"/>
              <a:t>2</a:t>
            </a:r>
            <a:r>
              <a:rPr lang="en-US" i="1" dirty="0"/>
              <a:t>, </a:t>
            </a:r>
            <a:r>
              <a:rPr lang="en-US" dirty="0"/>
              <a:t>3</a:t>
            </a:r>
            <a:r>
              <a:rPr lang="en-US" i="1" dirty="0"/>
              <a:t>, . . . , n</a:t>
            </a:r>
            <a:r>
              <a:rPr lang="en-US" dirty="0"/>
              <a:t>, is 0.</a:t>
            </a:r>
          </a:p>
          <a:p>
            <a:r>
              <a:rPr lang="en-US" dirty="0"/>
              <a:t>When multiple edges connecting the same pair of vertices </a:t>
            </a:r>
            <a:r>
              <a:rPr lang="en-US" i="1" dirty="0"/>
              <a:t>vi </a:t>
            </a:r>
            <a:r>
              <a:rPr lang="en-US" dirty="0"/>
              <a:t>and </a:t>
            </a:r>
            <a:r>
              <a:rPr lang="en-US" i="1" dirty="0" err="1"/>
              <a:t>vj</a:t>
            </a:r>
            <a:r>
              <a:rPr lang="en-US" dirty="0"/>
              <a:t>, or multiple loops at the same vertex, are present, the adjacency matrix is no longer a zero–one </a:t>
            </a:r>
            <a:r>
              <a:rPr lang="en-IN" dirty="0"/>
              <a:t>matrix.</a:t>
            </a:r>
          </a:p>
          <a:p>
            <a:r>
              <a:rPr lang="en-US" dirty="0"/>
              <a:t>The adjacency matrix for a directed graph does not have to be symmetric.</a:t>
            </a:r>
          </a:p>
          <a:p>
            <a:r>
              <a:rPr lang="en-US" dirty="0"/>
              <a:t>In the adjacency matrix for a directed multigraph, </a:t>
            </a:r>
            <a:r>
              <a:rPr lang="en-US" i="1" dirty="0" err="1"/>
              <a:t>a</a:t>
            </a:r>
            <a:r>
              <a:rPr lang="en-US" i="1" baseline="-25000" dirty="0" err="1"/>
              <a:t>ij</a:t>
            </a:r>
            <a:r>
              <a:rPr lang="en-US" i="1" dirty="0"/>
              <a:t> </a:t>
            </a:r>
            <a:r>
              <a:rPr lang="en-US" dirty="0"/>
              <a:t>equals the number of edges that are associated to </a:t>
            </a:r>
            <a:r>
              <a:rPr lang="en-US" i="1" dirty="0"/>
              <a:t>(v</a:t>
            </a:r>
            <a:r>
              <a:rPr lang="en-US" i="1" baseline="-25000" dirty="0"/>
              <a:t>i </a:t>
            </a:r>
            <a:r>
              <a:rPr lang="en-US" i="1" dirty="0"/>
              <a:t>, </a:t>
            </a:r>
            <a:r>
              <a:rPr lang="en-US" i="1" dirty="0" err="1"/>
              <a:t>v</a:t>
            </a:r>
            <a:r>
              <a:rPr lang="en-US" i="1" baseline="-25000" dirty="0" err="1"/>
              <a:t>j</a:t>
            </a:r>
            <a:r>
              <a:rPr lang="en-US" i="1" dirty="0"/>
              <a:t> )</a:t>
            </a:r>
            <a:r>
              <a:rPr lang="en-US" dirty="0"/>
              <a:t>.</a:t>
            </a:r>
            <a:endParaRPr lang="en-IN" dirty="0"/>
          </a:p>
          <a:p>
            <a:endParaRPr lang="en-IN" dirty="0"/>
          </a:p>
          <a:p>
            <a:endParaRPr lang="en-IN" dirty="0"/>
          </a:p>
        </p:txBody>
      </p:sp>
    </p:spTree>
    <p:extLst>
      <p:ext uri="{BB962C8B-B14F-4D97-AF65-F5344CB8AC3E}">
        <p14:creationId xmlns:p14="http://schemas.microsoft.com/office/powerpoint/2010/main" val="1216111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3AD7-1C43-4221-9A86-C7297B57A337}"/>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C64DC2B-4143-49F9-B4AA-82FFF5269F84}"/>
              </a:ext>
            </a:extLst>
          </p:cNvPr>
          <p:cNvSpPr>
            <a:spLocks noGrp="1"/>
          </p:cNvSpPr>
          <p:nvPr>
            <p:ph idx="1"/>
          </p:nvPr>
        </p:nvSpPr>
        <p:spPr/>
        <p:txBody>
          <a:bodyPr/>
          <a:lstStyle/>
          <a:p>
            <a:r>
              <a:rPr lang="en-US" dirty="0"/>
              <a:t>Use an adjacency matrix to represent the pseudograph shown in Figure:</a:t>
            </a:r>
          </a:p>
          <a:p>
            <a:endParaRPr lang="en-US" dirty="0"/>
          </a:p>
          <a:p>
            <a:pPr marL="0" indent="0">
              <a:buNone/>
            </a:pPr>
            <a:endParaRPr lang="en-IN" dirty="0"/>
          </a:p>
        </p:txBody>
      </p:sp>
      <p:pic>
        <p:nvPicPr>
          <p:cNvPr id="4" name="Picture 3">
            <a:extLst>
              <a:ext uri="{FF2B5EF4-FFF2-40B4-BE49-F238E27FC236}">
                <a16:creationId xmlns:a16="http://schemas.microsoft.com/office/drawing/2014/main" id="{71D7EA0C-7D87-4D3E-BB17-AEAD3C35EFC4}"/>
              </a:ext>
            </a:extLst>
          </p:cNvPr>
          <p:cNvPicPr>
            <a:picLocks noChangeAspect="1"/>
          </p:cNvPicPr>
          <p:nvPr/>
        </p:nvPicPr>
        <p:blipFill>
          <a:blip r:embed="rId2"/>
          <a:stretch>
            <a:fillRect/>
          </a:stretch>
        </p:blipFill>
        <p:spPr>
          <a:xfrm>
            <a:off x="1118151" y="2970143"/>
            <a:ext cx="2486439" cy="2486439"/>
          </a:xfrm>
          <a:prstGeom prst="rect">
            <a:avLst/>
          </a:prstGeom>
        </p:spPr>
      </p:pic>
      <p:pic>
        <p:nvPicPr>
          <p:cNvPr id="5" name="Picture 4">
            <a:extLst>
              <a:ext uri="{FF2B5EF4-FFF2-40B4-BE49-F238E27FC236}">
                <a16:creationId xmlns:a16="http://schemas.microsoft.com/office/drawing/2014/main" id="{A93D7ED7-C6AF-4485-B26E-F0FE2ABD9966}"/>
              </a:ext>
            </a:extLst>
          </p:cNvPr>
          <p:cNvPicPr>
            <a:picLocks noChangeAspect="1"/>
          </p:cNvPicPr>
          <p:nvPr/>
        </p:nvPicPr>
        <p:blipFill>
          <a:blip r:embed="rId3"/>
          <a:stretch>
            <a:fillRect/>
          </a:stretch>
        </p:blipFill>
        <p:spPr>
          <a:xfrm>
            <a:off x="5420822" y="3239121"/>
            <a:ext cx="2447241" cy="1876218"/>
          </a:xfrm>
          <a:prstGeom prst="rect">
            <a:avLst/>
          </a:prstGeom>
        </p:spPr>
      </p:pic>
      <p:sp>
        <p:nvSpPr>
          <p:cNvPr id="6" name="TextBox 5">
            <a:extLst>
              <a:ext uri="{FF2B5EF4-FFF2-40B4-BE49-F238E27FC236}">
                <a16:creationId xmlns:a16="http://schemas.microsoft.com/office/drawing/2014/main" id="{C4706547-4412-44AE-9D7A-431E8DA01B46}"/>
              </a:ext>
            </a:extLst>
          </p:cNvPr>
          <p:cNvSpPr txBox="1"/>
          <p:nvPr/>
        </p:nvSpPr>
        <p:spPr>
          <a:xfrm>
            <a:off x="5756546" y="2869789"/>
            <a:ext cx="1775791" cy="369332"/>
          </a:xfrm>
          <a:prstGeom prst="rect">
            <a:avLst/>
          </a:prstGeom>
          <a:noFill/>
        </p:spPr>
        <p:txBody>
          <a:bodyPr wrap="square" rtlCol="0">
            <a:spAutoFit/>
          </a:bodyPr>
          <a:lstStyle/>
          <a:p>
            <a:r>
              <a:rPr lang="en-IN" dirty="0"/>
              <a:t>a       b        c      d</a:t>
            </a:r>
          </a:p>
        </p:txBody>
      </p:sp>
      <p:sp>
        <p:nvSpPr>
          <p:cNvPr id="7" name="TextBox 6">
            <a:extLst>
              <a:ext uri="{FF2B5EF4-FFF2-40B4-BE49-F238E27FC236}">
                <a16:creationId xmlns:a16="http://schemas.microsoft.com/office/drawing/2014/main" id="{5AF40EAA-4632-468C-9378-846EFF2DDD45}"/>
              </a:ext>
            </a:extLst>
          </p:cNvPr>
          <p:cNvSpPr txBox="1"/>
          <p:nvPr/>
        </p:nvSpPr>
        <p:spPr>
          <a:xfrm>
            <a:off x="5300871" y="3420652"/>
            <a:ext cx="384314" cy="1200329"/>
          </a:xfrm>
          <a:prstGeom prst="rect">
            <a:avLst/>
          </a:prstGeom>
          <a:noFill/>
        </p:spPr>
        <p:txBody>
          <a:bodyPr wrap="square" rtlCol="0">
            <a:spAutoFit/>
          </a:bodyPr>
          <a:lstStyle/>
          <a:p>
            <a:r>
              <a:rPr lang="en-IN" dirty="0"/>
              <a:t>a      </a:t>
            </a:r>
          </a:p>
          <a:p>
            <a:r>
              <a:rPr lang="en-IN" dirty="0"/>
              <a:t>b</a:t>
            </a:r>
          </a:p>
          <a:p>
            <a:r>
              <a:rPr lang="en-IN" dirty="0"/>
              <a:t>c</a:t>
            </a:r>
          </a:p>
          <a:p>
            <a:r>
              <a:rPr lang="en-IN" dirty="0"/>
              <a:t>d</a:t>
            </a:r>
          </a:p>
        </p:txBody>
      </p:sp>
    </p:spTree>
    <p:extLst>
      <p:ext uri="{BB962C8B-B14F-4D97-AF65-F5344CB8AC3E}">
        <p14:creationId xmlns:p14="http://schemas.microsoft.com/office/powerpoint/2010/main" val="306479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Line 28">
            <a:extLst>
              <a:ext uri="{FF2B5EF4-FFF2-40B4-BE49-F238E27FC236}">
                <a16:creationId xmlns:a16="http://schemas.microsoft.com/office/drawing/2014/main" id="{980F549F-8D7B-4FA0-9B24-C58CAC2F87DD}"/>
              </a:ext>
            </a:extLst>
          </p:cNvPr>
          <p:cNvSpPr>
            <a:spLocks noChangeShapeType="1"/>
          </p:cNvSpPr>
          <p:nvPr/>
        </p:nvSpPr>
        <p:spPr bwMode="auto">
          <a:xfrm flipH="1">
            <a:off x="6096000" y="5622234"/>
            <a:ext cx="1600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1" name="Line 27">
            <a:extLst>
              <a:ext uri="{FF2B5EF4-FFF2-40B4-BE49-F238E27FC236}">
                <a16:creationId xmlns:a16="http://schemas.microsoft.com/office/drawing/2014/main" id="{12367F60-16BE-48C3-8BE7-6EE9D0C666E7}"/>
              </a:ext>
            </a:extLst>
          </p:cNvPr>
          <p:cNvSpPr>
            <a:spLocks noChangeShapeType="1"/>
          </p:cNvSpPr>
          <p:nvPr/>
        </p:nvSpPr>
        <p:spPr bwMode="auto">
          <a:xfrm>
            <a:off x="6705600" y="5698434"/>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2" name="Line 26">
            <a:extLst>
              <a:ext uri="{FF2B5EF4-FFF2-40B4-BE49-F238E27FC236}">
                <a16:creationId xmlns:a16="http://schemas.microsoft.com/office/drawing/2014/main" id="{121D1A43-3E0A-490F-A123-D1A7BAF7A7B4}"/>
              </a:ext>
            </a:extLst>
          </p:cNvPr>
          <p:cNvSpPr>
            <a:spLocks noChangeShapeType="1"/>
          </p:cNvSpPr>
          <p:nvPr/>
        </p:nvSpPr>
        <p:spPr bwMode="auto">
          <a:xfrm>
            <a:off x="7772400" y="5622234"/>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3" name="Line 25">
            <a:extLst>
              <a:ext uri="{FF2B5EF4-FFF2-40B4-BE49-F238E27FC236}">
                <a16:creationId xmlns:a16="http://schemas.microsoft.com/office/drawing/2014/main" id="{CE44C276-4952-467A-8E76-D7D581F1447C}"/>
              </a:ext>
            </a:extLst>
          </p:cNvPr>
          <p:cNvSpPr>
            <a:spLocks noChangeShapeType="1"/>
          </p:cNvSpPr>
          <p:nvPr/>
        </p:nvSpPr>
        <p:spPr bwMode="auto">
          <a:xfrm flipH="1">
            <a:off x="7162800" y="5622234"/>
            <a:ext cx="533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4" name="Line 24">
            <a:extLst>
              <a:ext uri="{FF2B5EF4-FFF2-40B4-BE49-F238E27FC236}">
                <a16:creationId xmlns:a16="http://schemas.microsoft.com/office/drawing/2014/main" id="{9D1E4344-2A49-4A0F-BF5F-2EB7EE3E45A7}"/>
              </a:ext>
            </a:extLst>
          </p:cNvPr>
          <p:cNvSpPr>
            <a:spLocks noChangeShapeType="1"/>
          </p:cNvSpPr>
          <p:nvPr/>
        </p:nvSpPr>
        <p:spPr bwMode="auto">
          <a:xfrm>
            <a:off x="6705600" y="5622234"/>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5" name="Line 23">
            <a:extLst>
              <a:ext uri="{FF2B5EF4-FFF2-40B4-BE49-F238E27FC236}">
                <a16:creationId xmlns:a16="http://schemas.microsoft.com/office/drawing/2014/main" id="{CB5D01A2-ADB0-4C7E-AC39-5CC6CBF60556}"/>
              </a:ext>
            </a:extLst>
          </p:cNvPr>
          <p:cNvSpPr>
            <a:spLocks noChangeShapeType="1"/>
          </p:cNvSpPr>
          <p:nvPr/>
        </p:nvSpPr>
        <p:spPr bwMode="auto">
          <a:xfrm flipH="1">
            <a:off x="6096000" y="5622234"/>
            <a:ext cx="609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 name="Line 22">
            <a:extLst>
              <a:ext uri="{FF2B5EF4-FFF2-40B4-BE49-F238E27FC236}">
                <a16:creationId xmlns:a16="http://schemas.microsoft.com/office/drawing/2014/main" id="{D21B66BD-E48E-4EEC-8684-AA5095215AFC}"/>
              </a:ext>
            </a:extLst>
          </p:cNvPr>
          <p:cNvSpPr>
            <a:spLocks noChangeShapeType="1"/>
          </p:cNvSpPr>
          <p:nvPr/>
        </p:nvSpPr>
        <p:spPr bwMode="auto">
          <a:xfrm>
            <a:off x="6019800" y="6536634"/>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7" name="Line 16">
            <a:extLst>
              <a:ext uri="{FF2B5EF4-FFF2-40B4-BE49-F238E27FC236}">
                <a16:creationId xmlns:a16="http://schemas.microsoft.com/office/drawing/2014/main" id="{72839267-934F-42DA-BF77-7CC3127E2CE2}"/>
              </a:ext>
            </a:extLst>
          </p:cNvPr>
          <p:cNvSpPr>
            <a:spLocks noChangeShapeType="1"/>
          </p:cNvSpPr>
          <p:nvPr/>
        </p:nvSpPr>
        <p:spPr bwMode="auto">
          <a:xfrm>
            <a:off x="3429000" y="6079434"/>
            <a:ext cx="838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8" name="Line 15">
            <a:extLst>
              <a:ext uri="{FF2B5EF4-FFF2-40B4-BE49-F238E27FC236}">
                <a16:creationId xmlns:a16="http://schemas.microsoft.com/office/drawing/2014/main" id="{E05570FD-CB9E-46F6-9904-4D271D75379E}"/>
              </a:ext>
            </a:extLst>
          </p:cNvPr>
          <p:cNvSpPr>
            <a:spLocks noChangeShapeType="1"/>
          </p:cNvSpPr>
          <p:nvPr/>
        </p:nvSpPr>
        <p:spPr bwMode="auto">
          <a:xfrm flipH="1">
            <a:off x="3581400" y="5622234"/>
            <a:ext cx="762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9" name="Line 14">
            <a:extLst>
              <a:ext uri="{FF2B5EF4-FFF2-40B4-BE49-F238E27FC236}">
                <a16:creationId xmlns:a16="http://schemas.microsoft.com/office/drawing/2014/main" id="{8976AA87-ED5E-4B96-8330-CEC0E4291458}"/>
              </a:ext>
            </a:extLst>
          </p:cNvPr>
          <p:cNvSpPr>
            <a:spLocks noChangeShapeType="1"/>
          </p:cNvSpPr>
          <p:nvPr/>
        </p:nvSpPr>
        <p:spPr bwMode="auto">
          <a:xfrm>
            <a:off x="2667000" y="6536634"/>
            <a:ext cx="1600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0" name="Line 13">
            <a:extLst>
              <a:ext uri="{FF2B5EF4-FFF2-40B4-BE49-F238E27FC236}">
                <a16:creationId xmlns:a16="http://schemas.microsoft.com/office/drawing/2014/main" id="{2E236B58-F61A-4664-A632-5E465E838CC8}"/>
              </a:ext>
            </a:extLst>
          </p:cNvPr>
          <p:cNvSpPr>
            <a:spLocks noChangeShapeType="1"/>
          </p:cNvSpPr>
          <p:nvPr/>
        </p:nvSpPr>
        <p:spPr bwMode="auto">
          <a:xfrm flipH="1">
            <a:off x="4267200" y="5622234"/>
            <a:ext cx="76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1" name="Line 12">
            <a:extLst>
              <a:ext uri="{FF2B5EF4-FFF2-40B4-BE49-F238E27FC236}">
                <a16:creationId xmlns:a16="http://schemas.microsoft.com/office/drawing/2014/main" id="{5B7517B9-E9EF-46B8-8735-7AD93AEFC1E3}"/>
              </a:ext>
            </a:extLst>
          </p:cNvPr>
          <p:cNvSpPr>
            <a:spLocks noChangeShapeType="1"/>
          </p:cNvSpPr>
          <p:nvPr/>
        </p:nvSpPr>
        <p:spPr bwMode="auto">
          <a:xfrm>
            <a:off x="2667000" y="5698434"/>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2" name="Line 11">
            <a:extLst>
              <a:ext uri="{FF2B5EF4-FFF2-40B4-BE49-F238E27FC236}">
                <a16:creationId xmlns:a16="http://schemas.microsoft.com/office/drawing/2014/main" id="{B4A9C35F-A6C4-4768-8668-9926FEB99ABB}"/>
              </a:ext>
            </a:extLst>
          </p:cNvPr>
          <p:cNvSpPr>
            <a:spLocks noChangeShapeType="1"/>
          </p:cNvSpPr>
          <p:nvPr/>
        </p:nvSpPr>
        <p:spPr bwMode="auto">
          <a:xfrm flipV="1">
            <a:off x="2667000" y="6079434"/>
            <a:ext cx="838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3" name="Line 10">
            <a:extLst>
              <a:ext uri="{FF2B5EF4-FFF2-40B4-BE49-F238E27FC236}">
                <a16:creationId xmlns:a16="http://schemas.microsoft.com/office/drawing/2014/main" id="{81FE909C-75D0-40C7-B06B-2388AFD3A420}"/>
              </a:ext>
            </a:extLst>
          </p:cNvPr>
          <p:cNvSpPr>
            <a:spLocks noChangeShapeType="1"/>
          </p:cNvSpPr>
          <p:nvPr/>
        </p:nvSpPr>
        <p:spPr bwMode="auto">
          <a:xfrm>
            <a:off x="2590800" y="5622234"/>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4" name="Line 9">
            <a:extLst>
              <a:ext uri="{FF2B5EF4-FFF2-40B4-BE49-F238E27FC236}">
                <a16:creationId xmlns:a16="http://schemas.microsoft.com/office/drawing/2014/main" id="{99518CCA-5EE5-4131-AC6D-8FBA62DCD70A}"/>
              </a:ext>
            </a:extLst>
          </p:cNvPr>
          <p:cNvSpPr>
            <a:spLocks noChangeShapeType="1"/>
          </p:cNvSpPr>
          <p:nvPr/>
        </p:nvSpPr>
        <p:spPr bwMode="auto">
          <a:xfrm>
            <a:off x="2667000" y="5622234"/>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5" name="Rectangle 2">
            <a:extLst>
              <a:ext uri="{FF2B5EF4-FFF2-40B4-BE49-F238E27FC236}">
                <a16:creationId xmlns:a16="http://schemas.microsoft.com/office/drawing/2014/main" id="{2DFBAFD6-AFA3-4BDA-9A16-369E0711BCEA}"/>
              </a:ext>
            </a:extLst>
          </p:cNvPr>
          <p:cNvSpPr>
            <a:spLocks noGrp="1" noChangeArrowheads="1"/>
          </p:cNvSpPr>
          <p:nvPr>
            <p:ph type="title"/>
          </p:nvPr>
        </p:nvSpPr>
        <p:spPr>
          <a:xfrm>
            <a:off x="838200" y="365125"/>
            <a:ext cx="10515600" cy="563563"/>
          </a:xfrm>
        </p:spPr>
        <p:txBody>
          <a:bodyPr>
            <a:normAutofit fontScale="90000"/>
          </a:bodyPr>
          <a:lstStyle/>
          <a:p>
            <a:pPr eaLnBrk="1" hangingPunct="1"/>
            <a:r>
              <a:rPr lang="en-US" altLang="en-US" dirty="0"/>
              <a:t>Graph Isomorphism</a:t>
            </a:r>
            <a:endParaRPr lang="nl-NL" altLang="en-US" dirty="0"/>
          </a:p>
        </p:txBody>
      </p:sp>
      <p:sp>
        <p:nvSpPr>
          <p:cNvPr id="4116" name="Rectangle 3">
            <a:extLst>
              <a:ext uri="{FF2B5EF4-FFF2-40B4-BE49-F238E27FC236}">
                <a16:creationId xmlns:a16="http://schemas.microsoft.com/office/drawing/2014/main" id="{8F39A3CB-F34F-4F40-987A-64FBD609DE50}"/>
              </a:ext>
            </a:extLst>
          </p:cNvPr>
          <p:cNvSpPr>
            <a:spLocks noGrp="1" noChangeArrowheads="1"/>
          </p:cNvSpPr>
          <p:nvPr>
            <p:ph type="body" idx="1"/>
          </p:nvPr>
        </p:nvSpPr>
        <p:spPr>
          <a:xfrm>
            <a:off x="990600" y="1004888"/>
            <a:ext cx="10515600" cy="4083946"/>
          </a:xfrm>
        </p:spPr>
        <p:txBody>
          <a:bodyPr>
            <a:normAutofit/>
          </a:bodyPr>
          <a:lstStyle/>
          <a:p>
            <a:r>
              <a:rPr lang="en-US" dirty="0"/>
              <a:t>The simple graphs </a:t>
            </a:r>
            <a:r>
              <a:rPr lang="en-US" i="1" dirty="0"/>
              <a:t>G</a:t>
            </a:r>
            <a:r>
              <a:rPr lang="en-US" dirty="0"/>
              <a:t>1 = </a:t>
            </a:r>
            <a:r>
              <a:rPr lang="en-US" i="1" dirty="0"/>
              <a:t>(V</a:t>
            </a:r>
            <a:r>
              <a:rPr lang="en-US" dirty="0"/>
              <a:t>1</a:t>
            </a:r>
            <a:r>
              <a:rPr lang="en-US" i="1" dirty="0"/>
              <a:t>,E</a:t>
            </a:r>
            <a:r>
              <a:rPr lang="en-US" dirty="0"/>
              <a:t>1</a:t>
            </a:r>
            <a:r>
              <a:rPr lang="en-US" i="1" dirty="0"/>
              <a:t>) </a:t>
            </a:r>
            <a:r>
              <a:rPr lang="en-US" dirty="0"/>
              <a:t>and </a:t>
            </a:r>
            <a:r>
              <a:rPr lang="en-US" i="1" dirty="0"/>
              <a:t>G</a:t>
            </a:r>
            <a:r>
              <a:rPr lang="en-US" dirty="0"/>
              <a:t>2 = </a:t>
            </a:r>
            <a:r>
              <a:rPr lang="en-US" i="1" dirty="0"/>
              <a:t>(V</a:t>
            </a:r>
            <a:r>
              <a:rPr lang="en-US" dirty="0"/>
              <a:t>2</a:t>
            </a:r>
            <a:r>
              <a:rPr lang="en-US" i="1" dirty="0"/>
              <a:t>,E</a:t>
            </a:r>
            <a:r>
              <a:rPr lang="en-US" dirty="0"/>
              <a:t>2</a:t>
            </a:r>
            <a:r>
              <a:rPr lang="en-US" i="1" dirty="0"/>
              <a:t>) </a:t>
            </a:r>
            <a:r>
              <a:rPr lang="en-US" dirty="0"/>
              <a:t>are </a:t>
            </a:r>
            <a:r>
              <a:rPr lang="en-US" i="1" dirty="0"/>
              <a:t>isomorphic </a:t>
            </a:r>
            <a:r>
              <a:rPr lang="en-US" dirty="0"/>
              <a:t>if there exists a one to-one and onto function </a:t>
            </a:r>
            <a:r>
              <a:rPr lang="en-US" i="1" dirty="0"/>
              <a:t>f </a:t>
            </a:r>
            <a:r>
              <a:rPr lang="en-US" dirty="0"/>
              <a:t>from </a:t>
            </a:r>
            <a:r>
              <a:rPr lang="en-US" i="1" dirty="0"/>
              <a:t>V</a:t>
            </a:r>
            <a:r>
              <a:rPr lang="en-US" dirty="0"/>
              <a:t>1 to </a:t>
            </a:r>
            <a:r>
              <a:rPr lang="en-US" i="1" dirty="0"/>
              <a:t>V</a:t>
            </a:r>
            <a:r>
              <a:rPr lang="en-US" dirty="0"/>
              <a:t>2 with the property that </a:t>
            </a:r>
            <a:r>
              <a:rPr lang="en-US" i="1" dirty="0"/>
              <a:t>a </a:t>
            </a:r>
            <a:r>
              <a:rPr lang="en-US" dirty="0"/>
              <a:t>and </a:t>
            </a:r>
            <a:r>
              <a:rPr lang="en-US" i="1" dirty="0"/>
              <a:t>b </a:t>
            </a:r>
            <a:r>
              <a:rPr lang="en-US" dirty="0"/>
              <a:t>are adjacent in </a:t>
            </a:r>
            <a:r>
              <a:rPr lang="en-US" i="1" dirty="0"/>
              <a:t>G</a:t>
            </a:r>
            <a:r>
              <a:rPr lang="en-US" dirty="0"/>
              <a:t>1 </a:t>
            </a:r>
            <a:r>
              <a:rPr lang="en-US" dirty="0" err="1"/>
              <a:t>iff</a:t>
            </a:r>
            <a:r>
              <a:rPr lang="en-US" dirty="0"/>
              <a:t> </a:t>
            </a:r>
            <a:r>
              <a:rPr lang="en-US" i="1" dirty="0"/>
              <a:t>f (a) </a:t>
            </a:r>
            <a:r>
              <a:rPr lang="en-US" dirty="0"/>
              <a:t>and </a:t>
            </a:r>
            <a:r>
              <a:rPr lang="en-US" i="1" dirty="0"/>
              <a:t>f (b) </a:t>
            </a:r>
            <a:r>
              <a:rPr lang="en-US" dirty="0"/>
              <a:t>are adjacent in </a:t>
            </a:r>
            <a:r>
              <a:rPr lang="en-US" i="1" dirty="0"/>
              <a:t>G</a:t>
            </a:r>
            <a:r>
              <a:rPr lang="en-US" dirty="0"/>
              <a:t>2, for all </a:t>
            </a:r>
            <a:r>
              <a:rPr lang="en-US" i="1" dirty="0"/>
              <a:t>a </a:t>
            </a:r>
            <a:r>
              <a:rPr lang="en-US" dirty="0"/>
              <a:t>and </a:t>
            </a:r>
            <a:r>
              <a:rPr lang="en-US" i="1" dirty="0"/>
              <a:t>b </a:t>
            </a:r>
            <a:r>
              <a:rPr lang="en-US" dirty="0"/>
              <a:t>in </a:t>
            </a:r>
            <a:r>
              <a:rPr lang="en-US" i="1" dirty="0"/>
              <a:t>V</a:t>
            </a:r>
            <a:r>
              <a:rPr lang="en-US" dirty="0"/>
              <a:t>1. </a:t>
            </a:r>
          </a:p>
          <a:p>
            <a:r>
              <a:rPr lang="en-US" dirty="0"/>
              <a:t>Such a function </a:t>
            </a:r>
            <a:r>
              <a:rPr lang="en-US" i="1" dirty="0"/>
              <a:t>f </a:t>
            </a:r>
            <a:r>
              <a:rPr lang="en-US" dirty="0"/>
              <a:t>is called an </a:t>
            </a:r>
            <a:r>
              <a:rPr lang="en-US" i="1" dirty="0"/>
              <a:t>isomorphism</a:t>
            </a:r>
            <a:r>
              <a:rPr lang="en-US" dirty="0"/>
              <a:t>.</a:t>
            </a:r>
          </a:p>
          <a:p>
            <a:r>
              <a:rPr lang="en-US" dirty="0"/>
              <a:t> Two simple graphs that are not isomorphic are called </a:t>
            </a:r>
            <a:r>
              <a:rPr lang="en-US" i="1" dirty="0" err="1"/>
              <a:t>nonisomorphic</a:t>
            </a:r>
            <a:r>
              <a:rPr lang="en-US" dirty="0"/>
              <a:t>.</a:t>
            </a:r>
            <a:endParaRPr lang="en-US" altLang="en-US" dirty="0"/>
          </a:p>
          <a:p>
            <a:pPr eaLnBrk="1" hangingPunct="1"/>
            <a:r>
              <a:rPr lang="en-US" altLang="en-US" dirty="0"/>
              <a:t>Two graphs G=(V,E) and H=(W,F) are </a:t>
            </a:r>
            <a:r>
              <a:rPr lang="en-US" altLang="en-US" dirty="0">
                <a:solidFill>
                  <a:srgbClr val="FF0000"/>
                </a:solidFill>
              </a:rPr>
              <a:t>isomorphic</a:t>
            </a:r>
            <a:r>
              <a:rPr lang="en-US" altLang="en-US" dirty="0"/>
              <a:t> if there is a bijective function f: V </a:t>
            </a:r>
            <a:r>
              <a:rPr lang="en-US" altLang="en-US" dirty="0">
                <a:latin typeface="Symbol" panose="05050102010706020507" pitchFamily="18" charset="2"/>
              </a:rPr>
              <a:t>®</a:t>
            </a:r>
            <a:r>
              <a:rPr lang="en-US" altLang="en-US" dirty="0"/>
              <a:t> W such that for all </a:t>
            </a:r>
            <a:r>
              <a:rPr lang="en-US" altLang="en-US" i="1" dirty="0"/>
              <a:t>v</a:t>
            </a:r>
            <a:r>
              <a:rPr lang="en-US" altLang="en-US" dirty="0"/>
              <a:t>, </a:t>
            </a:r>
            <a:r>
              <a:rPr lang="en-US" altLang="en-US" i="1" dirty="0"/>
              <a:t>w</a:t>
            </a:r>
            <a:r>
              <a:rPr lang="en-US" altLang="en-US" dirty="0"/>
              <a:t> </a:t>
            </a:r>
            <a:r>
              <a:rPr lang="en-US" altLang="en-US" dirty="0">
                <a:latin typeface="Symbol" panose="05050102010706020507" pitchFamily="18" charset="2"/>
              </a:rPr>
              <a:t>Î</a:t>
            </a:r>
            <a:r>
              <a:rPr lang="en-US" altLang="en-US" dirty="0"/>
              <a:t> V:</a:t>
            </a:r>
          </a:p>
          <a:p>
            <a:pPr marL="457200" lvl="1" indent="0" eaLnBrk="1" hangingPunct="1">
              <a:buNone/>
            </a:pPr>
            <a:r>
              <a:rPr lang="en-US" altLang="en-US" dirty="0"/>
              <a:t>{</a:t>
            </a:r>
            <a:r>
              <a:rPr lang="en-US" altLang="en-US" i="1" dirty="0" err="1"/>
              <a:t>v,w</a:t>
            </a:r>
            <a:r>
              <a:rPr lang="en-US" altLang="en-US" dirty="0"/>
              <a:t>} </a:t>
            </a:r>
            <a:r>
              <a:rPr lang="en-US" altLang="en-US" dirty="0">
                <a:latin typeface="Symbol" panose="05050102010706020507" pitchFamily="18" charset="2"/>
              </a:rPr>
              <a:t>Î</a:t>
            </a:r>
            <a:r>
              <a:rPr lang="en-US" altLang="en-US" dirty="0"/>
              <a:t> E </a:t>
            </a:r>
            <a:r>
              <a:rPr lang="en-US" altLang="en-US" dirty="0">
                <a:latin typeface="Symbol" panose="05050102010706020507" pitchFamily="18" charset="2"/>
              </a:rPr>
              <a:t>Û</a:t>
            </a:r>
            <a:r>
              <a:rPr lang="en-US" altLang="en-US" dirty="0"/>
              <a:t> {f(</a:t>
            </a:r>
            <a:r>
              <a:rPr lang="en-US" altLang="en-US" i="1" dirty="0"/>
              <a:t>v</a:t>
            </a:r>
            <a:r>
              <a:rPr lang="en-US" altLang="en-US" dirty="0"/>
              <a:t>),f(</a:t>
            </a:r>
            <a:r>
              <a:rPr lang="en-US" altLang="en-US" i="1" dirty="0"/>
              <a:t>w</a:t>
            </a:r>
            <a:r>
              <a:rPr lang="en-US" altLang="en-US" dirty="0"/>
              <a:t>)} </a:t>
            </a:r>
            <a:r>
              <a:rPr lang="en-US" altLang="en-US" dirty="0">
                <a:latin typeface="Symbol" panose="05050102010706020507" pitchFamily="18" charset="2"/>
              </a:rPr>
              <a:t>Î</a:t>
            </a:r>
            <a:r>
              <a:rPr lang="en-US" altLang="en-US" dirty="0"/>
              <a:t> F </a:t>
            </a:r>
            <a:endParaRPr lang="nl-NL" altLang="en-US" dirty="0"/>
          </a:p>
        </p:txBody>
      </p:sp>
      <p:sp>
        <p:nvSpPr>
          <p:cNvPr id="4117" name="Oval 4">
            <a:extLst>
              <a:ext uri="{FF2B5EF4-FFF2-40B4-BE49-F238E27FC236}">
                <a16:creationId xmlns:a16="http://schemas.microsoft.com/office/drawing/2014/main" id="{7BBC82AF-F3DE-42BA-A8B4-B40E0BB76B8C}"/>
              </a:ext>
            </a:extLst>
          </p:cNvPr>
          <p:cNvSpPr>
            <a:spLocks noChangeArrowheads="1"/>
          </p:cNvSpPr>
          <p:nvPr/>
        </p:nvSpPr>
        <p:spPr bwMode="auto">
          <a:xfrm>
            <a:off x="2514600" y="546983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i="1" baseline="-25000">
                <a:solidFill>
                  <a:schemeClr val="tx1"/>
                </a:solidFill>
                <a:latin typeface="Times New Roman" panose="02020603050405020304" pitchFamily="18" charset="0"/>
              </a:defRPr>
            </a:lvl1pPr>
            <a:lvl2pPr marL="742950" indent="-285750" eaLnBrk="0" hangingPunct="0">
              <a:defRPr sz="2400" i="1" baseline="-25000">
                <a:solidFill>
                  <a:schemeClr val="tx1"/>
                </a:solidFill>
                <a:latin typeface="Times New Roman" panose="02020603050405020304" pitchFamily="18" charset="0"/>
              </a:defRPr>
            </a:lvl2pPr>
            <a:lvl3pPr marL="1143000" indent="-228600" eaLnBrk="0" hangingPunct="0">
              <a:defRPr sz="2400" i="1" baseline="-25000">
                <a:solidFill>
                  <a:schemeClr val="tx1"/>
                </a:solidFill>
                <a:latin typeface="Times New Roman" panose="02020603050405020304" pitchFamily="18" charset="0"/>
              </a:defRPr>
            </a:lvl3pPr>
            <a:lvl4pPr marL="1600200" indent="-228600" eaLnBrk="0" hangingPunct="0">
              <a:defRPr sz="2400" i="1" baseline="-25000">
                <a:solidFill>
                  <a:schemeClr val="tx1"/>
                </a:solidFill>
                <a:latin typeface="Times New Roman" panose="02020603050405020304" pitchFamily="18" charset="0"/>
              </a:defRPr>
            </a:lvl4pPr>
            <a:lvl5pPr marL="2057400" indent="-228600" eaLnBrk="0" hangingPunct="0">
              <a:defRPr sz="2400" i="1"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9pPr>
          </a:lstStyle>
          <a:p>
            <a:pPr eaLnBrk="1" hangingPunct="1"/>
            <a:endParaRPr lang="en-US" altLang="en-US" dirty="0"/>
          </a:p>
        </p:txBody>
      </p:sp>
      <p:sp>
        <p:nvSpPr>
          <p:cNvPr id="4118" name="Oval 5">
            <a:extLst>
              <a:ext uri="{FF2B5EF4-FFF2-40B4-BE49-F238E27FC236}">
                <a16:creationId xmlns:a16="http://schemas.microsoft.com/office/drawing/2014/main" id="{94C566D4-06D8-4EC2-833B-AD65E6B3C1FA}"/>
              </a:ext>
            </a:extLst>
          </p:cNvPr>
          <p:cNvSpPr>
            <a:spLocks noChangeArrowheads="1"/>
          </p:cNvSpPr>
          <p:nvPr/>
        </p:nvSpPr>
        <p:spPr bwMode="auto">
          <a:xfrm>
            <a:off x="2514600" y="638423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i="1" baseline="-25000">
                <a:solidFill>
                  <a:schemeClr val="tx1"/>
                </a:solidFill>
                <a:latin typeface="Times New Roman" panose="02020603050405020304" pitchFamily="18" charset="0"/>
              </a:defRPr>
            </a:lvl1pPr>
            <a:lvl2pPr marL="742950" indent="-285750" eaLnBrk="0" hangingPunct="0">
              <a:defRPr sz="2400" i="1" baseline="-25000">
                <a:solidFill>
                  <a:schemeClr val="tx1"/>
                </a:solidFill>
                <a:latin typeface="Times New Roman" panose="02020603050405020304" pitchFamily="18" charset="0"/>
              </a:defRPr>
            </a:lvl2pPr>
            <a:lvl3pPr marL="1143000" indent="-228600" eaLnBrk="0" hangingPunct="0">
              <a:defRPr sz="2400" i="1" baseline="-25000">
                <a:solidFill>
                  <a:schemeClr val="tx1"/>
                </a:solidFill>
                <a:latin typeface="Times New Roman" panose="02020603050405020304" pitchFamily="18" charset="0"/>
              </a:defRPr>
            </a:lvl3pPr>
            <a:lvl4pPr marL="1600200" indent="-228600" eaLnBrk="0" hangingPunct="0">
              <a:defRPr sz="2400" i="1" baseline="-25000">
                <a:solidFill>
                  <a:schemeClr val="tx1"/>
                </a:solidFill>
                <a:latin typeface="Times New Roman" panose="02020603050405020304" pitchFamily="18" charset="0"/>
              </a:defRPr>
            </a:lvl4pPr>
            <a:lvl5pPr marL="2057400" indent="-228600" eaLnBrk="0" hangingPunct="0">
              <a:defRPr sz="2400" i="1"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9pPr>
          </a:lstStyle>
          <a:p>
            <a:pPr eaLnBrk="1" hangingPunct="1"/>
            <a:endParaRPr lang="en-US" altLang="en-US"/>
          </a:p>
        </p:txBody>
      </p:sp>
      <p:sp>
        <p:nvSpPr>
          <p:cNvPr id="4119" name="Oval 6">
            <a:extLst>
              <a:ext uri="{FF2B5EF4-FFF2-40B4-BE49-F238E27FC236}">
                <a16:creationId xmlns:a16="http://schemas.microsoft.com/office/drawing/2014/main" id="{B79A57C9-57E5-40AC-932C-509047BDEE24}"/>
              </a:ext>
            </a:extLst>
          </p:cNvPr>
          <p:cNvSpPr>
            <a:spLocks noChangeArrowheads="1"/>
          </p:cNvSpPr>
          <p:nvPr/>
        </p:nvSpPr>
        <p:spPr bwMode="auto">
          <a:xfrm>
            <a:off x="3352800" y="592703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i="1" baseline="-25000">
                <a:solidFill>
                  <a:schemeClr val="tx1"/>
                </a:solidFill>
                <a:latin typeface="Times New Roman" panose="02020603050405020304" pitchFamily="18" charset="0"/>
              </a:defRPr>
            </a:lvl1pPr>
            <a:lvl2pPr marL="742950" indent="-285750" eaLnBrk="0" hangingPunct="0">
              <a:defRPr sz="2400" i="1" baseline="-25000">
                <a:solidFill>
                  <a:schemeClr val="tx1"/>
                </a:solidFill>
                <a:latin typeface="Times New Roman" panose="02020603050405020304" pitchFamily="18" charset="0"/>
              </a:defRPr>
            </a:lvl2pPr>
            <a:lvl3pPr marL="1143000" indent="-228600" eaLnBrk="0" hangingPunct="0">
              <a:defRPr sz="2400" i="1" baseline="-25000">
                <a:solidFill>
                  <a:schemeClr val="tx1"/>
                </a:solidFill>
                <a:latin typeface="Times New Roman" panose="02020603050405020304" pitchFamily="18" charset="0"/>
              </a:defRPr>
            </a:lvl3pPr>
            <a:lvl4pPr marL="1600200" indent="-228600" eaLnBrk="0" hangingPunct="0">
              <a:defRPr sz="2400" i="1" baseline="-25000">
                <a:solidFill>
                  <a:schemeClr val="tx1"/>
                </a:solidFill>
                <a:latin typeface="Times New Roman" panose="02020603050405020304" pitchFamily="18" charset="0"/>
              </a:defRPr>
            </a:lvl4pPr>
            <a:lvl5pPr marL="2057400" indent="-228600" eaLnBrk="0" hangingPunct="0">
              <a:defRPr sz="2400" i="1"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9pPr>
          </a:lstStyle>
          <a:p>
            <a:pPr eaLnBrk="1" hangingPunct="1"/>
            <a:endParaRPr lang="en-US" altLang="en-US"/>
          </a:p>
        </p:txBody>
      </p:sp>
      <p:sp>
        <p:nvSpPr>
          <p:cNvPr id="4120" name="Oval 7">
            <a:extLst>
              <a:ext uri="{FF2B5EF4-FFF2-40B4-BE49-F238E27FC236}">
                <a16:creationId xmlns:a16="http://schemas.microsoft.com/office/drawing/2014/main" id="{6ED05CA5-69D4-460A-AA88-FB4FC54BC0CE}"/>
              </a:ext>
            </a:extLst>
          </p:cNvPr>
          <p:cNvSpPr>
            <a:spLocks noChangeArrowheads="1"/>
          </p:cNvSpPr>
          <p:nvPr/>
        </p:nvSpPr>
        <p:spPr bwMode="auto">
          <a:xfrm>
            <a:off x="4191000" y="546983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i="1" baseline="-25000">
                <a:solidFill>
                  <a:schemeClr val="tx1"/>
                </a:solidFill>
                <a:latin typeface="Times New Roman" panose="02020603050405020304" pitchFamily="18" charset="0"/>
              </a:defRPr>
            </a:lvl1pPr>
            <a:lvl2pPr marL="742950" indent="-285750" eaLnBrk="0" hangingPunct="0">
              <a:defRPr sz="2400" i="1" baseline="-25000">
                <a:solidFill>
                  <a:schemeClr val="tx1"/>
                </a:solidFill>
                <a:latin typeface="Times New Roman" panose="02020603050405020304" pitchFamily="18" charset="0"/>
              </a:defRPr>
            </a:lvl2pPr>
            <a:lvl3pPr marL="1143000" indent="-228600" eaLnBrk="0" hangingPunct="0">
              <a:defRPr sz="2400" i="1" baseline="-25000">
                <a:solidFill>
                  <a:schemeClr val="tx1"/>
                </a:solidFill>
                <a:latin typeface="Times New Roman" panose="02020603050405020304" pitchFamily="18" charset="0"/>
              </a:defRPr>
            </a:lvl3pPr>
            <a:lvl4pPr marL="1600200" indent="-228600" eaLnBrk="0" hangingPunct="0">
              <a:defRPr sz="2400" i="1" baseline="-25000">
                <a:solidFill>
                  <a:schemeClr val="tx1"/>
                </a:solidFill>
                <a:latin typeface="Times New Roman" panose="02020603050405020304" pitchFamily="18" charset="0"/>
              </a:defRPr>
            </a:lvl4pPr>
            <a:lvl5pPr marL="2057400" indent="-228600" eaLnBrk="0" hangingPunct="0">
              <a:defRPr sz="2400" i="1"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9pPr>
          </a:lstStyle>
          <a:p>
            <a:pPr eaLnBrk="1" hangingPunct="1"/>
            <a:endParaRPr lang="en-US" altLang="en-US"/>
          </a:p>
        </p:txBody>
      </p:sp>
      <p:sp>
        <p:nvSpPr>
          <p:cNvPr id="4121" name="Oval 8">
            <a:extLst>
              <a:ext uri="{FF2B5EF4-FFF2-40B4-BE49-F238E27FC236}">
                <a16:creationId xmlns:a16="http://schemas.microsoft.com/office/drawing/2014/main" id="{53A95BEB-E66F-41A2-B9EB-B5DCCEC287FC}"/>
              </a:ext>
            </a:extLst>
          </p:cNvPr>
          <p:cNvSpPr>
            <a:spLocks noChangeArrowheads="1"/>
          </p:cNvSpPr>
          <p:nvPr/>
        </p:nvSpPr>
        <p:spPr bwMode="auto">
          <a:xfrm>
            <a:off x="4114800" y="646043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i="1" baseline="-25000">
                <a:solidFill>
                  <a:schemeClr val="tx1"/>
                </a:solidFill>
                <a:latin typeface="Times New Roman" panose="02020603050405020304" pitchFamily="18" charset="0"/>
              </a:defRPr>
            </a:lvl1pPr>
            <a:lvl2pPr marL="742950" indent="-285750" eaLnBrk="0" hangingPunct="0">
              <a:defRPr sz="2400" i="1" baseline="-25000">
                <a:solidFill>
                  <a:schemeClr val="tx1"/>
                </a:solidFill>
                <a:latin typeface="Times New Roman" panose="02020603050405020304" pitchFamily="18" charset="0"/>
              </a:defRPr>
            </a:lvl2pPr>
            <a:lvl3pPr marL="1143000" indent="-228600" eaLnBrk="0" hangingPunct="0">
              <a:defRPr sz="2400" i="1" baseline="-25000">
                <a:solidFill>
                  <a:schemeClr val="tx1"/>
                </a:solidFill>
                <a:latin typeface="Times New Roman" panose="02020603050405020304" pitchFamily="18" charset="0"/>
              </a:defRPr>
            </a:lvl3pPr>
            <a:lvl4pPr marL="1600200" indent="-228600" eaLnBrk="0" hangingPunct="0">
              <a:defRPr sz="2400" i="1" baseline="-25000">
                <a:solidFill>
                  <a:schemeClr val="tx1"/>
                </a:solidFill>
                <a:latin typeface="Times New Roman" panose="02020603050405020304" pitchFamily="18" charset="0"/>
              </a:defRPr>
            </a:lvl4pPr>
            <a:lvl5pPr marL="2057400" indent="-228600" eaLnBrk="0" hangingPunct="0">
              <a:defRPr sz="2400" i="1"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9pPr>
          </a:lstStyle>
          <a:p>
            <a:pPr eaLnBrk="1" hangingPunct="1"/>
            <a:endParaRPr lang="en-US" altLang="en-US"/>
          </a:p>
        </p:txBody>
      </p:sp>
      <p:sp>
        <p:nvSpPr>
          <p:cNvPr id="4122" name="Oval 17">
            <a:extLst>
              <a:ext uri="{FF2B5EF4-FFF2-40B4-BE49-F238E27FC236}">
                <a16:creationId xmlns:a16="http://schemas.microsoft.com/office/drawing/2014/main" id="{FFC86885-2AC4-4A4D-BE04-709D47F83EE4}"/>
              </a:ext>
            </a:extLst>
          </p:cNvPr>
          <p:cNvSpPr>
            <a:spLocks noChangeArrowheads="1"/>
          </p:cNvSpPr>
          <p:nvPr/>
        </p:nvSpPr>
        <p:spPr bwMode="auto">
          <a:xfrm>
            <a:off x="6553200" y="546983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i="1" baseline="-25000">
                <a:solidFill>
                  <a:schemeClr val="tx1"/>
                </a:solidFill>
                <a:latin typeface="Times New Roman" panose="02020603050405020304" pitchFamily="18" charset="0"/>
              </a:defRPr>
            </a:lvl1pPr>
            <a:lvl2pPr marL="742950" indent="-285750" eaLnBrk="0" hangingPunct="0">
              <a:defRPr sz="2400" i="1" baseline="-25000">
                <a:solidFill>
                  <a:schemeClr val="tx1"/>
                </a:solidFill>
                <a:latin typeface="Times New Roman" panose="02020603050405020304" pitchFamily="18" charset="0"/>
              </a:defRPr>
            </a:lvl2pPr>
            <a:lvl3pPr marL="1143000" indent="-228600" eaLnBrk="0" hangingPunct="0">
              <a:defRPr sz="2400" i="1" baseline="-25000">
                <a:solidFill>
                  <a:schemeClr val="tx1"/>
                </a:solidFill>
                <a:latin typeface="Times New Roman" panose="02020603050405020304" pitchFamily="18" charset="0"/>
              </a:defRPr>
            </a:lvl3pPr>
            <a:lvl4pPr marL="1600200" indent="-228600" eaLnBrk="0" hangingPunct="0">
              <a:defRPr sz="2400" i="1" baseline="-25000">
                <a:solidFill>
                  <a:schemeClr val="tx1"/>
                </a:solidFill>
                <a:latin typeface="Times New Roman" panose="02020603050405020304" pitchFamily="18" charset="0"/>
              </a:defRPr>
            </a:lvl4pPr>
            <a:lvl5pPr marL="2057400" indent="-228600" eaLnBrk="0" hangingPunct="0">
              <a:defRPr sz="2400" i="1"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9pPr>
          </a:lstStyle>
          <a:p>
            <a:pPr eaLnBrk="1" hangingPunct="1"/>
            <a:endParaRPr lang="en-US" altLang="en-US"/>
          </a:p>
        </p:txBody>
      </p:sp>
      <p:sp>
        <p:nvSpPr>
          <p:cNvPr id="4123" name="Oval 18">
            <a:extLst>
              <a:ext uri="{FF2B5EF4-FFF2-40B4-BE49-F238E27FC236}">
                <a16:creationId xmlns:a16="http://schemas.microsoft.com/office/drawing/2014/main" id="{1543C079-F1AD-4D6C-9D41-47EE0598A639}"/>
              </a:ext>
            </a:extLst>
          </p:cNvPr>
          <p:cNvSpPr>
            <a:spLocks noChangeArrowheads="1"/>
          </p:cNvSpPr>
          <p:nvPr/>
        </p:nvSpPr>
        <p:spPr bwMode="auto">
          <a:xfrm>
            <a:off x="7543800" y="546983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i="1" baseline="-25000">
                <a:solidFill>
                  <a:schemeClr val="tx1"/>
                </a:solidFill>
                <a:latin typeface="Times New Roman" panose="02020603050405020304" pitchFamily="18" charset="0"/>
              </a:defRPr>
            </a:lvl1pPr>
            <a:lvl2pPr marL="742950" indent="-285750" eaLnBrk="0" hangingPunct="0">
              <a:defRPr sz="2400" i="1" baseline="-25000">
                <a:solidFill>
                  <a:schemeClr val="tx1"/>
                </a:solidFill>
                <a:latin typeface="Times New Roman" panose="02020603050405020304" pitchFamily="18" charset="0"/>
              </a:defRPr>
            </a:lvl2pPr>
            <a:lvl3pPr marL="1143000" indent="-228600" eaLnBrk="0" hangingPunct="0">
              <a:defRPr sz="2400" i="1" baseline="-25000">
                <a:solidFill>
                  <a:schemeClr val="tx1"/>
                </a:solidFill>
                <a:latin typeface="Times New Roman" panose="02020603050405020304" pitchFamily="18" charset="0"/>
              </a:defRPr>
            </a:lvl3pPr>
            <a:lvl4pPr marL="1600200" indent="-228600" eaLnBrk="0" hangingPunct="0">
              <a:defRPr sz="2400" i="1" baseline="-25000">
                <a:solidFill>
                  <a:schemeClr val="tx1"/>
                </a:solidFill>
                <a:latin typeface="Times New Roman" panose="02020603050405020304" pitchFamily="18" charset="0"/>
              </a:defRPr>
            </a:lvl4pPr>
            <a:lvl5pPr marL="2057400" indent="-228600" eaLnBrk="0" hangingPunct="0">
              <a:defRPr sz="2400" i="1"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9pPr>
          </a:lstStyle>
          <a:p>
            <a:pPr eaLnBrk="1" hangingPunct="1"/>
            <a:endParaRPr lang="en-US" altLang="en-US"/>
          </a:p>
        </p:txBody>
      </p:sp>
      <p:sp>
        <p:nvSpPr>
          <p:cNvPr id="4124" name="Oval 19">
            <a:extLst>
              <a:ext uri="{FF2B5EF4-FFF2-40B4-BE49-F238E27FC236}">
                <a16:creationId xmlns:a16="http://schemas.microsoft.com/office/drawing/2014/main" id="{ADF244E9-5B4D-4A22-9B7B-36951D1F0122}"/>
              </a:ext>
            </a:extLst>
          </p:cNvPr>
          <p:cNvSpPr>
            <a:spLocks noChangeArrowheads="1"/>
          </p:cNvSpPr>
          <p:nvPr/>
        </p:nvSpPr>
        <p:spPr bwMode="auto">
          <a:xfrm>
            <a:off x="5943600" y="638423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i="1" baseline="-25000">
                <a:solidFill>
                  <a:schemeClr val="tx1"/>
                </a:solidFill>
                <a:latin typeface="Times New Roman" panose="02020603050405020304" pitchFamily="18" charset="0"/>
              </a:defRPr>
            </a:lvl1pPr>
            <a:lvl2pPr marL="742950" indent="-285750" eaLnBrk="0" hangingPunct="0">
              <a:defRPr sz="2400" i="1" baseline="-25000">
                <a:solidFill>
                  <a:schemeClr val="tx1"/>
                </a:solidFill>
                <a:latin typeface="Times New Roman" panose="02020603050405020304" pitchFamily="18" charset="0"/>
              </a:defRPr>
            </a:lvl2pPr>
            <a:lvl3pPr marL="1143000" indent="-228600" eaLnBrk="0" hangingPunct="0">
              <a:defRPr sz="2400" i="1" baseline="-25000">
                <a:solidFill>
                  <a:schemeClr val="tx1"/>
                </a:solidFill>
                <a:latin typeface="Times New Roman" panose="02020603050405020304" pitchFamily="18" charset="0"/>
              </a:defRPr>
            </a:lvl3pPr>
            <a:lvl4pPr marL="1600200" indent="-228600" eaLnBrk="0" hangingPunct="0">
              <a:defRPr sz="2400" i="1" baseline="-25000">
                <a:solidFill>
                  <a:schemeClr val="tx1"/>
                </a:solidFill>
                <a:latin typeface="Times New Roman" panose="02020603050405020304" pitchFamily="18" charset="0"/>
              </a:defRPr>
            </a:lvl4pPr>
            <a:lvl5pPr marL="2057400" indent="-228600" eaLnBrk="0" hangingPunct="0">
              <a:defRPr sz="2400" i="1"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9pPr>
          </a:lstStyle>
          <a:p>
            <a:pPr eaLnBrk="1" hangingPunct="1"/>
            <a:endParaRPr lang="en-US" altLang="en-US"/>
          </a:p>
        </p:txBody>
      </p:sp>
      <p:sp>
        <p:nvSpPr>
          <p:cNvPr id="4125" name="Oval 20">
            <a:extLst>
              <a:ext uri="{FF2B5EF4-FFF2-40B4-BE49-F238E27FC236}">
                <a16:creationId xmlns:a16="http://schemas.microsoft.com/office/drawing/2014/main" id="{4CDC7E0F-FA42-4591-AE94-C60ACF5DA6D2}"/>
              </a:ext>
            </a:extLst>
          </p:cNvPr>
          <p:cNvSpPr>
            <a:spLocks noChangeArrowheads="1"/>
          </p:cNvSpPr>
          <p:nvPr/>
        </p:nvSpPr>
        <p:spPr bwMode="auto">
          <a:xfrm>
            <a:off x="7010400" y="638423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i="1" baseline="-25000">
                <a:solidFill>
                  <a:schemeClr val="tx1"/>
                </a:solidFill>
                <a:latin typeface="Times New Roman" panose="02020603050405020304" pitchFamily="18" charset="0"/>
              </a:defRPr>
            </a:lvl1pPr>
            <a:lvl2pPr marL="742950" indent="-285750" eaLnBrk="0" hangingPunct="0">
              <a:defRPr sz="2400" i="1" baseline="-25000">
                <a:solidFill>
                  <a:schemeClr val="tx1"/>
                </a:solidFill>
                <a:latin typeface="Times New Roman" panose="02020603050405020304" pitchFamily="18" charset="0"/>
              </a:defRPr>
            </a:lvl2pPr>
            <a:lvl3pPr marL="1143000" indent="-228600" eaLnBrk="0" hangingPunct="0">
              <a:defRPr sz="2400" i="1" baseline="-25000">
                <a:solidFill>
                  <a:schemeClr val="tx1"/>
                </a:solidFill>
                <a:latin typeface="Times New Roman" panose="02020603050405020304" pitchFamily="18" charset="0"/>
              </a:defRPr>
            </a:lvl3pPr>
            <a:lvl4pPr marL="1600200" indent="-228600" eaLnBrk="0" hangingPunct="0">
              <a:defRPr sz="2400" i="1" baseline="-25000">
                <a:solidFill>
                  <a:schemeClr val="tx1"/>
                </a:solidFill>
                <a:latin typeface="Times New Roman" panose="02020603050405020304" pitchFamily="18" charset="0"/>
              </a:defRPr>
            </a:lvl4pPr>
            <a:lvl5pPr marL="2057400" indent="-228600" eaLnBrk="0" hangingPunct="0">
              <a:defRPr sz="2400" i="1"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9pPr>
          </a:lstStyle>
          <a:p>
            <a:pPr eaLnBrk="1" hangingPunct="1"/>
            <a:endParaRPr lang="en-US" altLang="en-US"/>
          </a:p>
        </p:txBody>
      </p:sp>
      <p:sp>
        <p:nvSpPr>
          <p:cNvPr id="4126" name="Oval 21">
            <a:extLst>
              <a:ext uri="{FF2B5EF4-FFF2-40B4-BE49-F238E27FC236}">
                <a16:creationId xmlns:a16="http://schemas.microsoft.com/office/drawing/2014/main" id="{3A6157C6-BF26-4F5E-8D06-0CF97A6EE5B3}"/>
              </a:ext>
            </a:extLst>
          </p:cNvPr>
          <p:cNvSpPr>
            <a:spLocks noChangeArrowheads="1"/>
          </p:cNvSpPr>
          <p:nvPr/>
        </p:nvSpPr>
        <p:spPr bwMode="auto">
          <a:xfrm>
            <a:off x="8077200" y="6384234"/>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i="1" baseline="-25000">
                <a:solidFill>
                  <a:schemeClr val="tx1"/>
                </a:solidFill>
                <a:latin typeface="Times New Roman" panose="02020603050405020304" pitchFamily="18" charset="0"/>
              </a:defRPr>
            </a:lvl1pPr>
            <a:lvl2pPr marL="742950" indent="-285750" eaLnBrk="0" hangingPunct="0">
              <a:defRPr sz="2400" i="1" baseline="-25000">
                <a:solidFill>
                  <a:schemeClr val="tx1"/>
                </a:solidFill>
                <a:latin typeface="Times New Roman" panose="02020603050405020304" pitchFamily="18" charset="0"/>
              </a:defRPr>
            </a:lvl2pPr>
            <a:lvl3pPr marL="1143000" indent="-228600" eaLnBrk="0" hangingPunct="0">
              <a:defRPr sz="2400" i="1" baseline="-25000">
                <a:solidFill>
                  <a:schemeClr val="tx1"/>
                </a:solidFill>
                <a:latin typeface="Times New Roman" panose="02020603050405020304" pitchFamily="18" charset="0"/>
              </a:defRPr>
            </a:lvl3pPr>
            <a:lvl4pPr marL="1600200" indent="-228600" eaLnBrk="0" hangingPunct="0">
              <a:defRPr sz="2400" i="1" baseline="-25000">
                <a:solidFill>
                  <a:schemeClr val="tx1"/>
                </a:solidFill>
                <a:latin typeface="Times New Roman" panose="02020603050405020304" pitchFamily="18" charset="0"/>
              </a:defRPr>
            </a:lvl4pPr>
            <a:lvl5pPr marL="2057400" indent="-228600" eaLnBrk="0" hangingPunct="0">
              <a:defRPr sz="2400" i="1"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baseline="-25000">
                <a:solidFill>
                  <a:schemeClr val="tx1"/>
                </a:solidFill>
                <a:latin typeface="Times New Roman" panose="02020603050405020304" pitchFamily="18" charset="0"/>
              </a:defRPr>
            </a:lvl9pPr>
          </a:lstStyle>
          <a:p>
            <a:pPr eaLnBrk="1" hangingPunct="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5848B-0444-4F71-91A0-5A3F4B8729A1}"/>
              </a:ext>
            </a:extLst>
          </p:cNvPr>
          <p:cNvSpPr>
            <a:spLocks noGrp="1"/>
          </p:cNvSpPr>
          <p:nvPr>
            <p:ph idx="1"/>
          </p:nvPr>
        </p:nvSpPr>
        <p:spPr>
          <a:xfrm>
            <a:off x="762000" y="872837"/>
            <a:ext cx="6733309" cy="5611091"/>
          </a:xfrm>
        </p:spPr>
        <p:txBody>
          <a:bodyPr>
            <a:normAutofit/>
          </a:bodyPr>
          <a:lstStyle/>
          <a:p>
            <a:r>
              <a:rPr lang="en-US" dirty="0"/>
              <a:t>Show that the graphs </a:t>
            </a:r>
            <a:r>
              <a:rPr lang="en-US" i="1" dirty="0"/>
              <a:t>G </a:t>
            </a:r>
            <a:r>
              <a:rPr lang="en-US" dirty="0"/>
              <a:t>= </a:t>
            </a:r>
            <a:r>
              <a:rPr lang="en-US" i="1" dirty="0"/>
              <a:t>(V ,E) </a:t>
            </a:r>
            <a:r>
              <a:rPr lang="en-US" dirty="0"/>
              <a:t>and </a:t>
            </a:r>
            <a:r>
              <a:rPr lang="en-US" i="1" dirty="0"/>
              <a:t>H </a:t>
            </a:r>
            <a:r>
              <a:rPr lang="en-US" dirty="0"/>
              <a:t>= </a:t>
            </a:r>
            <a:r>
              <a:rPr lang="en-US" i="1" dirty="0"/>
              <a:t>(W, F)</a:t>
            </a:r>
            <a:r>
              <a:rPr lang="en-US" dirty="0"/>
              <a:t> are isomorphic.</a:t>
            </a:r>
          </a:p>
          <a:p>
            <a:r>
              <a:rPr lang="en-US" dirty="0"/>
              <a:t>The function </a:t>
            </a:r>
            <a:r>
              <a:rPr lang="en-US" i="1" dirty="0"/>
              <a:t>f </a:t>
            </a:r>
            <a:r>
              <a:rPr lang="en-US" dirty="0"/>
              <a:t>with </a:t>
            </a:r>
            <a:r>
              <a:rPr lang="en-US" i="1" dirty="0"/>
              <a:t>f (u</a:t>
            </a:r>
            <a:r>
              <a:rPr lang="en-US" dirty="0"/>
              <a:t>1</a:t>
            </a:r>
            <a:r>
              <a:rPr lang="en-US" i="1" dirty="0"/>
              <a:t>) </a:t>
            </a:r>
            <a:r>
              <a:rPr lang="en-US" dirty="0"/>
              <a:t>= </a:t>
            </a:r>
            <a:r>
              <a:rPr lang="en-US" i="1" dirty="0"/>
              <a:t>v</a:t>
            </a:r>
            <a:r>
              <a:rPr lang="en-US" dirty="0"/>
              <a:t>1, </a:t>
            </a:r>
            <a:r>
              <a:rPr lang="en-US" i="1" dirty="0"/>
              <a:t>f (u</a:t>
            </a:r>
            <a:r>
              <a:rPr lang="en-US" dirty="0"/>
              <a:t>2</a:t>
            </a:r>
            <a:r>
              <a:rPr lang="en-US" i="1" dirty="0"/>
              <a:t>) </a:t>
            </a:r>
            <a:r>
              <a:rPr lang="en-US" dirty="0"/>
              <a:t>= </a:t>
            </a:r>
            <a:r>
              <a:rPr lang="en-US" i="1" dirty="0"/>
              <a:t>v</a:t>
            </a:r>
            <a:r>
              <a:rPr lang="en-US" dirty="0"/>
              <a:t>4, </a:t>
            </a:r>
            <a:r>
              <a:rPr lang="en-US" i="1" dirty="0"/>
              <a:t>f (u</a:t>
            </a:r>
            <a:r>
              <a:rPr lang="en-US" dirty="0"/>
              <a:t>3</a:t>
            </a:r>
            <a:r>
              <a:rPr lang="en-US" i="1" dirty="0"/>
              <a:t>) </a:t>
            </a:r>
            <a:r>
              <a:rPr lang="en-US" dirty="0"/>
              <a:t>= </a:t>
            </a:r>
            <a:r>
              <a:rPr lang="en-US" i="1" dirty="0"/>
              <a:t>v</a:t>
            </a:r>
            <a:r>
              <a:rPr lang="en-US" dirty="0"/>
              <a:t>3, and </a:t>
            </a:r>
            <a:r>
              <a:rPr lang="en-US" i="1" dirty="0"/>
              <a:t>f (u</a:t>
            </a:r>
            <a:r>
              <a:rPr lang="en-US" dirty="0"/>
              <a:t>4</a:t>
            </a:r>
            <a:r>
              <a:rPr lang="en-US" i="1" dirty="0"/>
              <a:t>) </a:t>
            </a:r>
            <a:r>
              <a:rPr lang="en-US" dirty="0"/>
              <a:t>= </a:t>
            </a:r>
            <a:r>
              <a:rPr lang="en-US" i="1" dirty="0"/>
              <a:t>v</a:t>
            </a:r>
            <a:r>
              <a:rPr lang="en-US" dirty="0"/>
              <a:t>2 is a one-to-one correspondence between </a:t>
            </a:r>
            <a:r>
              <a:rPr lang="en-US" i="1" dirty="0"/>
              <a:t>V </a:t>
            </a:r>
            <a:r>
              <a:rPr lang="en-US" dirty="0"/>
              <a:t>and </a:t>
            </a:r>
            <a:r>
              <a:rPr lang="en-US" i="1" dirty="0"/>
              <a:t>W</a:t>
            </a:r>
            <a:r>
              <a:rPr lang="en-US" dirty="0"/>
              <a:t>. </a:t>
            </a:r>
          </a:p>
          <a:p>
            <a:r>
              <a:rPr lang="en-US" dirty="0"/>
              <a:t>Note that adjacent vertices in </a:t>
            </a:r>
            <a:r>
              <a:rPr lang="en-US" i="1" dirty="0"/>
              <a:t>G </a:t>
            </a:r>
            <a:r>
              <a:rPr lang="en-US" dirty="0"/>
              <a:t>are </a:t>
            </a:r>
            <a:r>
              <a:rPr lang="en-US" i="1" dirty="0"/>
              <a:t>u</a:t>
            </a:r>
            <a:r>
              <a:rPr lang="en-US" dirty="0"/>
              <a:t>1 and </a:t>
            </a:r>
            <a:r>
              <a:rPr lang="en-US" i="1" dirty="0"/>
              <a:t>u</a:t>
            </a:r>
            <a:r>
              <a:rPr lang="en-US" dirty="0"/>
              <a:t>2</a:t>
            </a:r>
            <a:r>
              <a:rPr lang="en-US" i="1" dirty="0"/>
              <a:t>, u</a:t>
            </a:r>
            <a:r>
              <a:rPr lang="en-US" dirty="0"/>
              <a:t>1 and </a:t>
            </a:r>
            <a:r>
              <a:rPr lang="en-US" i="1" dirty="0"/>
              <a:t>u</a:t>
            </a:r>
            <a:r>
              <a:rPr lang="en-US" dirty="0"/>
              <a:t>3, </a:t>
            </a:r>
            <a:r>
              <a:rPr lang="en-US" i="1" dirty="0"/>
              <a:t>u</a:t>
            </a:r>
            <a:r>
              <a:rPr lang="en-US" dirty="0"/>
              <a:t>2 and </a:t>
            </a:r>
            <a:r>
              <a:rPr lang="en-US" i="1" dirty="0"/>
              <a:t>u</a:t>
            </a:r>
            <a:r>
              <a:rPr lang="en-US" dirty="0"/>
              <a:t>4, and </a:t>
            </a:r>
            <a:r>
              <a:rPr lang="en-US" i="1" dirty="0"/>
              <a:t>u</a:t>
            </a:r>
            <a:r>
              <a:rPr lang="en-US" dirty="0"/>
              <a:t>3 and </a:t>
            </a:r>
            <a:r>
              <a:rPr lang="en-US" i="1" dirty="0"/>
              <a:t>u</a:t>
            </a:r>
            <a:r>
              <a:rPr lang="en-US" dirty="0"/>
              <a:t>4, and each of the </a:t>
            </a:r>
            <a:r>
              <a:rPr lang="en-IN" dirty="0"/>
              <a:t>pairs </a:t>
            </a:r>
            <a:r>
              <a:rPr lang="en-IN" i="1" dirty="0"/>
              <a:t>f (u</a:t>
            </a:r>
            <a:r>
              <a:rPr lang="en-IN" dirty="0"/>
              <a:t>1</a:t>
            </a:r>
            <a:r>
              <a:rPr lang="en-IN" i="1" dirty="0"/>
              <a:t>) </a:t>
            </a:r>
            <a:r>
              <a:rPr lang="en-IN" dirty="0"/>
              <a:t>= </a:t>
            </a:r>
            <a:r>
              <a:rPr lang="en-IN" i="1" dirty="0"/>
              <a:t>v</a:t>
            </a:r>
            <a:r>
              <a:rPr lang="en-IN" dirty="0"/>
              <a:t>1 and </a:t>
            </a:r>
            <a:r>
              <a:rPr lang="en-IN" i="1" dirty="0"/>
              <a:t>f (u</a:t>
            </a:r>
            <a:r>
              <a:rPr lang="en-IN" dirty="0"/>
              <a:t>2</a:t>
            </a:r>
            <a:r>
              <a:rPr lang="en-IN" i="1" dirty="0"/>
              <a:t>) </a:t>
            </a:r>
            <a:r>
              <a:rPr lang="en-IN" dirty="0"/>
              <a:t>= </a:t>
            </a:r>
            <a:r>
              <a:rPr lang="en-IN" i="1" dirty="0"/>
              <a:t>v</a:t>
            </a:r>
            <a:r>
              <a:rPr lang="en-IN" dirty="0"/>
              <a:t>4, </a:t>
            </a:r>
            <a:r>
              <a:rPr lang="en-IN" i="1" dirty="0"/>
              <a:t>f (u</a:t>
            </a:r>
            <a:r>
              <a:rPr lang="en-IN" dirty="0"/>
              <a:t>1</a:t>
            </a:r>
            <a:r>
              <a:rPr lang="en-IN" i="1" dirty="0"/>
              <a:t>) </a:t>
            </a:r>
            <a:r>
              <a:rPr lang="en-IN" dirty="0"/>
              <a:t>= </a:t>
            </a:r>
            <a:r>
              <a:rPr lang="en-IN" i="1" dirty="0"/>
              <a:t>v</a:t>
            </a:r>
            <a:r>
              <a:rPr lang="en-IN" dirty="0"/>
              <a:t>1 and </a:t>
            </a:r>
            <a:r>
              <a:rPr lang="en-IN" i="1" dirty="0"/>
              <a:t>f (u</a:t>
            </a:r>
            <a:r>
              <a:rPr lang="en-IN" dirty="0"/>
              <a:t>3</a:t>
            </a:r>
            <a:r>
              <a:rPr lang="en-IN" i="1" dirty="0"/>
              <a:t>) </a:t>
            </a:r>
            <a:r>
              <a:rPr lang="en-IN" dirty="0"/>
              <a:t>= </a:t>
            </a:r>
            <a:r>
              <a:rPr lang="en-IN" i="1" dirty="0"/>
              <a:t>v</a:t>
            </a:r>
            <a:r>
              <a:rPr lang="en-IN" dirty="0"/>
              <a:t>3, </a:t>
            </a:r>
            <a:r>
              <a:rPr lang="en-IN" i="1" dirty="0"/>
              <a:t>f (u</a:t>
            </a:r>
            <a:r>
              <a:rPr lang="en-IN" dirty="0"/>
              <a:t>2</a:t>
            </a:r>
            <a:r>
              <a:rPr lang="en-IN" i="1" dirty="0"/>
              <a:t>) </a:t>
            </a:r>
            <a:r>
              <a:rPr lang="en-IN" dirty="0"/>
              <a:t>= </a:t>
            </a:r>
            <a:r>
              <a:rPr lang="en-IN" i="1" dirty="0"/>
              <a:t>v</a:t>
            </a:r>
            <a:r>
              <a:rPr lang="en-IN" dirty="0"/>
              <a:t>4 and </a:t>
            </a:r>
            <a:r>
              <a:rPr lang="en-IN" i="1" dirty="0"/>
              <a:t>f (u</a:t>
            </a:r>
            <a:r>
              <a:rPr lang="en-IN" dirty="0"/>
              <a:t>4</a:t>
            </a:r>
            <a:r>
              <a:rPr lang="en-IN" i="1" dirty="0"/>
              <a:t>) </a:t>
            </a:r>
            <a:r>
              <a:rPr lang="en-IN" dirty="0"/>
              <a:t>= </a:t>
            </a:r>
            <a:r>
              <a:rPr lang="en-IN" i="1" dirty="0"/>
              <a:t>v</a:t>
            </a:r>
            <a:r>
              <a:rPr lang="en-IN" dirty="0"/>
              <a:t>2, </a:t>
            </a:r>
            <a:r>
              <a:rPr lang="en-US" dirty="0"/>
              <a:t>and </a:t>
            </a:r>
            <a:r>
              <a:rPr lang="en-US" i="1" dirty="0"/>
              <a:t>f (u</a:t>
            </a:r>
            <a:r>
              <a:rPr lang="en-US" dirty="0"/>
              <a:t>3</a:t>
            </a:r>
            <a:r>
              <a:rPr lang="en-US" i="1" dirty="0"/>
              <a:t>) </a:t>
            </a:r>
            <a:r>
              <a:rPr lang="en-US" dirty="0"/>
              <a:t>= </a:t>
            </a:r>
            <a:r>
              <a:rPr lang="en-US" i="1" dirty="0"/>
              <a:t>v</a:t>
            </a:r>
            <a:r>
              <a:rPr lang="en-US" dirty="0"/>
              <a:t>3 and </a:t>
            </a:r>
            <a:r>
              <a:rPr lang="en-US" i="1" dirty="0"/>
              <a:t>f (u</a:t>
            </a:r>
            <a:r>
              <a:rPr lang="en-US" dirty="0"/>
              <a:t>4</a:t>
            </a:r>
            <a:r>
              <a:rPr lang="en-US" i="1" dirty="0"/>
              <a:t>) </a:t>
            </a:r>
            <a:r>
              <a:rPr lang="en-US" dirty="0"/>
              <a:t>= </a:t>
            </a:r>
            <a:r>
              <a:rPr lang="en-US" i="1" dirty="0"/>
              <a:t>v</a:t>
            </a:r>
            <a:r>
              <a:rPr lang="en-US" dirty="0"/>
              <a:t>2 consists of two adjacent vertices in </a:t>
            </a:r>
            <a:r>
              <a:rPr lang="en-US" i="1" dirty="0"/>
              <a:t>H</a:t>
            </a:r>
            <a:r>
              <a:rPr lang="en-US" dirty="0"/>
              <a:t>.</a:t>
            </a:r>
            <a:endParaRPr lang="en-IN" dirty="0"/>
          </a:p>
        </p:txBody>
      </p:sp>
      <p:pic>
        <p:nvPicPr>
          <p:cNvPr id="4" name="Picture 3">
            <a:extLst>
              <a:ext uri="{FF2B5EF4-FFF2-40B4-BE49-F238E27FC236}">
                <a16:creationId xmlns:a16="http://schemas.microsoft.com/office/drawing/2014/main" id="{E374D0EB-B1EE-437F-BA15-E687F60C65A9}"/>
              </a:ext>
            </a:extLst>
          </p:cNvPr>
          <p:cNvPicPr>
            <a:picLocks noChangeAspect="1"/>
          </p:cNvPicPr>
          <p:nvPr/>
        </p:nvPicPr>
        <p:blipFill>
          <a:blip r:embed="rId2"/>
          <a:stretch>
            <a:fillRect/>
          </a:stretch>
        </p:blipFill>
        <p:spPr>
          <a:xfrm>
            <a:off x="8405461" y="554182"/>
            <a:ext cx="2456502" cy="5162230"/>
          </a:xfrm>
          <a:prstGeom prst="rect">
            <a:avLst/>
          </a:prstGeom>
        </p:spPr>
      </p:pic>
    </p:spTree>
    <p:extLst>
      <p:ext uri="{BB962C8B-B14F-4D97-AF65-F5344CB8AC3E}">
        <p14:creationId xmlns:p14="http://schemas.microsoft.com/office/powerpoint/2010/main" val="3865318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6E62E051-3CB3-4FC1-A7F8-3479A9ED397A}"/>
              </a:ext>
            </a:extLst>
          </p:cNvPr>
          <p:cNvSpPr>
            <a:spLocks noGrp="1"/>
          </p:cNvSpPr>
          <p:nvPr>
            <p:ph type="title"/>
          </p:nvPr>
        </p:nvSpPr>
        <p:spPr/>
        <p:txBody>
          <a:bodyPr/>
          <a:lstStyle/>
          <a:p>
            <a:pPr eaLnBrk="1" hangingPunct="1"/>
            <a:r>
              <a:rPr lang="en-US" altLang="en-US" dirty="0"/>
              <a:t>Isomorphic  Or Not?</a:t>
            </a:r>
          </a:p>
        </p:txBody>
      </p:sp>
      <p:sp>
        <p:nvSpPr>
          <p:cNvPr id="3" name="Content Placeholder 2">
            <a:extLst>
              <a:ext uri="{FF2B5EF4-FFF2-40B4-BE49-F238E27FC236}">
                <a16:creationId xmlns:a16="http://schemas.microsoft.com/office/drawing/2014/main" id="{D031A165-EAC1-4E90-BA61-44670D2C135F}"/>
              </a:ext>
            </a:extLst>
          </p:cNvPr>
          <p:cNvSpPr>
            <a:spLocks noGrp="1"/>
          </p:cNvSpPr>
          <p:nvPr>
            <p:ph idx="1"/>
          </p:nvPr>
        </p:nvSpPr>
        <p:spPr>
          <a:xfrm>
            <a:off x="838200" y="1825624"/>
            <a:ext cx="10515600" cy="4760705"/>
          </a:xfrm>
        </p:spPr>
        <p:txBody>
          <a:bodyPr>
            <a:normAutofit/>
          </a:bodyPr>
          <a:lstStyle/>
          <a:p>
            <a:pPr eaLnBrk="1" hangingPunct="1">
              <a:buFont typeface="Wingdings 2" charset="0"/>
              <a:buChar char=""/>
              <a:defRPr/>
            </a:pPr>
            <a:r>
              <a:rPr lang="en-US" dirty="0">
                <a:ea typeface="ＭＳ Ｐゴシック" charset="0"/>
              </a:rPr>
              <a:t>Check if the following graphs are isomorphic or not.</a:t>
            </a:r>
          </a:p>
          <a:p>
            <a:pPr lvl="1" eaLnBrk="1" hangingPunct="1">
              <a:buFont typeface="Wingdings 2" charset="0"/>
              <a:buChar char=""/>
              <a:defRPr/>
            </a:pPr>
            <a:r>
              <a:rPr lang="en-US" dirty="0">
                <a:ea typeface="ＭＳ Ｐゴシック" charset="0"/>
              </a:rPr>
              <a:t>G1</a:t>
            </a:r>
          </a:p>
          <a:p>
            <a:pPr lvl="1" eaLnBrk="1" hangingPunct="1">
              <a:buFont typeface="Wingdings 2" charset="0"/>
              <a:buChar char=""/>
              <a:defRPr/>
            </a:pPr>
            <a:endParaRPr lang="en-US" dirty="0">
              <a:ea typeface="ＭＳ Ｐゴシック" charset="0"/>
            </a:endParaRPr>
          </a:p>
          <a:p>
            <a:pPr lvl="1" eaLnBrk="1" hangingPunct="1">
              <a:buFont typeface="Wingdings 2" charset="0"/>
              <a:buChar char=""/>
              <a:defRPr/>
            </a:pPr>
            <a:endParaRPr lang="en-US" dirty="0">
              <a:ea typeface="ＭＳ Ｐゴシック" charset="0"/>
            </a:endParaRPr>
          </a:p>
          <a:p>
            <a:pPr lvl="1" eaLnBrk="1" hangingPunct="1">
              <a:buFont typeface="Wingdings 2" charset="0"/>
              <a:buChar char=""/>
              <a:defRPr/>
            </a:pPr>
            <a:endParaRPr lang="en-US" dirty="0">
              <a:ea typeface="ＭＳ Ｐゴシック" charset="0"/>
            </a:endParaRPr>
          </a:p>
          <a:p>
            <a:pPr lvl="1" eaLnBrk="1" hangingPunct="1">
              <a:buFont typeface="Wingdings 2" charset="0"/>
              <a:buChar char=""/>
              <a:defRPr/>
            </a:pPr>
            <a:r>
              <a:rPr lang="en-US" dirty="0">
                <a:ea typeface="ＭＳ Ｐゴシック" charset="0"/>
              </a:rPr>
              <a:t>G2</a:t>
            </a:r>
          </a:p>
          <a:p>
            <a:pPr lvl="1" eaLnBrk="1" hangingPunct="1">
              <a:buFont typeface="Wingdings 2" charset="0"/>
              <a:buChar char=""/>
              <a:defRPr/>
            </a:pPr>
            <a:endParaRPr lang="en-US" dirty="0">
              <a:ea typeface="ＭＳ Ｐゴシック" charset="0"/>
            </a:endParaRPr>
          </a:p>
          <a:p>
            <a:pPr lvl="1" eaLnBrk="1" hangingPunct="1">
              <a:buFont typeface="Wingdings 2" charset="0"/>
              <a:buChar char=""/>
              <a:defRPr/>
            </a:pPr>
            <a:endParaRPr lang="en-US" dirty="0">
              <a:ea typeface="ＭＳ Ｐゴシック" charset="0"/>
            </a:endParaRPr>
          </a:p>
          <a:p>
            <a:pPr lvl="1" eaLnBrk="1" hangingPunct="1">
              <a:buFont typeface="Wingdings 2" charset="0"/>
              <a:buChar char=""/>
              <a:defRPr/>
            </a:pPr>
            <a:endParaRPr lang="en-US" dirty="0">
              <a:ea typeface="ＭＳ Ｐゴシック" charset="0"/>
            </a:endParaRPr>
          </a:p>
          <a:p>
            <a:pPr marL="457200" lvl="1" indent="0">
              <a:buNone/>
              <a:defRPr/>
            </a:pPr>
            <a:endParaRPr lang="en-US" dirty="0">
              <a:ea typeface="ＭＳ Ｐゴシック" charset="0"/>
            </a:endParaRPr>
          </a:p>
          <a:p>
            <a:pPr marL="457200" lvl="1" indent="0">
              <a:buNone/>
              <a:defRPr/>
            </a:pPr>
            <a:r>
              <a:rPr lang="en-US" dirty="0">
                <a:ea typeface="ＭＳ Ｐゴシック" charset="0"/>
              </a:rPr>
              <a:t>Thus, graphs G1 and G2 are isomorphic.</a:t>
            </a:r>
          </a:p>
        </p:txBody>
      </p:sp>
      <p:sp>
        <p:nvSpPr>
          <p:cNvPr id="4" name="Oval 3">
            <a:extLst>
              <a:ext uri="{FF2B5EF4-FFF2-40B4-BE49-F238E27FC236}">
                <a16:creationId xmlns:a16="http://schemas.microsoft.com/office/drawing/2014/main" id="{761B21A1-2AD6-4C52-85D1-370B959C7ECD}"/>
              </a:ext>
            </a:extLst>
          </p:cNvPr>
          <p:cNvSpPr/>
          <p:nvPr/>
        </p:nvSpPr>
        <p:spPr>
          <a:xfrm>
            <a:off x="3776663" y="2262188"/>
            <a:ext cx="152400" cy="190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a:extLst>
              <a:ext uri="{FF2B5EF4-FFF2-40B4-BE49-F238E27FC236}">
                <a16:creationId xmlns:a16="http://schemas.microsoft.com/office/drawing/2014/main" id="{22375609-2AB1-49B0-98D5-1768C0543514}"/>
              </a:ext>
            </a:extLst>
          </p:cNvPr>
          <p:cNvSpPr/>
          <p:nvPr/>
        </p:nvSpPr>
        <p:spPr>
          <a:xfrm>
            <a:off x="4724400" y="2262188"/>
            <a:ext cx="152400" cy="190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a:extLst>
              <a:ext uri="{FF2B5EF4-FFF2-40B4-BE49-F238E27FC236}">
                <a16:creationId xmlns:a16="http://schemas.microsoft.com/office/drawing/2014/main" id="{A841CF86-15D2-47EF-BBE0-5D4A0AEAF0C3}"/>
              </a:ext>
            </a:extLst>
          </p:cNvPr>
          <p:cNvSpPr/>
          <p:nvPr/>
        </p:nvSpPr>
        <p:spPr>
          <a:xfrm>
            <a:off x="3776663" y="3094038"/>
            <a:ext cx="152400" cy="190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a:extLst>
              <a:ext uri="{FF2B5EF4-FFF2-40B4-BE49-F238E27FC236}">
                <a16:creationId xmlns:a16="http://schemas.microsoft.com/office/drawing/2014/main" id="{8D2C0B09-242D-4D96-902E-58A2F14EA85A}"/>
              </a:ext>
            </a:extLst>
          </p:cNvPr>
          <p:cNvSpPr/>
          <p:nvPr/>
        </p:nvSpPr>
        <p:spPr>
          <a:xfrm>
            <a:off x="4724400" y="3094038"/>
            <a:ext cx="152400" cy="190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a:extLst>
              <a:ext uri="{FF2B5EF4-FFF2-40B4-BE49-F238E27FC236}">
                <a16:creationId xmlns:a16="http://schemas.microsoft.com/office/drawing/2014/main" id="{2779B3D1-333B-4FA8-9B16-9C3053936DC8}"/>
              </a:ext>
            </a:extLst>
          </p:cNvPr>
          <p:cNvSpPr/>
          <p:nvPr/>
        </p:nvSpPr>
        <p:spPr>
          <a:xfrm>
            <a:off x="5791200" y="3094038"/>
            <a:ext cx="152400" cy="190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5793C975-76A7-490F-AE2F-5D92E4D292FE}"/>
              </a:ext>
            </a:extLst>
          </p:cNvPr>
          <p:cNvSpPr/>
          <p:nvPr/>
        </p:nvSpPr>
        <p:spPr>
          <a:xfrm>
            <a:off x="5791200" y="2262188"/>
            <a:ext cx="152400" cy="190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a:extLst>
              <a:ext uri="{FF2B5EF4-FFF2-40B4-BE49-F238E27FC236}">
                <a16:creationId xmlns:a16="http://schemas.microsoft.com/office/drawing/2014/main" id="{4A5DF053-5827-496E-80A7-1C9D4CD30934}"/>
              </a:ext>
            </a:extLst>
          </p:cNvPr>
          <p:cNvCxnSpPr>
            <a:stCxn id="4" idx="6"/>
            <a:endCxn id="8" idx="2"/>
          </p:cNvCxnSpPr>
          <p:nvPr/>
        </p:nvCxnSpPr>
        <p:spPr>
          <a:xfrm>
            <a:off x="3929064" y="2357438"/>
            <a:ext cx="1862137" cy="831850"/>
          </a:xfrm>
          <a:prstGeom prst="line">
            <a:avLst/>
          </a:prstGeom>
          <a:ln w="1651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F4C11F5-0E1B-4EC5-B860-94E4AE759833}"/>
              </a:ext>
            </a:extLst>
          </p:cNvPr>
          <p:cNvCxnSpPr>
            <a:endCxn id="7" idx="1"/>
          </p:cNvCxnSpPr>
          <p:nvPr/>
        </p:nvCxnSpPr>
        <p:spPr>
          <a:xfrm>
            <a:off x="3929063" y="2357439"/>
            <a:ext cx="817562" cy="765175"/>
          </a:xfrm>
          <a:prstGeom prst="line">
            <a:avLst/>
          </a:prstGeom>
          <a:ln w="1651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BF29B53-0D3C-4CA8-8FA5-99047BC6A445}"/>
              </a:ext>
            </a:extLst>
          </p:cNvPr>
          <p:cNvCxnSpPr>
            <a:stCxn id="4" idx="4"/>
            <a:endCxn id="6" idx="0"/>
          </p:cNvCxnSpPr>
          <p:nvPr/>
        </p:nvCxnSpPr>
        <p:spPr>
          <a:xfrm>
            <a:off x="3852863" y="2452688"/>
            <a:ext cx="0" cy="641350"/>
          </a:xfrm>
          <a:prstGeom prst="line">
            <a:avLst/>
          </a:prstGeom>
          <a:ln w="2032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46A5FA13-04D1-4DB8-B8D0-EC75FD2ABBDA}"/>
              </a:ext>
            </a:extLst>
          </p:cNvPr>
          <p:cNvCxnSpPr/>
          <p:nvPr/>
        </p:nvCxnSpPr>
        <p:spPr>
          <a:xfrm>
            <a:off x="4800600" y="2452688"/>
            <a:ext cx="0" cy="641350"/>
          </a:xfrm>
          <a:prstGeom prst="line">
            <a:avLst/>
          </a:prstGeom>
          <a:ln w="2032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23923B39-F3AF-46CC-B01E-56F92D87646D}"/>
              </a:ext>
            </a:extLst>
          </p:cNvPr>
          <p:cNvCxnSpPr/>
          <p:nvPr/>
        </p:nvCxnSpPr>
        <p:spPr>
          <a:xfrm>
            <a:off x="5867400" y="2452688"/>
            <a:ext cx="0" cy="641350"/>
          </a:xfrm>
          <a:prstGeom prst="line">
            <a:avLst/>
          </a:prstGeom>
          <a:ln w="2032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E97478A-6162-417F-BA8A-900502A4922E}"/>
              </a:ext>
            </a:extLst>
          </p:cNvPr>
          <p:cNvCxnSpPr/>
          <p:nvPr/>
        </p:nvCxnSpPr>
        <p:spPr>
          <a:xfrm>
            <a:off x="4876800" y="2357438"/>
            <a:ext cx="914400" cy="798512"/>
          </a:xfrm>
          <a:prstGeom prst="line">
            <a:avLst/>
          </a:prstGeom>
          <a:ln w="1651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8518D44-5202-4C91-8A90-E7ED276E33AB}"/>
              </a:ext>
            </a:extLst>
          </p:cNvPr>
          <p:cNvCxnSpPr>
            <a:stCxn id="6" idx="7"/>
            <a:endCxn id="9" idx="2"/>
          </p:cNvCxnSpPr>
          <p:nvPr/>
        </p:nvCxnSpPr>
        <p:spPr>
          <a:xfrm flipV="1">
            <a:off x="3906838" y="2357439"/>
            <a:ext cx="1884362" cy="765175"/>
          </a:xfrm>
          <a:prstGeom prst="line">
            <a:avLst/>
          </a:prstGeom>
          <a:ln w="1651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DBA43CD-D39C-40FC-BBA2-5EC64B80EE71}"/>
              </a:ext>
            </a:extLst>
          </p:cNvPr>
          <p:cNvCxnSpPr>
            <a:cxnSpLocks/>
            <a:stCxn id="7" idx="7"/>
            <a:endCxn id="9" idx="3"/>
          </p:cNvCxnSpPr>
          <p:nvPr/>
        </p:nvCxnSpPr>
        <p:spPr>
          <a:xfrm flipV="1">
            <a:off x="4854575" y="2424113"/>
            <a:ext cx="958850" cy="69850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4729B9CC-C87E-4396-87CC-A5E7C1CD59A5}"/>
              </a:ext>
            </a:extLst>
          </p:cNvPr>
          <p:cNvCxnSpPr>
            <a:endCxn id="5" idx="3"/>
          </p:cNvCxnSpPr>
          <p:nvPr/>
        </p:nvCxnSpPr>
        <p:spPr>
          <a:xfrm flipV="1">
            <a:off x="3863975" y="2424114"/>
            <a:ext cx="882650" cy="681037"/>
          </a:xfrm>
          <a:prstGeom prst="line">
            <a:avLst/>
          </a:prstGeom>
          <a:ln w="19050"/>
        </p:spPr>
        <p:style>
          <a:lnRef idx="1">
            <a:schemeClr val="dk1"/>
          </a:lnRef>
          <a:fillRef idx="0">
            <a:schemeClr val="dk1"/>
          </a:fillRef>
          <a:effectRef idx="0">
            <a:schemeClr val="dk1"/>
          </a:effectRef>
          <a:fontRef idx="minor">
            <a:schemeClr val="tx1"/>
          </a:fontRef>
        </p:style>
      </p:cxnSp>
      <p:sp>
        <p:nvSpPr>
          <p:cNvPr id="34834" name="TextBox 1029">
            <a:extLst>
              <a:ext uri="{FF2B5EF4-FFF2-40B4-BE49-F238E27FC236}">
                <a16:creationId xmlns:a16="http://schemas.microsoft.com/office/drawing/2014/main" id="{5C5D6FD7-6761-4810-B66E-9FD7F737A222}"/>
              </a:ext>
            </a:extLst>
          </p:cNvPr>
          <p:cNvSpPr txBox="1">
            <a:spLocks noChangeArrowheads="1"/>
          </p:cNvSpPr>
          <p:nvPr/>
        </p:nvSpPr>
        <p:spPr bwMode="auto">
          <a:xfrm>
            <a:off x="3548063" y="2082801"/>
            <a:ext cx="30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u</a:t>
            </a:r>
          </a:p>
        </p:txBody>
      </p:sp>
      <p:sp>
        <p:nvSpPr>
          <p:cNvPr id="34835" name="TextBox 1030">
            <a:extLst>
              <a:ext uri="{FF2B5EF4-FFF2-40B4-BE49-F238E27FC236}">
                <a16:creationId xmlns:a16="http://schemas.microsoft.com/office/drawing/2014/main" id="{FC785B5F-6BB1-46BF-998A-9863B2AD5EF8}"/>
              </a:ext>
            </a:extLst>
          </p:cNvPr>
          <p:cNvSpPr txBox="1">
            <a:spLocks noChangeArrowheads="1"/>
          </p:cNvSpPr>
          <p:nvPr/>
        </p:nvSpPr>
        <p:spPr bwMode="auto">
          <a:xfrm>
            <a:off x="4495800" y="2085976"/>
            <a:ext cx="228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v</a:t>
            </a:r>
          </a:p>
        </p:txBody>
      </p:sp>
      <p:sp>
        <p:nvSpPr>
          <p:cNvPr id="34836" name="TextBox 1031">
            <a:extLst>
              <a:ext uri="{FF2B5EF4-FFF2-40B4-BE49-F238E27FC236}">
                <a16:creationId xmlns:a16="http://schemas.microsoft.com/office/drawing/2014/main" id="{FFB120FD-6358-47C5-B243-4FB753D6B1DD}"/>
              </a:ext>
            </a:extLst>
          </p:cNvPr>
          <p:cNvSpPr txBox="1">
            <a:spLocks noChangeArrowheads="1"/>
          </p:cNvSpPr>
          <p:nvPr/>
        </p:nvSpPr>
        <p:spPr bwMode="auto">
          <a:xfrm>
            <a:off x="5878513" y="2092326"/>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w</a:t>
            </a:r>
          </a:p>
        </p:txBody>
      </p:sp>
      <p:sp>
        <p:nvSpPr>
          <p:cNvPr id="34837" name="TextBox 1032">
            <a:extLst>
              <a:ext uri="{FF2B5EF4-FFF2-40B4-BE49-F238E27FC236}">
                <a16:creationId xmlns:a16="http://schemas.microsoft.com/office/drawing/2014/main" id="{BF40BDD9-46F9-448E-8EB7-229AD2C18DF7}"/>
              </a:ext>
            </a:extLst>
          </p:cNvPr>
          <p:cNvSpPr txBox="1">
            <a:spLocks noChangeArrowheads="1"/>
          </p:cNvSpPr>
          <p:nvPr/>
        </p:nvSpPr>
        <p:spPr bwMode="auto">
          <a:xfrm>
            <a:off x="3559175" y="3005139"/>
            <a:ext cx="30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x</a:t>
            </a:r>
          </a:p>
        </p:txBody>
      </p:sp>
      <p:sp>
        <p:nvSpPr>
          <p:cNvPr id="34838" name="TextBox 1033">
            <a:extLst>
              <a:ext uri="{FF2B5EF4-FFF2-40B4-BE49-F238E27FC236}">
                <a16:creationId xmlns:a16="http://schemas.microsoft.com/office/drawing/2014/main" id="{1E12548E-EAE5-4F46-BE9D-65D99CA4EB5C}"/>
              </a:ext>
            </a:extLst>
          </p:cNvPr>
          <p:cNvSpPr txBox="1">
            <a:spLocks noChangeArrowheads="1"/>
          </p:cNvSpPr>
          <p:nvPr/>
        </p:nvSpPr>
        <p:spPr bwMode="auto">
          <a:xfrm>
            <a:off x="4451351" y="3003551"/>
            <a:ext cx="409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y</a:t>
            </a:r>
          </a:p>
        </p:txBody>
      </p:sp>
      <p:sp>
        <p:nvSpPr>
          <p:cNvPr id="34839" name="TextBox 1034">
            <a:extLst>
              <a:ext uri="{FF2B5EF4-FFF2-40B4-BE49-F238E27FC236}">
                <a16:creationId xmlns:a16="http://schemas.microsoft.com/office/drawing/2014/main" id="{5A217DE4-27E2-4E7E-88E6-CEC50AA1DB41}"/>
              </a:ext>
            </a:extLst>
          </p:cNvPr>
          <p:cNvSpPr txBox="1">
            <a:spLocks noChangeArrowheads="1"/>
          </p:cNvSpPr>
          <p:nvPr/>
        </p:nvSpPr>
        <p:spPr bwMode="auto">
          <a:xfrm>
            <a:off x="5910264" y="2959101"/>
            <a:ext cx="447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z</a:t>
            </a:r>
          </a:p>
        </p:txBody>
      </p:sp>
      <p:sp>
        <p:nvSpPr>
          <p:cNvPr id="1037" name="Hexagon 1036">
            <a:extLst>
              <a:ext uri="{FF2B5EF4-FFF2-40B4-BE49-F238E27FC236}">
                <a16:creationId xmlns:a16="http://schemas.microsoft.com/office/drawing/2014/main" id="{840F6C46-72D4-487B-9EF6-166831F77809}"/>
              </a:ext>
            </a:extLst>
          </p:cNvPr>
          <p:cNvSpPr/>
          <p:nvPr/>
        </p:nvSpPr>
        <p:spPr>
          <a:xfrm>
            <a:off x="4000500" y="4191000"/>
            <a:ext cx="1600200" cy="1295400"/>
          </a:xfrm>
          <a:prstGeom prst="hexag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8" name="Oval 1037">
            <a:extLst>
              <a:ext uri="{FF2B5EF4-FFF2-40B4-BE49-F238E27FC236}">
                <a16:creationId xmlns:a16="http://schemas.microsoft.com/office/drawing/2014/main" id="{74A69072-283B-45C4-B703-317607FDA839}"/>
              </a:ext>
            </a:extLst>
          </p:cNvPr>
          <p:cNvSpPr/>
          <p:nvPr/>
        </p:nvSpPr>
        <p:spPr>
          <a:xfrm>
            <a:off x="3935413" y="4727575"/>
            <a:ext cx="195262" cy="190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a:extLst>
              <a:ext uri="{FF2B5EF4-FFF2-40B4-BE49-F238E27FC236}">
                <a16:creationId xmlns:a16="http://schemas.microsoft.com/office/drawing/2014/main" id="{9E031208-5150-4C8C-8093-4F63108A5C19}"/>
              </a:ext>
            </a:extLst>
          </p:cNvPr>
          <p:cNvSpPr/>
          <p:nvPr/>
        </p:nvSpPr>
        <p:spPr>
          <a:xfrm>
            <a:off x="4206875" y="5391150"/>
            <a:ext cx="196850" cy="190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a:extLst>
              <a:ext uri="{FF2B5EF4-FFF2-40B4-BE49-F238E27FC236}">
                <a16:creationId xmlns:a16="http://schemas.microsoft.com/office/drawing/2014/main" id="{471FD36B-3EB4-42F9-85FF-794D29B7C462}"/>
              </a:ext>
            </a:extLst>
          </p:cNvPr>
          <p:cNvSpPr/>
          <p:nvPr/>
        </p:nvSpPr>
        <p:spPr>
          <a:xfrm>
            <a:off x="5138738" y="5391150"/>
            <a:ext cx="195262" cy="190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 name="Oval 80">
            <a:extLst>
              <a:ext uri="{FF2B5EF4-FFF2-40B4-BE49-F238E27FC236}">
                <a16:creationId xmlns:a16="http://schemas.microsoft.com/office/drawing/2014/main" id="{FC60B07B-19A8-4E55-A249-B16250BD1369}"/>
              </a:ext>
            </a:extLst>
          </p:cNvPr>
          <p:cNvSpPr/>
          <p:nvPr/>
        </p:nvSpPr>
        <p:spPr>
          <a:xfrm>
            <a:off x="5138738" y="4098925"/>
            <a:ext cx="195262" cy="190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Oval 81">
            <a:extLst>
              <a:ext uri="{FF2B5EF4-FFF2-40B4-BE49-F238E27FC236}">
                <a16:creationId xmlns:a16="http://schemas.microsoft.com/office/drawing/2014/main" id="{58E5BE56-4BBC-43AD-8E89-E28CBF5187C5}"/>
              </a:ext>
            </a:extLst>
          </p:cNvPr>
          <p:cNvSpPr/>
          <p:nvPr/>
        </p:nvSpPr>
        <p:spPr>
          <a:xfrm>
            <a:off x="5502275" y="4727575"/>
            <a:ext cx="196850" cy="190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 name="Oval 82">
            <a:extLst>
              <a:ext uri="{FF2B5EF4-FFF2-40B4-BE49-F238E27FC236}">
                <a16:creationId xmlns:a16="http://schemas.microsoft.com/office/drawing/2014/main" id="{9ADE258F-F688-45B1-8C98-9BB0D060ED8F}"/>
              </a:ext>
            </a:extLst>
          </p:cNvPr>
          <p:cNvSpPr/>
          <p:nvPr/>
        </p:nvSpPr>
        <p:spPr>
          <a:xfrm>
            <a:off x="4206875" y="4095750"/>
            <a:ext cx="196850" cy="1905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40" name="Straight Connector 1039">
            <a:extLst>
              <a:ext uri="{FF2B5EF4-FFF2-40B4-BE49-F238E27FC236}">
                <a16:creationId xmlns:a16="http://schemas.microsoft.com/office/drawing/2014/main" id="{944944F4-B33B-4D35-AFF0-4440AD55A0B6}"/>
              </a:ext>
            </a:extLst>
          </p:cNvPr>
          <p:cNvCxnSpPr/>
          <p:nvPr/>
        </p:nvCxnSpPr>
        <p:spPr>
          <a:xfrm>
            <a:off x="4338639" y="4257676"/>
            <a:ext cx="860425" cy="1133475"/>
          </a:xfrm>
          <a:prstGeom prst="line">
            <a:avLst/>
          </a:prstGeom>
          <a:ln w="19050"/>
        </p:spPr>
        <p:style>
          <a:lnRef idx="1">
            <a:schemeClr val="dk1"/>
          </a:lnRef>
          <a:fillRef idx="0">
            <a:schemeClr val="dk1"/>
          </a:fillRef>
          <a:effectRef idx="0">
            <a:schemeClr val="dk1"/>
          </a:effectRef>
          <a:fontRef idx="minor">
            <a:schemeClr val="tx1"/>
          </a:fontRef>
        </p:style>
      </p:cxnSp>
      <p:cxnSp>
        <p:nvCxnSpPr>
          <p:cNvPr id="1043" name="Straight Connector 1042">
            <a:extLst>
              <a:ext uri="{FF2B5EF4-FFF2-40B4-BE49-F238E27FC236}">
                <a16:creationId xmlns:a16="http://schemas.microsoft.com/office/drawing/2014/main" id="{8A06BF20-0E96-4FF7-A6A2-290E76011106}"/>
              </a:ext>
            </a:extLst>
          </p:cNvPr>
          <p:cNvCxnSpPr>
            <a:stCxn id="1038" idx="6"/>
            <a:endCxn id="82" idx="2"/>
          </p:cNvCxnSpPr>
          <p:nvPr/>
        </p:nvCxnSpPr>
        <p:spPr>
          <a:xfrm>
            <a:off x="4130675" y="4822825"/>
            <a:ext cx="13716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45" name="Straight Connector 1044">
            <a:extLst>
              <a:ext uri="{FF2B5EF4-FFF2-40B4-BE49-F238E27FC236}">
                <a16:creationId xmlns:a16="http://schemas.microsoft.com/office/drawing/2014/main" id="{8414D065-2327-4636-93CE-DD7F263945CF}"/>
              </a:ext>
            </a:extLst>
          </p:cNvPr>
          <p:cNvCxnSpPr>
            <a:stCxn id="79" idx="7"/>
            <a:endCxn id="81" idx="3"/>
          </p:cNvCxnSpPr>
          <p:nvPr/>
        </p:nvCxnSpPr>
        <p:spPr>
          <a:xfrm flipV="1">
            <a:off x="4375151" y="4260851"/>
            <a:ext cx="792163" cy="115887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049" name="Right Arrow 1048">
            <a:extLst>
              <a:ext uri="{FF2B5EF4-FFF2-40B4-BE49-F238E27FC236}">
                <a16:creationId xmlns:a16="http://schemas.microsoft.com/office/drawing/2014/main" id="{03475BBE-6DDD-4402-B94C-D85409E5CCCA}"/>
              </a:ext>
            </a:extLst>
          </p:cNvPr>
          <p:cNvSpPr/>
          <p:nvPr/>
        </p:nvSpPr>
        <p:spPr>
          <a:xfrm>
            <a:off x="6134100" y="4714876"/>
            <a:ext cx="566738" cy="187325"/>
          </a:xfrm>
          <a:prstGeom prst="right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pic>
        <p:nvPicPr>
          <p:cNvPr id="34851" name="Picture 4">
            <a:extLst>
              <a:ext uri="{FF2B5EF4-FFF2-40B4-BE49-F238E27FC236}">
                <a16:creationId xmlns:a16="http://schemas.microsoft.com/office/drawing/2014/main" id="{4F06C7A6-189F-4353-ACBF-8E4E45662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788" y="4273550"/>
            <a:ext cx="218916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52" name="TextBox 1050">
            <a:extLst>
              <a:ext uri="{FF2B5EF4-FFF2-40B4-BE49-F238E27FC236}">
                <a16:creationId xmlns:a16="http://schemas.microsoft.com/office/drawing/2014/main" id="{BC52315F-F7D2-44DB-B4F6-FD040CA4235F}"/>
              </a:ext>
            </a:extLst>
          </p:cNvPr>
          <p:cNvSpPr txBox="1">
            <a:spLocks noChangeArrowheads="1"/>
          </p:cNvSpPr>
          <p:nvPr/>
        </p:nvSpPr>
        <p:spPr bwMode="auto">
          <a:xfrm>
            <a:off x="5273675" y="3919539"/>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a:t>
            </a:r>
          </a:p>
        </p:txBody>
      </p:sp>
      <p:sp>
        <p:nvSpPr>
          <p:cNvPr id="34853" name="TextBox 1051">
            <a:extLst>
              <a:ext uri="{FF2B5EF4-FFF2-40B4-BE49-F238E27FC236}">
                <a16:creationId xmlns:a16="http://schemas.microsoft.com/office/drawing/2014/main" id="{B677E3BC-C015-4E14-8D75-E0ECC0624791}"/>
              </a:ext>
            </a:extLst>
          </p:cNvPr>
          <p:cNvSpPr txBox="1">
            <a:spLocks noChangeArrowheads="1"/>
          </p:cNvSpPr>
          <p:nvPr/>
        </p:nvSpPr>
        <p:spPr bwMode="auto">
          <a:xfrm>
            <a:off x="5622926" y="4624389"/>
            <a:ext cx="244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a:t>
            </a:r>
          </a:p>
        </p:txBody>
      </p:sp>
      <p:sp>
        <p:nvSpPr>
          <p:cNvPr id="34854" name="TextBox 1052">
            <a:extLst>
              <a:ext uri="{FF2B5EF4-FFF2-40B4-BE49-F238E27FC236}">
                <a16:creationId xmlns:a16="http://schemas.microsoft.com/office/drawing/2014/main" id="{09DC7857-4837-4EDD-822F-29F7A15716E0}"/>
              </a:ext>
            </a:extLst>
          </p:cNvPr>
          <p:cNvSpPr txBox="1">
            <a:spLocks noChangeArrowheads="1"/>
          </p:cNvSpPr>
          <p:nvPr/>
        </p:nvSpPr>
        <p:spPr bwMode="auto">
          <a:xfrm>
            <a:off x="5302251" y="5313364"/>
            <a:ext cx="244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3</a:t>
            </a:r>
          </a:p>
        </p:txBody>
      </p:sp>
      <p:sp>
        <p:nvSpPr>
          <p:cNvPr id="34855" name="TextBox 1053">
            <a:extLst>
              <a:ext uri="{FF2B5EF4-FFF2-40B4-BE49-F238E27FC236}">
                <a16:creationId xmlns:a16="http://schemas.microsoft.com/office/drawing/2014/main" id="{07F5F4FB-5BD9-40A2-8C90-AF68B00959B7}"/>
              </a:ext>
            </a:extLst>
          </p:cNvPr>
          <p:cNvSpPr txBox="1">
            <a:spLocks noChangeArrowheads="1"/>
          </p:cNvSpPr>
          <p:nvPr/>
        </p:nvSpPr>
        <p:spPr bwMode="auto">
          <a:xfrm>
            <a:off x="3935413" y="5313364"/>
            <a:ext cx="277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4</a:t>
            </a:r>
          </a:p>
        </p:txBody>
      </p:sp>
      <p:sp>
        <p:nvSpPr>
          <p:cNvPr id="34856" name="TextBox 1054">
            <a:extLst>
              <a:ext uri="{FF2B5EF4-FFF2-40B4-BE49-F238E27FC236}">
                <a16:creationId xmlns:a16="http://schemas.microsoft.com/office/drawing/2014/main" id="{B6764FE1-CF08-44CF-8BA2-A8943510A91B}"/>
              </a:ext>
            </a:extLst>
          </p:cNvPr>
          <p:cNvSpPr txBox="1">
            <a:spLocks noChangeArrowheads="1"/>
          </p:cNvSpPr>
          <p:nvPr/>
        </p:nvSpPr>
        <p:spPr bwMode="auto">
          <a:xfrm>
            <a:off x="3700463" y="4624389"/>
            <a:ext cx="315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5</a:t>
            </a:r>
          </a:p>
        </p:txBody>
      </p:sp>
      <p:sp>
        <p:nvSpPr>
          <p:cNvPr id="34857" name="TextBox 63">
            <a:extLst>
              <a:ext uri="{FF2B5EF4-FFF2-40B4-BE49-F238E27FC236}">
                <a16:creationId xmlns:a16="http://schemas.microsoft.com/office/drawing/2014/main" id="{B435BEB9-24E8-47D1-A32B-F21A03F6D23A}"/>
              </a:ext>
            </a:extLst>
          </p:cNvPr>
          <p:cNvSpPr txBox="1">
            <a:spLocks noChangeArrowheads="1"/>
          </p:cNvSpPr>
          <p:nvPr/>
        </p:nvSpPr>
        <p:spPr bwMode="auto">
          <a:xfrm>
            <a:off x="3935414" y="3941764"/>
            <a:ext cx="282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dirty="0"/>
              <a:t>6</a:t>
            </a:r>
          </a:p>
        </p:txBody>
      </p:sp>
      <p:sp>
        <p:nvSpPr>
          <p:cNvPr id="34858" name="TextBox 64">
            <a:extLst>
              <a:ext uri="{FF2B5EF4-FFF2-40B4-BE49-F238E27FC236}">
                <a16:creationId xmlns:a16="http://schemas.microsoft.com/office/drawing/2014/main" id="{8B569339-770F-43A1-8BE6-8897A937C127}"/>
              </a:ext>
            </a:extLst>
          </p:cNvPr>
          <p:cNvSpPr txBox="1">
            <a:spLocks noChangeArrowheads="1"/>
          </p:cNvSpPr>
          <p:nvPr/>
        </p:nvSpPr>
        <p:spPr bwMode="auto">
          <a:xfrm>
            <a:off x="7116763" y="3984626"/>
            <a:ext cx="277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a:t>
            </a:r>
          </a:p>
        </p:txBody>
      </p:sp>
      <p:sp>
        <p:nvSpPr>
          <p:cNvPr id="34859" name="TextBox 65">
            <a:extLst>
              <a:ext uri="{FF2B5EF4-FFF2-40B4-BE49-F238E27FC236}">
                <a16:creationId xmlns:a16="http://schemas.microsoft.com/office/drawing/2014/main" id="{903DBF8B-E0E4-46AD-A95D-0EEB1D557507}"/>
              </a:ext>
            </a:extLst>
          </p:cNvPr>
          <p:cNvSpPr txBox="1">
            <a:spLocks noChangeArrowheads="1"/>
          </p:cNvSpPr>
          <p:nvPr/>
        </p:nvSpPr>
        <p:spPr bwMode="auto">
          <a:xfrm>
            <a:off x="8077200" y="3941764"/>
            <a:ext cx="30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3</a:t>
            </a:r>
          </a:p>
        </p:txBody>
      </p:sp>
      <p:sp>
        <p:nvSpPr>
          <p:cNvPr id="34860" name="TextBox 66">
            <a:extLst>
              <a:ext uri="{FF2B5EF4-FFF2-40B4-BE49-F238E27FC236}">
                <a16:creationId xmlns:a16="http://schemas.microsoft.com/office/drawing/2014/main" id="{F609A5AA-8B50-4D14-A726-E29074C755F5}"/>
              </a:ext>
            </a:extLst>
          </p:cNvPr>
          <p:cNvSpPr txBox="1">
            <a:spLocks noChangeArrowheads="1"/>
          </p:cNvSpPr>
          <p:nvPr/>
        </p:nvSpPr>
        <p:spPr bwMode="auto">
          <a:xfrm>
            <a:off x="9220200" y="3984626"/>
            <a:ext cx="30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5</a:t>
            </a:r>
          </a:p>
        </p:txBody>
      </p:sp>
      <p:sp>
        <p:nvSpPr>
          <p:cNvPr id="34861" name="TextBox 67">
            <a:extLst>
              <a:ext uri="{FF2B5EF4-FFF2-40B4-BE49-F238E27FC236}">
                <a16:creationId xmlns:a16="http://schemas.microsoft.com/office/drawing/2014/main" id="{D95657E7-5EE5-42D8-87A7-14955E975445}"/>
              </a:ext>
            </a:extLst>
          </p:cNvPr>
          <p:cNvSpPr txBox="1">
            <a:spLocks noChangeArrowheads="1"/>
          </p:cNvSpPr>
          <p:nvPr/>
        </p:nvSpPr>
        <p:spPr bwMode="auto">
          <a:xfrm>
            <a:off x="7116764" y="5229226"/>
            <a:ext cx="350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a:t>
            </a:r>
          </a:p>
        </p:txBody>
      </p:sp>
      <p:sp>
        <p:nvSpPr>
          <p:cNvPr id="34862" name="TextBox 68">
            <a:extLst>
              <a:ext uri="{FF2B5EF4-FFF2-40B4-BE49-F238E27FC236}">
                <a16:creationId xmlns:a16="http://schemas.microsoft.com/office/drawing/2014/main" id="{3A0E63DE-A5EE-4E21-85BA-96375758911D}"/>
              </a:ext>
            </a:extLst>
          </p:cNvPr>
          <p:cNvSpPr txBox="1">
            <a:spLocks noChangeArrowheads="1"/>
          </p:cNvSpPr>
          <p:nvPr/>
        </p:nvSpPr>
        <p:spPr bwMode="auto">
          <a:xfrm>
            <a:off x="8077200" y="5229226"/>
            <a:ext cx="30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4</a:t>
            </a:r>
          </a:p>
        </p:txBody>
      </p:sp>
      <p:sp>
        <p:nvSpPr>
          <p:cNvPr id="34863" name="TextBox 69">
            <a:extLst>
              <a:ext uri="{FF2B5EF4-FFF2-40B4-BE49-F238E27FC236}">
                <a16:creationId xmlns:a16="http://schemas.microsoft.com/office/drawing/2014/main" id="{3666F707-E5A3-444F-90DC-B21B377CAD69}"/>
              </a:ext>
            </a:extLst>
          </p:cNvPr>
          <p:cNvSpPr txBox="1">
            <a:spLocks noChangeArrowheads="1"/>
          </p:cNvSpPr>
          <p:nvPr/>
        </p:nvSpPr>
        <p:spPr bwMode="auto">
          <a:xfrm>
            <a:off x="9172575" y="5211764"/>
            <a:ext cx="30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 grpId="0" animBg="1"/>
      <p:bldP spid="34858" grpId="0"/>
      <p:bldP spid="34859" grpId="0"/>
      <p:bldP spid="34860" grpId="0"/>
      <p:bldP spid="34861" grpId="0"/>
      <p:bldP spid="34862" grpId="0"/>
      <p:bldP spid="348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04BF3-25E7-4D13-A41E-DCF5FAC487F9}"/>
              </a:ext>
            </a:extLst>
          </p:cNvPr>
          <p:cNvSpPr>
            <a:spLocks noGrp="1"/>
          </p:cNvSpPr>
          <p:nvPr>
            <p:ph idx="1"/>
          </p:nvPr>
        </p:nvSpPr>
        <p:spPr>
          <a:xfrm>
            <a:off x="2019300" y="1616075"/>
            <a:ext cx="8229600" cy="4586289"/>
          </a:xfrm>
        </p:spPr>
        <p:txBody>
          <a:bodyPr/>
          <a:lstStyle/>
          <a:p>
            <a:pPr lvl="1" eaLnBrk="1" hangingPunct="1">
              <a:buFont typeface="Wingdings 2" charset="0"/>
              <a:buChar char=""/>
              <a:defRPr/>
            </a:pPr>
            <a:r>
              <a:rPr lang="en-US" dirty="0">
                <a:ea typeface="ＭＳ Ｐゴシック" charset="0"/>
              </a:rPr>
              <a:t>G3</a:t>
            </a:r>
          </a:p>
          <a:p>
            <a:pPr lvl="1" eaLnBrk="1" hangingPunct="1">
              <a:buFont typeface="Wingdings 2" charset="0"/>
              <a:buChar char=""/>
              <a:defRPr/>
            </a:pPr>
            <a:endParaRPr lang="en-US" dirty="0">
              <a:ea typeface="ＭＳ Ｐゴシック" charset="0"/>
            </a:endParaRPr>
          </a:p>
          <a:p>
            <a:pPr lvl="1" eaLnBrk="1" hangingPunct="1">
              <a:buFont typeface="Wingdings 2" charset="0"/>
              <a:buChar char=""/>
              <a:defRPr/>
            </a:pPr>
            <a:endParaRPr lang="en-US" dirty="0">
              <a:ea typeface="ＭＳ Ｐゴシック" charset="0"/>
            </a:endParaRPr>
          </a:p>
          <a:p>
            <a:pPr marL="457200" lvl="1" indent="0">
              <a:buNone/>
              <a:defRPr/>
            </a:pPr>
            <a:endParaRPr lang="en-US" dirty="0">
              <a:ea typeface="ＭＳ Ｐゴシック" charset="0"/>
            </a:endParaRPr>
          </a:p>
          <a:p>
            <a:pPr marL="457200" lvl="1" indent="0">
              <a:buNone/>
              <a:defRPr/>
            </a:pPr>
            <a:r>
              <a:rPr lang="en-US" dirty="0">
                <a:ea typeface="ＭＳ Ｐゴシック" charset="0"/>
              </a:rPr>
              <a:t>G3 is not isomorphic to G1 and G2.</a:t>
            </a:r>
          </a:p>
          <a:p>
            <a:pPr marL="457200" lvl="1" indent="0">
              <a:buNone/>
              <a:defRPr/>
            </a:pPr>
            <a:endParaRPr lang="en-US" dirty="0">
              <a:ea typeface="ＭＳ Ｐゴシック" charset="0"/>
            </a:endParaRPr>
          </a:p>
          <a:p>
            <a:r>
              <a:rPr lang="en-US" dirty="0"/>
              <a:t>It is often difficult to determine whether two simple graphs are isomorphic because there are </a:t>
            </a:r>
            <a:r>
              <a:rPr lang="en-US" i="1" dirty="0"/>
              <a:t>n</a:t>
            </a:r>
            <a:r>
              <a:rPr lang="en-US" dirty="0"/>
              <a:t>! possible one-to-one correspondences between the vertex sets of two simple graphs with </a:t>
            </a:r>
            <a:r>
              <a:rPr lang="en-US" i="1" dirty="0"/>
              <a:t>n </a:t>
            </a:r>
            <a:r>
              <a:rPr lang="en-US" dirty="0"/>
              <a:t>vertices.</a:t>
            </a:r>
            <a:endParaRPr lang="en-US" dirty="0">
              <a:ea typeface="ＭＳ Ｐゴシック" charset="0"/>
            </a:endParaRPr>
          </a:p>
        </p:txBody>
      </p:sp>
      <p:sp>
        <p:nvSpPr>
          <p:cNvPr id="4" name="Rectangle 3">
            <a:extLst>
              <a:ext uri="{FF2B5EF4-FFF2-40B4-BE49-F238E27FC236}">
                <a16:creationId xmlns:a16="http://schemas.microsoft.com/office/drawing/2014/main" id="{427156F7-98AB-457B-9615-F54EB4052654}"/>
              </a:ext>
            </a:extLst>
          </p:cNvPr>
          <p:cNvSpPr/>
          <p:nvPr/>
        </p:nvSpPr>
        <p:spPr>
          <a:xfrm>
            <a:off x="4114800" y="1349375"/>
            <a:ext cx="2133600" cy="1066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a:extLst>
              <a:ext uri="{FF2B5EF4-FFF2-40B4-BE49-F238E27FC236}">
                <a16:creationId xmlns:a16="http://schemas.microsoft.com/office/drawing/2014/main" id="{370D3040-F10C-4D35-80A5-404A2BCED7B8}"/>
              </a:ext>
            </a:extLst>
          </p:cNvPr>
          <p:cNvSpPr/>
          <p:nvPr/>
        </p:nvSpPr>
        <p:spPr>
          <a:xfrm>
            <a:off x="4000500" y="1235075"/>
            <a:ext cx="228600" cy="228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a:extLst>
              <a:ext uri="{FF2B5EF4-FFF2-40B4-BE49-F238E27FC236}">
                <a16:creationId xmlns:a16="http://schemas.microsoft.com/office/drawing/2014/main" id="{9C77C5A7-C317-4D1E-9E6B-6FF123A31690}"/>
              </a:ext>
            </a:extLst>
          </p:cNvPr>
          <p:cNvSpPr/>
          <p:nvPr/>
        </p:nvSpPr>
        <p:spPr>
          <a:xfrm>
            <a:off x="5638800" y="176847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a:extLst>
              <a:ext uri="{FF2B5EF4-FFF2-40B4-BE49-F238E27FC236}">
                <a16:creationId xmlns:a16="http://schemas.microsoft.com/office/drawing/2014/main" id="{45EC980A-16C7-4688-8CC8-BAC54A59D465}"/>
              </a:ext>
            </a:extLst>
          </p:cNvPr>
          <p:cNvSpPr/>
          <p:nvPr/>
        </p:nvSpPr>
        <p:spPr>
          <a:xfrm>
            <a:off x="6134100" y="1273175"/>
            <a:ext cx="228600" cy="228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a:extLst>
              <a:ext uri="{FF2B5EF4-FFF2-40B4-BE49-F238E27FC236}">
                <a16:creationId xmlns:a16="http://schemas.microsoft.com/office/drawing/2014/main" id="{DA1B0779-E917-4B6F-B06E-00C9B75CA953}"/>
              </a:ext>
            </a:extLst>
          </p:cNvPr>
          <p:cNvSpPr/>
          <p:nvPr/>
        </p:nvSpPr>
        <p:spPr>
          <a:xfrm>
            <a:off x="4572000" y="176847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F9605B17-E746-44F8-9129-F20B8F1C5FC2}"/>
              </a:ext>
            </a:extLst>
          </p:cNvPr>
          <p:cNvSpPr/>
          <p:nvPr/>
        </p:nvSpPr>
        <p:spPr>
          <a:xfrm>
            <a:off x="6134100" y="2290763"/>
            <a:ext cx="228600" cy="228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F7818111-F1B4-4A3D-A987-0095468C6CC2}"/>
              </a:ext>
            </a:extLst>
          </p:cNvPr>
          <p:cNvSpPr/>
          <p:nvPr/>
        </p:nvSpPr>
        <p:spPr>
          <a:xfrm>
            <a:off x="4027488" y="2301875"/>
            <a:ext cx="228600" cy="228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11">
            <a:extLst>
              <a:ext uri="{FF2B5EF4-FFF2-40B4-BE49-F238E27FC236}">
                <a16:creationId xmlns:a16="http://schemas.microsoft.com/office/drawing/2014/main" id="{8ED49143-A5C2-4C68-8000-D7F0F4008A1B}"/>
              </a:ext>
            </a:extLst>
          </p:cNvPr>
          <p:cNvCxnSpPr>
            <a:stCxn id="8" idx="6"/>
            <a:endCxn id="6" idx="2"/>
          </p:cNvCxnSpPr>
          <p:nvPr/>
        </p:nvCxnSpPr>
        <p:spPr>
          <a:xfrm>
            <a:off x="4800600" y="1882775"/>
            <a:ext cx="8382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D76AFC65-9202-478E-9124-116E66768F0F}"/>
              </a:ext>
            </a:extLst>
          </p:cNvPr>
          <p:cNvCxnSpPr>
            <a:stCxn id="6" idx="5"/>
            <a:endCxn id="9" idx="1"/>
          </p:cNvCxnSpPr>
          <p:nvPr/>
        </p:nvCxnSpPr>
        <p:spPr>
          <a:xfrm>
            <a:off x="5834064" y="1963738"/>
            <a:ext cx="333375" cy="36195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3301EB9-E12E-43CD-A919-CF1D2D718D46}"/>
              </a:ext>
            </a:extLst>
          </p:cNvPr>
          <p:cNvCxnSpPr>
            <a:endCxn id="8" idx="1"/>
          </p:cNvCxnSpPr>
          <p:nvPr/>
        </p:nvCxnSpPr>
        <p:spPr>
          <a:xfrm>
            <a:off x="4183064" y="1425575"/>
            <a:ext cx="422275" cy="37623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905950F-8C54-4623-9159-4912D885657D}"/>
              </a:ext>
            </a:extLst>
          </p:cNvPr>
          <p:cNvCxnSpPr>
            <a:stCxn id="6" idx="7"/>
            <a:endCxn id="7" idx="3"/>
          </p:cNvCxnSpPr>
          <p:nvPr/>
        </p:nvCxnSpPr>
        <p:spPr>
          <a:xfrm flipV="1">
            <a:off x="5834064" y="1468439"/>
            <a:ext cx="333375" cy="33337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A0578F27-8093-4DF9-8D0C-8D15E4C97E54}"/>
              </a:ext>
            </a:extLst>
          </p:cNvPr>
          <p:cNvCxnSpPr>
            <a:stCxn id="10" idx="7"/>
            <a:endCxn id="8" idx="3"/>
          </p:cNvCxnSpPr>
          <p:nvPr/>
        </p:nvCxnSpPr>
        <p:spPr>
          <a:xfrm flipV="1">
            <a:off x="4222750" y="1963739"/>
            <a:ext cx="382588" cy="37147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D07211F0-6486-4496-9A64-685A341973FE}"/>
              </a:ext>
            </a:extLst>
          </p:cNvPr>
          <p:cNvSpPr txBox="1"/>
          <p:nvPr/>
        </p:nvSpPr>
        <p:spPr>
          <a:xfrm>
            <a:off x="1126435" y="489194"/>
            <a:ext cx="6533322" cy="707886"/>
          </a:xfrm>
          <a:prstGeom prst="rect">
            <a:avLst/>
          </a:prstGeom>
          <a:noFill/>
        </p:spPr>
        <p:txBody>
          <a:bodyPr wrap="square" rtlCol="0">
            <a:spAutoFit/>
          </a:bodyPr>
          <a:lstStyle/>
          <a:p>
            <a:r>
              <a:rPr lang="en-IN" sz="4000" dirty="0"/>
              <a:t>Contd..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E321-DE6E-4186-B84D-FF90242CF8CC}"/>
              </a:ext>
            </a:extLst>
          </p:cNvPr>
          <p:cNvSpPr>
            <a:spLocks noGrp="1"/>
          </p:cNvSpPr>
          <p:nvPr>
            <p:ph type="title"/>
          </p:nvPr>
        </p:nvSpPr>
        <p:spPr/>
        <p:txBody>
          <a:bodyPr/>
          <a:lstStyle/>
          <a:p>
            <a:r>
              <a:rPr lang="en-IN" dirty="0"/>
              <a:t>Some Points</a:t>
            </a:r>
          </a:p>
        </p:txBody>
      </p:sp>
      <p:sp>
        <p:nvSpPr>
          <p:cNvPr id="3" name="Content Placeholder 2">
            <a:extLst>
              <a:ext uri="{FF2B5EF4-FFF2-40B4-BE49-F238E27FC236}">
                <a16:creationId xmlns:a16="http://schemas.microsoft.com/office/drawing/2014/main" id="{0C50BF44-86F0-4F8D-9D1D-5A1A828033DE}"/>
              </a:ext>
            </a:extLst>
          </p:cNvPr>
          <p:cNvSpPr>
            <a:spLocks noGrp="1"/>
          </p:cNvSpPr>
          <p:nvPr>
            <p:ph idx="1"/>
          </p:nvPr>
        </p:nvSpPr>
        <p:spPr/>
        <p:txBody>
          <a:bodyPr/>
          <a:lstStyle/>
          <a:p>
            <a:r>
              <a:rPr lang="en-US" dirty="0"/>
              <a:t>Isomorphic simple graphs must have the same number </a:t>
            </a:r>
            <a:r>
              <a:rPr lang="en-IN" dirty="0"/>
              <a:t>of vertices.</a:t>
            </a:r>
          </a:p>
          <a:p>
            <a:r>
              <a:rPr lang="en-US" dirty="0"/>
              <a:t>Isomorphic simple graphs also must have the same number of edges.</a:t>
            </a:r>
          </a:p>
          <a:p>
            <a:r>
              <a:rPr lang="en-US" dirty="0"/>
              <a:t>Degrees of the vertices in isomorphic simple graphs must be the same</a:t>
            </a:r>
          </a:p>
          <a:p>
            <a:r>
              <a:rPr lang="en-US" dirty="0"/>
              <a:t>Show that the graphs displayed in Figure  are not isomorphic</a:t>
            </a:r>
          </a:p>
          <a:p>
            <a:endParaRPr lang="en-IN" dirty="0"/>
          </a:p>
        </p:txBody>
      </p:sp>
      <p:pic>
        <p:nvPicPr>
          <p:cNvPr id="4" name="Picture 3">
            <a:extLst>
              <a:ext uri="{FF2B5EF4-FFF2-40B4-BE49-F238E27FC236}">
                <a16:creationId xmlns:a16="http://schemas.microsoft.com/office/drawing/2014/main" id="{8492585A-404E-4435-91B4-6E388AA7948C}"/>
              </a:ext>
            </a:extLst>
          </p:cNvPr>
          <p:cNvPicPr>
            <a:picLocks noChangeAspect="1"/>
          </p:cNvPicPr>
          <p:nvPr/>
        </p:nvPicPr>
        <p:blipFill>
          <a:blip r:embed="rId2"/>
          <a:stretch>
            <a:fillRect/>
          </a:stretch>
        </p:blipFill>
        <p:spPr>
          <a:xfrm>
            <a:off x="1683233" y="3832984"/>
            <a:ext cx="3286125" cy="1866900"/>
          </a:xfrm>
          <a:prstGeom prst="rect">
            <a:avLst/>
          </a:prstGeom>
        </p:spPr>
      </p:pic>
      <p:sp>
        <p:nvSpPr>
          <p:cNvPr id="5" name="Rectangle 4">
            <a:extLst>
              <a:ext uri="{FF2B5EF4-FFF2-40B4-BE49-F238E27FC236}">
                <a16:creationId xmlns:a16="http://schemas.microsoft.com/office/drawing/2014/main" id="{808966AC-443A-4E1C-813F-3A0D7C370176}"/>
              </a:ext>
            </a:extLst>
          </p:cNvPr>
          <p:cNvSpPr/>
          <p:nvPr/>
        </p:nvSpPr>
        <p:spPr>
          <a:xfrm>
            <a:off x="4929394" y="4273323"/>
            <a:ext cx="6096000" cy="1323439"/>
          </a:xfrm>
          <a:prstGeom prst="rect">
            <a:avLst/>
          </a:prstGeom>
        </p:spPr>
        <p:txBody>
          <a:bodyPr>
            <a:spAutoFit/>
          </a:bodyPr>
          <a:lstStyle/>
          <a:p>
            <a:r>
              <a:rPr lang="en-US" sz="2000" dirty="0">
                <a:latin typeface="Times-Roman"/>
              </a:rPr>
              <a:t>Both </a:t>
            </a:r>
            <a:r>
              <a:rPr lang="en-US" sz="2000" i="1" dirty="0">
                <a:latin typeface="MTMI"/>
              </a:rPr>
              <a:t>G </a:t>
            </a:r>
            <a:r>
              <a:rPr lang="en-US" sz="2000" dirty="0">
                <a:latin typeface="Times-Roman"/>
              </a:rPr>
              <a:t>and </a:t>
            </a:r>
            <a:r>
              <a:rPr lang="en-US" sz="2000" i="1" dirty="0">
                <a:latin typeface="MTMI"/>
              </a:rPr>
              <a:t>H </a:t>
            </a:r>
            <a:r>
              <a:rPr lang="en-US" sz="2000" dirty="0">
                <a:latin typeface="Times-Roman"/>
              </a:rPr>
              <a:t>have five vertices and six edges. However, </a:t>
            </a:r>
            <a:r>
              <a:rPr lang="en-US" sz="2000" i="1" dirty="0">
                <a:latin typeface="MTMI"/>
              </a:rPr>
              <a:t>H </a:t>
            </a:r>
            <a:r>
              <a:rPr lang="en-US" sz="2000" dirty="0">
                <a:latin typeface="Times-Roman"/>
              </a:rPr>
              <a:t>has a vertex of degree one, namely, </a:t>
            </a:r>
            <a:r>
              <a:rPr lang="en-US" sz="2000" i="1" dirty="0">
                <a:latin typeface="MTMI"/>
              </a:rPr>
              <a:t>e</a:t>
            </a:r>
            <a:r>
              <a:rPr lang="en-US" sz="2000" dirty="0">
                <a:latin typeface="Times-Roman"/>
              </a:rPr>
              <a:t>, whereas </a:t>
            </a:r>
            <a:r>
              <a:rPr lang="en-US" sz="2000" i="1" dirty="0">
                <a:latin typeface="MTMI"/>
              </a:rPr>
              <a:t>G </a:t>
            </a:r>
            <a:r>
              <a:rPr lang="en-US" sz="2000" dirty="0">
                <a:latin typeface="Times-Roman"/>
              </a:rPr>
              <a:t>has no vertices of degree one. It follows that </a:t>
            </a:r>
            <a:r>
              <a:rPr lang="en-US" sz="2000" i="1" dirty="0">
                <a:latin typeface="MTMI"/>
              </a:rPr>
              <a:t>G </a:t>
            </a:r>
            <a:r>
              <a:rPr lang="en-US" sz="2000" dirty="0">
                <a:latin typeface="Times-Roman"/>
              </a:rPr>
              <a:t>and </a:t>
            </a:r>
            <a:r>
              <a:rPr lang="en-US" sz="2000" i="1" dirty="0">
                <a:latin typeface="MTMI"/>
              </a:rPr>
              <a:t>H </a:t>
            </a:r>
            <a:r>
              <a:rPr lang="en-US" sz="2000" dirty="0">
                <a:latin typeface="Times-Roman"/>
              </a:rPr>
              <a:t>are not isomorphic</a:t>
            </a:r>
            <a:endParaRPr lang="en-IN" sz="2000" dirty="0"/>
          </a:p>
        </p:txBody>
      </p:sp>
    </p:spTree>
    <p:extLst>
      <p:ext uri="{BB962C8B-B14F-4D97-AF65-F5344CB8AC3E}">
        <p14:creationId xmlns:p14="http://schemas.microsoft.com/office/powerpoint/2010/main" val="421807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9CFC-A4EE-4320-9B27-638BC5B53CB4}"/>
              </a:ext>
            </a:extLst>
          </p:cNvPr>
          <p:cNvSpPr>
            <a:spLocks noGrp="1"/>
          </p:cNvSpPr>
          <p:nvPr>
            <p:ph type="title"/>
          </p:nvPr>
        </p:nvSpPr>
        <p:spPr>
          <a:xfrm>
            <a:off x="838200" y="365125"/>
            <a:ext cx="10515600" cy="708301"/>
          </a:xfrm>
        </p:spPr>
        <p:txBody>
          <a:bodyPr/>
          <a:lstStyle/>
          <a:p>
            <a:r>
              <a:rPr lang="en-IN" dirty="0"/>
              <a:t>Contd..</a:t>
            </a:r>
          </a:p>
        </p:txBody>
      </p:sp>
      <p:sp>
        <p:nvSpPr>
          <p:cNvPr id="3" name="Content Placeholder 2">
            <a:extLst>
              <a:ext uri="{FF2B5EF4-FFF2-40B4-BE49-F238E27FC236}">
                <a16:creationId xmlns:a16="http://schemas.microsoft.com/office/drawing/2014/main" id="{153CF373-31AD-403F-9B67-3DDCDC1FD644}"/>
              </a:ext>
            </a:extLst>
          </p:cNvPr>
          <p:cNvSpPr>
            <a:spLocks noGrp="1"/>
          </p:cNvSpPr>
          <p:nvPr>
            <p:ph idx="1"/>
          </p:nvPr>
        </p:nvSpPr>
        <p:spPr>
          <a:xfrm>
            <a:off x="838200" y="1073426"/>
            <a:ext cx="10515600" cy="5103537"/>
          </a:xfrm>
        </p:spPr>
        <p:txBody>
          <a:bodyPr/>
          <a:lstStyle/>
          <a:p>
            <a:r>
              <a:rPr lang="en-US" sz="2400" dirty="0"/>
              <a:t>The number of vertices, the number of edges, and the number of vertices of each degree are all invariants under isomorphism. </a:t>
            </a:r>
          </a:p>
          <a:p>
            <a:r>
              <a:rPr lang="en-US" sz="2400" dirty="0"/>
              <a:t>If any of these quantities differ in two simple graphs, these graphs cannot be isomorphic. </a:t>
            </a:r>
          </a:p>
          <a:p>
            <a:r>
              <a:rPr lang="en-US" sz="2400" dirty="0"/>
              <a:t>However, when these invariants are the same, it does not necessarily mean that the two graphs are isomorphic. E.g.</a:t>
            </a:r>
          </a:p>
          <a:p>
            <a:endParaRPr lang="en-IN" dirty="0"/>
          </a:p>
        </p:txBody>
      </p:sp>
      <p:pic>
        <p:nvPicPr>
          <p:cNvPr id="4" name="Picture 3">
            <a:extLst>
              <a:ext uri="{FF2B5EF4-FFF2-40B4-BE49-F238E27FC236}">
                <a16:creationId xmlns:a16="http://schemas.microsoft.com/office/drawing/2014/main" id="{BFA2FE29-C94D-4E13-8FF2-8A2DD0B3F234}"/>
              </a:ext>
            </a:extLst>
          </p:cNvPr>
          <p:cNvPicPr>
            <a:picLocks noChangeAspect="1"/>
          </p:cNvPicPr>
          <p:nvPr/>
        </p:nvPicPr>
        <p:blipFill>
          <a:blip r:embed="rId2"/>
          <a:stretch>
            <a:fillRect/>
          </a:stretch>
        </p:blipFill>
        <p:spPr>
          <a:xfrm>
            <a:off x="804031" y="3991181"/>
            <a:ext cx="4143375" cy="1552575"/>
          </a:xfrm>
          <a:prstGeom prst="rect">
            <a:avLst/>
          </a:prstGeom>
        </p:spPr>
      </p:pic>
      <p:sp>
        <p:nvSpPr>
          <p:cNvPr id="5" name="Rectangle 4">
            <a:extLst>
              <a:ext uri="{FF2B5EF4-FFF2-40B4-BE49-F238E27FC236}">
                <a16:creationId xmlns:a16="http://schemas.microsoft.com/office/drawing/2014/main" id="{A44A5C17-09F0-406F-8B52-27CB50687786}"/>
              </a:ext>
            </a:extLst>
          </p:cNvPr>
          <p:cNvSpPr/>
          <p:nvPr/>
        </p:nvSpPr>
        <p:spPr>
          <a:xfrm>
            <a:off x="5406886" y="3832154"/>
            <a:ext cx="6175513" cy="2031325"/>
          </a:xfrm>
          <a:prstGeom prst="rect">
            <a:avLst/>
          </a:prstGeom>
        </p:spPr>
        <p:txBody>
          <a:bodyPr wrap="square">
            <a:spAutoFit/>
          </a:bodyPr>
          <a:lstStyle/>
          <a:p>
            <a:r>
              <a:rPr lang="en-US" dirty="0">
                <a:solidFill>
                  <a:srgbClr val="000000"/>
                </a:solidFill>
                <a:latin typeface="Times-Roman"/>
              </a:rPr>
              <a:t>The graphs </a:t>
            </a:r>
            <a:r>
              <a:rPr lang="en-US" i="1" dirty="0">
                <a:solidFill>
                  <a:srgbClr val="000000"/>
                </a:solidFill>
                <a:latin typeface="MTMI"/>
              </a:rPr>
              <a:t>G </a:t>
            </a:r>
            <a:r>
              <a:rPr lang="en-US" dirty="0">
                <a:solidFill>
                  <a:srgbClr val="000000"/>
                </a:solidFill>
                <a:latin typeface="Times-Roman"/>
              </a:rPr>
              <a:t>and </a:t>
            </a:r>
            <a:r>
              <a:rPr lang="en-US" i="1" dirty="0">
                <a:solidFill>
                  <a:srgbClr val="000000"/>
                </a:solidFill>
                <a:latin typeface="MTMI"/>
              </a:rPr>
              <a:t>H </a:t>
            </a:r>
            <a:r>
              <a:rPr lang="en-US" dirty="0">
                <a:solidFill>
                  <a:srgbClr val="000000"/>
                </a:solidFill>
                <a:latin typeface="Times-Roman"/>
              </a:rPr>
              <a:t>both have eight vertices and 10 edges. They also both have four vertices of degree two and four of degree three. However, </a:t>
            </a:r>
            <a:r>
              <a:rPr lang="en-US" i="1" dirty="0">
                <a:solidFill>
                  <a:srgbClr val="000000"/>
                </a:solidFill>
                <a:latin typeface="MTMI"/>
              </a:rPr>
              <a:t>G </a:t>
            </a:r>
            <a:r>
              <a:rPr lang="en-US" dirty="0">
                <a:solidFill>
                  <a:srgbClr val="000000"/>
                </a:solidFill>
                <a:latin typeface="Times-Roman"/>
              </a:rPr>
              <a:t>and </a:t>
            </a:r>
            <a:r>
              <a:rPr lang="en-US" i="1" dirty="0">
                <a:solidFill>
                  <a:srgbClr val="000000"/>
                </a:solidFill>
                <a:latin typeface="MTMI"/>
              </a:rPr>
              <a:t>H </a:t>
            </a:r>
            <a:r>
              <a:rPr lang="en-US" dirty="0">
                <a:solidFill>
                  <a:srgbClr val="000000"/>
                </a:solidFill>
                <a:latin typeface="Times-Roman"/>
              </a:rPr>
              <a:t>are not isomorphic. </a:t>
            </a:r>
          </a:p>
          <a:p>
            <a:r>
              <a:rPr lang="en-US" dirty="0">
                <a:solidFill>
                  <a:srgbClr val="000000"/>
                </a:solidFill>
                <a:latin typeface="Times-Roman"/>
              </a:rPr>
              <a:t> because deg</a:t>
            </a:r>
            <a:r>
              <a:rPr lang="en-US" i="1" dirty="0">
                <a:solidFill>
                  <a:srgbClr val="000000"/>
                </a:solidFill>
                <a:latin typeface="MTMI"/>
              </a:rPr>
              <a:t>(a) </a:t>
            </a:r>
            <a:r>
              <a:rPr lang="en-US" dirty="0">
                <a:solidFill>
                  <a:srgbClr val="000000"/>
                </a:solidFill>
                <a:latin typeface="MTSYN"/>
              </a:rPr>
              <a:t>= </a:t>
            </a:r>
            <a:r>
              <a:rPr lang="en-US" dirty="0">
                <a:solidFill>
                  <a:srgbClr val="000000"/>
                </a:solidFill>
                <a:latin typeface="Times-Roman"/>
              </a:rPr>
              <a:t>2 in </a:t>
            </a:r>
            <a:r>
              <a:rPr lang="en-US" i="1" dirty="0">
                <a:solidFill>
                  <a:srgbClr val="000000"/>
                </a:solidFill>
                <a:latin typeface="MTMI"/>
              </a:rPr>
              <a:t>G</a:t>
            </a:r>
            <a:r>
              <a:rPr lang="en-US" dirty="0">
                <a:solidFill>
                  <a:srgbClr val="000000"/>
                </a:solidFill>
                <a:latin typeface="Times-Roman"/>
              </a:rPr>
              <a:t>, </a:t>
            </a:r>
            <a:r>
              <a:rPr lang="en-US" i="1" dirty="0">
                <a:solidFill>
                  <a:srgbClr val="000000"/>
                </a:solidFill>
                <a:latin typeface="MTMI"/>
              </a:rPr>
              <a:t>a </a:t>
            </a:r>
            <a:r>
              <a:rPr lang="en-US" dirty="0">
                <a:solidFill>
                  <a:srgbClr val="000000"/>
                </a:solidFill>
                <a:latin typeface="Times-Roman"/>
              </a:rPr>
              <a:t>must correspond to either </a:t>
            </a:r>
            <a:r>
              <a:rPr lang="en-US" i="1" dirty="0">
                <a:solidFill>
                  <a:srgbClr val="000000"/>
                </a:solidFill>
                <a:latin typeface="MTMI"/>
              </a:rPr>
              <a:t>t </a:t>
            </a:r>
            <a:r>
              <a:rPr lang="en-US" dirty="0">
                <a:solidFill>
                  <a:srgbClr val="000000"/>
                </a:solidFill>
                <a:latin typeface="Times-Roman"/>
              </a:rPr>
              <a:t>, </a:t>
            </a:r>
            <a:r>
              <a:rPr lang="en-US" i="1" dirty="0">
                <a:solidFill>
                  <a:srgbClr val="000000"/>
                </a:solidFill>
                <a:latin typeface="MTMI"/>
              </a:rPr>
              <a:t>u</a:t>
            </a:r>
            <a:r>
              <a:rPr lang="en-US" dirty="0">
                <a:solidFill>
                  <a:srgbClr val="000000"/>
                </a:solidFill>
                <a:latin typeface="Times-Roman"/>
              </a:rPr>
              <a:t>, </a:t>
            </a:r>
            <a:r>
              <a:rPr lang="en-US" i="1" dirty="0">
                <a:solidFill>
                  <a:srgbClr val="000000"/>
                </a:solidFill>
                <a:latin typeface="MTMI"/>
              </a:rPr>
              <a:t>x</a:t>
            </a:r>
            <a:r>
              <a:rPr lang="en-US" dirty="0">
                <a:solidFill>
                  <a:srgbClr val="000000"/>
                </a:solidFill>
                <a:latin typeface="Times-Roman"/>
              </a:rPr>
              <a:t>, or </a:t>
            </a:r>
            <a:r>
              <a:rPr lang="en-US" i="1" dirty="0">
                <a:solidFill>
                  <a:srgbClr val="000000"/>
                </a:solidFill>
                <a:latin typeface="MTMI"/>
              </a:rPr>
              <a:t>y </a:t>
            </a:r>
            <a:r>
              <a:rPr lang="en-US" dirty="0">
                <a:solidFill>
                  <a:srgbClr val="000000"/>
                </a:solidFill>
                <a:latin typeface="Times-Roman"/>
              </a:rPr>
              <a:t>in </a:t>
            </a:r>
            <a:r>
              <a:rPr lang="en-US" i="1" dirty="0">
                <a:solidFill>
                  <a:srgbClr val="000000"/>
                </a:solidFill>
                <a:latin typeface="MTMI"/>
              </a:rPr>
              <a:t>H</a:t>
            </a:r>
            <a:r>
              <a:rPr lang="en-US" dirty="0">
                <a:solidFill>
                  <a:srgbClr val="000000"/>
                </a:solidFill>
                <a:latin typeface="Times-Roman"/>
              </a:rPr>
              <a:t>, because these are the vertices of degree two in </a:t>
            </a:r>
            <a:r>
              <a:rPr lang="en-US" i="1" dirty="0">
                <a:solidFill>
                  <a:srgbClr val="000000"/>
                </a:solidFill>
                <a:latin typeface="MTMI"/>
              </a:rPr>
              <a:t>H</a:t>
            </a:r>
            <a:r>
              <a:rPr lang="en-US" dirty="0">
                <a:solidFill>
                  <a:srgbClr val="000000"/>
                </a:solidFill>
                <a:latin typeface="Times-Roman"/>
              </a:rPr>
              <a:t>.</a:t>
            </a:r>
          </a:p>
          <a:p>
            <a:r>
              <a:rPr lang="en-US" dirty="0"/>
              <a:t>However, each of these four vertices in </a:t>
            </a:r>
            <a:r>
              <a:rPr lang="en-US" i="1" dirty="0"/>
              <a:t>H </a:t>
            </a:r>
            <a:r>
              <a:rPr lang="en-US" dirty="0"/>
              <a:t>is adjacent to another vertex of degree two in </a:t>
            </a:r>
            <a:r>
              <a:rPr lang="en-US" i="1" dirty="0"/>
              <a:t>H</a:t>
            </a:r>
            <a:r>
              <a:rPr lang="en-US" dirty="0"/>
              <a:t>, which is not true for </a:t>
            </a:r>
            <a:r>
              <a:rPr lang="en-US" i="1" dirty="0"/>
              <a:t>a </a:t>
            </a:r>
            <a:r>
              <a:rPr lang="en-US" dirty="0"/>
              <a:t>in </a:t>
            </a:r>
            <a:r>
              <a:rPr lang="en-US" i="1" dirty="0"/>
              <a:t>G</a:t>
            </a:r>
            <a:r>
              <a:rPr lang="en-US" dirty="0"/>
              <a:t>.</a:t>
            </a:r>
            <a:endParaRPr lang="en-IN" dirty="0"/>
          </a:p>
        </p:txBody>
      </p:sp>
    </p:spTree>
    <p:extLst>
      <p:ext uri="{BB962C8B-B14F-4D97-AF65-F5344CB8AC3E}">
        <p14:creationId xmlns:p14="http://schemas.microsoft.com/office/powerpoint/2010/main" val="322192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DF3D-A5C3-4D03-952F-43FF759C4BA3}"/>
              </a:ext>
            </a:extLst>
          </p:cNvPr>
          <p:cNvSpPr>
            <a:spLocks noGrp="1"/>
          </p:cNvSpPr>
          <p:nvPr>
            <p:ph type="title"/>
          </p:nvPr>
        </p:nvSpPr>
        <p:spPr/>
        <p:txBody>
          <a:bodyPr/>
          <a:lstStyle/>
          <a:p>
            <a:r>
              <a:rPr lang="en-IN" dirty="0"/>
              <a:t>Connectivity</a:t>
            </a:r>
          </a:p>
        </p:txBody>
      </p:sp>
      <p:sp>
        <p:nvSpPr>
          <p:cNvPr id="3" name="Content Placeholder 2">
            <a:extLst>
              <a:ext uri="{FF2B5EF4-FFF2-40B4-BE49-F238E27FC236}">
                <a16:creationId xmlns:a16="http://schemas.microsoft.com/office/drawing/2014/main" id="{CD62FDBA-C8B8-473D-AFF5-2CA24529B5D0}"/>
              </a:ext>
            </a:extLst>
          </p:cNvPr>
          <p:cNvSpPr>
            <a:spLocks noGrp="1"/>
          </p:cNvSpPr>
          <p:nvPr>
            <p:ph idx="1"/>
          </p:nvPr>
        </p:nvSpPr>
        <p:spPr>
          <a:xfrm>
            <a:off x="838200" y="1311965"/>
            <a:ext cx="10515600" cy="4864998"/>
          </a:xfrm>
        </p:spPr>
        <p:txBody>
          <a:bodyPr>
            <a:normAutofit/>
          </a:bodyPr>
          <a:lstStyle/>
          <a:p>
            <a:r>
              <a:rPr lang="en-US" dirty="0"/>
              <a:t>Many problems can be modeled with paths formed by traveling along the edges of graphs.</a:t>
            </a:r>
          </a:p>
          <a:p>
            <a:r>
              <a:rPr lang="en-US" dirty="0"/>
              <a:t> For instance, the problem of determining whether a message can be sent between two computers using intermediate links can be studied with a graph model.</a:t>
            </a:r>
          </a:p>
          <a:p>
            <a:r>
              <a:rPr lang="en-US" dirty="0"/>
              <a:t>Informally, a </a:t>
            </a:r>
            <a:r>
              <a:rPr lang="en-US" b="1" dirty="0"/>
              <a:t>path </a:t>
            </a:r>
            <a:r>
              <a:rPr lang="en-US" dirty="0"/>
              <a:t>is a sequence of edges that begins at a vertex of a graph and travels from vertex to vertex along edges of the graph.</a:t>
            </a:r>
          </a:p>
          <a:p>
            <a:r>
              <a:rPr lang="en-US" dirty="0"/>
              <a:t>Let </a:t>
            </a:r>
            <a:r>
              <a:rPr lang="en-US" i="1" dirty="0"/>
              <a:t>n </a:t>
            </a:r>
            <a:r>
              <a:rPr lang="en-US" dirty="0"/>
              <a:t>be a nonnegative integer and </a:t>
            </a:r>
            <a:r>
              <a:rPr lang="en-US" i="1" dirty="0"/>
              <a:t>G </a:t>
            </a:r>
            <a:r>
              <a:rPr lang="en-US" dirty="0"/>
              <a:t>an undirected graph. A </a:t>
            </a:r>
            <a:r>
              <a:rPr lang="en-US" b="1" i="1" dirty="0"/>
              <a:t>path</a:t>
            </a:r>
            <a:r>
              <a:rPr lang="en-US" i="1" dirty="0"/>
              <a:t> </a:t>
            </a:r>
            <a:r>
              <a:rPr lang="en-US" dirty="0"/>
              <a:t>of </a:t>
            </a:r>
            <a:r>
              <a:rPr lang="en-US" i="1" dirty="0"/>
              <a:t>length n </a:t>
            </a:r>
            <a:r>
              <a:rPr lang="en-US" dirty="0"/>
              <a:t>from </a:t>
            </a:r>
            <a:r>
              <a:rPr lang="en-US" i="1" dirty="0"/>
              <a:t>u </a:t>
            </a:r>
            <a:r>
              <a:rPr lang="en-US" dirty="0"/>
              <a:t>to </a:t>
            </a:r>
            <a:r>
              <a:rPr lang="en-US" i="1" dirty="0"/>
              <a:t>v </a:t>
            </a:r>
            <a:r>
              <a:rPr lang="en-US" dirty="0"/>
              <a:t>in </a:t>
            </a:r>
            <a:r>
              <a:rPr lang="en-US" i="1" dirty="0"/>
              <a:t>G </a:t>
            </a:r>
            <a:r>
              <a:rPr lang="en-US" dirty="0"/>
              <a:t>is a sequence of </a:t>
            </a:r>
            <a:r>
              <a:rPr lang="en-US" i="1" dirty="0"/>
              <a:t>n </a:t>
            </a:r>
            <a:r>
              <a:rPr lang="en-US" dirty="0"/>
              <a:t>edges </a:t>
            </a:r>
            <a:r>
              <a:rPr lang="en-US" i="1" dirty="0"/>
              <a:t>e</a:t>
            </a:r>
            <a:r>
              <a:rPr lang="en-US" baseline="-25000" dirty="0"/>
              <a:t>1</a:t>
            </a:r>
            <a:r>
              <a:rPr lang="en-US" i="1" dirty="0"/>
              <a:t>, . . . , </a:t>
            </a:r>
            <a:r>
              <a:rPr lang="en-US" i="1" dirty="0" err="1"/>
              <a:t>e</a:t>
            </a:r>
            <a:r>
              <a:rPr lang="en-US" i="1" baseline="-25000" dirty="0" err="1"/>
              <a:t>n</a:t>
            </a:r>
            <a:r>
              <a:rPr lang="en-US" i="1" dirty="0"/>
              <a:t> </a:t>
            </a:r>
            <a:r>
              <a:rPr lang="en-US" dirty="0"/>
              <a:t>of </a:t>
            </a:r>
            <a:r>
              <a:rPr lang="en-US" i="1" dirty="0"/>
              <a:t>G </a:t>
            </a:r>
            <a:r>
              <a:rPr lang="en-US" dirty="0"/>
              <a:t>for which there exists a sequence </a:t>
            </a:r>
            <a:r>
              <a:rPr lang="en-US" i="1" dirty="0"/>
              <a:t>x</a:t>
            </a:r>
            <a:r>
              <a:rPr lang="en-US" baseline="-25000" dirty="0"/>
              <a:t>0</a:t>
            </a:r>
            <a:r>
              <a:rPr lang="en-US" dirty="0"/>
              <a:t> = </a:t>
            </a:r>
            <a:r>
              <a:rPr lang="en-US" i="1" dirty="0"/>
              <a:t>u, x</a:t>
            </a:r>
            <a:r>
              <a:rPr lang="en-US" baseline="-25000" dirty="0"/>
              <a:t>1</a:t>
            </a:r>
            <a:r>
              <a:rPr lang="en-US" i="1" dirty="0"/>
              <a:t>, . . . , x</a:t>
            </a:r>
            <a:r>
              <a:rPr lang="en-US" i="1" baseline="-25000" dirty="0"/>
              <a:t>n</a:t>
            </a:r>
            <a:r>
              <a:rPr lang="en-US" baseline="-25000" dirty="0"/>
              <a:t>−1</a:t>
            </a:r>
            <a:r>
              <a:rPr lang="en-US" i="1" dirty="0"/>
              <a:t>, </a:t>
            </a:r>
            <a:r>
              <a:rPr lang="en-US" i="1" dirty="0" err="1"/>
              <a:t>x</a:t>
            </a:r>
            <a:r>
              <a:rPr lang="en-US" i="1" baseline="-25000" dirty="0" err="1"/>
              <a:t>n</a:t>
            </a:r>
            <a:r>
              <a:rPr lang="en-US" i="1" dirty="0"/>
              <a:t> </a:t>
            </a:r>
            <a:r>
              <a:rPr lang="en-US" dirty="0"/>
              <a:t>= </a:t>
            </a:r>
            <a:r>
              <a:rPr lang="en-US" i="1" dirty="0"/>
              <a:t>v </a:t>
            </a:r>
            <a:r>
              <a:rPr lang="en-US" dirty="0"/>
              <a:t>of vertices such that </a:t>
            </a:r>
            <a:r>
              <a:rPr lang="en-US" i="1" dirty="0" err="1"/>
              <a:t>e</a:t>
            </a:r>
            <a:r>
              <a:rPr lang="en-US" i="1" baseline="-25000" dirty="0" err="1"/>
              <a:t>i</a:t>
            </a:r>
            <a:r>
              <a:rPr lang="en-US" i="1" dirty="0"/>
              <a:t> </a:t>
            </a:r>
            <a:r>
              <a:rPr lang="en-US" dirty="0"/>
              <a:t>has, for </a:t>
            </a:r>
            <a:r>
              <a:rPr lang="en-US" i="1" dirty="0" err="1"/>
              <a:t>i</a:t>
            </a:r>
            <a:r>
              <a:rPr lang="en-US" i="1" dirty="0"/>
              <a:t> </a:t>
            </a:r>
            <a:r>
              <a:rPr lang="en-US" dirty="0"/>
              <a:t>= 1</a:t>
            </a:r>
            <a:r>
              <a:rPr lang="en-US" i="1" dirty="0"/>
              <a:t>, . . . , n</a:t>
            </a:r>
            <a:r>
              <a:rPr lang="en-US" dirty="0"/>
              <a:t>, the endpoints </a:t>
            </a:r>
            <a:r>
              <a:rPr lang="en-US" i="1" dirty="0"/>
              <a:t>x</a:t>
            </a:r>
            <a:r>
              <a:rPr lang="en-US" i="1" baseline="-25000" dirty="0"/>
              <a:t>i</a:t>
            </a:r>
            <a:r>
              <a:rPr lang="en-US" baseline="-25000" dirty="0"/>
              <a:t>−1 </a:t>
            </a:r>
            <a:r>
              <a:rPr lang="en-IN" dirty="0"/>
              <a:t>and </a:t>
            </a:r>
            <a:r>
              <a:rPr lang="en-IN" i="1" dirty="0"/>
              <a:t>x</a:t>
            </a:r>
            <a:r>
              <a:rPr lang="en-IN" i="1" baseline="-25000" dirty="0"/>
              <a:t>i</a:t>
            </a:r>
            <a:r>
              <a:rPr lang="en-IN" i="1" dirty="0"/>
              <a:t> </a:t>
            </a:r>
            <a:r>
              <a:rPr lang="en-IN" dirty="0"/>
              <a:t>.</a:t>
            </a:r>
          </a:p>
        </p:txBody>
      </p:sp>
    </p:spTree>
    <p:extLst>
      <p:ext uri="{BB962C8B-B14F-4D97-AF65-F5344CB8AC3E}">
        <p14:creationId xmlns:p14="http://schemas.microsoft.com/office/powerpoint/2010/main" val="393945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8132-DEFD-4322-AB48-678104B7E772}"/>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606AF080-AB79-4935-8BF1-8C816A359C86}"/>
              </a:ext>
            </a:extLst>
          </p:cNvPr>
          <p:cNvSpPr>
            <a:spLocks noGrp="1"/>
          </p:cNvSpPr>
          <p:nvPr>
            <p:ph idx="1"/>
          </p:nvPr>
        </p:nvSpPr>
        <p:spPr>
          <a:xfrm>
            <a:off x="838200" y="1470991"/>
            <a:ext cx="10515600" cy="4705972"/>
          </a:xfrm>
        </p:spPr>
        <p:txBody>
          <a:bodyPr>
            <a:normAutofit/>
          </a:bodyPr>
          <a:lstStyle/>
          <a:p>
            <a:r>
              <a:rPr lang="en-US" dirty="0"/>
              <a:t>When the graph is simple, we denote this path by its vertex sequence </a:t>
            </a:r>
            <a:r>
              <a:rPr lang="en-US" i="1" dirty="0"/>
              <a:t>x</a:t>
            </a:r>
            <a:r>
              <a:rPr lang="en-US" baseline="-25000" dirty="0"/>
              <a:t>0</a:t>
            </a:r>
            <a:r>
              <a:rPr lang="en-US" i="1" dirty="0"/>
              <a:t>, x</a:t>
            </a:r>
            <a:r>
              <a:rPr lang="en-US" baseline="-25000" dirty="0"/>
              <a:t>1</a:t>
            </a:r>
            <a:r>
              <a:rPr lang="en-US" i="1" dirty="0"/>
              <a:t>, . . . , </a:t>
            </a:r>
            <a:r>
              <a:rPr lang="en-US" i="1" dirty="0" err="1"/>
              <a:t>x</a:t>
            </a:r>
            <a:r>
              <a:rPr lang="en-US" i="1" baseline="-25000" dirty="0" err="1"/>
              <a:t>n</a:t>
            </a:r>
            <a:r>
              <a:rPr lang="en-US" dirty="0"/>
              <a:t>(because listing these vertices uniquely determines the path). </a:t>
            </a:r>
          </a:p>
          <a:p>
            <a:r>
              <a:rPr lang="en-US" dirty="0"/>
              <a:t>The path is a </a:t>
            </a:r>
            <a:r>
              <a:rPr lang="en-US" i="1" dirty="0"/>
              <a:t>circuit </a:t>
            </a:r>
            <a:r>
              <a:rPr lang="en-US" dirty="0"/>
              <a:t>if it begin and ends at the same vertex, that is, if </a:t>
            </a:r>
            <a:r>
              <a:rPr lang="en-US" i="1" dirty="0"/>
              <a:t>u </a:t>
            </a:r>
            <a:r>
              <a:rPr lang="en-US" dirty="0"/>
              <a:t>= </a:t>
            </a:r>
            <a:r>
              <a:rPr lang="en-US" i="1" dirty="0"/>
              <a:t>v</a:t>
            </a:r>
            <a:r>
              <a:rPr lang="en-US" dirty="0"/>
              <a:t>, and has length greater than zero. </a:t>
            </a:r>
          </a:p>
          <a:p>
            <a:r>
              <a:rPr lang="en-US" dirty="0"/>
              <a:t>The path or circuit is said to </a:t>
            </a:r>
            <a:r>
              <a:rPr lang="en-US" i="1" dirty="0"/>
              <a:t>pass through </a:t>
            </a:r>
            <a:r>
              <a:rPr lang="en-US" dirty="0"/>
              <a:t>the vertices </a:t>
            </a:r>
            <a:r>
              <a:rPr lang="en-US" i="1" dirty="0"/>
              <a:t>x</a:t>
            </a:r>
            <a:r>
              <a:rPr lang="en-US" baseline="-25000" dirty="0"/>
              <a:t>1</a:t>
            </a:r>
            <a:r>
              <a:rPr lang="en-US" i="1" dirty="0"/>
              <a:t>, x</a:t>
            </a:r>
            <a:r>
              <a:rPr lang="en-US" baseline="-25000" dirty="0"/>
              <a:t>2</a:t>
            </a:r>
            <a:r>
              <a:rPr lang="en-US" i="1" dirty="0"/>
              <a:t>, . . . , x</a:t>
            </a:r>
            <a:r>
              <a:rPr lang="en-US" i="1" baseline="-25000" dirty="0"/>
              <a:t>n</a:t>
            </a:r>
            <a:r>
              <a:rPr lang="en-US" baseline="-25000" dirty="0"/>
              <a:t>−1 </a:t>
            </a:r>
            <a:r>
              <a:rPr lang="en-US" dirty="0"/>
              <a:t>or </a:t>
            </a:r>
            <a:r>
              <a:rPr lang="en-US" i="1" dirty="0"/>
              <a:t>traverse </a:t>
            </a:r>
            <a:r>
              <a:rPr lang="en-US" dirty="0"/>
              <a:t>the edges </a:t>
            </a:r>
            <a:r>
              <a:rPr lang="en-US" i="1" dirty="0"/>
              <a:t>e</a:t>
            </a:r>
            <a:r>
              <a:rPr lang="en-US" baseline="-25000" dirty="0"/>
              <a:t>1</a:t>
            </a:r>
            <a:r>
              <a:rPr lang="en-US" i="1" dirty="0"/>
              <a:t>, e</a:t>
            </a:r>
            <a:r>
              <a:rPr lang="en-US" dirty="0"/>
              <a:t>2</a:t>
            </a:r>
            <a:r>
              <a:rPr lang="en-US" i="1" dirty="0"/>
              <a:t>, . . . , </a:t>
            </a:r>
            <a:r>
              <a:rPr lang="en-US" i="1" dirty="0" err="1"/>
              <a:t>e</a:t>
            </a:r>
            <a:r>
              <a:rPr lang="en-US" i="1" baseline="-25000" dirty="0" err="1"/>
              <a:t>n</a:t>
            </a:r>
            <a:r>
              <a:rPr lang="en-US" dirty="0"/>
              <a:t>.</a:t>
            </a:r>
          </a:p>
          <a:p>
            <a:r>
              <a:rPr lang="en-US" dirty="0"/>
              <a:t>A path or circuit is </a:t>
            </a:r>
            <a:r>
              <a:rPr lang="en-US" i="1" dirty="0"/>
              <a:t>simple </a:t>
            </a:r>
            <a:r>
              <a:rPr lang="en-US" dirty="0"/>
              <a:t>if it does not contain the same edge more than once.</a:t>
            </a:r>
            <a:endParaRPr lang="en-IN" dirty="0"/>
          </a:p>
        </p:txBody>
      </p:sp>
    </p:spTree>
    <p:extLst>
      <p:ext uri="{BB962C8B-B14F-4D97-AF65-F5344CB8AC3E}">
        <p14:creationId xmlns:p14="http://schemas.microsoft.com/office/powerpoint/2010/main" val="839048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0463-A149-49A7-8F5A-13B5642C7956}"/>
              </a:ext>
            </a:extLst>
          </p:cNvPr>
          <p:cNvSpPr>
            <a:spLocks noGrp="1"/>
          </p:cNvSpPr>
          <p:nvPr>
            <p:ph type="title"/>
          </p:nvPr>
        </p:nvSpPr>
        <p:spPr/>
        <p:txBody>
          <a:bodyPr/>
          <a:lstStyle/>
          <a:p>
            <a:r>
              <a:rPr lang="en-IN" dirty="0"/>
              <a:t>Simple Graph</a:t>
            </a:r>
          </a:p>
        </p:txBody>
      </p:sp>
      <p:pic>
        <p:nvPicPr>
          <p:cNvPr id="4" name="Content Placeholder 3">
            <a:extLst>
              <a:ext uri="{FF2B5EF4-FFF2-40B4-BE49-F238E27FC236}">
                <a16:creationId xmlns:a16="http://schemas.microsoft.com/office/drawing/2014/main" id="{4998C7B7-828D-4544-A271-A7EB1815ADA2}"/>
              </a:ext>
            </a:extLst>
          </p:cNvPr>
          <p:cNvPicPr>
            <a:picLocks noGrp="1" noChangeAspect="1"/>
          </p:cNvPicPr>
          <p:nvPr>
            <p:ph idx="1"/>
          </p:nvPr>
        </p:nvPicPr>
        <p:blipFill>
          <a:blip r:embed="rId2"/>
          <a:stretch>
            <a:fillRect/>
          </a:stretch>
        </p:blipFill>
        <p:spPr>
          <a:xfrm>
            <a:off x="1133475" y="1878081"/>
            <a:ext cx="6295858" cy="2018058"/>
          </a:xfrm>
          <a:prstGeom prst="rect">
            <a:avLst/>
          </a:prstGeom>
        </p:spPr>
      </p:pic>
      <p:sp>
        <p:nvSpPr>
          <p:cNvPr id="5" name="Rectangle 4">
            <a:extLst>
              <a:ext uri="{FF2B5EF4-FFF2-40B4-BE49-F238E27FC236}">
                <a16:creationId xmlns:a16="http://schemas.microsoft.com/office/drawing/2014/main" id="{AA8C4301-6657-4365-B807-A70C9139F104}"/>
              </a:ext>
            </a:extLst>
          </p:cNvPr>
          <p:cNvSpPr/>
          <p:nvPr/>
        </p:nvSpPr>
        <p:spPr>
          <a:xfrm>
            <a:off x="838201" y="4547358"/>
            <a:ext cx="10515600"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Times-Roman"/>
              </a:rPr>
              <a:t>A graph in which each edge connects two different vertices and where no two edges connect the same pair of vertices is called a </a:t>
            </a:r>
            <a:r>
              <a:rPr lang="en-US" sz="2400" b="1" dirty="0">
                <a:latin typeface="Times-Bold"/>
              </a:rPr>
              <a:t>simple graph.</a:t>
            </a:r>
          </a:p>
          <a:p>
            <a:pPr marL="342900" indent="-342900">
              <a:buFont typeface="Arial" panose="020B0604020202020204" pitchFamily="34" charset="0"/>
              <a:buChar char="•"/>
            </a:pPr>
            <a:r>
              <a:rPr lang="en-US" sz="2400" dirty="0">
                <a:latin typeface="Times-Bold"/>
              </a:rPr>
              <a:t>When there is an edge of a simple graph associated to {u, v},we can also say, without possible confusion, that {u, v} is an edge of the graph.</a:t>
            </a:r>
          </a:p>
          <a:p>
            <a:endParaRPr lang="en-IN" sz="2400" dirty="0"/>
          </a:p>
        </p:txBody>
      </p:sp>
    </p:spTree>
    <p:extLst>
      <p:ext uri="{BB962C8B-B14F-4D97-AF65-F5344CB8AC3E}">
        <p14:creationId xmlns:p14="http://schemas.microsoft.com/office/powerpoint/2010/main" val="1253822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6BE4-31F1-4C57-87CB-9BF92E397345}"/>
              </a:ext>
            </a:extLst>
          </p:cNvPr>
          <p:cNvSpPr>
            <a:spLocks noGrp="1"/>
          </p:cNvSpPr>
          <p:nvPr>
            <p:ph type="title"/>
          </p:nvPr>
        </p:nvSpPr>
        <p:spPr>
          <a:xfrm>
            <a:off x="838200" y="365125"/>
            <a:ext cx="10515600" cy="854075"/>
          </a:xfrm>
        </p:spPr>
        <p:txBody>
          <a:bodyPr/>
          <a:lstStyle/>
          <a:p>
            <a:r>
              <a:rPr lang="en-IN" dirty="0"/>
              <a:t>Example</a:t>
            </a:r>
          </a:p>
        </p:txBody>
      </p:sp>
      <p:sp>
        <p:nvSpPr>
          <p:cNvPr id="3" name="Content Placeholder 2">
            <a:extLst>
              <a:ext uri="{FF2B5EF4-FFF2-40B4-BE49-F238E27FC236}">
                <a16:creationId xmlns:a16="http://schemas.microsoft.com/office/drawing/2014/main" id="{1432AF7B-E394-4CB3-8181-A88FC9745CBA}"/>
              </a:ext>
            </a:extLst>
          </p:cNvPr>
          <p:cNvSpPr>
            <a:spLocks noGrp="1"/>
          </p:cNvSpPr>
          <p:nvPr>
            <p:ph idx="1"/>
          </p:nvPr>
        </p:nvSpPr>
        <p:spPr>
          <a:xfrm>
            <a:off x="838200" y="3429000"/>
            <a:ext cx="10515600" cy="2823368"/>
          </a:xfrm>
        </p:spPr>
        <p:txBody>
          <a:bodyPr>
            <a:normAutofit lnSpcReduction="10000"/>
          </a:bodyPr>
          <a:lstStyle/>
          <a:p>
            <a:endParaRPr lang="en-US" i="1" dirty="0"/>
          </a:p>
          <a:p>
            <a:r>
              <a:rPr lang="en-US" i="1" dirty="0"/>
              <a:t>a</a:t>
            </a:r>
            <a:r>
              <a:rPr lang="en-US" dirty="0"/>
              <a:t>, </a:t>
            </a:r>
            <a:r>
              <a:rPr lang="en-US" i="1" dirty="0"/>
              <a:t>d</a:t>
            </a:r>
            <a:r>
              <a:rPr lang="en-US" dirty="0"/>
              <a:t>, </a:t>
            </a:r>
            <a:r>
              <a:rPr lang="en-US" i="1" dirty="0"/>
              <a:t>c</a:t>
            </a:r>
            <a:r>
              <a:rPr lang="en-US" dirty="0"/>
              <a:t>, </a:t>
            </a:r>
            <a:r>
              <a:rPr lang="en-US" i="1" dirty="0"/>
              <a:t>f </a:t>
            </a:r>
            <a:r>
              <a:rPr lang="en-US" dirty="0"/>
              <a:t>, </a:t>
            </a:r>
            <a:r>
              <a:rPr lang="en-US" i="1" dirty="0"/>
              <a:t>e </a:t>
            </a:r>
            <a:r>
              <a:rPr lang="en-US" dirty="0"/>
              <a:t>is a simple path of length 4,</a:t>
            </a:r>
          </a:p>
          <a:p>
            <a:r>
              <a:rPr lang="en-US" dirty="0"/>
              <a:t>However, </a:t>
            </a:r>
            <a:r>
              <a:rPr lang="en-US" i="1" dirty="0"/>
              <a:t>d</a:t>
            </a:r>
            <a:r>
              <a:rPr lang="en-US" dirty="0"/>
              <a:t>, </a:t>
            </a:r>
            <a:r>
              <a:rPr lang="en-US" i="1" dirty="0"/>
              <a:t>e</a:t>
            </a:r>
            <a:r>
              <a:rPr lang="en-US" dirty="0"/>
              <a:t>, </a:t>
            </a:r>
            <a:r>
              <a:rPr lang="en-US" i="1" dirty="0"/>
              <a:t>c</a:t>
            </a:r>
            <a:r>
              <a:rPr lang="en-US" dirty="0"/>
              <a:t>, </a:t>
            </a:r>
            <a:r>
              <a:rPr lang="en-US" i="1" dirty="0"/>
              <a:t>a </a:t>
            </a:r>
            <a:r>
              <a:rPr lang="en-US" dirty="0"/>
              <a:t>is not a path.</a:t>
            </a:r>
          </a:p>
          <a:p>
            <a:r>
              <a:rPr lang="en-US" i="1" dirty="0"/>
              <a:t>b</a:t>
            </a:r>
            <a:r>
              <a:rPr lang="en-US" dirty="0"/>
              <a:t>, </a:t>
            </a:r>
            <a:r>
              <a:rPr lang="en-US" i="1" dirty="0"/>
              <a:t>c</a:t>
            </a:r>
            <a:r>
              <a:rPr lang="en-US" dirty="0"/>
              <a:t>, </a:t>
            </a:r>
            <a:r>
              <a:rPr lang="en-US" i="1" dirty="0"/>
              <a:t>f </a:t>
            </a:r>
            <a:r>
              <a:rPr lang="en-US" dirty="0"/>
              <a:t>, </a:t>
            </a:r>
            <a:r>
              <a:rPr lang="en-US" i="1" dirty="0"/>
              <a:t>e</a:t>
            </a:r>
            <a:r>
              <a:rPr lang="en-US" dirty="0"/>
              <a:t>, </a:t>
            </a:r>
            <a:r>
              <a:rPr lang="en-US" i="1" dirty="0"/>
              <a:t>b </a:t>
            </a:r>
            <a:r>
              <a:rPr lang="en-US" dirty="0"/>
              <a:t>is a circuit of length 4.</a:t>
            </a:r>
          </a:p>
          <a:p>
            <a:r>
              <a:rPr lang="en-US" dirty="0"/>
              <a:t>path </a:t>
            </a:r>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a:t>
            </a:r>
            <a:r>
              <a:rPr lang="en-US" dirty="0"/>
              <a:t>, which is of length 5, is not simple because it contains the edge {</a:t>
            </a:r>
            <a:r>
              <a:rPr lang="en-US" i="1" dirty="0"/>
              <a:t>a, b</a:t>
            </a:r>
            <a:r>
              <a:rPr lang="en-US" dirty="0"/>
              <a:t>} twice.</a:t>
            </a:r>
            <a:endParaRPr lang="en-IN" dirty="0"/>
          </a:p>
        </p:txBody>
      </p:sp>
      <p:pic>
        <p:nvPicPr>
          <p:cNvPr id="4" name="Picture 3">
            <a:extLst>
              <a:ext uri="{FF2B5EF4-FFF2-40B4-BE49-F238E27FC236}">
                <a16:creationId xmlns:a16="http://schemas.microsoft.com/office/drawing/2014/main" id="{8986E6B1-B189-4044-8059-C9D330B0E58A}"/>
              </a:ext>
            </a:extLst>
          </p:cNvPr>
          <p:cNvPicPr>
            <a:picLocks noChangeAspect="1"/>
          </p:cNvPicPr>
          <p:nvPr/>
        </p:nvPicPr>
        <p:blipFill>
          <a:blip r:embed="rId2"/>
          <a:stretch>
            <a:fillRect/>
          </a:stretch>
        </p:blipFill>
        <p:spPr>
          <a:xfrm>
            <a:off x="3659282" y="1144635"/>
            <a:ext cx="3867953" cy="2358931"/>
          </a:xfrm>
          <a:prstGeom prst="rect">
            <a:avLst/>
          </a:prstGeom>
        </p:spPr>
      </p:pic>
    </p:spTree>
    <p:extLst>
      <p:ext uri="{BB962C8B-B14F-4D97-AF65-F5344CB8AC3E}">
        <p14:creationId xmlns:p14="http://schemas.microsoft.com/office/powerpoint/2010/main" val="3105691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DF622-5985-4341-BE76-CF847EFA1F7A}"/>
              </a:ext>
            </a:extLst>
          </p:cNvPr>
          <p:cNvSpPr>
            <a:spLocks noGrp="1"/>
          </p:cNvSpPr>
          <p:nvPr>
            <p:ph type="title"/>
          </p:nvPr>
        </p:nvSpPr>
        <p:spPr>
          <a:xfrm>
            <a:off x="838200" y="365125"/>
            <a:ext cx="10515600" cy="734805"/>
          </a:xfrm>
        </p:spPr>
        <p:txBody>
          <a:bodyPr/>
          <a:lstStyle/>
          <a:p>
            <a:r>
              <a:rPr lang="en-IN" dirty="0"/>
              <a:t>Path(In Directed Graph)</a:t>
            </a:r>
          </a:p>
        </p:txBody>
      </p:sp>
      <p:sp>
        <p:nvSpPr>
          <p:cNvPr id="3" name="Content Placeholder 2">
            <a:extLst>
              <a:ext uri="{FF2B5EF4-FFF2-40B4-BE49-F238E27FC236}">
                <a16:creationId xmlns:a16="http://schemas.microsoft.com/office/drawing/2014/main" id="{B756D990-362B-49CB-AFBD-BB0F92253F07}"/>
              </a:ext>
            </a:extLst>
          </p:cNvPr>
          <p:cNvSpPr>
            <a:spLocks noGrp="1"/>
          </p:cNvSpPr>
          <p:nvPr>
            <p:ph idx="1"/>
          </p:nvPr>
        </p:nvSpPr>
        <p:spPr>
          <a:xfrm>
            <a:off x="838200" y="1378226"/>
            <a:ext cx="10515600" cy="4903304"/>
          </a:xfrm>
        </p:spPr>
        <p:txBody>
          <a:bodyPr>
            <a:normAutofit/>
          </a:bodyPr>
          <a:lstStyle/>
          <a:p>
            <a:r>
              <a:rPr lang="en-US" dirty="0"/>
              <a:t>Let </a:t>
            </a:r>
            <a:r>
              <a:rPr lang="en-US" i="1" dirty="0"/>
              <a:t>n </a:t>
            </a:r>
            <a:r>
              <a:rPr lang="en-US" dirty="0"/>
              <a:t>be a nonnegative integer and </a:t>
            </a:r>
            <a:r>
              <a:rPr lang="en-US" i="1" dirty="0"/>
              <a:t>G </a:t>
            </a:r>
            <a:r>
              <a:rPr lang="en-US" dirty="0"/>
              <a:t>a directed graph. A </a:t>
            </a:r>
            <a:r>
              <a:rPr lang="en-US" i="1" dirty="0"/>
              <a:t>path </a:t>
            </a:r>
            <a:r>
              <a:rPr lang="en-US" dirty="0"/>
              <a:t>of length </a:t>
            </a:r>
            <a:r>
              <a:rPr lang="en-US" i="1" dirty="0"/>
              <a:t>n </a:t>
            </a:r>
            <a:r>
              <a:rPr lang="en-US" dirty="0"/>
              <a:t>from </a:t>
            </a:r>
            <a:r>
              <a:rPr lang="en-US" i="1" dirty="0"/>
              <a:t>u </a:t>
            </a:r>
            <a:r>
              <a:rPr lang="en-US" dirty="0"/>
              <a:t>to </a:t>
            </a:r>
            <a:r>
              <a:rPr lang="en-US" i="1" dirty="0"/>
              <a:t>v </a:t>
            </a:r>
            <a:r>
              <a:rPr lang="en-US" dirty="0"/>
              <a:t>in </a:t>
            </a:r>
            <a:r>
              <a:rPr lang="en-US" i="1" dirty="0"/>
              <a:t>G </a:t>
            </a:r>
            <a:r>
              <a:rPr lang="en-US" dirty="0"/>
              <a:t>is a sequence of edges </a:t>
            </a:r>
            <a:r>
              <a:rPr lang="en-US" i="1" dirty="0"/>
              <a:t>e</a:t>
            </a:r>
            <a:r>
              <a:rPr lang="en-US" baseline="-25000" dirty="0"/>
              <a:t>1</a:t>
            </a:r>
            <a:r>
              <a:rPr lang="en-US" i="1" dirty="0"/>
              <a:t>, e</a:t>
            </a:r>
            <a:r>
              <a:rPr lang="en-US" i="1" baseline="-25000" dirty="0"/>
              <a:t>2</a:t>
            </a:r>
            <a:r>
              <a:rPr lang="en-US" i="1" dirty="0"/>
              <a:t>, . . . , </a:t>
            </a:r>
            <a:r>
              <a:rPr lang="en-US" i="1" dirty="0" err="1"/>
              <a:t>e</a:t>
            </a:r>
            <a:r>
              <a:rPr lang="en-US" i="1" baseline="-25000" dirty="0" err="1"/>
              <a:t>n</a:t>
            </a:r>
            <a:r>
              <a:rPr lang="en-US" i="1" dirty="0"/>
              <a:t> </a:t>
            </a:r>
            <a:r>
              <a:rPr lang="en-US" dirty="0"/>
              <a:t>of </a:t>
            </a:r>
            <a:r>
              <a:rPr lang="en-US" i="1" dirty="0"/>
              <a:t>G </a:t>
            </a:r>
            <a:r>
              <a:rPr lang="en-US" dirty="0"/>
              <a:t>such that </a:t>
            </a:r>
            <a:r>
              <a:rPr lang="en-US" i="1" dirty="0"/>
              <a:t>e</a:t>
            </a:r>
            <a:r>
              <a:rPr lang="en-US" baseline="-25000" dirty="0"/>
              <a:t>1</a:t>
            </a:r>
            <a:r>
              <a:rPr lang="en-US" dirty="0"/>
              <a:t> is associated with </a:t>
            </a:r>
            <a:r>
              <a:rPr lang="en-US" i="1" dirty="0"/>
              <a:t>(x</a:t>
            </a:r>
            <a:r>
              <a:rPr lang="en-US" i="1" baseline="-25000" dirty="0"/>
              <a:t>0</a:t>
            </a:r>
            <a:r>
              <a:rPr lang="en-US" i="1" dirty="0"/>
              <a:t>, x</a:t>
            </a:r>
            <a:r>
              <a:rPr lang="en-US" baseline="-25000" dirty="0"/>
              <a:t>1</a:t>
            </a:r>
            <a:r>
              <a:rPr lang="en-US" i="1" dirty="0"/>
              <a:t>)</a:t>
            </a:r>
            <a:r>
              <a:rPr lang="en-US" dirty="0"/>
              <a:t>, </a:t>
            </a:r>
            <a:r>
              <a:rPr lang="en-US" i="1" dirty="0"/>
              <a:t>e</a:t>
            </a:r>
            <a:r>
              <a:rPr lang="en-US" i="1" baseline="-25000" dirty="0"/>
              <a:t>2</a:t>
            </a:r>
            <a:r>
              <a:rPr lang="en-US" dirty="0"/>
              <a:t> is associated with </a:t>
            </a:r>
            <a:r>
              <a:rPr lang="en-US" i="1" dirty="0"/>
              <a:t>(x</a:t>
            </a:r>
            <a:r>
              <a:rPr lang="en-US" baseline="-25000" dirty="0"/>
              <a:t>1</a:t>
            </a:r>
            <a:r>
              <a:rPr lang="en-US" i="1" dirty="0"/>
              <a:t>, x</a:t>
            </a:r>
            <a:r>
              <a:rPr lang="en-US" i="1" baseline="-25000" dirty="0"/>
              <a:t>2</a:t>
            </a:r>
            <a:r>
              <a:rPr lang="en-US" i="1" dirty="0"/>
              <a:t>)</a:t>
            </a:r>
            <a:r>
              <a:rPr lang="en-US" dirty="0"/>
              <a:t>, and so on, with </a:t>
            </a:r>
            <a:r>
              <a:rPr lang="en-US" i="1" dirty="0" err="1"/>
              <a:t>e</a:t>
            </a:r>
            <a:r>
              <a:rPr lang="en-US" i="1" baseline="-25000" dirty="0" err="1"/>
              <a:t>n</a:t>
            </a:r>
            <a:r>
              <a:rPr lang="en-US" i="1" dirty="0"/>
              <a:t> </a:t>
            </a:r>
            <a:r>
              <a:rPr lang="en-US" dirty="0"/>
              <a:t>associated with </a:t>
            </a:r>
            <a:r>
              <a:rPr lang="en-US" i="1" dirty="0"/>
              <a:t>(x</a:t>
            </a:r>
            <a:r>
              <a:rPr lang="en-US" i="1" baseline="-25000" dirty="0"/>
              <a:t>n</a:t>
            </a:r>
            <a:r>
              <a:rPr lang="en-US" baseline="-25000" dirty="0"/>
              <a:t>−1</a:t>
            </a:r>
            <a:r>
              <a:rPr lang="en-US" i="1" dirty="0"/>
              <a:t>, </a:t>
            </a:r>
            <a:r>
              <a:rPr lang="en-US" i="1" dirty="0" err="1"/>
              <a:t>x</a:t>
            </a:r>
            <a:r>
              <a:rPr lang="en-US" i="1" baseline="-25000" dirty="0" err="1"/>
              <a:t>n</a:t>
            </a:r>
            <a:r>
              <a:rPr lang="en-US" i="1" dirty="0"/>
              <a:t>)</a:t>
            </a:r>
            <a:r>
              <a:rPr lang="en-US" dirty="0"/>
              <a:t>, where </a:t>
            </a:r>
            <a:r>
              <a:rPr lang="en-US" i="1" dirty="0"/>
              <a:t>x</a:t>
            </a:r>
            <a:r>
              <a:rPr lang="en-US" baseline="-25000" dirty="0"/>
              <a:t>0</a:t>
            </a:r>
            <a:r>
              <a:rPr lang="en-US" dirty="0"/>
              <a:t> = </a:t>
            </a:r>
            <a:r>
              <a:rPr lang="en-US" i="1" dirty="0"/>
              <a:t>u </a:t>
            </a:r>
            <a:r>
              <a:rPr lang="en-US" dirty="0"/>
              <a:t>and </a:t>
            </a:r>
            <a:r>
              <a:rPr lang="en-US" i="1" dirty="0" err="1"/>
              <a:t>x</a:t>
            </a:r>
            <a:r>
              <a:rPr lang="en-US" i="1" baseline="-25000" dirty="0" err="1"/>
              <a:t>n</a:t>
            </a:r>
            <a:r>
              <a:rPr lang="en-US" i="1" dirty="0"/>
              <a:t> </a:t>
            </a:r>
            <a:r>
              <a:rPr lang="en-US" dirty="0"/>
              <a:t>= </a:t>
            </a:r>
            <a:r>
              <a:rPr lang="en-US" i="1" dirty="0"/>
              <a:t>v</a:t>
            </a:r>
            <a:r>
              <a:rPr lang="en-US" dirty="0"/>
              <a:t>. </a:t>
            </a:r>
          </a:p>
          <a:p>
            <a:r>
              <a:rPr lang="en-US" dirty="0"/>
              <a:t>When there are no multiple edges in the directed graph, this path is denoted by its vertex sequence </a:t>
            </a:r>
            <a:r>
              <a:rPr lang="en-US" i="1" dirty="0"/>
              <a:t>x</a:t>
            </a:r>
            <a:r>
              <a:rPr lang="en-US" baseline="-25000" dirty="0"/>
              <a:t>0</a:t>
            </a:r>
            <a:r>
              <a:rPr lang="en-US" i="1" dirty="0"/>
              <a:t>, x</a:t>
            </a:r>
            <a:r>
              <a:rPr lang="en-US" baseline="-25000" dirty="0"/>
              <a:t>1</a:t>
            </a:r>
            <a:r>
              <a:rPr lang="en-US" i="1" dirty="0"/>
              <a:t>, x</a:t>
            </a:r>
            <a:r>
              <a:rPr lang="en-US" baseline="-25000" dirty="0"/>
              <a:t>2</a:t>
            </a:r>
            <a:r>
              <a:rPr lang="en-US" i="1" dirty="0"/>
              <a:t>, . . . , </a:t>
            </a:r>
            <a:r>
              <a:rPr lang="en-US" i="1" dirty="0" err="1"/>
              <a:t>x</a:t>
            </a:r>
            <a:r>
              <a:rPr lang="en-US" i="1" baseline="-25000" dirty="0" err="1"/>
              <a:t>n</a:t>
            </a:r>
            <a:r>
              <a:rPr lang="en-US" dirty="0"/>
              <a:t>.</a:t>
            </a:r>
          </a:p>
          <a:p>
            <a:r>
              <a:rPr lang="en-US" dirty="0"/>
              <a:t>A path of length greater than zero that begins and ends at the same vertex is called a </a:t>
            </a:r>
            <a:r>
              <a:rPr lang="en-US" i="1" dirty="0"/>
              <a:t>circuit </a:t>
            </a:r>
            <a:r>
              <a:rPr lang="en-US" dirty="0"/>
              <a:t>or </a:t>
            </a:r>
            <a:r>
              <a:rPr lang="en-US" i="1" dirty="0"/>
              <a:t>cycle</a:t>
            </a:r>
            <a:r>
              <a:rPr lang="en-US" dirty="0"/>
              <a:t>.</a:t>
            </a:r>
          </a:p>
          <a:p>
            <a:r>
              <a:rPr lang="en-US" dirty="0"/>
              <a:t> A path or circuit is called </a:t>
            </a:r>
            <a:r>
              <a:rPr lang="en-US" i="1" dirty="0"/>
              <a:t>simple </a:t>
            </a:r>
            <a:r>
              <a:rPr lang="en-US" dirty="0"/>
              <a:t>if it does not contain the same </a:t>
            </a:r>
            <a:r>
              <a:rPr lang="en-IN" dirty="0"/>
              <a:t>edge more than once.</a:t>
            </a:r>
          </a:p>
        </p:txBody>
      </p:sp>
    </p:spTree>
    <p:extLst>
      <p:ext uri="{BB962C8B-B14F-4D97-AF65-F5344CB8AC3E}">
        <p14:creationId xmlns:p14="http://schemas.microsoft.com/office/powerpoint/2010/main" val="1449126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093A-7C67-4BEA-B15C-0DCDC516E734}"/>
              </a:ext>
            </a:extLst>
          </p:cNvPr>
          <p:cNvSpPr>
            <a:spLocks noGrp="1"/>
          </p:cNvSpPr>
          <p:nvPr>
            <p:ph type="title"/>
          </p:nvPr>
        </p:nvSpPr>
        <p:spPr>
          <a:xfrm>
            <a:off x="838200" y="365125"/>
            <a:ext cx="10515600" cy="403501"/>
          </a:xfrm>
        </p:spPr>
        <p:txBody>
          <a:bodyPr>
            <a:normAutofit fontScale="90000"/>
          </a:bodyPr>
          <a:lstStyle/>
          <a:p>
            <a:r>
              <a:rPr lang="en-IN" b="1" dirty="0"/>
              <a:t>Connectedness in Undirected Graphs</a:t>
            </a:r>
            <a:endParaRPr lang="en-IN" dirty="0"/>
          </a:p>
        </p:txBody>
      </p:sp>
      <p:sp>
        <p:nvSpPr>
          <p:cNvPr id="3" name="Content Placeholder 2">
            <a:extLst>
              <a:ext uri="{FF2B5EF4-FFF2-40B4-BE49-F238E27FC236}">
                <a16:creationId xmlns:a16="http://schemas.microsoft.com/office/drawing/2014/main" id="{36D5BEEB-4F81-4A7F-87B1-78BEDACE1AA0}"/>
              </a:ext>
            </a:extLst>
          </p:cNvPr>
          <p:cNvSpPr>
            <a:spLocks noGrp="1"/>
          </p:cNvSpPr>
          <p:nvPr>
            <p:ph idx="1"/>
          </p:nvPr>
        </p:nvSpPr>
        <p:spPr>
          <a:xfrm>
            <a:off x="838200" y="927652"/>
            <a:ext cx="10515600" cy="5565223"/>
          </a:xfrm>
        </p:spPr>
        <p:txBody>
          <a:bodyPr>
            <a:normAutofit fontScale="92500" lnSpcReduction="20000"/>
          </a:bodyPr>
          <a:lstStyle/>
          <a:p>
            <a:r>
              <a:rPr lang="en-US" dirty="0"/>
              <a:t>When is there always a path between two vertices in the graph?</a:t>
            </a:r>
          </a:p>
          <a:p>
            <a:r>
              <a:rPr lang="en-US" dirty="0"/>
              <a:t>An undirected graph is called </a:t>
            </a:r>
            <a:r>
              <a:rPr lang="en-US" i="1" dirty="0"/>
              <a:t>connected </a:t>
            </a:r>
            <a:r>
              <a:rPr lang="en-US" dirty="0"/>
              <a:t>if there is a path between every pair of distinct vertices of the graph. </a:t>
            </a:r>
          </a:p>
          <a:p>
            <a:r>
              <a:rPr lang="en-US" dirty="0"/>
              <a:t>An undirected graph that is not </a:t>
            </a:r>
            <a:r>
              <a:rPr lang="en-US" i="1" dirty="0"/>
              <a:t>connected </a:t>
            </a:r>
            <a:r>
              <a:rPr lang="en-US" dirty="0"/>
              <a:t>is called </a:t>
            </a:r>
            <a:r>
              <a:rPr lang="en-US" i="1" dirty="0"/>
              <a:t>disconnected</a:t>
            </a:r>
            <a:r>
              <a:rPr lang="en-US" dirty="0"/>
              <a:t>. </a:t>
            </a:r>
          </a:p>
          <a:p>
            <a:r>
              <a:rPr lang="en-US" dirty="0"/>
              <a:t>We </a:t>
            </a:r>
            <a:r>
              <a:rPr lang="en-US" i="1" dirty="0"/>
              <a:t>disconnect </a:t>
            </a:r>
            <a:r>
              <a:rPr lang="en-US" dirty="0"/>
              <a:t>a graph when we remove vertices or edges, or both, to produce a d</a:t>
            </a:r>
            <a:r>
              <a:rPr lang="en-IN" dirty="0" err="1"/>
              <a:t>isconnected</a:t>
            </a:r>
            <a:r>
              <a:rPr lang="en-IN" dirty="0"/>
              <a:t> subgraph.</a:t>
            </a:r>
          </a:p>
          <a:p>
            <a:r>
              <a:rPr lang="en-US" dirty="0"/>
              <a:t>Is this connected graph?</a:t>
            </a:r>
          </a:p>
          <a:p>
            <a:endParaRPr lang="en-US" dirty="0"/>
          </a:p>
          <a:p>
            <a:endParaRPr lang="en-IN" dirty="0"/>
          </a:p>
          <a:p>
            <a:endParaRPr lang="en-IN" dirty="0"/>
          </a:p>
          <a:p>
            <a:endParaRPr lang="en-IN" dirty="0"/>
          </a:p>
          <a:p>
            <a:r>
              <a:rPr lang="en-IN" dirty="0"/>
              <a:t>Ans: Yes							No</a:t>
            </a:r>
          </a:p>
          <a:p>
            <a:r>
              <a:rPr lang="en-US" dirty="0"/>
              <a:t>There is a simple path between every pair of distinct vertices of a connected undirected graph.</a:t>
            </a:r>
            <a:endParaRPr lang="en-IN" dirty="0"/>
          </a:p>
        </p:txBody>
      </p:sp>
      <p:pic>
        <p:nvPicPr>
          <p:cNvPr id="4" name="Picture 3">
            <a:extLst>
              <a:ext uri="{FF2B5EF4-FFF2-40B4-BE49-F238E27FC236}">
                <a16:creationId xmlns:a16="http://schemas.microsoft.com/office/drawing/2014/main" id="{EAB6E4C1-9DF0-442C-B8E4-A2D19A7FC88D}"/>
              </a:ext>
            </a:extLst>
          </p:cNvPr>
          <p:cNvPicPr>
            <a:picLocks noChangeAspect="1"/>
          </p:cNvPicPr>
          <p:nvPr/>
        </p:nvPicPr>
        <p:blipFill>
          <a:blip r:embed="rId2"/>
          <a:stretch>
            <a:fillRect/>
          </a:stretch>
        </p:blipFill>
        <p:spPr>
          <a:xfrm>
            <a:off x="1309895" y="3429000"/>
            <a:ext cx="1276350" cy="1657350"/>
          </a:xfrm>
          <a:prstGeom prst="rect">
            <a:avLst/>
          </a:prstGeom>
        </p:spPr>
      </p:pic>
      <p:pic>
        <p:nvPicPr>
          <p:cNvPr id="5" name="Picture 4">
            <a:extLst>
              <a:ext uri="{FF2B5EF4-FFF2-40B4-BE49-F238E27FC236}">
                <a16:creationId xmlns:a16="http://schemas.microsoft.com/office/drawing/2014/main" id="{8E0F0429-6D50-463D-A263-57B13A6FEDA6}"/>
              </a:ext>
            </a:extLst>
          </p:cNvPr>
          <p:cNvPicPr>
            <a:picLocks noChangeAspect="1"/>
          </p:cNvPicPr>
          <p:nvPr/>
        </p:nvPicPr>
        <p:blipFill>
          <a:blip r:embed="rId3"/>
          <a:stretch>
            <a:fillRect/>
          </a:stretch>
        </p:blipFill>
        <p:spPr>
          <a:xfrm>
            <a:off x="8149674" y="3533775"/>
            <a:ext cx="1352550" cy="1447800"/>
          </a:xfrm>
          <a:prstGeom prst="rect">
            <a:avLst/>
          </a:prstGeom>
        </p:spPr>
      </p:pic>
    </p:spTree>
    <p:extLst>
      <p:ext uri="{BB962C8B-B14F-4D97-AF65-F5344CB8AC3E}">
        <p14:creationId xmlns:p14="http://schemas.microsoft.com/office/powerpoint/2010/main" val="128683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4DA6-34F5-40A5-A060-1D1B3E5B207B}"/>
              </a:ext>
            </a:extLst>
          </p:cNvPr>
          <p:cNvSpPr>
            <a:spLocks noGrp="1"/>
          </p:cNvSpPr>
          <p:nvPr>
            <p:ph type="title"/>
          </p:nvPr>
        </p:nvSpPr>
        <p:spPr>
          <a:xfrm>
            <a:off x="838200" y="365125"/>
            <a:ext cx="10515600" cy="562527"/>
          </a:xfrm>
        </p:spPr>
        <p:txBody>
          <a:bodyPr>
            <a:normAutofit fontScale="90000"/>
          </a:bodyPr>
          <a:lstStyle/>
          <a:p>
            <a:r>
              <a:rPr lang="en-IN" b="1" dirty="0"/>
              <a:t>CONNECTED COMPONENTS</a:t>
            </a:r>
            <a:endParaRPr lang="en-IN" dirty="0"/>
          </a:p>
        </p:txBody>
      </p:sp>
      <p:sp>
        <p:nvSpPr>
          <p:cNvPr id="3" name="Content Placeholder 2">
            <a:extLst>
              <a:ext uri="{FF2B5EF4-FFF2-40B4-BE49-F238E27FC236}">
                <a16:creationId xmlns:a16="http://schemas.microsoft.com/office/drawing/2014/main" id="{DD2F7992-0907-4554-998F-515C273E556D}"/>
              </a:ext>
            </a:extLst>
          </p:cNvPr>
          <p:cNvSpPr>
            <a:spLocks noGrp="1"/>
          </p:cNvSpPr>
          <p:nvPr>
            <p:ph idx="1"/>
          </p:nvPr>
        </p:nvSpPr>
        <p:spPr>
          <a:xfrm>
            <a:off x="541866" y="1230984"/>
            <a:ext cx="10811934" cy="5408355"/>
          </a:xfrm>
        </p:spPr>
        <p:txBody>
          <a:bodyPr>
            <a:normAutofit fontScale="92500" lnSpcReduction="10000"/>
          </a:bodyPr>
          <a:lstStyle/>
          <a:p>
            <a:pPr algn="just"/>
            <a:r>
              <a:rPr lang="en-US" dirty="0"/>
              <a:t>In graph theory, a </a:t>
            </a:r>
            <a:r>
              <a:rPr lang="en-US" b="1" dirty="0"/>
              <a:t>connected component</a:t>
            </a:r>
            <a:r>
              <a:rPr lang="en-US" dirty="0"/>
              <a:t> (or just </a:t>
            </a:r>
            <a:r>
              <a:rPr lang="en-US" b="1" dirty="0"/>
              <a:t>component</a:t>
            </a:r>
            <a:r>
              <a:rPr lang="en-US" dirty="0"/>
              <a:t>) of an undirected graph is a subgraph in which any two vertices are connected to each other by paths, and which is connected to no additional vertices in the super graph.</a:t>
            </a:r>
          </a:p>
          <a:p>
            <a:pPr algn="just"/>
            <a:r>
              <a:rPr lang="en-US" dirty="0"/>
              <a:t> For example, the graph shown in the illustration has three connected components. </a:t>
            </a:r>
          </a:p>
          <a:p>
            <a:pPr algn="just"/>
            <a:endParaRPr lang="en-US" dirty="0"/>
          </a:p>
          <a:p>
            <a:pPr algn="just"/>
            <a:endParaRPr lang="en-US" dirty="0"/>
          </a:p>
          <a:p>
            <a:pPr algn="just"/>
            <a:endParaRPr lang="en-US" dirty="0"/>
          </a:p>
          <a:p>
            <a:pPr algn="just"/>
            <a:endParaRPr lang="en-US" dirty="0"/>
          </a:p>
          <a:p>
            <a:pPr algn="just"/>
            <a:r>
              <a:rPr lang="en-US" dirty="0"/>
              <a:t>A vertex with no incident edges is itself a connected component. </a:t>
            </a:r>
          </a:p>
          <a:p>
            <a:r>
              <a:rPr lang="en-US" dirty="0"/>
              <a:t>A graph </a:t>
            </a:r>
            <a:r>
              <a:rPr lang="en-US" i="1" dirty="0"/>
              <a:t>G </a:t>
            </a:r>
            <a:r>
              <a:rPr lang="en-US" dirty="0"/>
              <a:t>that is not connected has two or more connected components that are disjoint and have </a:t>
            </a:r>
            <a:r>
              <a:rPr lang="en-US" i="1" dirty="0"/>
              <a:t>G </a:t>
            </a:r>
            <a:r>
              <a:rPr lang="en-US" dirty="0"/>
              <a:t>as their union.</a:t>
            </a:r>
          </a:p>
        </p:txBody>
      </p:sp>
      <p:pic>
        <p:nvPicPr>
          <p:cNvPr id="1029" name="Picture 5" descr="https://upload.wikimedia.org/wikipedia/commons/thumb/8/85/Pseudoforest.svg/540px-Pseudoforest.svg.png">
            <a:extLst>
              <a:ext uri="{FF2B5EF4-FFF2-40B4-BE49-F238E27FC236}">
                <a16:creationId xmlns:a16="http://schemas.microsoft.com/office/drawing/2014/main" id="{38031CD1-C87B-47F1-8245-4ED555A4D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975" y="3061252"/>
            <a:ext cx="2277399" cy="197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91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3355-180C-4C94-8F72-2F02A93DAB1D}"/>
              </a:ext>
            </a:extLst>
          </p:cNvPr>
          <p:cNvSpPr>
            <a:spLocks noGrp="1"/>
          </p:cNvSpPr>
          <p:nvPr>
            <p:ph type="title"/>
          </p:nvPr>
        </p:nvSpPr>
        <p:spPr>
          <a:xfrm>
            <a:off x="838200" y="365126"/>
            <a:ext cx="10515600" cy="801066"/>
          </a:xfrm>
        </p:spPr>
        <p:txBody>
          <a:bodyPr/>
          <a:lstStyle/>
          <a:p>
            <a:r>
              <a:rPr lang="en-IN" dirty="0"/>
              <a:t>Cut Vertices and Cut Edge</a:t>
            </a:r>
          </a:p>
        </p:txBody>
      </p:sp>
      <p:sp>
        <p:nvSpPr>
          <p:cNvPr id="3" name="Content Placeholder 2">
            <a:extLst>
              <a:ext uri="{FF2B5EF4-FFF2-40B4-BE49-F238E27FC236}">
                <a16:creationId xmlns:a16="http://schemas.microsoft.com/office/drawing/2014/main" id="{98D37425-CB88-4672-80F8-6580B92CB1F3}"/>
              </a:ext>
            </a:extLst>
          </p:cNvPr>
          <p:cNvSpPr>
            <a:spLocks noGrp="1"/>
          </p:cNvSpPr>
          <p:nvPr>
            <p:ph idx="1"/>
          </p:nvPr>
        </p:nvSpPr>
        <p:spPr>
          <a:xfrm>
            <a:off x="838200" y="1364974"/>
            <a:ext cx="10515600" cy="4811989"/>
          </a:xfrm>
        </p:spPr>
        <p:txBody>
          <a:bodyPr>
            <a:normAutofit/>
          </a:bodyPr>
          <a:lstStyle/>
          <a:p>
            <a:r>
              <a:rPr lang="en-US" dirty="0"/>
              <a:t>Sometimes the removal from a graph of a vertex and all incident edges produces a subgraph with more connected components. Such vertices are called </a:t>
            </a:r>
            <a:r>
              <a:rPr lang="en-US" b="1" dirty="0"/>
              <a:t>cut vertices </a:t>
            </a:r>
            <a:r>
              <a:rPr lang="en-US" dirty="0"/>
              <a:t>(or </a:t>
            </a:r>
            <a:r>
              <a:rPr lang="en-US" b="1" dirty="0"/>
              <a:t>articulation points</a:t>
            </a:r>
            <a:r>
              <a:rPr lang="en-US" dirty="0"/>
              <a:t>).</a:t>
            </a:r>
          </a:p>
          <a:p>
            <a:r>
              <a:rPr lang="en-US" dirty="0"/>
              <a:t>The removal of a cut vertex from a connected graph produces a subgraph that is not connected.</a:t>
            </a:r>
          </a:p>
          <a:p>
            <a:r>
              <a:rPr lang="en-US" dirty="0"/>
              <a:t>An edge whose removal produces a graph with more connected components than in the original graph is called a </a:t>
            </a:r>
            <a:r>
              <a:rPr lang="en-US" b="1" dirty="0"/>
              <a:t>cut edge </a:t>
            </a:r>
            <a:r>
              <a:rPr lang="en-US" dirty="0"/>
              <a:t>or </a:t>
            </a:r>
            <a:r>
              <a:rPr lang="en-US" b="1" dirty="0"/>
              <a:t>bridge.</a:t>
            </a:r>
          </a:p>
          <a:p>
            <a:r>
              <a:rPr lang="en-US" dirty="0"/>
              <a:t>In a graph representing a computer network, a cut vertex and a cut edge represent an essential router and an essential link that cannot fail for all computers to be able to communicate.</a:t>
            </a:r>
            <a:endParaRPr lang="en-IN" dirty="0"/>
          </a:p>
        </p:txBody>
      </p:sp>
    </p:spTree>
    <p:extLst>
      <p:ext uri="{BB962C8B-B14F-4D97-AF65-F5344CB8AC3E}">
        <p14:creationId xmlns:p14="http://schemas.microsoft.com/office/powerpoint/2010/main" val="2334646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8C96-67F6-4772-A3C9-2EBE2FE86911}"/>
              </a:ext>
            </a:extLst>
          </p:cNvPr>
          <p:cNvSpPr>
            <a:spLocks noGrp="1"/>
          </p:cNvSpPr>
          <p:nvPr>
            <p:ph type="title"/>
          </p:nvPr>
        </p:nvSpPr>
        <p:spPr>
          <a:xfrm>
            <a:off x="838200" y="365125"/>
            <a:ext cx="10515600" cy="536023"/>
          </a:xfrm>
        </p:spPr>
        <p:txBody>
          <a:bodyPr>
            <a:normAutofit fontScale="90000"/>
          </a:bodyPr>
          <a:lstStyle/>
          <a:p>
            <a:r>
              <a:rPr lang="en-IN" dirty="0"/>
              <a:t>Example</a:t>
            </a:r>
          </a:p>
        </p:txBody>
      </p:sp>
      <p:sp>
        <p:nvSpPr>
          <p:cNvPr id="3" name="Content Placeholder 2">
            <a:extLst>
              <a:ext uri="{FF2B5EF4-FFF2-40B4-BE49-F238E27FC236}">
                <a16:creationId xmlns:a16="http://schemas.microsoft.com/office/drawing/2014/main" id="{C854D6BC-AE94-45BF-9757-9C1C5980E18F}"/>
              </a:ext>
            </a:extLst>
          </p:cNvPr>
          <p:cNvSpPr>
            <a:spLocks noGrp="1"/>
          </p:cNvSpPr>
          <p:nvPr>
            <p:ph idx="1"/>
          </p:nvPr>
        </p:nvSpPr>
        <p:spPr>
          <a:xfrm>
            <a:off x="838200" y="1046922"/>
            <a:ext cx="10515600" cy="5130041"/>
          </a:xfrm>
        </p:spPr>
        <p:txBody>
          <a:bodyPr/>
          <a:lstStyle/>
          <a:p>
            <a:r>
              <a:rPr lang="en-US" dirty="0"/>
              <a:t>Find the cut vertices and cut edges in the graph(G1):</a:t>
            </a:r>
          </a:p>
          <a:p>
            <a:endParaRPr lang="en-IN" dirty="0"/>
          </a:p>
        </p:txBody>
      </p:sp>
      <p:pic>
        <p:nvPicPr>
          <p:cNvPr id="4" name="Picture 3">
            <a:extLst>
              <a:ext uri="{FF2B5EF4-FFF2-40B4-BE49-F238E27FC236}">
                <a16:creationId xmlns:a16="http://schemas.microsoft.com/office/drawing/2014/main" id="{A1FE263B-8A2D-40A5-A85C-87DEA694221C}"/>
              </a:ext>
            </a:extLst>
          </p:cNvPr>
          <p:cNvPicPr>
            <a:picLocks noChangeAspect="1"/>
          </p:cNvPicPr>
          <p:nvPr/>
        </p:nvPicPr>
        <p:blipFill>
          <a:blip r:embed="rId2"/>
          <a:stretch>
            <a:fillRect/>
          </a:stretch>
        </p:blipFill>
        <p:spPr>
          <a:xfrm>
            <a:off x="1312793" y="1462087"/>
            <a:ext cx="2781300" cy="1495425"/>
          </a:xfrm>
          <a:prstGeom prst="rect">
            <a:avLst/>
          </a:prstGeom>
        </p:spPr>
      </p:pic>
      <p:sp>
        <p:nvSpPr>
          <p:cNvPr id="5" name="Rectangle 4">
            <a:extLst>
              <a:ext uri="{FF2B5EF4-FFF2-40B4-BE49-F238E27FC236}">
                <a16:creationId xmlns:a16="http://schemas.microsoft.com/office/drawing/2014/main" id="{4831F08B-AB12-42D6-B1D4-6D2ECD65F94D}"/>
              </a:ext>
            </a:extLst>
          </p:cNvPr>
          <p:cNvSpPr/>
          <p:nvPr/>
        </p:nvSpPr>
        <p:spPr>
          <a:xfrm>
            <a:off x="1312792" y="3103286"/>
            <a:ext cx="10282859" cy="156966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Roman"/>
              </a:rPr>
              <a:t>The cut vertices of </a:t>
            </a:r>
            <a:r>
              <a:rPr lang="en-US" sz="2400" i="1" dirty="0">
                <a:latin typeface="MTMI"/>
              </a:rPr>
              <a:t>G</a:t>
            </a:r>
            <a:r>
              <a:rPr lang="en-US" dirty="0">
                <a:latin typeface="Times-Roman"/>
              </a:rPr>
              <a:t>1 </a:t>
            </a:r>
            <a:r>
              <a:rPr lang="en-US" sz="2400" dirty="0">
                <a:latin typeface="Times-Roman"/>
              </a:rPr>
              <a:t>are </a:t>
            </a:r>
            <a:r>
              <a:rPr lang="en-US" sz="2400" i="1" dirty="0">
                <a:latin typeface="MTMI"/>
              </a:rPr>
              <a:t>b</a:t>
            </a:r>
            <a:r>
              <a:rPr lang="en-US" sz="2400" dirty="0">
                <a:latin typeface="Times-Roman"/>
              </a:rPr>
              <a:t>, </a:t>
            </a:r>
            <a:r>
              <a:rPr lang="en-US" sz="2400" i="1" dirty="0">
                <a:latin typeface="MTMI"/>
              </a:rPr>
              <a:t>c</a:t>
            </a:r>
            <a:r>
              <a:rPr lang="en-US" sz="2400" dirty="0">
                <a:latin typeface="Times-Roman"/>
              </a:rPr>
              <a:t>, and </a:t>
            </a:r>
            <a:r>
              <a:rPr lang="en-US" sz="2400" i="1" dirty="0">
                <a:latin typeface="MTMI"/>
              </a:rPr>
              <a:t>e</a:t>
            </a:r>
            <a:r>
              <a:rPr lang="en-US" sz="2400" dirty="0">
                <a:latin typeface="Times-Roman"/>
              </a:rPr>
              <a:t>. The removal of one of these vertices (and its adjacent edges) disconnects the graph. </a:t>
            </a:r>
          </a:p>
          <a:p>
            <a:pPr marL="342900" indent="-342900" algn="just">
              <a:buFont typeface="Arial" panose="020B0604020202020204" pitchFamily="34" charset="0"/>
              <a:buChar char="•"/>
            </a:pPr>
            <a:r>
              <a:rPr lang="en-US" sz="2400" dirty="0">
                <a:latin typeface="Times-Roman"/>
              </a:rPr>
              <a:t>The cut edges are </a:t>
            </a:r>
            <a:r>
              <a:rPr lang="en-US" sz="2400" dirty="0">
                <a:latin typeface="MTSYN"/>
              </a:rPr>
              <a:t>{</a:t>
            </a:r>
            <a:r>
              <a:rPr lang="en-US" sz="2400" i="1" dirty="0">
                <a:latin typeface="MTMI"/>
              </a:rPr>
              <a:t>a, b</a:t>
            </a:r>
            <a:r>
              <a:rPr lang="en-US" sz="2400" dirty="0">
                <a:latin typeface="MTSYN"/>
              </a:rPr>
              <a:t>} </a:t>
            </a:r>
            <a:r>
              <a:rPr lang="en-US" sz="2400" dirty="0">
                <a:latin typeface="Times-Roman"/>
              </a:rPr>
              <a:t>and </a:t>
            </a:r>
            <a:r>
              <a:rPr lang="en-US" sz="2400" dirty="0">
                <a:latin typeface="MTSYN"/>
              </a:rPr>
              <a:t>{</a:t>
            </a:r>
            <a:r>
              <a:rPr lang="en-US" sz="2400" i="1" dirty="0">
                <a:latin typeface="MTMI"/>
              </a:rPr>
              <a:t>c, e</a:t>
            </a:r>
            <a:r>
              <a:rPr lang="en-US" sz="2400" dirty="0">
                <a:latin typeface="MTSYN"/>
              </a:rPr>
              <a:t>}</a:t>
            </a:r>
            <a:r>
              <a:rPr lang="en-US" sz="2400" dirty="0">
                <a:latin typeface="Times-Roman"/>
              </a:rPr>
              <a:t>. Removing either one of these edges disconnects </a:t>
            </a:r>
            <a:r>
              <a:rPr lang="en-US" sz="2400" i="1" dirty="0">
                <a:latin typeface="MTMI"/>
              </a:rPr>
              <a:t>G</a:t>
            </a:r>
            <a:r>
              <a:rPr lang="en-US" dirty="0">
                <a:latin typeface="Times-Roman"/>
              </a:rPr>
              <a:t>1</a:t>
            </a:r>
          </a:p>
        </p:txBody>
      </p:sp>
    </p:spTree>
    <p:extLst>
      <p:ext uri="{BB962C8B-B14F-4D97-AF65-F5344CB8AC3E}">
        <p14:creationId xmlns:p14="http://schemas.microsoft.com/office/powerpoint/2010/main" val="359658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3278-AFC0-45D5-AE1D-A94498CCAC19}"/>
              </a:ext>
            </a:extLst>
          </p:cNvPr>
          <p:cNvSpPr>
            <a:spLocks noGrp="1"/>
          </p:cNvSpPr>
          <p:nvPr>
            <p:ph type="title"/>
          </p:nvPr>
        </p:nvSpPr>
        <p:spPr>
          <a:xfrm>
            <a:off x="838200" y="365126"/>
            <a:ext cx="10515600" cy="469761"/>
          </a:xfrm>
        </p:spPr>
        <p:txBody>
          <a:bodyPr>
            <a:normAutofit fontScale="90000"/>
          </a:bodyPr>
          <a:lstStyle/>
          <a:p>
            <a:r>
              <a:rPr lang="en-IN" dirty="0"/>
              <a:t>Vertex Cut</a:t>
            </a:r>
          </a:p>
        </p:txBody>
      </p:sp>
      <p:sp>
        <p:nvSpPr>
          <p:cNvPr id="3" name="Content Placeholder 2">
            <a:extLst>
              <a:ext uri="{FF2B5EF4-FFF2-40B4-BE49-F238E27FC236}">
                <a16:creationId xmlns:a16="http://schemas.microsoft.com/office/drawing/2014/main" id="{F6F2B45F-960B-48C8-A5A3-A91C8CF208AF}"/>
              </a:ext>
            </a:extLst>
          </p:cNvPr>
          <p:cNvSpPr>
            <a:spLocks noGrp="1"/>
          </p:cNvSpPr>
          <p:nvPr>
            <p:ph idx="1"/>
          </p:nvPr>
        </p:nvSpPr>
        <p:spPr>
          <a:xfrm>
            <a:off x="1063487" y="834887"/>
            <a:ext cx="10515600" cy="5196302"/>
          </a:xfrm>
        </p:spPr>
        <p:txBody>
          <a:bodyPr>
            <a:normAutofit fontScale="92500" lnSpcReduction="20000"/>
          </a:bodyPr>
          <a:lstStyle/>
          <a:p>
            <a:r>
              <a:rPr lang="en-US" dirty="0"/>
              <a:t>Not all graphs have cut vertices. </a:t>
            </a:r>
          </a:p>
          <a:p>
            <a:r>
              <a:rPr lang="en-US" dirty="0"/>
              <a:t>For example, the complete graph </a:t>
            </a:r>
            <a:r>
              <a:rPr lang="en-US" i="1" dirty="0" err="1"/>
              <a:t>K</a:t>
            </a:r>
            <a:r>
              <a:rPr lang="en-US" i="1" baseline="-25000" dirty="0" err="1"/>
              <a:t>n</a:t>
            </a:r>
            <a:r>
              <a:rPr lang="en-US" dirty="0"/>
              <a:t>, where </a:t>
            </a:r>
            <a:r>
              <a:rPr lang="en-US" i="1" dirty="0"/>
              <a:t>n </a:t>
            </a:r>
            <a:r>
              <a:rPr lang="en-US" dirty="0"/>
              <a:t>≥ 3, has no cut vertices. When you remove a vertex from </a:t>
            </a:r>
            <a:r>
              <a:rPr lang="en-US" i="1" dirty="0" err="1"/>
              <a:t>K</a:t>
            </a:r>
            <a:r>
              <a:rPr lang="en-US" i="1" baseline="-25000" dirty="0" err="1"/>
              <a:t>n</a:t>
            </a:r>
            <a:r>
              <a:rPr lang="en-US" i="1" dirty="0"/>
              <a:t> </a:t>
            </a:r>
            <a:r>
              <a:rPr lang="en-US" dirty="0"/>
              <a:t>and all edges incident to it, the resulting subgraph is the complete graph </a:t>
            </a:r>
            <a:r>
              <a:rPr lang="en-US" i="1" baseline="-25000" dirty="0"/>
              <a:t>Kn</a:t>
            </a:r>
            <a:r>
              <a:rPr lang="en-US" baseline="-25000" dirty="0"/>
              <a:t>−1</a:t>
            </a:r>
            <a:r>
              <a:rPr lang="en-US" dirty="0"/>
              <a:t>, a connected graph. </a:t>
            </a:r>
          </a:p>
          <a:p>
            <a:r>
              <a:rPr lang="en-US" dirty="0"/>
              <a:t>Connected graphs without cut vertices are called </a:t>
            </a:r>
            <a:r>
              <a:rPr lang="en-US" b="1" dirty="0"/>
              <a:t>non separable graphs</a:t>
            </a:r>
            <a:r>
              <a:rPr lang="en-US" dirty="0"/>
              <a:t>, and can be thought of as more connected than those with a cut vertex.</a:t>
            </a:r>
          </a:p>
          <a:p>
            <a:r>
              <a:rPr lang="en-IN" dirty="0"/>
              <a:t>A subset </a:t>
            </a:r>
            <a:r>
              <a:rPr lang="en-IN" i="1" dirty="0"/>
              <a:t>V’ </a:t>
            </a:r>
            <a:r>
              <a:rPr lang="en-US" dirty="0"/>
              <a:t>of the vertex set </a:t>
            </a:r>
            <a:r>
              <a:rPr lang="en-US" i="1" dirty="0"/>
              <a:t>V </a:t>
            </a:r>
            <a:r>
              <a:rPr lang="en-US" dirty="0"/>
              <a:t>of </a:t>
            </a:r>
            <a:r>
              <a:rPr lang="en-US" i="1" dirty="0"/>
              <a:t>G </a:t>
            </a:r>
            <a:r>
              <a:rPr lang="en-US" dirty="0"/>
              <a:t>= </a:t>
            </a:r>
            <a:r>
              <a:rPr lang="en-US" i="1" dirty="0"/>
              <a:t>(V ,E) </a:t>
            </a:r>
            <a:r>
              <a:rPr lang="en-US" dirty="0"/>
              <a:t>is a </a:t>
            </a:r>
            <a:r>
              <a:rPr lang="en-US" b="1" dirty="0"/>
              <a:t>vertex cut</a:t>
            </a:r>
            <a:r>
              <a:rPr lang="en-US" dirty="0"/>
              <a:t>, or </a:t>
            </a:r>
            <a:r>
              <a:rPr lang="en-US" b="1" dirty="0"/>
              <a:t>separating set</a:t>
            </a:r>
            <a:r>
              <a:rPr lang="en-US" dirty="0"/>
              <a:t>, if </a:t>
            </a:r>
            <a:r>
              <a:rPr lang="en-US" i="1" dirty="0"/>
              <a:t>G </a:t>
            </a:r>
            <a:r>
              <a:rPr lang="en-US" dirty="0"/>
              <a:t>− </a:t>
            </a:r>
            <a:r>
              <a:rPr lang="en-US" i="1" dirty="0"/>
              <a:t>V’  </a:t>
            </a:r>
            <a:r>
              <a:rPr lang="en-IN" dirty="0"/>
              <a:t>is disconnected.</a:t>
            </a:r>
          </a:p>
          <a:p>
            <a:endParaRPr lang="en-IN" dirty="0"/>
          </a:p>
          <a:p>
            <a:endParaRPr lang="en-IN" dirty="0"/>
          </a:p>
          <a:p>
            <a:endParaRPr lang="en-IN" dirty="0"/>
          </a:p>
          <a:p>
            <a:endParaRPr lang="en-IN" dirty="0"/>
          </a:p>
          <a:p>
            <a:endParaRPr lang="en-IN" dirty="0"/>
          </a:p>
          <a:p>
            <a:r>
              <a:rPr lang="en-IN" dirty="0"/>
              <a:t>{</a:t>
            </a:r>
            <a:r>
              <a:rPr lang="en-IN" dirty="0" err="1"/>
              <a:t>b,c,e</a:t>
            </a:r>
            <a:r>
              <a:rPr lang="en-IN" dirty="0"/>
              <a:t>} is the vertex cut of the figure</a:t>
            </a:r>
          </a:p>
          <a:p>
            <a:endParaRPr lang="en-IN" dirty="0"/>
          </a:p>
        </p:txBody>
      </p:sp>
      <p:pic>
        <p:nvPicPr>
          <p:cNvPr id="4" name="Picture 3">
            <a:extLst>
              <a:ext uri="{FF2B5EF4-FFF2-40B4-BE49-F238E27FC236}">
                <a16:creationId xmlns:a16="http://schemas.microsoft.com/office/drawing/2014/main" id="{66AFDE87-CD7E-49F3-A720-B2FC7FA751A3}"/>
              </a:ext>
            </a:extLst>
          </p:cNvPr>
          <p:cNvPicPr>
            <a:picLocks noChangeAspect="1"/>
          </p:cNvPicPr>
          <p:nvPr/>
        </p:nvPicPr>
        <p:blipFill>
          <a:blip r:embed="rId2"/>
          <a:stretch>
            <a:fillRect/>
          </a:stretch>
        </p:blipFill>
        <p:spPr>
          <a:xfrm>
            <a:off x="2557669" y="3578813"/>
            <a:ext cx="3339547" cy="2040110"/>
          </a:xfrm>
          <a:prstGeom prst="rect">
            <a:avLst/>
          </a:prstGeom>
        </p:spPr>
      </p:pic>
      <p:sp>
        <p:nvSpPr>
          <p:cNvPr id="5" name="Rectangle 4">
            <a:extLst>
              <a:ext uri="{FF2B5EF4-FFF2-40B4-BE49-F238E27FC236}">
                <a16:creationId xmlns:a16="http://schemas.microsoft.com/office/drawing/2014/main" id="{54282B48-C410-4014-8A3F-49EF727B06CE}"/>
              </a:ext>
            </a:extLst>
          </p:cNvPr>
          <p:cNvSpPr/>
          <p:nvPr/>
        </p:nvSpPr>
        <p:spPr>
          <a:xfrm>
            <a:off x="1179441" y="6009358"/>
            <a:ext cx="9846367" cy="390363"/>
          </a:xfrm>
          <a:prstGeom prst="rect">
            <a:avLst/>
          </a:prstGeom>
        </p:spPr>
        <p:txBody>
          <a:bodyPr wrap="square">
            <a:spAutoFit/>
          </a:bodyPr>
          <a:lstStyle/>
          <a:p>
            <a:pPr marL="228600" indent="-228600">
              <a:lnSpc>
                <a:spcPct val="70000"/>
              </a:lnSpc>
              <a:spcBef>
                <a:spcPts val="1000"/>
              </a:spcBef>
              <a:buFont typeface="Arial" panose="020B0604020202020204" pitchFamily="34" charset="0"/>
              <a:buChar char="•"/>
            </a:pPr>
            <a:r>
              <a:rPr lang="en-US" sz="2600" dirty="0"/>
              <a:t>edge cut of G: a set of edges E’  of G such that G − E’ </a:t>
            </a:r>
            <a:r>
              <a:rPr lang="en-IN" sz="2600" dirty="0"/>
              <a:t>is disconnected</a:t>
            </a:r>
          </a:p>
        </p:txBody>
      </p:sp>
    </p:spTree>
    <p:extLst>
      <p:ext uri="{BB962C8B-B14F-4D97-AF65-F5344CB8AC3E}">
        <p14:creationId xmlns:p14="http://schemas.microsoft.com/office/powerpoint/2010/main" val="62384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360A-ECBE-4C71-99F3-648FEB600445}"/>
              </a:ext>
            </a:extLst>
          </p:cNvPr>
          <p:cNvSpPr>
            <a:spLocks noGrp="1"/>
          </p:cNvSpPr>
          <p:nvPr>
            <p:ph type="title"/>
          </p:nvPr>
        </p:nvSpPr>
        <p:spPr/>
        <p:txBody>
          <a:bodyPr/>
          <a:lstStyle/>
          <a:p>
            <a:r>
              <a:rPr lang="en-IN" dirty="0"/>
              <a:t>K-Connected Graph</a:t>
            </a:r>
          </a:p>
        </p:txBody>
      </p:sp>
      <p:sp>
        <p:nvSpPr>
          <p:cNvPr id="3" name="Content Placeholder 2">
            <a:extLst>
              <a:ext uri="{FF2B5EF4-FFF2-40B4-BE49-F238E27FC236}">
                <a16:creationId xmlns:a16="http://schemas.microsoft.com/office/drawing/2014/main" id="{78819167-7652-42E5-B210-B1EFF07F7BD6}"/>
              </a:ext>
            </a:extLst>
          </p:cNvPr>
          <p:cNvSpPr>
            <a:spLocks noGrp="1"/>
          </p:cNvSpPr>
          <p:nvPr>
            <p:ph idx="1"/>
          </p:nvPr>
        </p:nvSpPr>
        <p:spPr>
          <a:xfrm>
            <a:off x="544373" y="1288568"/>
            <a:ext cx="10809427" cy="4888395"/>
          </a:xfrm>
        </p:spPr>
        <p:txBody>
          <a:bodyPr/>
          <a:lstStyle/>
          <a:p>
            <a:r>
              <a:rPr lang="en-US" dirty="0"/>
              <a:t>We say that a graph is </a:t>
            </a:r>
            <a:r>
              <a:rPr lang="en-US" i="1" dirty="0"/>
              <a:t>k</a:t>
            </a:r>
            <a:r>
              <a:rPr lang="en-US" b="1" dirty="0"/>
              <a:t>-connected </a:t>
            </a:r>
            <a:r>
              <a:rPr lang="en-US" dirty="0"/>
              <a:t>(or </a:t>
            </a:r>
            <a:r>
              <a:rPr lang="en-US" i="1" dirty="0"/>
              <a:t>k</a:t>
            </a:r>
            <a:r>
              <a:rPr lang="en-US" b="1" dirty="0"/>
              <a:t>-vertex-connected</a:t>
            </a:r>
            <a:r>
              <a:rPr lang="en-US" dirty="0"/>
              <a:t>), if </a:t>
            </a:r>
            <a:r>
              <a:rPr lang="en-US" i="1" dirty="0"/>
              <a:t>κ(G) </a:t>
            </a:r>
            <a:r>
              <a:rPr lang="en-US" dirty="0"/>
              <a:t>≥ </a:t>
            </a:r>
            <a:r>
              <a:rPr lang="en-US" i="1" dirty="0"/>
              <a:t>k.</a:t>
            </a:r>
          </a:p>
          <a:p>
            <a:r>
              <a:rPr lang="en-US" i="1" dirty="0"/>
              <a:t>κ(G) or vertex connectivity</a:t>
            </a:r>
            <a:r>
              <a:rPr lang="en-US" dirty="0"/>
              <a:t> is the minimum number of vertices in a vertex </a:t>
            </a:r>
            <a:r>
              <a:rPr lang="en-IN" dirty="0"/>
              <a:t>cut.</a:t>
            </a:r>
          </a:p>
          <a:p>
            <a:r>
              <a:rPr lang="en-US" dirty="0"/>
              <a:t>The larger </a:t>
            </a:r>
            <a:r>
              <a:rPr lang="en-US" i="1" dirty="0"/>
              <a:t>κ(G) </a:t>
            </a:r>
            <a:r>
              <a:rPr lang="en-US" dirty="0"/>
              <a:t>is, the more connected we consider </a:t>
            </a:r>
            <a:r>
              <a:rPr lang="en-US" i="1" dirty="0"/>
              <a:t>G </a:t>
            </a:r>
            <a:r>
              <a:rPr lang="en-US" dirty="0"/>
              <a:t>to be.</a:t>
            </a:r>
          </a:p>
          <a:p>
            <a:r>
              <a:rPr lang="en-US" i="1" dirty="0"/>
              <a:t>λ(G) </a:t>
            </a:r>
            <a:r>
              <a:rPr lang="en-US" dirty="0"/>
              <a:t>(the edge connectivity of </a:t>
            </a:r>
            <a:r>
              <a:rPr lang="en-US" i="1" dirty="0"/>
              <a:t>G</a:t>
            </a:r>
            <a:r>
              <a:rPr lang="en-US" dirty="0"/>
              <a:t>): the size of a smallest edge </a:t>
            </a:r>
            <a:r>
              <a:rPr lang="en-IN" dirty="0"/>
              <a:t>cut of </a:t>
            </a:r>
            <a:r>
              <a:rPr lang="en-IN" i="1" dirty="0"/>
              <a:t>G</a:t>
            </a:r>
            <a:endParaRPr lang="en-US" dirty="0"/>
          </a:p>
          <a:p>
            <a:pPr marL="0" indent="0">
              <a:buNone/>
            </a:pPr>
            <a:r>
              <a:rPr lang="en-US" dirty="0"/>
              <a:t>Find the vertex connectivity for each of the graphs</a:t>
            </a:r>
            <a:endParaRPr lang="en-IN" dirty="0"/>
          </a:p>
        </p:txBody>
      </p:sp>
      <p:pic>
        <p:nvPicPr>
          <p:cNvPr id="4" name="Picture 3">
            <a:extLst>
              <a:ext uri="{FF2B5EF4-FFF2-40B4-BE49-F238E27FC236}">
                <a16:creationId xmlns:a16="http://schemas.microsoft.com/office/drawing/2014/main" id="{C84D7E56-0C89-4F37-B599-1D9CE91F3211}"/>
              </a:ext>
            </a:extLst>
          </p:cNvPr>
          <p:cNvPicPr>
            <a:picLocks noChangeAspect="1"/>
          </p:cNvPicPr>
          <p:nvPr/>
        </p:nvPicPr>
        <p:blipFill>
          <a:blip r:embed="rId2"/>
          <a:stretch>
            <a:fillRect/>
          </a:stretch>
        </p:blipFill>
        <p:spPr>
          <a:xfrm>
            <a:off x="544373" y="4244631"/>
            <a:ext cx="3019425" cy="1962150"/>
          </a:xfrm>
          <a:prstGeom prst="rect">
            <a:avLst/>
          </a:prstGeom>
        </p:spPr>
      </p:pic>
      <p:pic>
        <p:nvPicPr>
          <p:cNvPr id="5" name="Picture 4">
            <a:extLst>
              <a:ext uri="{FF2B5EF4-FFF2-40B4-BE49-F238E27FC236}">
                <a16:creationId xmlns:a16="http://schemas.microsoft.com/office/drawing/2014/main" id="{200B2567-EF27-49E4-86CC-49D7AB59D5C2}"/>
              </a:ext>
            </a:extLst>
          </p:cNvPr>
          <p:cNvPicPr>
            <a:picLocks noChangeAspect="1"/>
          </p:cNvPicPr>
          <p:nvPr/>
        </p:nvPicPr>
        <p:blipFill>
          <a:blip r:embed="rId3"/>
          <a:stretch>
            <a:fillRect/>
          </a:stretch>
        </p:blipFill>
        <p:spPr>
          <a:xfrm>
            <a:off x="4478580" y="4118529"/>
            <a:ext cx="2171700" cy="2058434"/>
          </a:xfrm>
          <a:prstGeom prst="rect">
            <a:avLst/>
          </a:prstGeom>
        </p:spPr>
      </p:pic>
      <p:pic>
        <p:nvPicPr>
          <p:cNvPr id="6" name="Picture 5">
            <a:extLst>
              <a:ext uri="{FF2B5EF4-FFF2-40B4-BE49-F238E27FC236}">
                <a16:creationId xmlns:a16="http://schemas.microsoft.com/office/drawing/2014/main" id="{8BC23AE4-9074-4AB6-A0E1-3CD8C149E7DF}"/>
              </a:ext>
            </a:extLst>
          </p:cNvPr>
          <p:cNvPicPr>
            <a:picLocks noChangeAspect="1"/>
          </p:cNvPicPr>
          <p:nvPr/>
        </p:nvPicPr>
        <p:blipFill>
          <a:blip r:embed="rId4"/>
          <a:stretch>
            <a:fillRect/>
          </a:stretch>
        </p:blipFill>
        <p:spPr>
          <a:xfrm>
            <a:off x="6791237" y="4165741"/>
            <a:ext cx="4421606" cy="1836667"/>
          </a:xfrm>
          <a:prstGeom prst="rect">
            <a:avLst/>
          </a:prstGeom>
        </p:spPr>
      </p:pic>
      <p:sp>
        <p:nvSpPr>
          <p:cNvPr id="7" name="TextBox 6">
            <a:extLst>
              <a:ext uri="{FF2B5EF4-FFF2-40B4-BE49-F238E27FC236}">
                <a16:creationId xmlns:a16="http://schemas.microsoft.com/office/drawing/2014/main" id="{5E246ED0-7E47-4F00-8148-AAEC802C7C26}"/>
              </a:ext>
            </a:extLst>
          </p:cNvPr>
          <p:cNvSpPr txBox="1"/>
          <p:nvPr/>
        </p:nvSpPr>
        <p:spPr>
          <a:xfrm>
            <a:off x="1828799" y="6176963"/>
            <a:ext cx="450575"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EA416240-6DD8-4CC2-BB50-CCEC1F130BB9}"/>
              </a:ext>
            </a:extLst>
          </p:cNvPr>
          <p:cNvSpPr txBox="1"/>
          <p:nvPr/>
        </p:nvSpPr>
        <p:spPr>
          <a:xfrm>
            <a:off x="5400263" y="6249851"/>
            <a:ext cx="450575" cy="369332"/>
          </a:xfrm>
          <a:prstGeom prst="rect">
            <a:avLst/>
          </a:prstGeom>
          <a:noFill/>
        </p:spPr>
        <p:txBody>
          <a:bodyPr wrap="square" rtlCol="0">
            <a:spAutoFit/>
          </a:bodyPr>
          <a:lstStyle/>
          <a:p>
            <a:r>
              <a:rPr lang="en-IN" dirty="0"/>
              <a:t>1</a:t>
            </a:r>
          </a:p>
        </p:txBody>
      </p:sp>
      <p:sp>
        <p:nvSpPr>
          <p:cNvPr id="9" name="TextBox 8">
            <a:extLst>
              <a:ext uri="{FF2B5EF4-FFF2-40B4-BE49-F238E27FC236}">
                <a16:creationId xmlns:a16="http://schemas.microsoft.com/office/drawing/2014/main" id="{E429B60D-6F24-4393-86E4-188F28BB22E1}"/>
              </a:ext>
            </a:extLst>
          </p:cNvPr>
          <p:cNvSpPr txBox="1"/>
          <p:nvPr/>
        </p:nvSpPr>
        <p:spPr>
          <a:xfrm>
            <a:off x="9283157" y="6236599"/>
            <a:ext cx="450575" cy="369332"/>
          </a:xfrm>
          <a:prstGeom prst="rect">
            <a:avLst/>
          </a:prstGeom>
          <a:noFill/>
        </p:spPr>
        <p:txBody>
          <a:bodyPr wrap="square" rtlCol="0">
            <a:spAutoFit/>
          </a:bodyPr>
          <a:lstStyle/>
          <a:p>
            <a:r>
              <a:rPr lang="en-IN" dirty="0"/>
              <a:t>2</a:t>
            </a:r>
          </a:p>
        </p:txBody>
      </p:sp>
    </p:spTree>
    <p:extLst>
      <p:ext uri="{BB962C8B-B14F-4D97-AF65-F5344CB8AC3E}">
        <p14:creationId xmlns:p14="http://schemas.microsoft.com/office/powerpoint/2010/main" val="82852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84FE-C77F-4043-B41A-97A705A51450}"/>
              </a:ext>
            </a:extLst>
          </p:cNvPr>
          <p:cNvSpPr>
            <a:spLocks noGrp="1"/>
          </p:cNvSpPr>
          <p:nvPr>
            <p:ph type="title"/>
          </p:nvPr>
        </p:nvSpPr>
        <p:spPr>
          <a:xfrm>
            <a:off x="838200" y="365126"/>
            <a:ext cx="10515600" cy="814318"/>
          </a:xfrm>
        </p:spPr>
        <p:txBody>
          <a:bodyPr/>
          <a:lstStyle/>
          <a:p>
            <a:r>
              <a:rPr lang="en-IN" b="1" dirty="0"/>
              <a:t>Connectedness in Directed Graphs</a:t>
            </a:r>
            <a:endParaRPr lang="en-IN" dirty="0"/>
          </a:p>
        </p:txBody>
      </p:sp>
      <p:sp>
        <p:nvSpPr>
          <p:cNvPr id="3" name="Content Placeholder 2">
            <a:extLst>
              <a:ext uri="{FF2B5EF4-FFF2-40B4-BE49-F238E27FC236}">
                <a16:creationId xmlns:a16="http://schemas.microsoft.com/office/drawing/2014/main" id="{2A5D5DE5-59EF-43C5-9193-D771D10B9D6A}"/>
              </a:ext>
            </a:extLst>
          </p:cNvPr>
          <p:cNvSpPr>
            <a:spLocks noGrp="1"/>
          </p:cNvSpPr>
          <p:nvPr>
            <p:ph idx="1"/>
          </p:nvPr>
        </p:nvSpPr>
        <p:spPr>
          <a:xfrm>
            <a:off x="838200" y="1272209"/>
            <a:ext cx="10515600" cy="4904754"/>
          </a:xfrm>
        </p:spPr>
        <p:txBody>
          <a:bodyPr/>
          <a:lstStyle/>
          <a:p>
            <a:r>
              <a:rPr lang="en-US"/>
              <a:t>A directed graph is </a:t>
            </a:r>
            <a:r>
              <a:rPr lang="en-US" i="1"/>
              <a:t>strongly connected </a:t>
            </a:r>
            <a:r>
              <a:rPr lang="en-US"/>
              <a:t>if there is a path from </a:t>
            </a:r>
            <a:r>
              <a:rPr lang="en-US" i="1"/>
              <a:t>a </a:t>
            </a:r>
            <a:r>
              <a:rPr lang="en-US"/>
              <a:t>to </a:t>
            </a:r>
            <a:r>
              <a:rPr lang="en-US" i="1"/>
              <a:t>b </a:t>
            </a:r>
            <a:r>
              <a:rPr lang="en-US"/>
              <a:t>and from </a:t>
            </a:r>
            <a:r>
              <a:rPr lang="en-US" i="1"/>
              <a:t>b </a:t>
            </a:r>
            <a:r>
              <a:rPr lang="en-US"/>
              <a:t>to </a:t>
            </a:r>
            <a:r>
              <a:rPr lang="en-US" i="1"/>
              <a:t>a </a:t>
            </a:r>
            <a:r>
              <a:rPr lang="en-US"/>
              <a:t>whenever </a:t>
            </a:r>
            <a:r>
              <a:rPr lang="en-US" i="1"/>
              <a:t>a </a:t>
            </a:r>
            <a:r>
              <a:rPr lang="en-US"/>
              <a:t>and </a:t>
            </a:r>
            <a:r>
              <a:rPr lang="en-US" i="1"/>
              <a:t>b </a:t>
            </a:r>
            <a:r>
              <a:rPr lang="en-US"/>
              <a:t>are vertices in the graph.</a:t>
            </a:r>
          </a:p>
          <a:p>
            <a:r>
              <a:rPr lang="en-US"/>
              <a:t>A directed graph is </a:t>
            </a:r>
            <a:r>
              <a:rPr lang="en-US" i="1"/>
              <a:t>weakly connected </a:t>
            </a:r>
            <a:r>
              <a:rPr lang="en-US"/>
              <a:t>if there is a path between every two vertices in the </a:t>
            </a:r>
            <a:r>
              <a:rPr lang="en-IN"/>
              <a:t>underlying undirected graph.</a:t>
            </a:r>
          </a:p>
          <a:p>
            <a:r>
              <a:rPr lang="en-US"/>
              <a:t>Are the directed graphs </a:t>
            </a:r>
            <a:r>
              <a:rPr lang="en-US" i="1"/>
              <a:t>G </a:t>
            </a:r>
            <a:r>
              <a:rPr lang="en-US"/>
              <a:t>and </a:t>
            </a:r>
            <a:r>
              <a:rPr lang="en-US" i="1"/>
              <a:t>H </a:t>
            </a:r>
            <a:r>
              <a:rPr lang="en-US"/>
              <a:t>shown in Figure  strongly connected? Are they weakly </a:t>
            </a:r>
            <a:r>
              <a:rPr lang="en-IN"/>
              <a:t>connected?</a:t>
            </a:r>
            <a:endParaRPr lang="en-IN" dirty="0"/>
          </a:p>
        </p:txBody>
      </p:sp>
      <p:pic>
        <p:nvPicPr>
          <p:cNvPr id="4" name="Picture 3">
            <a:extLst>
              <a:ext uri="{FF2B5EF4-FFF2-40B4-BE49-F238E27FC236}">
                <a16:creationId xmlns:a16="http://schemas.microsoft.com/office/drawing/2014/main" id="{943B2530-A01F-4570-8A1E-FE489D839C21}"/>
              </a:ext>
            </a:extLst>
          </p:cNvPr>
          <p:cNvPicPr>
            <a:picLocks noChangeAspect="1"/>
          </p:cNvPicPr>
          <p:nvPr/>
        </p:nvPicPr>
        <p:blipFill>
          <a:blip r:embed="rId2"/>
          <a:stretch>
            <a:fillRect/>
          </a:stretch>
        </p:blipFill>
        <p:spPr>
          <a:xfrm>
            <a:off x="1378226" y="3966541"/>
            <a:ext cx="3048000" cy="1619250"/>
          </a:xfrm>
          <a:prstGeom prst="rect">
            <a:avLst/>
          </a:prstGeom>
        </p:spPr>
      </p:pic>
      <p:sp>
        <p:nvSpPr>
          <p:cNvPr id="5" name="Rectangle 4">
            <a:extLst>
              <a:ext uri="{FF2B5EF4-FFF2-40B4-BE49-F238E27FC236}">
                <a16:creationId xmlns:a16="http://schemas.microsoft.com/office/drawing/2014/main" id="{74922BA8-B9AF-4864-86DD-408C7F3CDA1C}"/>
              </a:ext>
            </a:extLst>
          </p:cNvPr>
          <p:cNvSpPr/>
          <p:nvPr/>
        </p:nvSpPr>
        <p:spPr>
          <a:xfrm>
            <a:off x="4966252" y="4145638"/>
            <a:ext cx="6096000" cy="1754326"/>
          </a:xfrm>
          <a:prstGeom prst="rect">
            <a:avLst/>
          </a:prstGeom>
        </p:spPr>
        <p:txBody>
          <a:bodyPr>
            <a:spAutoFit/>
          </a:bodyPr>
          <a:lstStyle/>
          <a:p>
            <a:pPr marL="285750" indent="-285750">
              <a:buFont typeface="Arial" panose="020B0604020202020204" pitchFamily="34" charset="0"/>
              <a:buChar char="•"/>
            </a:pPr>
            <a:r>
              <a:rPr lang="en-US" i="1" dirty="0">
                <a:latin typeface="MTMI"/>
              </a:rPr>
              <a:t>G </a:t>
            </a:r>
            <a:r>
              <a:rPr lang="en-US" dirty="0">
                <a:latin typeface="Times-Roman"/>
              </a:rPr>
              <a:t>is strongly connected because there is a path between any two vertices in this directed graph .</a:t>
            </a:r>
          </a:p>
          <a:p>
            <a:pPr marL="285750" indent="-285750">
              <a:buFont typeface="Arial" panose="020B0604020202020204" pitchFamily="34" charset="0"/>
              <a:buChar char="•"/>
            </a:pPr>
            <a:r>
              <a:rPr lang="en-US" i="1" dirty="0">
                <a:latin typeface="MTMI"/>
              </a:rPr>
              <a:t>G </a:t>
            </a:r>
            <a:r>
              <a:rPr lang="en-US" dirty="0">
                <a:latin typeface="Times-Roman"/>
              </a:rPr>
              <a:t>is also weakly connected. </a:t>
            </a:r>
          </a:p>
          <a:p>
            <a:pPr marL="285750" indent="-285750">
              <a:buFont typeface="Arial" panose="020B0604020202020204" pitchFamily="34" charset="0"/>
              <a:buChar char="•"/>
            </a:pPr>
            <a:r>
              <a:rPr lang="en-US" dirty="0">
                <a:latin typeface="Times-Roman"/>
              </a:rPr>
              <a:t>The graph </a:t>
            </a:r>
            <a:r>
              <a:rPr lang="en-US" i="1" dirty="0">
                <a:latin typeface="MTMI"/>
              </a:rPr>
              <a:t>H </a:t>
            </a:r>
            <a:r>
              <a:rPr lang="en-US" dirty="0">
                <a:latin typeface="Times-Roman"/>
              </a:rPr>
              <a:t>is not strongly connected. There is no directed path from </a:t>
            </a:r>
            <a:r>
              <a:rPr lang="en-US" i="1" dirty="0">
                <a:latin typeface="MTMI"/>
              </a:rPr>
              <a:t>a </a:t>
            </a:r>
            <a:r>
              <a:rPr lang="en-US" dirty="0">
                <a:latin typeface="Times-Roman"/>
              </a:rPr>
              <a:t>to </a:t>
            </a:r>
            <a:r>
              <a:rPr lang="en-US" i="1" dirty="0">
                <a:latin typeface="MTMI"/>
              </a:rPr>
              <a:t>b </a:t>
            </a:r>
            <a:r>
              <a:rPr lang="en-US" dirty="0">
                <a:latin typeface="Times-Roman"/>
              </a:rPr>
              <a:t>in this graph..</a:t>
            </a:r>
          </a:p>
          <a:p>
            <a:pPr marL="285750" indent="-285750">
              <a:buFont typeface="Arial" panose="020B0604020202020204" pitchFamily="34" charset="0"/>
              <a:buChar char="•"/>
            </a:pPr>
            <a:r>
              <a:rPr lang="en-US" i="1" dirty="0">
                <a:latin typeface="MTMI"/>
              </a:rPr>
              <a:t>H </a:t>
            </a:r>
            <a:r>
              <a:rPr lang="en-US" dirty="0">
                <a:latin typeface="Times-Roman"/>
              </a:rPr>
              <a:t>is </a:t>
            </a:r>
            <a:r>
              <a:rPr lang="en-IN" dirty="0">
                <a:latin typeface="Times-Roman"/>
              </a:rPr>
              <a:t>weakly connected,</a:t>
            </a:r>
            <a:endParaRPr lang="en-IN" dirty="0"/>
          </a:p>
        </p:txBody>
      </p:sp>
    </p:spTree>
    <p:extLst>
      <p:ext uri="{BB962C8B-B14F-4D97-AF65-F5344CB8AC3E}">
        <p14:creationId xmlns:p14="http://schemas.microsoft.com/office/powerpoint/2010/main" val="82290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9C17-9AD3-48D8-A365-0041E9A7364D}"/>
              </a:ext>
            </a:extLst>
          </p:cNvPr>
          <p:cNvSpPr>
            <a:spLocks noGrp="1"/>
          </p:cNvSpPr>
          <p:nvPr>
            <p:ph type="title"/>
          </p:nvPr>
        </p:nvSpPr>
        <p:spPr>
          <a:xfrm>
            <a:off x="838200" y="365126"/>
            <a:ext cx="10515600" cy="893832"/>
          </a:xfrm>
        </p:spPr>
        <p:txBody>
          <a:bodyPr/>
          <a:lstStyle/>
          <a:p>
            <a:r>
              <a:rPr lang="en-IN" b="1" dirty="0"/>
              <a:t>Paths and Isomorphism</a:t>
            </a:r>
            <a:endParaRPr lang="en-IN" dirty="0"/>
          </a:p>
        </p:txBody>
      </p:sp>
      <p:sp>
        <p:nvSpPr>
          <p:cNvPr id="3" name="Content Placeholder 2">
            <a:extLst>
              <a:ext uri="{FF2B5EF4-FFF2-40B4-BE49-F238E27FC236}">
                <a16:creationId xmlns:a16="http://schemas.microsoft.com/office/drawing/2014/main" id="{9D7520E0-8B06-4ACC-9B17-5A00E8E1A1F7}"/>
              </a:ext>
            </a:extLst>
          </p:cNvPr>
          <p:cNvSpPr>
            <a:spLocks noGrp="1"/>
          </p:cNvSpPr>
          <p:nvPr>
            <p:ph idx="1"/>
          </p:nvPr>
        </p:nvSpPr>
        <p:spPr>
          <a:xfrm>
            <a:off x="838200" y="1258958"/>
            <a:ext cx="10515600" cy="4918005"/>
          </a:xfrm>
        </p:spPr>
        <p:txBody>
          <a:bodyPr/>
          <a:lstStyle/>
          <a:p>
            <a:r>
              <a:rPr lang="en-US" dirty="0"/>
              <a:t>There are several ways that paths and circuits can help determine whether two graphs are isomorphic. </a:t>
            </a:r>
          </a:p>
          <a:p>
            <a:r>
              <a:rPr lang="en-US" dirty="0"/>
              <a:t>For example, the existence of a simple circuit of a particular length can be used to show that two graphs are not isomorphic</a:t>
            </a:r>
            <a:endParaRPr lang="en-IN" dirty="0"/>
          </a:p>
        </p:txBody>
      </p:sp>
      <p:pic>
        <p:nvPicPr>
          <p:cNvPr id="4" name="Picture 3">
            <a:extLst>
              <a:ext uri="{FF2B5EF4-FFF2-40B4-BE49-F238E27FC236}">
                <a16:creationId xmlns:a16="http://schemas.microsoft.com/office/drawing/2014/main" id="{B185B279-16A0-40F0-94F0-FA3DA4DAD0E8}"/>
              </a:ext>
            </a:extLst>
          </p:cNvPr>
          <p:cNvPicPr>
            <a:picLocks noChangeAspect="1"/>
          </p:cNvPicPr>
          <p:nvPr/>
        </p:nvPicPr>
        <p:blipFill>
          <a:blip r:embed="rId2"/>
          <a:stretch>
            <a:fillRect/>
          </a:stretch>
        </p:blipFill>
        <p:spPr>
          <a:xfrm>
            <a:off x="1378226" y="3005758"/>
            <a:ext cx="4392682" cy="2963111"/>
          </a:xfrm>
          <a:prstGeom prst="rect">
            <a:avLst/>
          </a:prstGeom>
        </p:spPr>
      </p:pic>
      <p:sp>
        <p:nvSpPr>
          <p:cNvPr id="5" name="Rectangle 4">
            <a:extLst>
              <a:ext uri="{FF2B5EF4-FFF2-40B4-BE49-F238E27FC236}">
                <a16:creationId xmlns:a16="http://schemas.microsoft.com/office/drawing/2014/main" id="{0DFF8205-123B-4D05-A42C-14195696F989}"/>
              </a:ext>
            </a:extLst>
          </p:cNvPr>
          <p:cNvSpPr/>
          <p:nvPr/>
        </p:nvSpPr>
        <p:spPr>
          <a:xfrm>
            <a:off x="5446643" y="4749315"/>
            <a:ext cx="6745357" cy="1938992"/>
          </a:xfrm>
          <a:prstGeom prst="rect">
            <a:avLst/>
          </a:prstGeom>
        </p:spPr>
        <p:txBody>
          <a:bodyPr wrap="square">
            <a:spAutoFit/>
          </a:bodyPr>
          <a:lstStyle/>
          <a:p>
            <a:pPr marL="342900" indent="-342900">
              <a:buFont typeface="Arial" panose="020B0604020202020204" pitchFamily="34" charset="0"/>
              <a:buChar char="•"/>
            </a:pPr>
            <a:r>
              <a:rPr lang="en-US" sz="2000" dirty="0">
                <a:latin typeface="Times-Roman"/>
              </a:rPr>
              <a:t>Both </a:t>
            </a:r>
            <a:r>
              <a:rPr lang="en-US" sz="2000" i="1" dirty="0">
                <a:latin typeface="MTMI"/>
              </a:rPr>
              <a:t>G </a:t>
            </a:r>
            <a:r>
              <a:rPr lang="en-US" sz="2000" dirty="0">
                <a:latin typeface="Times-Roman"/>
              </a:rPr>
              <a:t>and </a:t>
            </a:r>
            <a:r>
              <a:rPr lang="en-US" sz="2000" i="1" dirty="0">
                <a:latin typeface="MTMI"/>
              </a:rPr>
              <a:t>H </a:t>
            </a:r>
            <a:r>
              <a:rPr lang="en-US" sz="2000" dirty="0">
                <a:latin typeface="Times-Roman"/>
              </a:rPr>
              <a:t>have six vertices and eight edges. </a:t>
            </a:r>
          </a:p>
          <a:p>
            <a:pPr marL="342900" indent="-342900">
              <a:buFont typeface="Arial" panose="020B0604020202020204" pitchFamily="34" charset="0"/>
              <a:buChar char="•"/>
            </a:pPr>
            <a:r>
              <a:rPr lang="en-US" sz="2000" dirty="0">
                <a:latin typeface="Times-Roman"/>
              </a:rPr>
              <a:t>Each has four vertices of degree three, and two vertices of degree two. </a:t>
            </a:r>
          </a:p>
          <a:p>
            <a:pPr marL="342900" indent="-342900">
              <a:buFont typeface="Arial" panose="020B0604020202020204" pitchFamily="34" charset="0"/>
              <a:buChar char="•"/>
            </a:pPr>
            <a:r>
              <a:rPr lang="en-US" sz="2000" dirty="0">
                <a:latin typeface="Times-Roman"/>
              </a:rPr>
              <a:t>However, </a:t>
            </a:r>
            <a:r>
              <a:rPr lang="en-US" sz="2000" i="1" dirty="0">
                <a:latin typeface="MTMI"/>
              </a:rPr>
              <a:t>H </a:t>
            </a:r>
            <a:r>
              <a:rPr lang="en-US" sz="2000" dirty="0">
                <a:latin typeface="Times-Roman"/>
              </a:rPr>
              <a:t>has a simple circuit of length three, namely, </a:t>
            </a:r>
            <a:r>
              <a:rPr lang="en-US" sz="2000" i="1" dirty="0">
                <a:latin typeface="Times-Italic"/>
              </a:rPr>
              <a:t>v</a:t>
            </a:r>
            <a:r>
              <a:rPr lang="en-US" sz="1600" dirty="0">
                <a:latin typeface="Times-Roman"/>
              </a:rPr>
              <a:t>1</a:t>
            </a:r>
            <a:r>
              <a:rPr lang="en-US" sz="2000" dirty="0">
                <a:latin typeface="Times-Roman"/>
              </a:rPr>
              <a:t>, </a:t>
            </a:r>
            <a:r>
              <a:rPr lang="en-US" sz="2000" i="1" dirty="0">
                <a:latin typeface="Times-Italic"/>
              </a:rPr>
              <a:t>v</a:t>
            </a:r>
            <a:r>
              <a:rPr lang="en-US" sz="1600" dirty="0">
                <a:latin typeface="Times-Roman"/>
              </a:rPr>
              <a:t>2</a:t>
            </a:r>
            <a:r>
              <a:rPr lang="en-US" sz="2000" dirty="0">
                <a:latin typeface="Times-Roman"/>
              </a:rPr>
              <a:t>, </a:t>
            </a:r>
            <a:r>
              <a:rPr lang="en-US" sz="2000" i="1" dirty="0">
                <a:latin typeface="Times-Italic"/>
              </a:rPr>
              <a:t>v</a:t>
            </a:r>
            <a:r>
              <a:rPr lang="en-US" sz="1600" dirty="0">
                <a:latin typeface="Times-Roman"/>
              </a:rPr>
              <a:t>6</a:t>
            </a:r>
            <a:r>
              <a:rPr lang="en-US" sz="2000" dirty="0">
                <a:latin typeface="Times-Roman"/>
              </a:rPr>
              <a:t>, </a:t>
            </a:r>
            <a:r>
              <a:rPr lang="en-US" sz="2000" i="1" dirty="0">
                <a:latin typeface="Times-Italic"/>
              </a:rPr>
              <a:t>v</a:t>
            </a:r>
            <a:r>
              <a:rPr lang="en-US" sz="1600" dirty="0">
                <a:latin typeface="Times-Roman"/>
              </a:rPr>
              <a:t>1</a:t>
            </a:r>
            <a:r>
              <a:rPr lang="en-US" sz="2000" dirty="0">
                <a:latin typeface="Times-Roman"/>
              </a:rPr>
              <a:t>, whereas </a:t>
            </a:r>
            <a:r>
              <a:rPr lang="en-US" sz="2000" i="1" dirty="0">
                <a:latin typeface="MTMI"/>
              </a:rPr>
              <a:t>G </a:t>
            </a:r>
            <a:r>
              <a:rPr lang="en-US" sz="2000" dirty="0">
                <a:latin typeface="Times-Roman"/>
              </a:rPr>
              <a:t>has no simple circuit of length three.</a:t>
            </a:r>
          </a:p>
          <a:p>
            <a:pPr marL="342900" indent="-342900">
              <a:buFont typeface="Arial" panose="020B0604020202020204" pitchFamily="34" charset="0"/>
              <a:buChar char="•"/>
            </a:pPr>
            <a:r>
              <a:rPr lang="en-US" sz="2000" i="1" dirty="0">
                <a:latin typeface="MTMI"/>
              </a:rPr>
              <a:t>So, G </a:t>
            </a:r>
            <a:r>
              <a:rPr lang="en-US" sz="2000" dirty="0">
                <a:latin typeface="Times-Roman"/>
              </a:rPr>
              <a:t>and </a:t>
            </a:r>
            <a:r>
              <a:rPr lang="en-US" sz="2000" i="1" dirty="0">
                <a:latin typeface="MTMI"/>
              </a:rPr>
              <a:t>H </a:t>
            </a:r>
            <a:r>
              <a:rPr lang="en-US" sz="2000" dirty="0">
                <a:latin typeface="Times-Roman"/>
              </a:rPr>
              <a:t>are not </a:t>
            </a:r>
            <a:r>
              <a:rPr lang="en-IN" sz="2000" dirty="0">
                <a:latin typeface="Times-Roman"/>
              </a:rPr>
              <a:t>isomorphic.</a:t>
            </a:r>
            <a:endParaRPr lang="en-IN" sz="2000" dirty="0"/>
          </a:p>
        </p:txBody>
      </p:sp>
    </p:spTree>
    <p:extLst>
      <p:ext uri="{BB962C8B-B14F-4D97-AF65-F5344CB8AC3E}">
        <p14:creationId xmlns:p14="http://schemas.microsoft.com/office/powerpoint/2010/main" val="126703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47C3-E8C0-4AF1-9909-BFCBB23A4988}"/>
              </a:ext>
            </a:extLst>
          </p:cNvPr>
          <p:cNvSpPr>
            <a:spLocks noGrp="1"/>
          </p:cNvSpPr>
          <p:nvPr>
            <p:ph type="title"/>
          </p:nvPr>
        </p:nvSpPr>
        <p:spPr/>
        <p:txBody>
          <a:bodyPr/>
          <a:lstStyle/>
          <a:p>
            <a:r>
              <a:rPr lang="en-IN" dirty="0"/>
              <a:t>Multigraphs</a:t>
            </a:r>
          </a:p>
        </p:txBody>
      </p:sp>
      <p:sp>
        <p:nvSpPr>
          <p:cNvPr id="3" name="Content Placeholder 2">
            <a:extLst>
              <a:ext uri="{FF2B5EF4-FFF2-40B4-BE49-F238E27FC236}">
                <a16:creationId xmlns:a16="http://schemas.microsoft.com/office/drawing/2014/main" id="{7375A135-6928-43DE-961B-6BCD1E6D81AF}"/>
              </a:ext>
            </a:extLst>
          </p:cNvPr>
          <p:cNvSpPr>
            <a:spLocks noGrp="1"/>
          </p:cNvSpPr>
          <p:nvPr>
            <p:ph idx="1"/>
          </p:nvPr>
        </p:nvSpPr>
        <p:spPr/>
        <p:txBody>
          <a:bodyPr/>
          <a:lstStyle/>
          <a:p>
            <a:r>
              <a:rPr lang="en-US" dirty="0"/>
              <a:t>A computer network may contain multiple links between data centers, as shown in Figure.</a:t>
            </a:r>
          </a:p>
          <a:p>
            <a:r>
              <a:rPr lang="en-US" dirty="0"/>
              <a:t>To model such networks we need graphs that have more than one edge connecting the same pair of vertices. Graphs that may have </a:t>
            </a:r>
            <a:r>
              <a:rPr lang="en-US" b="1" dirty="0"/>
              <a:t>multiple edges </a:t>
            </a:r>
            <a:r>
              <a:rPr lang="en-US" dirty="0"/>
              <a:t>connecting the same vertices are called </a:t>
            </a:r>
            <a:r>
              <a:rPr lang="en-US" b="1" dirty="0"/>
              <a:t>multigraphs</a:t>
            </a:r>
            <a:r>
              <a:rPr lang="en-US" dirty="0"/>
              <a:t>.</a:t>
            </a:r>
          </a:p>
          <a:p>
            <a:r>
              <a:rPr lang="en-US" dirty="0"/>
              <a:t>When there are </a:t>
            </a:r>
            <a:r>
              <a:rPr lang="en-US" i="1" dirty="0"/>
              <a:t>m </a:t>
            </a:r>
            <a:r>
              <a:rPr lang="en-US" dirty="0"/>
              <a:t>different edges associated to the same unordered pair of vertices {</a:t>
            </a:r>
            <a:r>
              <a:rPr lang="en-US" i="1" dirty="0"/>
              <a:t>u, v</a:t>
            </a:r>
            <a:r>
              <a:rPr lang="en-US" dirty="0"/>
              <a:t>}, we also say that {</a:t>
            </a:r>
            <a:r>
              <a:rPr lang="en-US" i="1" dirty="0"/>
              <a:t>u, v</a:t>
            </a:r>
            <a:r>
              <a:rPr lang="en-US" dirty="0"/>
              <a:t>} is an edge of multiplicity </a:t>
            </a:r>
            <a:r>
              <a:rPr lang="en-US" i="1" dirty="0"/>
              <a:t>m</a:t>
            </a:r>
            <a:r>
              <a:rPr lang="en-US" dirty="0"/>
              <a:t>.</a:t>
            </a:r>
            <a:endParaRPr lang="en-IN" dirty="0"/>
          </a:p>
        </p:txBody>
      </p:sp>
      <p:pic>
        <p:nvPicPr>
          <p:cNvPr id="4" name="Picture 3">
            <a:extLst>
              <a:ext uri="{FF2B5EF4-FFF2-40B4-BE49-F238E27FC236}">
                <a16:creationId xmlns:a16="http://schemas.microsoft.com/office/drawing/2014/main" id="{52CEAEE2-3AFC-4443-B983-4141016F6469}"/>
              </a:ext>
            </a:extLst>
          </p:cNvPr>
          <p:cNvPicPr>
            <a:picLocks noChangeAspect="1"/>
          </p:cNvPicPr>
          <p:nvPr/>
        </p:nvPicPr>
        <p:blipFill>
          <a:blip r:embed="rId2"/>
          <a:stretch>
            <a:fillRect/>
          </a:stretch>
        </p:blipFill>
        <p:spPr>
          <a:xfrm>
            <a:off x="5508555" y="4921250"/>
            <a:ext cx="5362575" cy="1390650"/>
          </a:xfrm>
          <a:prstGeom prst="rect">
            <a:avLst/>
          </a:prstGeom>
        </p:spPr>
      </p:pic>
    </p:spTree>
    <p:extLst>
      <p:ext uri="{BB962C8B-B14F-4D97-AF65-F5344CB8AC3E}">
        <p14:creationId xmlns:p14="http://schemas.microsoft.com/office/powerpoint/2010/main" val="3691549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F51E-EF9B-4501-AB97-AC9A5489C711}"/>
              </a:ext>
            </a:extLst>
          </p:cNvPr>
          <p:cNvSpPr>
            <a:spLocks noGrp="1"/>
          </p:cNvSpPr>
          <p:nvPr>
            <p:ph type="title"/>
          </p:nvPr>
        </p:nvSpPr>
        <p:spPr/>
        <p:txBody>
          <a:bodyPr/>
          <a:lstStyle/>
          <a:p>
            <a:r>
              <a:rPr lang="en-IN" dirty="0"/>
              <a:t>Euler Circuit and Path</a:t>
            </a:r>
          </a:p>
        </p:txBody>
      </p:sp>
      <p:sp>
        <p:nvSpPr>
          <p:cNvPr id="3" name="Content Placeholder 2">
            <a:extLst>
              <a:ext uri="{FF2B5EF4-FFF2-40B4-BE49-F238E27FC236}">
                <a16:creationId xmlns:a16="http://schemas.microsoft.com/office/drawing/2014/main" id="{FDDFF32C-361C-4320-8F05-C4950B5B61BB}"/>
              </a:ext>
            </a:extLst>
          </p:cNvPr>
          <p:cNvSpPr>
            <a:spLocks noGrp="1"/>
          </p:cNvSpPr>
          <p:nvPr>
            <p:ph idx="1"/>
          </p:nvPr>
        </p:nvSpPr>
        <p:spPr/>
        <p:txBody>
          <a:bodyPr/>
          <a:lstStyle/>
          <a:p>
            <a:r>
              <a:rPr lang="en-US" dirty="0"/>
              <a:t>An </a:t>
            </a:r>
            <a:r>
              <a:rPr lang="en-US" i="1" dirty="0"/>
              <a:t>Euler circuit </a:t>
            </a:r>
            <a:r>
              <a:rPr lang="en-US" dirty="0"/>
              <a:t>in a graph </a:t>
            </a:r>
            <a:r>
              <a:rPr lang="en-US" i="1" dirty="0"/>
              <a:t>G </a:t>
            </a:r>
            <a:r>
              <a:rPr lang="en-US" dirty="0"/>
              <a:t>is a simple circuit containing every edge of </a:t>
            </a:r>
            <a:r>
              <a:rPr lang="en-US" i="1" dirty="0"/>
              <a:t>G</a:t>
            </a:r>
            <a:r>
              <a:rPr lang="en-US" dirty="0"/>
              <a:t>. </a:t>
            </a:r>
          </a:p>
          <a:p>
            <a:r>
              <a:rPr lang="en-US" dirty="0"/>
              <a:t>An </a:t>
            </a:r>
            <a:r>
              <a:rPr lang="en-US" i="1" dirty="0"/>
              <a:t>Euler path </a:t>
            </a:r>
            <a:r>
              <a:rPr lang="en-US" dirty="0"/>
              <a:t>in </a:t>
            </a:r>
            <a:r>
              <a:rPr lang="en-US" i="1" dirty="0"/>
              <a:t>G </a:t>
            </a:r>
            <a:r>
              <a:rPr lang="en-US" dirty="0"/>
              <a:t>is a simple path containing every edge of </a:t>
            </a:r>
            <a:r>
              <a:rPr lang="en-US" i="1" dirty="0"/>
              <a:t>G</a:t>
            </a:r>
            <a:r>
              <a:rPr lang="en-US" dirty="0"/>
              <a:t>.</a:t>
            </a:r>
          </a:p>
          <a:p>
            <a:pPr marL="0" indent="0">
              <a:buNone/>
            </a:pPr>
            <a:r>
              <a:rPr lang="en-US" sz="2400" dirty="0"/>
              <a:t>Which of the undirected graphs in Figure have an Euler circuit? Of those that do not, which </a:t>
            </a:r>
            <a:r>
              <a:rPr lang="en-IN" sz="2400" dirty="0"/>
              <a:t>have an Euler path?</a:t>
            </a:r>
          </a:p>
        </p:txBody>
      </p:sp>
      <p:sp>
        <p:nvSpPr>
          <p:cNvPr id="5" name="Rectangle 4">
            <a:extLst>
              <a:ext uri="{FF2B5EF4-FFF2-40B4-BE49-F238E27FC236}">
                <a16:creationId xmlns:a16="http://schemas.microsoft.com/office/drawing/2014/main" id="{49FDB833-4610-47FE-AC58-C0459AC86CDD}"/>
              </a:ext>
            </a:extLst>
          </p:cNvPr>
          <p:cNvSpPr/>
          <p:nvPr/>
        </p:nvSpPr>
        <p:spPr>
          <a:xfrm>
            <a:off x="643309" y="5992297"/>
            <a:ext cx="3312125" cy="646331"/>
          </a:xfrm>
          <a:prstGeom prst="rect">
            <a:avLst/>
          </a:prstGeom>
        </p:spPr>
        <p:txBody>
          <a:bodyPr wrap="none">
            <a:spAutoFit/>
          </a:bodyPr>
          <a:lstStyle/>
          <a:p>
            <a:r>
              <a:rPr lang="en-US" dirty="0">
                <a:latin typeface="Times-Roman"/>
              </a:rPr>
              <a:t>The graph </a:t>
            </a:r>
            <a:r>
              <a:rPr lang="en-US" i="1" dirty="0">
                <a:latin typeface="MTMI"/>
              </a:rPr>
              <a:t>G</a:t>
            </a:r>
            <a:r>
              <a:rPr lang="en-US" sz="1400" dirty="0">
                <a:latin typeface="Times-Roman"/>
              </a:rPr>
              <a:t>1 </a:t>
            </a:r>
            <a:r>
              <a:rPr lang="en-US" dirty="0">
                <a:latin typeface="Times-Roman"/>
              </a:rPr>
              <a:t>has an Euler circuit,</a:t>
            </a:r>
          </a:p>
          <a:p>
            <a:r>
              <a:rPr lang="en-US" dirty="0">
                <a:latin typeface="Times-Roman"/>
              </a:rPr>
              <a:t> for example, </a:t>
            </a:r>
            <a:r>
              <a:rPr lang="en-US" i="1" dirty="0">
                <a:latin typeface="MTMI"/>
              </a:rPr>
              <a:t>a, e, c, d, e, b, a</a:t>
            </a:r>
            <a:r>
              <a:rPr lang="en-US" dirty="0">
                <a:latin typeface="Times-Roman"/>
              </a:rPr>
              <a:t>.</a:t>
            </a:r>
            <a:endParaRPr lang="en-IN" dirty="0"/>
          </a:p>
        </p:txBody>
      </p:sp>
      <p:pic>
        <p:nvPicPr>
          <p:cNvPr id="6" name="Picture 5">
            <a:extLst>
              <a:ext uri="{FF2B5EF4-FFF2-40B4-BE49-F238E27FC236}">
                <a16:creationId xmlns:a16="http://schemas.microsoft.com/office/drawing/2014/main" id="{3A82DCB8-2CA1-41B1-8465-3B05646F2B0C}"/>
              </a:ext>
            </a:extLst>
          </p:cNvPr>
          <p:cNvPicPr>
            <a:picLocks noChangeAspect="1"/>
          </p:cNvPicPr>
          <p:nvPr/>
        </p:nvPicPr>
        <p:blipFill>
          <a:blip r:embed="rId2"/>
          <a:stretch>
            <a:fillRect/>
          </a:stretch>
        </p:blipFill>
        <p:spPr>
          <a:xfrm>
            <a:off x="838200" y="3988904"/>
            <a:ext cx="2004680" cy="2003393"/>
          </a:xfrm>
          <a:prstGeom prst="rect">
            <a:avLst/>
          </a:prstGeom>
        </p:spPr>
      </p:pic>
      <p:pic>
        <p:nvPicPr>
          <p:cNvPr id="7" name="Picture 6">
            <a:extLst>
              <a:ext uri="{FF2B5EF4-FFF2-40B4-BE49-F238E27FC236}">
                <a16:creationId xmlns:a16="http://schemas.microsoft.com/office/drawing/2014/main" id="{FB4F1F01-4B52-42C1-953A-B007AB7A2EFF}"/>
              </a:ext>
            </a:extLst>
          </p:cNvPr>
          <p:cNvPicPr>
            <a:picLocks noChangeAspect="1"/>
          </p:cNvPicPr>
          <p:nvPr/>
        </p:nvPicPr>
        <p:blipFill>
          <a:blip r:embed="rId3"/>
          <a:stretch>
            <a:fillRect/>
          </a:stretch>
        </p:blipFill>
        <p:spPr>
          <a:xfrm>
            <a:off x="4837866" y="3850167"/>
            <a:ext cx="1629189" cy="2280865"/>
          </a:xfrm>
          <a:prstGeom prst="rect">
            <a:avLst/>
          </a:prstGeom>
        </p:spPr>
      </p:pic>
      <p:sp>
        <p:nvSpPr>
          <p:cNvPr id="8" name="Rectangle 7">
            <a:extLst>
              <a:ext uri="{FF2B5EF4-FFF2-40B4-BE49-F238E27FC236}">
                <a16:creationId xmlns:a16="http://schemas.microsoft.com/office/drawing/2014/main" id="{09660623-4F3C-4B63-9907-50F20C5B0F3B}"/>
              </a:ext>
            </a:extLst>
          </p:cNvPr>
          <p:cNvSpPr/>
          <p:nvPr/>
        </p:nvSpPr>
        <p:spPr>
          <a:xfrm>
            <a:off x="3996397" y="6084630"/>
            <a:ext cx="2933816" cy="646331"/>
          </a:xfrm>
          <a:prstGeom prst="rect">
            <a:avLst/>
          </a:prstGeom>
        </p:spPr>
        <p:txBody>
          <a:bodyPr wrap="none">
            <a:spAutoFit/>
          </a:bodyPr>
          <a:lstStyle/>
          <a:p>
            <a:r>
              <a:rPr lang="en-US" dirty="0">
                <a:latin typeface="Times-Roman"/>
              </a:rPr>
              <a:t>The graph </a:t>
            </a:r>
            <a:r>
              <a:rPr lang="en-US" i="1" dirty="0">
                <a:latin typeface="MTMI"/>
              </a:rPr>
              <a:t>G</a:t>
            </a:r>
            <a:r>
              <a:rPr lang="en-US" sz="1400" i="1" dirty="0">
                <a:latin typeface="Times-Roman"/>
              </a:rPr>
              <a:t>2 </a:t>
            </a:r>
            <a:r>
              <a:rPr lang="en-US" dirty="0">
                <a:latin typeface="Times-Roman"/>
              </a:rPr>
              <a:t> do not have an </a:t>
            </a:r>
          </a:p>
          <a:p>
            <a:r>
              <a:rPr lang="en-US" dirty="0">
                <a:latin typeface="Times-Roman"/>
              </a:rPr>
              <a:t>Euler circuit and </a:t>
            </a:r>
            <a:r>
              <a:rPr lang="en-US" dirty="0" err="1">
                <a:latin typeface="Times-Roman"/>
              </a:rPr>
              <a:t>euler</a:t>
            </a:r>
            <a:r>
              <a:rPr lang="en-US" dirty="0">
                <a:latin typeface="Times-Roman"/>
              </a:rPr>
              <a:t> path</a:t>
            </a:r>
            <a:endParaRPr lang="en-IN" dirty="0"/>
          </a:p>
        </p:txBody>
      </p:sp>
      <p:pic>
        <p:nvPicPr>
          <p:cNvPr id="9" name="Picture 8">
            <a:extLst>
              <a:ext uri="{FF2B5EF4-FFF2-40B4-BE49-F238E27FC236}">
                <a16:creationId xmlns:a16="http://schemas.microsoft.com/office/drawing/2014/main" id="{B69AE812-872F-4000-B4A7-41A7486EE7DC}"/>
              </a:ext>
            </a:extLst>
          </p:cNvPr>
          <p:cNvPicPr>
            <a:picLocks noChangeAspect="1"/>
          </p:cNvPicPr>
          <p:nvPr/>
        </p:nvPicPr>
        <p:blipFill>
          <a:blip r:embed="rId4"/>
          <a:stretch>
            <a:fillRect/>
          </a:stretch>
        </p:blipFill>
        <p:spPr>
          <a:xfrm>
            <a:off x="9037970" y="4260159"/>
            <a:ext cx="2062067" cy="1732137"/>
          </a:xfrm>
          <a:prstGeom prst="rect">
            <a:avLst/>
          </a:prstGeom>
        </p:spPr>
      </p:pic>
      <p:sp>
        <p:nvSpPr>
          <p:cNvPr id="10" name="Rectangle 9">
            <a:extLst>
              <a:ext uri="{FF2B5EF4-FFF2-40B4-BE49-F238E27FC236}">
                <a16:creationId xmlns:a16="http://schemas.microsoft.com/office/drawing/2014/main" id="{5552FE2E-2DE9-460E-B2F1-14F3EC7BECE7}"/>
              </a:ext>
            </a:extLst>
          </p:cNvPr>
          <p:cNvSpPr/>
          <p:nvPr/>
        </p:nvSpPr>
        <p:spPr>
          <a:xfrm>
            <a:off x="7580243" y="6017959"/>
            <a:ext cx="3968448" cy="923330"/>
          </a:xfrm>
          <a:prstGeom prst="rect">
            <a:avLst/>
          </a:prstGeom>
        </p:spPr>
        <p:txBody>
          <a:bodyPr wrap="square">
            <a:spAutoFit/>
          </a:bodyPr>
          <a:lstStyle/>
          <a:p>
            <a:r>
              <a:rPr lang="en-IN" dirty="0">
                <a:latin typeface="MTMI"/>
              </a:rPr>
              <a:t>No Euler Circuit</a:t>
            </a:r>
          </a:p>
          <a:p>
            <a:r>
              <a:rPr lang="en-IN" dirty="0">
                <a:latin typeface="MTMI"/>
              </a:rPr>
              <a:t>G</a:t>
            </a:r>
            <a:r>
              <a:rPr lang="en-IN" sz="1400" dirty="0">
                <a:latin typeface="Times-Roman"/>
              </a:rPr>
              <a:t>3 </a:t>
            </a:r>
            <a:r>
              <a:rPr lang="en-IN" dirty="0">
                <a:latin typeface="Times-Roman"/>
              </a:rPr>
              <a:t>has </a:t>
            </a:r>
            <a:r>
              <a:rPr lang="en-US" dirty="0">
                <a:latin typeface="Times-Roman"/>
              </a:rPr>
              <a:t>an Euler path, namely, </a:t>
            </a:r>
            <a:r>
              <a:rPr lang="en-US" dirty="0">
                <a:latin typeface="MTMI"/>
              </a:rPr>
              <a:t>a, c, d, e, b, d, a, b</a:t>
            </a:r>
            <a:r>
              <a:rPr lang="en-US" dirty="0">
                <a:latin typeface="Times-Roman"/>
              </a:rPr>
              <a:t>.</a:t>
            </a:r>
            <a:endParaRPr lang="en-IN" dirty="0"/>
          </a:p>
        </p:txBody>
      </p:sp>
    </p:spTree>
    <p:extLst>
      <p:ext uri="{BB962C8B-B14F-4D97-AF65-F5344CB8AC3E}">
        <p14:creationId xmlns:p14="http://schemas.microsoft.com/office/powerpoint/2010/main" val="417690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1EB9-8772-4135-BE87-E9E6E1578220}"/>
              </a:ext>
            </a:extLst>
          </p:cNvPr>
          <p:cNvSpPr>
            <a:spLocks noGrp="1"/>
          </p:cNvSpPr>
          <p:nvPr>
            <p:ph type="title"/>
          </p:nvPr>
        </p:nvSpPr>
        <p:spPr>
          <a:xfrm>
            <a:off x="838200" y="365126"/>
            <a:ext cx="10515600" cy="787814"/>
          </a:xfrm>
        </p:spPr>
        <p:txBody>
          <a:bodyPr/>
          <a:lstStyle/>
          <a:p>
            <a:r>
              <a:rPr lang="en-IN" dirty="0"/>
              <a:t>Example</a:t>
            </a:r>
          </a:p>
        </p:txBody>
      </p:sp>
      <p:sp>
        <p:nvSpPr>
          <p:cNvPr id="3" name="Content Placeholder 2">
            <a:extLst>
              <a:ext uri="{FF2B5EF4-FFF2-40B4-BE49-F238E27FC236}">
                <a16:creationId xmlns:a16="http://schemas.microsoft.com/office/drawing/2014/main" id="{E2ECA2D9-0547-424A-A300-187C4A10E052}"/>
              </a:ext>
            </a:extLst>
          </p:cNvPr>
          <p:cNvSpPr>
            <a:spLocks noGrp="1"/>
          </p:cNvSpPr>
          <p:nvPr>
            <p:ph idx="1"/>
          </p:nvPr>
        </p:nvSpPr>
        <p:spPr>
          <a:xfrm>
            <a:off x="838200" y="1338470"/>
            <a:ext cx="10515600" cy="4838493"/>
          </a:xfrm>
        </p:spPr>
        <p:txBody>
          <a:bodyPr/>
          <a:lstStyle/>
          <a:p>
            <a:r>
              <a:rPr lang="en-US" dirty="0"/>
              <a:t>Which of the directed graphs in Figure have an Euler circuit? Of those that do not, which have </a:t>
            </a:r>
            <a:r>
              <a:rPr lang="en-IN" dirty="0"/>
              <a:t>an Euler path?</a:t>
            </a:r>
          </a:p>
        </p:txBody>
      </p:sp>
      <p:sp>
        <p:nvSpPr>
          <p:cNvPr id="5" name="Rectangle 4">
            <a:extLst>
              <a:ext uri="{FF2B5EF4-FFF2-40B4-BE49-F238E27FC236}">
                <a16:creationId xmlns:a16="http://schemas.microsoft.com/office/drawing/2014/main" id="{D1A2B58F-C9C7-4B18-969A-183AEDE01554}"/>
              </a:ext>
            </a:extLst>
          </p:cNvPr>
          <p:cNvSpPr/>
          <p:nvPr/>
        </p:nvSpPr>
        <p:spPr>
          <a:xfrm>
            <a:off x="1156253" y="5257955"/>
            <a:ext cx="9392478" cy="1200329"/>
          </a:xfrm>
          <a:prstGeom prst="rect">
            <a:avLst/>
          </a:prstGeom>
        </p:spPr>
        <p:txBody>
          <a:bodyPr wrap="square">
            <a:spAutoFit/>
          </a:bodyPr>
          <a:lstStyle/>
          <a:p>
            <a:r>
              <a:rPr lang="en-US" sz="2400" dirty="0">
                <a:latin typeface="Times-Roman"/>
              </a:rPr>
              <a:t>The graph </a:t>
            </a:r>
            <a:r>
              <a:rPr lang="en-US" sz="2400" i="1" dirty="0">
                <a:latin typeface="MTMI"/>
              </a:rPr>
              <a:t>H</a:t>
            </a:r>
            <a:r>
              <a:rPr lang="en-US" dirty="0">
                <a:latin typeface="Times-Roman"/>
              </a:rPr>
              <a:t>2 </a:t>
            </a:r>
            <a:r>
              <a:rPr lang="en-US" sz="2400" dirty="0">
                <a:latin typeface="Times-Roman"/>
              </a:rPr>
              <a:t>has an Euler circuit, for example, </a:t>
            </a:r>
            <a:r>
              <a:rPr lang="en-US" sz="2400" i="1" dirty="0">
                <a:latin typeface="MTMI"/>
              </a:rPr>
              <a:t>a, g, c, b, g, e, d, f, a</a:t>
            </a:r>
            <a:r>
              <a:rPr lang="en-US" sz="2400" dirty="0">
                <a:latin typeface="Times-Roman"/>
              </a:rPr>
              <a:t>.</a:t>
            </a:r>
          </a:p>
          <a:p>
            <a:r>
              <a:rPr lang="en-US" sz="2400" dirty="0">
                <a:latin typeface="Times-Roman"/>
              </a:rPr>
              <a:t> Neither </a:t>
            </a:r>
            <a:r>
              <a:rPr lang="en-US" sz="2400" i="1" dirty="0">
                <a:latin typeface="MTMI"/>
              </a:rPr>
              <a:t>H</a:t>
            </a:r>
            <a:r>
              <a:rPr lang="en-US" dirty="0">
                <a:latin typeface="Times-Roman"/>
              </a:rPr>
              <a:t>1 </a:t>
            </a:r>
            <a:r>
              <a:rPr lang="en-US" sz="2400" dirty="0">
                <a:latin typeface="Times-Roman"/>
              </a:rPr>
              <a:t>nor </a:t>
            </a:r>
            <a:r>
              <a:rPr lang="en-US" sz="2400" i="1" dirty="0">
                <a:latin typeface="MTMI"/>
              </a:rPr>
              <a:t>H</a:t>
            </a:r>
            <a:r>
              <a:rPr lang="en-US" dirty="0">
                <a:latin typeface="Times-Roman"/>
              </a:rPr>
              <a:t>3 </a:t>
            </a:r>
            <a:r>
              <a:rPr lang="en-US" sz="2400" dirty="0">
                <a:latin typeface="Times-Roman"/>
              </a:rPr>
              <a:t>has an Euler circuit .</a:t>
            </a:r>
          </a:p>
          <a:p>
            <a:r>
              <a:rPr lang="en-US" sz="2400" i="1" dirty="0">
                <a:latin typeface="MTMI"/>
              </a:rPr>
              <a:t>H</a:t>
            </a:r>
            <a:r>
              <a:rPr lang="en-US" dirty="0">
                <a:latin typeface="Times-Roman"/>
              </a:rPr>
              <a:t>3 </a:t>
            </a:r>
            <a:r>
              <a:rPr lang="en-US" sz="2400" dirty="0">
                <a:latin typeface="Times-Roman"/>
              </a:rPr>
              <a:t>has an Euler path, namely, </a:t>
            </a:r>
            <a:r>
              <a:rPr lang="en-US" sz="2400" i="1" dirty="0">
                <a:latin typeface="MTMI"/>
              </a:rPr>
              <a:t>c, a, b, c, d, b</a:t>
            </a:r>
            <a:r>
              <a:rPr lang="en-US" sz="2400" dirty="0">
                <a:latin typeface="Times-Roman"/>
              </a:rPr>
              <a:t>, but </a:t>
            </a:r>
            <a:r>
              <a:rPr lang="en-US" sz="2400" i="1" dirty="0">
                <a:latin typeface="MTMI"/>
              </a:rPr>
              <a:t>H</a:t>
            </a:r>
            <a:r>
              <a:rPr lang="en-US" dirty="0">
                <a:latin typeface="Times-Roman"/>
              </a:rPr>
              <a:t>1 </a:t>
            </a:r>
            <a:r>
              <a:rPr lang="en-US" sz="2400" dirty="0">
                <a:latin typeface="Times-Roman"/>
              </a:rPr>
              <a:t>does not .</a:t>
            </a:r>
            <a:endParaRPr lang="en-IN" sz="2400" dirty="0"/>
          </a:p>
        </p:txBody>
      </p:sp>
      <p:pic>
        <p:nvPicPr>
          <p:cNvPr id="6" name="Picture 5">
            <a:extLst>
              <a:ext uri="{FF2B5EF4-FFF2-40B4-BE49-F238E27FC236}">
                <a16:creationId xmlns:a16="http://schemas.microsoft.com/office/drawing/2014/main" id="{F909F76C-8C09-4D0C-9FC5-8E199145099C}"/>
              </a:ext>
            </a:extLst>
          </p:cNvPr>
          <p:cNvPicPr>
            <a:picLocks noChangeAspect="1"/>
          </p:cNvPicPr>
          <p:nvPr/>
        </p:nvPicPr>
        <p:blipFill>
          <a:blip r:embed="rId2"/>
          <a:stretch>
            <a:fillRect/>
          </a:stretch>
        </p:blipFill>
        <p:spPr>
          <a:xfrm>
            <a:off x="2266122" y="2463525"/>
            <a:ext cx="5950225" cy="2507947"/>
          </a:xfrm>
          <a:prstGeom prst="rect">
            <a:avLst/>
          </a:prstGeom>
        </p:spPr>
      </p:pic>
    </p:spTree>
    <p:extLst>
      <p:ext uri="{BB962C8B-B14F-4D97-AF65-F5344CB8AC3E}">
        <p14:creationId xmlns:p14="http://schemas.microsoft.com/office/powerpoint/2010/main" val="264324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D1A2-B043-49C5-9A99-31DE95984B43}"/>
              </a:ext>
            </a:extLst>
          </p:cNvPr>
          <p:cNvSpPr>
            <a:spLocks noGrp="1"/>
          </p:cNvSpPr>
          <p:nvPr>
            <p:ph type="title"/>
          </p:nvPr>
        </p:nvSpPr>
        <p:spPr>
          <a:xfrm>
            <a:off x="838200" y="365126"/>
            <a:ext cx="10515600" cy="504528"/>
          </a:xfrm>
        </p:spPr>
        <p:txBody>
          <a:bodyPr>
            <a:normAutofit fontScale="90000"/>
          </a:bodyPr>
          <a:lstStyle/>
          <a:p>
            <a:r>
              <a:rPr lang="en-IN" dirty="0"/>
              <a:t>Euler Circuit(in multigraph)</a:t>
            </a:r>
          </a:p>
        </p:txBody>
      </p:sp>
      <p:sp>
        <p:nvSpPr>
          <p:cNvPr id="3" name="Content Placeholder 2">
            <a:extLst>
              <a:ext uri="{FF2B5EF4-FFF2-40B4-BE49-F238E27FC236}">
                <a16:creationId xmlns:a16="http://schemas.microsoft.com/office/drawing/2014/main" id="{916073DC-3EB4-41BD-AA92-7F9C7FE107D1}"/>
              </a:ext>
            </a:extLst>
          </p:cNvPr>
          <p:cNvSpPr>
            <a:spLocks noGrp="1"/>
          </p:cNvSpPr>
          <p:nvPr>
            <p:ph idx="1"/>
          </p:nvPr>
        </p:nvSpPr>
        <p:spPr>
          <a:xfrm>
            <a:off x="838200" y="993913"/>
            <a:ext cx="10515600" cy="5183050"/>
          </a:xfrm>
        </p:spPr>
        <p:txBody>
          <a:bodyPr/>
          <a:lstStyle/>
          <a:p>
            <a:r>
              <a:rPr lang="en-US" dirty="0"/>
              <a:t>A connected multigraph with at least two vertices has an Euler circuit if and only if each of its vertices has even degree.</a:t>
            </a:r>
          </a:p>
          <a:p>
            <a:r>
              <a:rPr lang="en-US" dirty="0"/>
              <a:t>A connected multigraph has an Euler path but not an Euler circuit if and only if it has exactly two vertices of odd degree.</a:t>
            </a:r>
          </a:p>
          <a:p>
            <a:pPr marL="0" indent="0">
              <a:buNone/>
            </a:pPr>
            <a:r>
              <a:rPr lang="en-US" dirty="0"/>
              <a:t>Which graphs shown in Figure  have an Euler path?</a:t>
            </a:r>
            <a:endParaRPr lang="en-IN" dirty="0"/>
          </a:p>
        </p:txBody>
      </p:sp>
      <p:pic>
        <p:nvPicPr>
          <p:cNvPr id="4" name="Picture 3">
            <a:extLst>
              <a:ext uri="{FF2B5EF4-FFF2-40B4-BE49-F238E27FC236}">
                <a16:creationId xmlns:a16="http://schemas.microsoft.com/office/drawing/2014/main" id="{90F4CF0D-A02E-425D-8A1C-A377C1B7E994}"/>
              </a:ext>
            </a:extLst>
          </p:cNvPr>
          <p:cNvPicPr>
            <a:picLocks noChangeAspect="1"/>
          </p:cNvPicPr>
          <p:nvPr/>
        </p:nvPicPr>
        <p:blipFill>
          <a:blip r:embed="rId2"/>
          <a:stretch>
            <a:fillRect/>
          </a:stretch>
        </p:blipFill>
        <p:spPr>
          <a:xfrm>
            <a:off x="1868971" y="3262623"/>
            <a:ext cx="7765360" cy="2195637"/>
          </a:xfrm>
          <a:prstGeom prst="rect">
            <a:avLst/>
          </a:prstGeom>
        </p:spPr>
      </p:pic>
      <p:sp>
        <p:nvSpPr>
          <p:cNvPr id="5" name="Rectangle 4">
            <a:extLst>
              <a:ext uri="{FF2B5EF4-FFF2-40B4-BE49-F238E27FC236}">
                <a16:creationId xmlns:a16="http://schemas.microsoft.com/office/drawing/2014/main" id="{5B6A60ED-539B-42BE-8305-C3C5239E0FC0}"/>
              </a:ext>
            </a:extLst>
          </p:cNvPr>
          <p:cNvSpPr/>
          <p:nvPr/>
        </p:nvSpPr>
        <p:spPr>
          <a:xfrm>
            <a:off x="470452" y="5377892"/>
            <a:ext cx="10883348" cy="1015663"/>
          </a:xfrm>
          <a:prstGeom prst="rect">
            <a:avLst/>
          </a:prstGeom>
        </p:spPr>
        <p:txBody>
          <a:bodyPr wrap="square">
            <a:spAutoFit/>
          </a:bodyPr>
          <a:lstStyle/>
          <a:p>
            <a:r>
              <a:rPr lang="en-US" sz="2000" i="1" dirty="0">
                <a:latin typeface="MTMI"/>
              </a:rPr>
              <a:t>G</a:t>
            </a:r>
            <a:r>
              <a:rPr lang="en-US" sz="1600" dirty="0">
                <a:latin typeface="Times-Roman"/>
              </a:rPr>
              <a:t>1 </a:t>
            </a:r>
            <a:r>
              <a:rPr lang="en-US" sz="2000" dirty="0">
                <a:latin typeface="Times-Roman"/>
              </a:rPr>
              <a:t>contains exactly two vertices of odd degree(b and d), One such Euler path is </a:t>
            </a:r>
            <a:r>
              <a:rPr lang="en-US" sz="2000" i="1" dirty="0">
                <a:latin typeface="MTMI"/>
              </a:rPr>
              <a:t>d, a, b, c, d, b</a:t>
            </a:r>
            <a:r>
              <a:rPr lang="en-US" sz="2000" dirty="0">
                <a:latin typeface="Times-Roman"/>
              </a:rPr>
              <a:t>. </a:t>
            </a:r>
          </a:p>
          <a:p>
            <a:r>
              <a:rPr lang="en-US" sz="2000" i="1" dirty="0">
                <a:latin typeface="MTMI"/>
              </a:rPr>
              <a:t>G</a:t>
            </a:r>
            <a:r>
              <a:rPr lang="en-US" sz="1600" dirty="0">
                <a:latin typeface="Times-Roman"/>
              </a:rPr>
              <a:t>2 </a:t>
            </a:r>
            <a:r>
              <a:rPr lang="en-US" sz="2000" dirty="0">
                <a:latin typeface="Times-Roman"/>
              </a:rPr>
              <a:t>has exactly two vertices of odd degree(</a:t>
            </a:r>
            <a:r>
              <a:rPr lang="en-US" sz="2000" i="1" dirty="0">
                <a:latin typeface="MTMI"/>
              </a:rPr>
              <a:t>b </a:t>
            </a:r>
            <a:r>
              <a:rPr lang="en-US" sz="2000" dirty="0">
                <a:latin typeface="Times-Roman"/>
              </a:rPr>
              <a:t>and </a:t>
            </a:r>
            <a:r>
              <a:rPr lang="en-US" sz="2000" i="1" dirty="0">
                <a:latin typeface="MTMI"/>
              </a:rPr>
              <a:t>d)</a:t>
            </a:r>
            <a:r>
              <a:rPr lang="en-US" sz="2000" dirty="0">
                <a:latin typeface="Times-Roman"/>
              </a:rPr>
              <a:t>. One such Euler path is </a:t>
            </a:r>
            <a:r>
              <a:rPr lang="en-US" sz="2000" i="1" dirty="0">
                <a:latin typeface="MTMI"/>
              </a:rPr>
              <a:t>b, a, g, f, e, d, c, g, b, c, f, d</a:t>
            </a:r>
            <a:r>
              <a:rPr lang="en-US" sz="2000" dirty="0">
                <a:latin typeface="Times-Roman"/>
              </a:rPr>
              <a:t>. </a:t>
            </a:r>
          </a:p>
          <a:p>
            <a:r>
              <a:rPr lang="en-US" sz="2000" i="1" dirty="0">
                <a:latin typeface="MTMI"/>
              </a:rPr>
              <a:t>G</a:t>
            </a:r>
            <a:r>
              <a:rPr lang="en-US" sz="1600" dirty="0">
                <a:latin typeface="Times-Roman"/>
              </a:rPr>
              <a:t>3 </a:t>
            </a:r>
            <a:r>
              <a:rPr lang="en-US" sz="2000" dirty="0">
                <a:latin typeface="Times-Roman"/>
              </a:rPr>
              <a:t>has no Euler path because it has six vertices of odd degree.</a:t>
            </a:r>
            <a:endParaRPr lang="en-IN" sz="2000" dirty="0"/>
          </a:p>
        </p:txBody>
      </p:sp>
    </p:spTree>
    <p:extLst>
      <p:ext uri="{BB962C8B-B14F-4D97-AF65-F5344CB8AC3E}">
        <p14:creationId xmlns:p14="http://schemas.microsoft.com/office/powerpoint/2010/main" val="87994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3216-6F05-431A-BD02-B5E392FB565A}"/>
              </a:ext>
            </a:extLst>
          </p:cNvPr>
          <p:cNvSpPr>
            <a:spLocks noGrp="1"/>
          </p:cNvSpPr>
          <p:nvPr>
            <p:ph type="title"/>
          </p:nvPr>
        </p:nvSpPr>
        <p:spPr>
          <a:xfrm>
            <a:off x="838200" y="365125"/>
            <a:ext cx="10515600" cy="880579"/>
          </a:xfrm>
        </p:spPr>
        <p:txBody>
          <a:bodyPr/>
          <a:lstStyle/>
          <a:p>
            <a:r>
              <a:rPr lang="en-IN" b="1" dirty="0"/>
              <a:t>Hamilton Paths and Circuits</a:t>
            </a:r>
            <a:endParaRPr lang="en-IN" dirty="0"/>
          </a:p>
        </p:txBody>
      </p:sp>
      <p:sp>
        <p:nvSpPr>
          <p:cNvPr id="3" name="Content Placeholder 2">
            <a:extLst>
              <a:ext uri="{FF2B5EF4-FFF2-40B4-BE49-F238E27FC236}">
                <a16:creationId xmlns:a16="http://schemas.microsoft.com/office/drawing/2014/main" id="{7287D960-5D0F-4646-8AB5-DD98C60190AB}"/>
              </a:ext>
            </a:extLst>
          </p:cNvPr>
          <p:cNvSpPr>
            <a:spLocks noGrp="1"/>
          </p:cNvSpPr>
          <p:nvPr>
            <p:ph idx="1"/>
          </p:nvPr>
        </p:nvSpPr>
        <p:spPr>
          <a:xfrm>
            <a:off x="838200" y="1245704"/>
            <a:ext cx="10515600" cy="4931259"/>
          </a:xfrm>
        </p:spPr>
        <p:txBody>
          <a:bodyPr>
            <a:normAutofit/>
          </a:bodyPr>
          <a:lstStyle/>
          <a:p>
            <a:r>
              <a:rPr lang="en-US" dirty="0"/>
              <a:t>A simple path in a graph </a:t>
            </a:r>
            <a:r>
              <a:rPr lang="en-US" i="1" dirty="0"/>
              <a:t>G </a:t>
            </a:r>
            <a:r>
              <a:rPr lang="en-US" dirty="0"/>
              <a:t>that passes through every vertex exactly once is called a </a:t>
            </a:r>
            <a:r>
              <a:rPr lang="en-US" i="1" dirty="0"/>
              <a:t>Hamilton path.</a:t>
            </a:r>
          </a:p>
          <a:p>
            <a:r>
              <a:rPr lang="en-US" i="1" dirty="0"/>
              <a:t>A</a:t>
            </a:r>
            <a:r>
              <a:rPr lang="en-US" dirty="0"/>
              <a:t> simple circuit in a graph </a:t>
            </a:r>
            <a:r>
              <a:rPr lang="en-US" i="1" dirty="0"/>
              <a:t>G </a:t>
            </a:r>
            <a:r>
              <a:rPr lang="en-US" dirty="0"/>
              <a:t>that passes through every vertex exactly once is called </a:t>
            </a:r>
            <a:r>
              <a:rPr lang="en-IN" dirty="0"/>
              <a:t>a </a:t>
            </a:r>
            <a:r>
              <a:rPr lang="en-IN" i="1" dirty="0"/>
              <a:t>Hamilton circuit</a:t>
            </a:r>
            <a:r>
              <a:rPr lang="en-IN" dirty="0"/>
              <a:t>.</a:t>
            </a:r>
          </a:p>
          <a:p>
            <a:r>
              <a:rPr lang="en-US" dirty="0"/>
              <a:t>That is, the simple path </a:t>
            </a:r>
            <a:r>
              <a:rPr lang="en-US" i="1" dirty="0"/>
              <a:t>x</a:t>
            </a:r>
            <a:r>
              <a:rPr lang="en-US" baseline="-25000" dirty="0"/>
              <a:t>0</a:t>
            </a:r>
            <a:r>
              <a:rPr lang="en-US" i="1" dirty="0"/>
              <a:t>, x</a:t>
            </a:r>
            <a:r>
              <a:rPr lang="en-US" i="1" baseline="-25000" dirty="0"/>
              <a:t>1</a:t>
            </a:r>
            <a:r>
              <a:rPr lang="en-US" i="1" dirty="0"/>
              <a:t>, . . . , x</a:t>
            </a:r>
            <a:r>
              <a:rPr lang="en-US" i="1" baseline="-25000" dirty="0"/>
              <a:t>n-1</a:t>
            </a:r>
            <a:r>
              <a:rPr lang="en-US" i="1" dirty="0"/>
              <a:t>, </a:t>
            </a:r>
            <a:r>
              <a:rPr lang="en-US" i="1" dirty="0" err="1"/>
              <a:t>x</a:t>
            </a:r>
            <a:r>
              <a:rPr lang="en-US" i="1" baseline="-25000" dirty="0" err="1"/>
              <a:t>n</a:t>
            </a:r>
            <a:r>
              <a:rPr lang="en-US" i="1" dirty="0"/>
              <a:t> </a:t>
            </a:r>
            <a:r>
              <a:rPr lang="en-US" dirty="0"/>
              <a:t>in the graph </a:t>
            </a:r>
            <a:r>
              <a:rPr lang="en-US" i="1" dirty="0"/>
              <a:t>G </a:t>
            </a:r>
            <a:r>
              <a:rPr lang="en-US" dirty="0"/>
              <a:t>= </a:t>
            </a:r>
            <a:r>
              <a:rPr lang="en-US" i="1" dirty="0"/>
              <a:t>(V ,E) </a:t>
            </a:r>
            <a:r>
              <a:rPr lang="en-US" dirty="0"/>
              <a:t>is a Hamilton path if </a:t>
            </a:r>
            <a:r>
              <a:rPr lang="en-US" i="1" dirty="0"/>
              <a:t>V </a:t>
            </a:r>
            <a:r>
              <a:rPr lang="en-US" dirty="0"/>
              <a:t>= {</a:t>
            </a:r>
            <a:r>
              <a:rPr lang="en-US" i="1" dirty="0"/>
              <a:t>x</a:t>
            </a:r>
            <a:r>
              <a:rPr lang="en-US" baseline="-25000" dirty="0"/>
              <a:t>0</a:t>
            </a:r>
            <a:r>
              <a:rPr lang="en-US" i="1" dirty="0"/>
              <a:t>, x</a:t>
            </a:r>
            <a:r>
              <a:rPr lang="en-US" i="1" baseline="-25000" dirty="0"/>
              <a:t>1</a:t>
            </a:r>
            <a:r>
              <a:rPr lang="en-US" i="1" dirty="0"/>
              <a:t>, . . . , x</a:t>
            </a:r>
            <a:r>
              <a:rPr lang="en-US" i="1" baseline="-25000" dirty="0"/>
              <a:t>n-1</a:t>
            </a:r>
            <a:r>
              <a:rPr lang="en-US" i="1" dirty="0"/>
              <a:t>, </a:t>
            </a:r>
            <a:r>
              <a:rPr lang="en-US" i="1" dirty="0" err="1"/>
              <a:t>x</a:t>
            </a:r>
            <a:r>
              <a:rPr lang="en-US" i="1" baseline="-25000" dirty="0" err="1"/>
              <a:t>n</a:t>
            </a:r>
            <a:r>
              <a:rPr lang="en-US" i="1" dirty="0"/>
              <a:t> </a:t>
            </a:r>
            <a:r>
              <a:rPr lang="en-US" dirty="0"/>
              <a:t>} and </a:t>
            </a:r>
            <a:r>
              <a:rPr lang="en-US" i="1" dirty="0"/>
              <a:t>x</a:t>
            </a:r>
            <a:r>
              <a:rPr lang="en-US" i="1" baseline="-25000" dirty="0"/>
              <a:t>i</a:t>
            </a:r>
            <a:r>
              <a:rPr lang="en-US" i="1" dirty="0"/>
              <a:t> ≠</a:t>
            </a:r>
            <a:r>
              <a:rPr lang="en-US" dirty="0"/>
              <a:t> </a:t>
            </a:r>
            <a:r>
              <a:rPr lang="en-US" i="1" dirty="0" err="1"/>
              <a:t>x</a:t>
            </a:r>
            <a:r>
              <a:rPr lang="en-US" i="1" baseline="-25000" dirty="0" err="1"/>
              <a:t>j</a:t>
            </a:r>
            <a:r>
              <a:rPr lang="en-US" i="1" baseline="-25000" dirty="0"/>
              <a:t> </a:t>
            </a:r>
            <a:r>
              <a:rPr lang="en-US" dirty="0"/>
              <a:t>for 0 ≤ </a:t>
            </a:r>
            <a:r>
              <a:rPr lang="en-US" i="1" dirty="0" err="1"/>
              <a:t>i</a:t>
            </a:r>
            <a:r>
              <a:rPr lang="en-US" i="1" dirty="0"/>
              <a:t> &lt; j </a:t>
            </a:r>
            <a:r>
              <a:rPr lang="en-US" dirty="0"/>
              <a:t>≤ </a:t>
            </a:r>
            <a:r>
              <a:rPr lang="en-US" i="1" dirty="0"/>
              <a:t>n</a:t>
            </a:r>
            <a:r>
              <a:rPr lang="en-US" dirty="0"/>
              <a:t>, and the simple circuit </a:t>
            </a:r>
            <a:r>
              <a:rPr lang="en-US" i="1" dirty="0"/>
              <a:t>x</a:t>
            </a:r>
            <a:r>
              <a:rPr lang="en-US" baseline="-25000" dirty="0"/>
              <a:t>0</a:t>
            </a:r>
            <a:r>
              <a:rPr lang="en-US" i="1" dirty="0"/>
              <a:t>, x</a:t>
            </a:r>
            <a:r>
              <a:rPr lang="en-US" i="1" baseline="-25000" dirty="0"/>
              <a:t>1</a:t>
            </a:r>
            <a:r>
              <a:rPr lang="en-US" i="1" dirty="0"/>
              <a:t>, . . . , x</a:t>
            </a:r>
            <a:r>
              <a:rPr lang="en-US" i="1" baseline="-25000" dirty="0"/>
              <a:t>n-1</a:t>
            </a:r>
            <a:r>
              <a:rPr lang="en-US" i="1" dirty="0"/>
              <a:t>, </a:t>
            </a:r>
            <a:r>
              <a:rPr lang="en-US" i="1" dirty="0" err="1"/>
              <a:t>x</a:t>
            </a:r>
            <a:r>
              <a:rPr lang="en-US" i="1" baseline="-25000" dirty="0" err="1"/>
              <a:t>n</a:t>
            </a:r>
            <a:r>
              <a:rPr lang="en-US" i="1" dirty="0"/>
              <a:t>, x</a:t>
            </a:r>
            <a:r>
              <a:rPr lang="en-US" i="1" baseline="-25000" dirty="0"/>
              <a:t>0</a:t>
            </a:r>
            <a:r>
              <a:rPr lang="en-US" dirty="0"/>
              <a:t> (with </a:t>
            </a:r>
            <a:r>
              <a:rPr lang="en-US" i="1" dirty="0"/>
              <a:t>n &gt; </a:t>
            </a:r>
            <a:r>
              <a:rPr lang="en-US" dirty="0"/>
              <a:t>0) is a Hamilton circuit if </a:t>
            </a:r>
            <a:r>
              <a:rPr lang="en-US" i="1" dirty="0"/>
              <a:t>x</a:t>
            </a:r>
            <a:r>
              <a:rPr lang="en-US" baseline="-25000" dirty="0"/>
              <a:t>0</a:t>
            </a:r>
            <a:r>
              <a:rPr lang="en-US" i="1" dirty="0"/>
              <a:t>, x</a:t>
            </a:r>
            <a:r>
              <a:rPr lang="en-US" i="1" baseline="-25000" dirty="0"/>
              <a:t>1</a:t>
            </a:r>
            <a:r>
              <a:rPr lang="en-US" i="1" dirty="0"/>
              <a:t>, . . . , x</a:t>
            </a:r>
            <a:r>
              <a:rPr lang="en-US" i="1" baseline="-25000" dirty="0"/>
              <a:t>n-1</a:t>
            </a:r>
            <a:r>
              <a:rPr lang="en-US" i="1" dirty="0"/>
              <a:t>, </a:t>
            </a:r>
            <a:r>
              <a:rPr lang="en-US" i="1" dirty="0" err="1"/>
              <a:t>x</a:t>
            </a:r>
            <a:r>
              <a:rPr lang="en-US" i="1" baseline="-25000" dirty="0" err="1"/>
              <a:t>n</a:t>
            </a:r>
            <a:r>
              <a:rPr lang="en-US" i="1" baseline="-25000" dirty="0"/>
              <a:t>  </a:t>
            </a:r>
            <a:r>
              <a:rPr lang="en-US" dirty="0"/>
              <a:t>is </a:t>
            </a:r>
            <a:r>
              <a:rPr lang="en-IN" dirty="0"/>
              <a:t>a Hamilton path.</a:t>
            </a:r>
          </a:p>
        </p:txBody>
      </p:sp>
    </p:spTree>
    <p:extLst>
      <p:ext uri="{BB962C8B-B14F-4D97-AF65-F5344CB8AC3E}">
        <p14:creationId xmlns:p14="http://schemas.microsoft.com/office/powerpoint/2010/main" val="3921104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BED2-490D-4CB8-ADC4-0C6A47FFDA49}"/>
              </a:ext>
            </a:extLst>
          </p:cNvPr>
          <p:cNvSpPr>
            <a:spLocks noGrp="1"/>
          </p:cNvSpPr>
          <p:nvPr>
            <p:ph type="title"/>
          </p:nvPr>
        </p:nvSpPr>
        <p:spPr>
          <a:xfrm>
            <a:off x="838200" y="365125"/>
            <a:ext cx="10515600" cy="668545"/>
          </a:xfrm>
        </p:spPr>
        <p:txBody>
          <a:bodyPr>
            <a:normAutofit fontScale="90000"/>
          </a:bodyPr>
          <a:lstStyle/>
          <a:p>
            <a:r>
              <a:rPr lang="en-IN" dirty="0"/>
              <a:t>Example</a:t>
            </a:r>
          </a:p>
        </p:txBody>
      </p:sp>
      <p:sp>
        <p:nvSpPr>
          <p:cNvPr id="3" name="Content Placeholder 2">
            <a:extLst>
              <a:ext uri="{FF2B5EF4-FFF2-40B4-BE49-F238E27FC236}">
                <a16:creationId xmlns:a16="http://schemas.microsoft.com/office/drawing/2014/main" id="{B31CB6C9-472F-4B7D-86DD-42FB5A0FE3A3}"/>
              </a:ext>
            </a:extLst>
          </p:cNvPr>
          <p:cNvSpPr>
            <a:spLocks noGrp="1"/>
          </p:cNvSpPr>
          <p:nvPr>
            <p:ph idx="1"/>
          </p:nvPr>
        </p:nvSpPr>
        <p:spPr>
          <a:xfrm>
            <a:off x="838200" y="1033670"/>
            <a:ext cx="10515600" cy="5183049"/>
          </a:xfrm>
        </p:spPr>
        <p:txBody>
          <a:bodyPr/>
          <a:lstStyle/>
          <a:p>
            <a:r>
              <a:rPr lang="en-US" dirty="0"/>
              <a:t>Which of the simple graphs have a Hamilton circuit or, if not, a Hamilton path?</a:t>
            </a:r>
          </a:p>
          <a:p>
            <a:endParaRPr lang="en-IN" dirty="0"/>
          </a:p>
        </p:txBody>
      </p:sp>
      <p:pic>
        <p:nvPicPr>
          <p:cNvPr id="4" name="Picture 3">
            <a:extLst>
              <a:ext uri="{FF2B5EF4-FFF2-40B4-BE49-F238E27FC236}">
                <a16:creationId xmlns:a16="http://schemas.microsoft.com/office/drawing/2014/main" id="{A87F6FE2-D4CD-4979-B7D7-AFAA5E5B4F3D}"/>
              </a:ext>
            </a:extLst>
          </p:cNvPr>
          <p:cNvPicPr>
            <a:picLocks noChangeAspect="1"/>
          </p:cNvPicPr>
          <p:nvPr/>
        </p:nvPicPr>
        <p:blipFill>
          <a:blip r:embed="rId2"/>
          <a:stretch>
            <a:fillRect/>
          </a:stretch>
        </p:blipFill>
        <p:spPr>
          <a:xfrm>
            <a:off x="1035217" y="1913938"/>
            <a:ext cx="1727447" cy="2346945"/>
          </a:xfrm>
          <a:prstGeom prst="rect">
            <a:avLst/>
          </a:prstGeom>
        </p:spPr>
      </p:pic>
      <p:pic>
        <p:nvPicPr>
          <p:cNvPr id="5" name="Picture 4">
            <a:extLst>
              <a:ext uri="{FF2B5EF4-FFF2-40B4-BE49-F238E27FC236}">
                <a16:creationId xmlns:a16="http://schemas.microsoft.com/office/drawing/2014/main" id="{C72E6D53-97B1-440F-85ED-19632D50DFF9}"/>
              </a:ext>
            </a:extLst>
          </p:cNvPr>
          <p:cNvPicPr>
            <a:picLocks noChangeAspect="1"/>
          </p:cNvPicPr>
          <p:nvPr/>
        </p:nvPicPr>
        <p:blipFill>
          <a:blip r:embed="rId3"/>
          <a:stretch>
            <a:fillRect/>
          </a:stretch>
        </p:blipFill>
        <p:spPr>
          <a:xfrm>
            <a:off x="3770244" y="1683371"/>
            <a:ext cx="2610678" cy="2885486"/>
          </a:xfrm>
          <a:prstGeom prst="rect">
            <a:avLst/>
          </a:prstGeom>
        </p:spPr>
      </p:pic>
      <p:pic>
        <p:nvPicPr>
          <p:cNvPr id="6" name="Picture 5">
            <a:extLst>
              <a:ext uri="{FF2B5EF4-FFF2-40B4-BE49-F238E27FC236}">
                <a16:creationId xmlns:a16="http://schemas.microsoft.com/office/drawing/2014/main" id="{910A8DA1-465C-407B-955A-488FEA654279}"/>
              </a:ext>
            </a:extLst>
          </p:cNvPr>
          <p:cNvPicPr>
            <a:picLocks noChangeAspect="1"/>
          </p:cNvPicPr>
          <p:nvPr/>
        </p:nvPicPr>
        <p:blipFill>
          <a:blip r:embed="rId4"/>
          <a:stretch>
            <a:fillRect/>
          </a:stretch>
        </p:blipFill>
        <p:spPr>
          <a:xfrm>
            <a:off x="7116418" y="1991345"/>
            <a:ext cx="3790742" cy="2269538"/>
          </a:xfrm>
          <a:prstGeom prst="rect">
            <a:avLst/>
          </a:prstGeom>
        </p:spPr>
      </p:pic>
      <p:sp>
        <p:nvSpPr>
          <p:cNvPr id="7" name="Rectangle 6">
            <a:extLst>
              <a:ext uri="{FF2B5EF4-FFF2-40B4-BE49-F238E27FC236}">
                <a16:creationId xmlns:a16="http://schemas.microsoft.com/office/drawing/2014/main" id="{FE5279C8-EB41-4C34-B2B0-02A8563A55DD}"/>
              </a:ext>
            </a:extLst>
          </p:cNvPr>
          <p:cNvSpPr/>
          <p:nvPr/>
        </p:nvSpPr>
        <p:spPr>
          <a:xfrm>
            <a:off x="490330" y="4511664"/>
            <a:ext cx="10863469" cy="1938992"/>
          </a:xfrm>
          <a:prstGeom prst="rect">
            <a:avLst/>
          </a:prstGeom>
        </p:spPr>
        <p:txBody>
          <a:bodyPr wrap="square">
            <a:spAutoFit/>
          </a:bodyPr>
          <a:lstStyle/>
          <a:p>
            <a:r>
              <a:rPr lang="en-US" sz="2000" i="1" dirty="0">
                <a:latin typeface="MTMI"/>
              </a:rPr>
              <a:t>G</a:t>
            </a:r>
            <a:r>
              <a:rPr lang="en-US" sz="1600" dirty="0">
                <a:latin typeface="Times-Roman"/>
              </a:rPr>
              <a:t>1 </a:t>
            </a:r>
            <a:r>
              <a:rPr lang="en-US" sz="2000" dirty="0">
                <a:latin typeface="Times-Roman"/>
              </a:rPr>
              <a:t>has a Hamilton circuit: </a:t>
            </a:r>
            <a:r>
              <a:rPr lang="en-US" sz="2000" i="1" dirty="0">
                <a:latin typeface="MTMI"/>
              </a:rPr>
              <a:t>a, b, c, d, e, a</a:t>
            </a:r>
            <a:r>
              <a:rPr lang="en-US" sz="2000" dirty="0">
                <a:latin typeface="Times-Roman"/>
              </a:rPr>
              <a:t>. </a:t>
            </a:r>
          </a:p>
          <a:p>
            <a:r>
              <a:rPr lang="en-US" sz="2000" dirty="0">
                <a:latin typeface="Times-Roman"/>
              </a:rPr>
              <a:t>No Hamilton circuit in </a:t>
            </a:r>
            <a:r>
              <a:rPr lang="en-US" sz="2000" i="1" dirty="0">
                <a:latin typeface="MTMI"/>
              </a:rPr>
              <a:t>G</a:t>
            </a:r>
            <a:r>
              <a:rPr lang="en-US" sz="1600" dirty="0">
                <a:latin typeface="Times-Roman"/>
              </a:rPr>
              <a:t>2 </a:t>
            </a:r>
            <a:r>
              <a:rPr lang="en-US" sz="2000" dirty="0">
                <a:latin typeface="Times-Roman"/>
              </a:rPr>
              <a:t>(this can be seen by noting that any circuit containing every vertex must contain the edge </a:t>
            </a:r>
            <a:r>
              <a:rPr lang="en-US" sz="2000" dirty="0">
                <a:latin typeface="MTSYN"/>
              </a:rPr>
              <a:t>{</a:t>
            </a:r>
            <a:r>
              <a:rPr lang="en-US" sz="2000" i="1" dirty="0">
                <a:latin typeface="MTMI"/>
              </a:rPr>
              <a:t>a, b</a:t>
            </a:r>
            <a:r>
              <a:rPr lang="en-US" sz="2000" dirty="0">
                <a:latin typeface="MTSYN"/>
              </a:rPr>
              <a:t>} </a:t>
            </a:r>
            <a:r>
              <a:rPr lang="en-US" sz="2000" dirty="0">
                <a:latin typeface="Times-Roman"/>
              </a:rPr>
              <a:t>twice),</a:t>
            </a:r>
          </a:p>
          <a:p>
            <a:r>
              <a:rPr lang="en-US" sz="2000" i="1" dirty="0">
                <a:latin typeface="MTMI"/>
              </a:rPr>
              <a:t>G</a:t>
            </a:r>
            <a:r>
              <a:rPr lang="en-US" sz="1600" dirty="0">
                <a:latin typeface="Times-Roman"/>
              </a:rPr>
              <a:t>2 </a:t>
            </a:r>
            <a:r>
              <a:rPr lang="en-US" sz="2000" dirty="0">
                <a:latin typeface="Times-Roman"/>
              </a:rPr>
              <a:t>does have a Hamilton path, namely, </a:t>
            </a:r>
            <a:r>
              <a:rPr lang="en-US" sz="2000" i="1" dirty="0">
                <a:latin typeface="MTMI"/>
              </a:rPr>
              <a:t>a, b, c, d</a:t>
            </a:r>
            <a:r>
              <a:rPr lang="en-US" sz="2000" dirty="0">
                <a:latin typeface="Times-Roman"/>
              </a:rPr>
              <a:t>. </a:t>
            </a:r>
          </a:p>
          <a:p>
            <a:r>
              <a:rPr lang="en-US" sz="2000" i="1" dirty="0">
                <a:latin typeface="MTMI"/>
              </a:rPr>
              <a:t>G</a:t>
            </a:r>
            <a:r>
              <a:rPr lang="en-US" sz="1600" dirty="0">
                <a:latin typeface="Times-Roman"/>
              </a:rPr>
              <a:t>3 </a:t>
            </a:r>
            <a:r>
              <a:rPr lang="en-US" sz="2000" dirty="0">
                <a:latin typeface="Times-Roman"/>
              </a:rPr>
              <a:t>has neither a Hamilton circuit nor a Hamilton path, because any path containing all vertices must contain one of the edges </a:t>
            </a:r>
            <a:r>
              <a:rPr lang="en-US" sz="2000" dirty="0">
                <a:latin typeface="MTSYN"/>
              </a:rPr>
              <a:t>{</a:t>
            </a:r>
            <a:r>
              <a:rPr lang="en-US" sz="2000" i="1" dirty="0">
                <a:latin typeface="MTMI"/>
              </a:rPr>
              <a:t>a, b</a:t>
            </a:r>
            <a:r>
              <a:rPr lang="en-US" sz="2000" dirty="0">
                <a:latin typeface="MTSYN"/>
              </a:rPr>
              <a:t>}</a:t>
            </a:r>
            <a:r>
              <a:rPr lang="en-US" sz="2000" dirty="0">
                <a:latin typeface="Times-Roman"/>
              </a:rPr>
              <a:t>, </a:t>
            </a:r>
            <a:r>
              <a:rPr lang="en-US" sz="2000" dirty="0">
                <a:latin typeface="MTSYN"/>
              </a:rPr>
              <a:t>{</a:t>
            </a:r>
            <a:r>
              <a:rPr lang="en-US" sz="2000" i="1" dirty="0">
                <a:latin typeface="MTMI"/>
              </a:rPr>
              <a:t>e, f </a:t>
            </a:r>
            <a:r>
              <a:rPr lang="en-US" sz="2000" dirty="0">
                <a:latin typeface="MTSYN"/>
              </a:rPr>
              <a:t>}</a:t>
            </a:r>
            <a:r>
              <a:rPr lang="en-US" sz="2000" dirty="0">
                <a:latin typeface="Times-Roman"/>
              </a:rPr>
              <a:t>, and </a:t>
            </a:r>
            <a:r>
              <a:rPr lang="en-US" sz="2000" dirty="0">
                <a:latin typeface="MTSYN"/>
              </a:rPr>
              <a:t>{</a:t>
            </a:r>
            <a:r>
              <a:rPr lang="en-US" sz="2000" i="1" dirty="0">
                <a:latin typeface="MTMI"/>
              </a:rPr>
              <a:t>c, d</a:t>
            </a:r>
            <a:r>
              <a:rPr lang="en-US" sz="2000" dirty="0">
                <a:latin typeface="MTSYN"/>
              </a:rPr>
              <a:t>} </a:t>
            </a:r>
            <a:r>
              <a:rPr lang="en-US" sz="2000" dirty="0">
                <a:latin typeface="Times-Roman"/>
              </a:rPr>
              <a:t>more than once.</a:t>
            </a:r>
            <a:endParaRPr lang="en-IN" sz="2000" dirty="0"/>
          </a:p>
        </p:txBody>
      </p:sp>
    </p:spTree>
    <p:extLst>
      <p:ext uri="{BB962C8B-B14F-4D97-AF65-F5344CB8AC3E}">
        <p14:creationId xmlns:p14="http://schemas.microsoft.com/office/powerpoint/2010/main" val="214912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FAE7-FB6F-42D0-AA82-093AC1B868BC}"/>
              </a:ext>
            </a:extLst>
          </p:cNvPr>
          <p:cNvSpPr>
            <a:spLocks noGrp="1"/>
          </p:cNvSpPr>
          <p:nvPr>
            <p:ph type="title"/>
          </p:nvPr>
        </p:nvSpPr>
        <p:spPr>
          <a:xfrm>
            <a:off x="838200" y="365125"/>
            <a:ext cx="10515600" cy="673721"/>
          </a:xfrm>
        </p:spPr>
        <p:txBody>
          <a:bodyPr>
            <a:normAutofit fontScale="90000"/>
          </a:bodyPr>
          <a:lstStyle/>
          <a:p>
            <a:r>
              <a:rPr lang="en-IN" dirty="0"/>
              <a:t>Some points</a:t>
            </a:r>
          </a:p>
        </p:txBody>
      </p:sp>
      <p:sp>
        <p:nvSpPr>
          <p:cNvPr id="3" name="Content Placeholder 2">
            <a:extLst>
              <a:ext uri="{FF2B5EF4-FFF2-40B4-BE49-F238E27FC236}">
                <a16:creationId xmlns:a16="http://schemas.microsoft.com/office/drawing/2014/main" id="{DF4C91D9-B4D8-495C-90D3-714DC987CCAE}"/>
              </a:ext>
            </a:extLst>
          </p:cNvPr>
          <p:cNvSpPr>
            <a:spLocks noGrp="1"/>
          </p:cNvSpPr>
          <p:nvPr>
            <p:ph idx="1"/>
          </p:nvPr>
        </p:nvSpPr>
        <p:spPr>
          <a:xfrm>
            <a:off x="838200" y="1038846"/>
            <a:ext cx="10515600" cy="3945697"/>
          </a:xfrm>
        </p:spPr>
        <p:txBody>
          <a:bodyPr/>
          <a:lstStyle/>
          <a:p>
            <a:r>
              <a:rPr lang="en-IN" dirty="0"/>
              <a:t>A graph with a </a:t>
            </a:r>
            <a:r>
              <a:rPr lang="en-US" dirty="0"/>
              <a:t>vertex of degree one cannot have a Hamilton circuit, because in a Hamilton circuit, each vertex is incident with two edges in the circuit.</a:t>
            </a:r>
          </a:p>
          <a:p>
            <a:r>
              <a:rPr lang="en-US" dirty="0"/>
              <a:t>If a vertex in the graph has degree two, then both edges that are incident with this vertex must be part of any Hamilton circuit.</a:t>
            </a:r>
          </a:p>
          <a:p>
            <a:r>
              <a:rPr lang="en-US" dirty="0"/>
              <a:t>Show that neither graph displayed in Figure has a Hamilton circuit</a:t>
            </a:r>
            <a:endParaRPr lang="en-IN" dirty="0"/>
          </a:p>
        </p:txBody>
      </p:sp>
      <p:pic>
        <p:nvPicPr>
          <p:cNvPr id="4" name="Picture 3">
            <a:extLst>
              <a:ext uri="{FF2B5EF4-FFF2-40B4-BE49-F238E27FC236}">
                <a16:creationId xmlns:a16="http://schemas.microsoft.com/office/drawing/2014/main" id="{47674A17-FAC5-4591-81B4-D16589487172}"/>
              </a:ext>
            </a:extLst>
          </p:cNvPr>
          <p:cNvPicPr>
            <a:picLocks noChangeAspect="1"/>
          </p:cNvPicPr>
          <p:nvPr/>
        </p:nvPicPr>
        <p:blipFill>
          <a:blip r:embed="rId2"/>
          <a:stretch>
            <a:fillRect/>
          </a:stretch>
        </p:blipFill>
        <p:spPr>
          <a:xfrm>
            <a:off x="3076162" y="3722060"/>
            <a:ext cx="5691808" cy="1336039"/>
          </a:xfrm>
          <a:prstGeom prst="rect">
            <a:avLst/>
          </a:prstGeom>
        </p:spPr>
      </p:pic>
      <p:sp>
        <p:nvSpPr>
          <p:cNvPr id="5" name="Rectangle 4">
            <a:extLst>
              <a:ext uri="{FF2B5EF4-FFF2-40B4-BE49-F238E27FC236}">
                <a16:creationId xmlns:a16="http://schemas.microsoft.com/office/drawing/2014/main" id="{A8FA6810-A7A8-405E-A81D-A0E8559E367E}"/>
              </a:ext>
            </a:extLst>
          </p:cNvPr>
          <p:cNvSpPr/>
          <p:nvPr/>
        </p:nvSpPr>
        <p:spPr>
          <a:xfrm>
            <a:off x="490331" y="5058099"/>
            <a:ext cx="10863470" cy="1323439"/>
          </a:xfrm>
          <a:prstGeom prst="rect">
            <a:avLst/>
          </a:prstGeom>
        </p:spPr>
        <p:txBody>
          <a:bodyPr wrap="square">
            <a:spAutoFit/>
          </a:bodyPr>
          <a:lstStyle/>
          <a:p>
            <a:pPr marL="285750" indent="-285750">
              <a:buFont typeface="Arial" panose="020B0604020202020204" pitchFamily="34" charset="0"/>
              <a:buChar char="•"/>
            </a:pPr>
            <a:r>
              <a:rPr lang="en-US" sz="2000" dirty="0">
                <a:latin typeface="Times-Roman"/>
              </a:rPr>
              <a:t>There is no Hamilton circuit in </a:t>
            </a:r>
            <a:r>
              <a:rPr lang="en-US" sz="2000" i="1" dirty="0">
                <a:latin typeface="MTMI"/>
              </a:rPr>
              <a:t>G </a:t>
            </a:r>
            <a:r>
              <a:rPr lang="en-US" sz="2000" dirty="0">
                <a:latin typeface="Times-Roman"/>
              </a:rPr>
              <a:t>because </a:t>
            </a:r>
            <a:r>
              <a:rPr lang="en-US" sz="2000" i="1" dirty="0">
                <a:latin typeface="MTMI"/>
              </a:rPr>
              <a:t>G </a:t>
            </a:r>
            <a:r>
              <a:rPr lang="en-US" sz="2000" dirty="0">
                <a:latin typeface="Times-Roman"/>
              </a:rPr>
              <a:t>has a vertex of degree one, namely, </a:t>
            </a:r>
            <a:r>
              <a:rPr lang="en-US" sz="2000" i="1" dirty="0">
                <a:latin typeface="MTMI"/>
              </a:rPr>
              <a:t>e</a:t>
            </a:r>
            <a:r>
              <a:rPr lang="en-US" sz="2000" dirty="0">
                <a:latin typeface="Times-Roman"/>
              </a:rPr>
              <a:t>.</a:t>
            </a:r>
          </a:p>
          <a:p>
            <a:pPr marL="285750" indent="-285750">
              <a:buFont typeface="Arial" panose="020B0604020202020204" pitchFamily="34" charset="0"/>
              <a:buChar char="•"/>
            </a:pPr>
            <a:r>
              <a:rPr lang="en-US" sz="2000" dirty="0">
                <a:latin typeface="Times-Roman"/>
              </a:rPr>
              <a:t>In H, the degrees of the vertices </a:t>
            </a:r>
            <a:r>
              <a:rPr lang="en-US" sz="2000" i="1" dirty="0">
                <a:latin typeface="MTMI"/>
              </a:rPr>
              <a:t>a</a:t>
            </a:r>
            <a:r>
              <a:rPr lang="en-US" sz="2000" dirty="0">
                <a:latin typeface="Times-Roman"/>
              </a:rPr>
              <a:t>, </a:t>
            </a:r>
            <a:r>
              <a:rPr lang="en-US" sz="2000" i="1" dirty="0">
                <a:latin typeface="MTMI"/>
              </a:rPr>
              <a:t>b</a:t>
            </a:r>
            <a:r>
              <a:rPr lang="en-US" sz="2000" dirty="0">
                <a:latin typeface="Times-Roman"/>
              </a:rPr>
              <a:t>, </a:t>
            </a:r>
            <a:r>
              <a:rPr lang="en-US" sz="2000" i="1" dirty="0">
                <a:latin typeface="MTMI"/>
              </a:rPr>
              <a:t>d</a:t>
            </a:r>
            <a:r>
              <a:rPr lang="en-US" sz="2000" dirty="0">
                <a:latin typeface="Times-Roman"/>
              </a:rPr>
              <a:t>, and </a:t>
            </a:r>
            <a:r>
              <a:rPr lang="en-US" sz="2000" i="1" dirty="0">
                <a:latin typeface="MTMI"/>
              </a:rPr>
              <a:t>e </a:t>
            </a:r>
            <a:r>
              <a:rPr lang="en-US" sz="2000" dirty="0">
                <a:latin typeface="Times-Roman"/>
              </a:rPr>
              <a:t>are all two, every edge incident with these vertices must be part of any Hamilton circuit and no Hamilton circuit can exist in </a:t>
            </a:r>
            <a:r>
              <a:rPr lang="en-US" sz="2000" i="1" dirty="0">
                <a:latin typeface="MTMI"/>
              </a:rPr>
              <a:t>H</a:t>
            </a:r>
            <a:r>
              <a:rPr lang="en-US" sz="2000" dirty="0">
                <a:latin typeface="Times-Roman"/>
              </a:rPr>
              <a:t>, for any Hamilton circuit would have to contain four edges incident with </a:t>
            </a:r>
            <a:r>
              <a:rPr lang="en-US" sz="2000" i="1" dirty="0">
                <a:latin typeface="MTMI"/>
              </a:rPr>
              <a:t>c</a:t>
            </a:r>
            <a:r>
              <a:rPr lang="en-US" sz="2000" dirty="0">
                <a:latin typeface="Times-Roman"/>
              </a:rPr>
              <a:t>, which is impossible.</a:t>
            </a:r>
            <a:endParaRPr lang="en-IN" sz="2000" dirty="0"/>
          </a:p>
        </p:txBody>
      </p:sp>
    </p:spTree>
    <p:extLst>
      <p:ext uri="{BB962C8B-B14F-4D97-AF65-F5344CB8AC3E}">
        <p14:creationId xmlns:p14="http://schemas.microsoft.com/office/powerpoint/2010/main" val="7827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7D13-69B3-4D02-9879-26884A0BC4CA}"/>
              </a:ext>
            </a:extLst>
          </p:cNvPr>
          <p:cNvSpPr>
            <a:spLocks noGrp="1"/>
          </p:cNvSpPr>
          <p:nvPr>
            <p:ph type="title"/>
          </p:nvPr>
        </p:nvSpPr>
        <p:spPr>
          <a:xfrm>
            <a:off x="838200" y="365126"/>
            <a:ext cx="10515600" cy="907084"/>
          </a:xfrm>
        </p:spPr>
        <p:txBody>
          <a:bodyPr/>
          <a:lstStyle/>
          <a:p>
            <a:r>
              <a:rPr lang="en-IN" dirty="0"/>
              <a:t>Theorems</a:t>
            </a:r>
          </a:p>
        </p:txBody>
      </p:sp>
      <p:sp>
        <p:nvSpPr>
          <p:cNvPr id="3" name="Content Placeholder 2">
            <a:extLst>
              <a:ext uri="{FF2B5EF4-FFF2-40B4-BE49-F238E27FC236}">
                <a16:creationId xmlns:a16="http://schemas.microsoft.com/office/drawing/2014/main" id="{952E79A9-8F02-4D08-945B-82405C425201}"/>
              </a:ext>
            </a:extLst>
          </p:cNvPr>
          <p:cNvSpPr>
            <a:spLocks noGrp="1"/>
          </p:cNvSpPr>
          <p:nvPr>
            <p:ph idx="1"/>
          </p:nvPr>
        </p:nvSpPr>
        <p:spPr>
          <a:xfrm>
            <a:off x="838200" y="1641131"/>
            <a:ext cx="10515600" cy="4904753"/>
          </a:xfrm>
        </p:spPr>
        <p:txBody>
          <a:bodyPr/>
          <a:lstStyle/>
          <a:p>
            <a:r>
              <a:rPr lang="en-US" b="1" dirty="0"/>
              <a:t>DIRAC’S THEOREM </a:t>
            </a:r>
            <a:r>
              <a:rPr lang="en-US" dirty="0"/>
              <a:t>If </a:t>
            </a:r>
            <a:r>
              <a:rPr lang="en-US" i="1" dirty="0"/>
              <a:t>G </a:t>
            </a:r>
            <a:r>
              <a:rPr lang="en-US" dirty="0"/>
              <a:t>is a simple graph with </a:t>
            </a:r>
            <a:r>
              <a:rPr lang="en-US" i="1" dirty="0"/>
              <a:t>n </a:t>
            </a:r>
            <a:r>
              <a:rPr lang="en-US" dirty="0"/>
              <a:t>vertices with </a:t>
            </a:r>
            <a:r>
              <a:rPr lang="en-US" i="1" dirty="0"/>
              <a:t>n </a:t>
            </a:r>
            <a:r>
              <a:rPr lang="en-US" dirty="0"/>
              <a:t>≥ 3 such that the degree of every vertex in </a:t>
            </a:r>
            <a:r>
              <a:rPr lang="en-US" i="1" dirty="0"/>
              <a:t>G </a:t>
            </a:r>
            <a:r>
              <a:rPr lang="en-US" dirty="0"/>
              <a:t>is at least </a:t>
            </a:r>
            <a:r>
              <a:rPr lang="en-US" i="1" dirty="0"/>
              <a:t>n/</a:t>
            </a:r>
            <a:r>
              <a:rPr lang="en-US" dirty="0"/>
              <a:t>2, then </a:t>
            </a:r>
            <a:r>
              <a:rPr lang="en-US" i="1" dirty="0"/>
              <a:t>G </a:t>
            </a:r>
            <a:r>
              <a:rPr lang="en-US" dirty="0"/>
              <a:t>has a Hamilton circuit.</a:t>
            </a:r>
          </a:p>
          <a:p>
            <a:endParaRPr lang="en-US" dirty="0"/>
          </a:p>
          <a:p>
            <a:r>
              <a:rPr lang="en-US" b="1" dirty="0"/>
              <a:t>ORE’S THEOREM </a:t>
            </a:r>
            <a:r>
              <a:rPr lang="en-US" dirty="0"/>
              <a:t>If </a:t>
            </a:r>
            <a:r>
              <a:rPr lang="en-US" i="1" dirty="0"/>
              <a:t>G </a:t>
            </a:r>
            <a:r>
              <a:rPr lang="en-US" dirty="0"/>
              <a:t>is a simple graph with </a:t>
            </a:r>
            <a:r>
              <a:rPr lang="en-US" i="1" dirty="0"/>
              <a:t>n </a:t>
            </a:r>
            <a:r>
              <a:rPr lang="en-US" dirty="0"/>
              <a:t>vertices with </a:t>
            </a:r>
            <a:r>
              <a:rPr lang="en-US" i="1" dirty="0"/>
              <a:t>n </a:t>
            </a:r>
            <a:r>
              <a:rPr lang="en-US" dirty="0"/>
              <a:t>≥ 3 such that deg</a:t>
            </a:r>
            <a:r>
              <a:rPr lang="en-US" i="1" dirty="0"/>
              <a:t>(u) </a:t>
            </a:r>
            <a:r>
              <a:rPr lang="en-US" dirty="0"/>
              <a:t>+ deg</a:t>
            </a:r>
            <a:r>
              <a:rPr lang="en-US" i="1" dirty="0"/>
              <a:t>(v) </a:t>
            </a:r>
            <a:r>
              <a:rPr lang="en-US" dirty="0"/>
              <a:t>≥ </a:t>
            </a:r>
            <a:r>
              <a:rPr lang="en-US" i="1" dirty="0"/>
              <a:t>n </a:t>
            </a:r>
            <a:r>
              <a:rPr lang="en-US" dirty="0"/>
              <a:t>for every pair of nonadjacent vertices </a:t>
            </a:r>
            <a:r>
              <a:rPr lang="en-US" i="1" dirty="0"/>
              <a:t>u </a:t>
            </a:r>
            <a:r>
              <a:rPr lang="en-US" dirty="0"/>
              <a:t>and </a:t>
            </a:r>
            <a:r>
              <a:rPr lang="en-US" i="1" dirty="0"/>
              <a:t>v </a:t>
            </a:r>
            <a:r>
              <a:rPr lang="en-US" dirty="0"/>
              <a:t>in </a:t>
            </a:r>
            <a:r>
              <a:rPr lang="en-US" i="1" dirty="0"/>
              <a:t>G</a:t>
            </a:r>
            <a:r>
              <a:rPr lang="en-US" dirty="0"/>
              <a:t>, then </a:t>
            </a:r>
            <a:r>
              <a:rPr lang="en-US" i="1" dirty="0"/>
              <a:t>G </a:t>
            </a:r>
            <a:r>
              <a:rPr lang="en-US" dirty="0"/>
              <a:t>has a </a:t>
            </a:r>
            <a:r>
              <a:rPr lang="en-IN" dirty="0"/>
              <a:t>Hamilton circuit.</a:t>
            </a:r>
          </a:p>
        </p:txBody>
      </p:sp>
    </p:spTree>
    <p:extLst>
      <p:ext uri="{BB962C8B-B14F-4D97-AF65-F5344CB8AC3E}">
        <p14:creationId xmlns:p14="http://schemas.microsoft.com/office/powerpoint/2010/main" val="126947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5D31-14B5-4E42-A1BC-46696198647F}"/>
              </a:ext>
            </a:extLst>
          </p:cNvPr>
          <p:cNvSpPr>
            <a:spLocks noGrp="1"/>
          </p:cNvSpPr>
          <p:nvPr>
            <p:ph type="title"/>
          </p:nvPr>
        </p:nvSpPr>
        <p:spPr/>
        <p:txBody>
          <a:bodyPr/>
          <a:lstStyle/>
          <a:p>
            <a:r>
              <a:rPr lang="en-IN" dirty="0"/>
              <a:t>Planar Graphs</a:t>
            </a:r>
          </a:p>
        </p:txBody>
      </p:sp>
      <p:sp>
        <p:nvSpPr>
          <p:cNvPr id="3" name="Content Placeholder 2">
            <a:extLst>
              <a:ext uri="{FF2B5EF4-FFF2-40B4-BE49-F238E27FC236}">
                <a16:creationId xmlns:a16="http://schemas.microsoft.com/office/drawing/2014/main" id="{1A0060DA-6283-4AF4-839B-EE8197C8C151}"/>
              </a:ext>
            </a:extLst>
          </p:cNvPr>
          <p:cNvSpPr>
            <a:spLocks noGrp="1"/>
          </p:cNvSpPr>
          <p:nvPr>
            <p:ph idx="1"/>
          </p:nvPr>
        </p:nvSpPr>
        <p:spPr>
          <a:xfrm>
            <a:off x="838200" y="1351722"/>
            <a:ext cx="10515600" cy="4825241"/>
          </a:xfrm>
        </p:spPr>
        <p:txBody>
          <a:bodyPr/>
          <a:lstStyle/>
          <a:p>
            <a:r>
              <a:rPr lang="en-US" dirty="0"/>
              <a:t>Consider the problem of joining three houses to each of three separate utilities, as shown in Figure.  Is it possible to join these houses and utilities so that none of the connections cross?</a:t>
            </a:r>
            <a:endParaRPr lang="en-IN" dirty="0"/>
          </a:p>
        </p:txBody>
      </p:sp>
      <p:pic>
        <p:nvPicPr>
          <p:cNvPr id="4" name="Picture 3">
            <a:extLst>
              <a:ext uri="{FF2B5EF4-FFF2-40B4-BE49-F238E27FC236}">
                <a16:creationId xmlns:a16="http://schemas.microsoft.com/office/drawing/2014/main" id="{06A0AA63-82C6-4AE9-9F8A-5A186140967D}"/>
              </a:ext>
            </a:extLst>
          </p:cNvPr>
          <p:cNvPicPr>
            <a:picLocks noChangeAspect="1"/>
          </p:cNvPicPr>
          <p:nvPr/>
        </p:nvPicPr>
        <p:blipFill>
          <a:blip r:embed="rId2"/>
          <a:stretch>
            <a:fillRect/>
          </a:stretch>
        </p:blipFill>
        <p:spPr>
          <a:xfrm>
            <a:off x="3208329" y="2572215"/>
            <a:ext cx="5080855" cy="3920660"/>
          </a:xfrm>
          <a:prstGeom prst="rect">
            <a:avLst/>
          </a:prstGeom>
        </p:spPr>
      </p:pic>
    </p:spTree>
    <p:extLst>
      <p:ext uri="{BB962C8B-B14F-4D97-AF65-F5344CB8AC3E}">
        <p14:creationId xmlns:p14="http://schemas.microsoft.com/office/powerpoint/2010/main" val="14336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65B5-FBE1-407F-89A1-B5007473D9EB}"/>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83728F79-77B3-41BD-B0F2-184A76EFB1A9}"/>
              </a:ext>
            </a:extLst>
          </p:cNvPr>
          <p:cNvSpPr>
            <a:spLocks noGrp="1"/>
          </p:cNvSpPr>
          <p:nvPr>
            <p:ph idx="1"/>
          </p:nvPr>
        </p:nvSpPr>
        <p:spPr>
          <a:xfrm>
            <a:off x="838200" y="1272209"/>
            <a:ext cx="10515600" cy="4904754"/>
          </a:xfrm>
        </p:spPr>
        <p:txBody>
          <a:bodyPr/>
          <a:lstStyle/>
          <a:p>
            <a:r>
              <a:rPr lang="en-US" dirty="0"/>
              <a:t>A graph is called </a:t>
            </a:r>
            <a:r>
              <a:rPr lang="en-US" i="1" dirty="0"/>
              <a:t>planar </a:t>
            </a:r>
            <a:r>
              <a:rPr lang="en-US" dirty="0"/>
              <a:t>if it can be drawn in the plane without any edges crossing (where a crossing of edges is the intersection of the lines or arcs representing them at a point other than their common endpoint). </a:t>
            </a:r>
          </a:p>
          <a:p>
            <a:r>
              <a:rPr lang="en-US" dirty="0"/>
              <a:t>Such a drawing is called a </a:t>
            </a:r>
            <a:r>
              <a:rPr lang="en-US" i="1" dirty="0"/>
              <a:t>planar representation </a:t>
            </a:r>
            <a:r>
              <a:rPr lang="en-US" dirty="0"/>
              <a:t>of the graph.</a:t>
            </a:r>
          </a:p>
          <a:p>
            <a:r>
              <a:rPr lang="en-US" dirty="0"/>
              <a:t>Example</a:t>
            </a:r>
          </a:p>
          <a:p>
            <a:endParaRPr lang="en-US" dirty="0"/>
          </a:p>
          <a:p>
            <a:endParaRPr lang="en-IN" dirty="0"/>
          </a:p>
        </p:txBody>
      </p:sp>
      <p:pic>
        <p:nvPicPr>
          <p:cNvPr id="4" name="Picture 3">
            <a:extLst>
              <a:ext uri="{FF2B5EF4-FFF2-40B4-BE49-F238E27FC236}">
                <a16:creationId xmlns:a16="http://schemas.microsoft.com/office/drawing/2014/main" id="{3C30A441-87E7-4703-8F53-8B8F975B1F6D}"/>
              </a:ext>
            </a:extLst>
          </p:cNvPr>
          <p:cNvPicPr>
            <a:picLocks noChangeAspect="1"/>
          </p:cNvPicPr>
          <p:nvPr/>
        </p:nvPicPr>
        <p:blipFill>
          <a:blip r:embed="rId2"/>
          <a:stretch>
            <a:fillRect/>
          </a:stretch>
        </p:blipFill>
        <p:spPr>
          <a:xfrm>
            <a:off x="2557622" y="3965529"/>
            <a:ext cx="2054771" cy="2087130"/>
          </a:xfrm>
          <a:prstGeom prst="rect">
            <a:avLst/>
          </a:prstGeom>
        </p:spPr>
      </p:pic>
      <p:pic>
        <p:nvPicPr>
          <p:cNvPr id="5" name="Picture 4">
            <a:extLst>
              <a:ext uri="{FF2B5EF4-FFF2-40B4-BE49-F238E27FC236}">
                <a16:creationId xmlns:a16="http://schemas.microsoft.com/office/drawing/2014/main" id="{D5DE2940-C820-4345-A0A7-FB40C94E4DB8}"/>
              </a:ext>
            </a:extLst>
          </p:cNvPr>
          <p:cNvPicPr>
            <a:picLocks noChangeAspect="1"/>
          </p:cNvPicPr>
          <p:nvPr/>
        </p:nvPicPr>
        <p:blipFill>
          <a:blip r:embed="rId3"/>
          <a:stretch>
            <a:fillRect/>
          </a:stretch>
        </p:blipFill>
        <p:spPr>
          <a:xfrm>
            <a:off x="6196560" y="3752691"/>
            <a:ext cx="2457109" cy="2299968"/>
          </a:xfrm>
          <a:prstGeom prst="rect">
            <a:avLst/>
          </a:prstGeom>
        </p:spPr>
      </p:pic>
      <p:cxnSp>
        <p:nvCxnSpPr>
          <p:cNvPr id="7" name="Straight Arrow Connector 6">
            <a:extLst>
              <a:ext uri="{FF2B5EF4-FFF2-40B4-BE49-F238E27FC236}">
                <a16:creationId xmlns:a16="http://schemas.microsoft.com/office/drawing/2014/main" id="{BA29B22E-49A4-4BCE-84EE-56FFC0BBCBDE}"/>
              </a:ext>
            </a:extLst>
          </p:cNvPr>
          <p:cNvCxnSpPr/>
          <p:nvPr/>
        </p:nvCxnSpPr>
        <p:spPr>
          <a:xfrm>
            <a:off x="5089519" y="4585252"/>
            <a:ext cx="436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4007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3D56-8ADB-4206-B63A-1A20D829DD77}"/>
              </a:ext>
            </a:extLst>
          </p:cNvPr>
          <p:cNvSpPr>
            <a:spLocks noGrp="1"/>
          </p:cNvSpPr>
          <p:nvPr>
            <p:ph type="title"/>
          </p:nvPr>
        </p:nvSpPr>
        <p:spPr>
          <a:xfrm>
            <a:off x="838200" y="365126"/>
            <a:ext cx="10515600" cy="602284"/>
          </a:xfrm>
        </p:spPr>
        <p:txBody>
          <a:bodyPr>
            <a:normAutofit fontScale="90000"/>
          </a:bodyPr>
          <a:lstStyle/>
          <a:p>
            <a:r>
              <a:rPr lang="en-IN" dirty="0"/>
              <a:t>Example</a:t>
            </a:r>
          </a:p>
        </p:txBody>
      </p:sp>
      <p:sp>
        <p:nvSpPr>
          <p:cNvPr id="3" name="Content Placeholder 2">
            <a:extLst>
              <a:ext uri="{FF2B5EF4-FFF2-40B4-BE49-F238E27FC236}">
                <a16:creationId xmlns:a16="http://schemas.microsoft.com/office/drawing/2014/main" id="{8139267D-C66D-430C-8BB3-AB25286DB721}"/>
              </a:ext>
            </a:extLst>
          </p:cNvPr>
          <p:cNvSpPr>
            <a:spLocks noGrp="1"/>
          </p:cNvSpPr>
          <p:nvPr>
            <p:ph idx="1"/>
          </p:nvPr>
        </p:nvSpPr>
        <p:spPr>
          <a:xfrm>
            <a:off x="838200" y="967410"/>
            <a:ext cx="10515600" cy="5209553"/>
          </a:xfrm>
        </p:spPr>
        <p:txBody>
          <a:bodyPr/>
          <a:lstStyle/>
          <a:p>
            <a:r>
              <a:rPr lang="en-US" b="1" dirty="0"/>
              <a:t> </a:t>
            </a:r>
            <a:r>
              <a:rPr lang="en-US" dirty="0"/>
              <a:t>Is </a:t>
            </a:r>
            <a:r>
              <a:rPr lang="en-US" i="1" dirty="0"/>
              <a:t>the graph</a:t>
            </a:r>
            <a:r>
              <a:rPr lang="en-US" dirty="0"/>
              <a:t>, shown in Figure , planar?</a:t>
            </a:r>
            <a:endParaRPr lang="en-IN" dirty="0"/>
          </a:p>
        </p:txBody>
      </p:sp>
      <p:pic>
        <p:nvPicPr>
          <p:cNvPr id="4" name="Picture 3">
            <a:extLst>
              <a:ext uri="{FF2B5EF4-FFF2-40B4-BE49-F238E27FC236}">
                <a16:creationId xmlns:a16="http://schemas.microsoft.com/office/drawing/2014/main" id="{C4E5B8C6-9385-4015-8A35-8881D2AA0D05}"/>
              </a:ext>
            </a:extLst>
          </p:cNvPr>
          <p:cNvPicPr>
            <a:picLocks noChangeAspect="1"/>
          </p:cNvPicPr>
          <p:nvPr/>
        </p:nvPicPr>
        <p:blipFill>
          <a:blip r:embed="rId2"/>
          <a:stretch>
            <a:fillRect/>
          </a:stretch>
        </p:blipFill>
        <p:spPr>
          <a:xfrm>
            <a:off x="1038639" y="1374911"/>
            <a:ext cx="2254940" cy="1844951"/>
          </a:xfrm>
          <a:prstGeom prst="rect">
            <a:avLst/>
          </a:prstGeom>
        </p:spPr>
      </p:pic>
      <p:pic>
        <p:nvPicPr>
          <p:cNvPr id="5" name="Picture 4">
            <a:extLst>
              <a:ext uri="{FF2B5EF4-FFF2-40B4-BE49-F238E27FC236}">
                <a16:creationId xmlns:a16="http://schemas.microsoft.com/office/drawing/2014/main" id="{B0D5F578-6543-4250-92D7-DCAF9CBFE830}"/>
              </a:ext>
            </a:extLst>
          </p:cNvPr>
          <p:cNvPicPr>
            <a:picLocks noChangeAspect="1"/>
          </p:cNvPicPr>
          <p:nvPr/>
        </p:nvPicPr>
        <p:blipFill>
          <a:blip r:embed="rId3"/>
          <a:stretch>
            <a:fillRect/>
          </a:stretch>
        </p:blipFill>
        <p:spPr>
          <a:xfrm>
            <a:off x="4188515" y="1544912"/>
            <a:ext cx="1562100" cy="1504950"/>
          </a:xfrm>
          <a:prstGeom prst="rect">
            <a:avLst/>
          </a:prstGeom>
        </p:spPr>
      </p:pic>
      <p:cxnSp>
        <p:nvCxnSpPr>
          <p:cNvPr id="7" name="Straight Arrow Connector 6">
            <a:extLst>
              <a:ext uri="{FF2B5EF4-FFF2-40B4-BE49-F238E27FC236}">
                <a16:creationId xmlns:a16="http://schemas.microsoft.com/office/drawing/2014/main" id="{76ADD3E0-BED4-4586-A37E-625FA8EED77E}"/>
              </a:ext>
            </a:extLst>
          </p:cNvPr>
          <p:cNvCxnSpPr/>
          <p:nvPr/>
        </p:nvCxnSpPr>
        <p:spPr>
          <a:xfrm>
            <a:off x="3419061" y="2014330"/>
            <a:ext cx="6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1FE2C43-7753-41CA-A55B-F688B0FE4BE9}"/>
              </a:ext>
            </a:extLst>
          </p:cNvPr>
          <p:cNvSpPr txBox="1"/>
          <p:nvPr/>
        </p:nvSpPr>
        <p:spPr>
          <a:xfrm>
            <a:off x="6441387" y="1987826"/>
            <a:ext cx="1258956" cy="523220"/>
          </a:xfrm>
          <a:prstGeom prst="rect">
            <a:avLst/>
          </a:prstGeom>
          <a:noFill/>
        </p:spPr>
        <p:txBody>
          <a:bodyPr wrap="square" rtlCol="0">
            <a:spAutoFit/>
          </a:bodyPr>
          <a:lstStyle/>
          <a:p>
            <a:r>
              <a:rPr lang="en-IN" sz="2800" dirty="0"/>
              <a:t>Yes</a:t>
            </a:r>
          </a:p>
        </p:txBody>
      </p:sp>
      <p:sp>
        <p:nvSpPr>
          <p:cNvPr id="9" name="Rectangle 8">
            <a:extLst>
              <a:ext uri="{FF2B5EF4-FFF2-40B4-BE49-F238E27FC236}">
                <a16:creationId xmlns:a16="http://schemas.microsoft.com/office/drawing/2014/main" id="{0F85AF40-C636-4DB3-8A1E-A6F58119AD51}"/>
              </a:ext>
            </a:extLst>
          </p:cNvPr>
          <p:cNvSpPr/>
          <p:nvPr/>
        </p:nvSpPr>
        <p:spPr>
          <a:xfrm>
            <a:off x="1165365" y="3375575"/>
            <a:ext cx="4100481" cy="523220"/>
          </a:xfrm>
          <a:prstGeom prst="rect">
            <a:avLst/>
          </a:prstGeom>
        </p:spPr>
        <p:txBody>
          <a:bodyPr wrap="none">
            <a:spAutoFit/>
          </a:bodyPr>
          <a:lstStyle/>
          <a:p>
            <a:r>
              <a:rPr lang="en-US" sz="2800" dirty="0"/>
              <a:t>Is following graph , planar?</a:t>
            </a:r>
            <a:endParaRPr lang="en-IN" sz="2800" dirty="0"/>
          </a:p>
        </p:txBody>
      </p:sp>
      <p:pic>
        <p:nvPicPr>
          <p:cNvPr id="10" name="Picture 9">
            <a:extLst>
              <a:ext uri="{FF2B5EF4-FFF2-40B4-BE49-F238E27FC236}">
                <a16:creationId xmlns:a16="http://schemas.microsoft.com/office/drawing/2014/main" id="{10C61624-4CA7-4487-9122-8446F72E7BA1}"/>
              </a:ext>
            </a:extLst>
          </p:cNvPr>
          <p:cNvPicPr>
            <a:picLocks noChangeAspect="1"/>
          </p:cNvPicPr>
          <p:nvPr/>
        </p:nvPicPr>
        <p:blipFill>
          <a:blip r:embed="rId4"/>
          <a:stretch>
            <a:fillRect/>
          </a:stretch>
        </p:blipFill>
        <p:spPr>
          <a:xfrm>
            <a:off x="1038639" y="3961993"/>
            <a:ext cx="3378578" cy="2370683"/>
          </a:xfrm>
          <a:prstGeom prst="rect">
            <a:avLst/>
          </a:prstGeom>
        </p:spPr>
      </p:pic>
      <p:pic>
        <p:nvPicPr>
          <p:cNvPr id="11" name="Picture 10">
            <a:extLst>
              <a:ext uri="{FF2B5EF4-FFF2-40B4-BE49-F238E27FC236}">
                <a16:creationId xmlns:a16="http://schemas.microsoft.com/office/drawing/2014/main" id="{E9766AB0-7EFF-44FE-A6A8-79DEF41673D8}"/>
              </a:ext>
            </a:extLst>
          </p:cNvPr>
          <p:cNvPicPr>
            <a:picLocks noChangeAspect="1"/>
          </p:cNvPicPr>
          <p:nvPr/>
        </p:nvPicPr>
        <p:blipFill>
          <a:blip r:embed="rId5"/>
          <a:stretch>
            <a:fillRect/>
          </a:stretch>
        </p:blipFill>
        <p:spPr>
          <a:xfrm>
            <a:off x="5651845" y="4271034"/>
            <a:ext cx="3664433" cy="2061944"/>
          </a:xfrm>
          <a:prstGeom prst="rect">
            <a:avLst/>
          </a:prstGeom>
        </p:spPr>
      </p:pic>
      <p:sp>
        <p:nvSpPr>
          <p:cNvPr id="12" name="TextBox 11">
            <a:extLst>
              <a:ext uri="{FF2B5EF4-FFF2-40B4-BE49-F238E27FC236}">
                <a16:creationId xmlns:a16="http://schemas.microsoft.com/office/drawing/2014/main" id="{F8575488-4ECF-4187-B9F5-28566A9B34E5}"/>
              </a:ext>
            </a:extLst>
          </p:cNvPr>
          <p:cNvSpPr txBox="1"/>
          <p:nvPr/>
        </p:nvSpPr>
        <p:spPr>
          <a:xfrm>
            <a:off x="9851231" y="4825169"/>
            <a:ext cx="1258956" cy="523220"/>
          </a:xfrm>
          <a:prstGeom prst="rect">
            <a:avLst/>
          </a:prstGeom>
          <a:noFill/>
        </p:spPr>
        <p:txBody>
          <a:bodyPr wrap="square" rtlCol="0">
            <a:spAutoFit/>
          </a:bodyPr>
          <a:lstStyle/>
          <a:p>
            <a:r>
              <a:rPr lang="en-IN" sz="2800" dirty="0"/>
              <a:t>No</a:t>
            </a:r>
          </a:p>
        </p:txBody>
      </p:sp>
    </p:spTree>
    <p:extLst>
      <p:ext uri="{BB962C8B-B14F-4D97-AF65-F5344CB8AC3E}">
        <p14:creationId xmlns:p14="http://schemas.microsoft.com/office/powerpoint/2010/main" val="100143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BE63-C7EC-45C3-A392-2439459BFEC2}"/>
              </a:ext>
            </a:extLst>
          </p:cNvPr>
          <p:cNvSpPr>
            <a:spLocks noGrp="1"/>
          </p:cNvSpPr>
          <p:nvPr>
            <p:ph type="title"/>
          </p:nvPr>
        </p:nvSpPr>
        <p:spPr/>
        <p:txBody>
          <a:bodyPr/>
          <a:lstStyle/>
          <a:p>
            <a:r>
              <a:rPr lang="en-IN" dirty="0"/>
              <a:t>Loops</a:t>
            </a:r>
          </a:p>
        </p:txBody>
      </p:sp>
      <p:sp>
        <p:nvSpPr>
          <p:cNvPr id="3" name="Content Placeholder 2">
            <a:extLst>
              <a:ext uri="{FF2B5EF4-FFF2-40B4-BE49-F238E27FC236}">
                <a16:creationId xmlns:a16="http://schemas.microsoft.com/office/drawing/2014/main" id="{75177791-86D7-4942-8F52-9A3F03C1DE1A}"/>
              </a:ext>
            </a:extLst>
          </p:cNvPr>
          <p:cNvSpPr>
            <a:spLocks noGrp="1"/>
          </p:cNvSpPr>
          <p:nvPr>
            <p:ph idx="1"/>
          </p:nvPr>
        </p:nvSpPr>
        <p:spPr/>
        <p:txBody>
          <a:bodyPr/>
          <a:lstStyle/>
          <a:p>
            <a:r>
              <a:rPr lang="en-US" dirty="0"/>
              <a:t>Edges in a graph that connect a vertex to itself. Such edges are called </a:t>
            </a:r>
            <a:r>
              <a:rPr lang="en-US" b="1" dirty="0"/>
              <a:t>loops.</a:t>
            </a:r>
          </a:p>
          <a:p>
            <a:r>
              <a:rPr lang="en-US" dirty="0"/>
              <a:t> Graphs that may include loops, and possibly multiple edges connecting the same pair of vertices or a vertex to itself, are sometimes called </a:t>
            </a:r>
            <a:r>
              <a:rPr lang="en-IN" b="1" dirty="0"/>
              <a:t>pseudographs</a:t>
            </a:r>
            <a:r>
              <a:rPr lang="en-IN" dirty="0"/>
              <a:t>.</a:t>
            </a:r>
          </a:p>
          <a:p>
            <a:endParaRPr lang="en-IN" dirty="0"/>
          </a:p>
        </p:txBody>
      </p:sp>
      <p:pic>
        <p:nvPicPr>
          <p:cNvPr id="4" name="Picture 3">
            <a:extLst>
              <a:ext uri="{FF2B5EF4-FFF2-40B4-BE49-F238E27FC236}">
                <a16:creationId xmlns:a16="http://schemas.microsoft.com/office/drawing/2014/main" id="{7CC6B32C-B428-4C3B-B181-1A06FB113FFB}"/>
              </a:ext>
            </a:extLst>
          </p:cNvPr>
          <p:cNvPicPr>
            <a:picLocks noChangeAspect="1"/>
          </p:cNvPicPr>
          <p:nvPr/>
        </p:nvPicPr>
        <p:blipFill>
          <a:blip r:embed="rId2"/>
          <a:stretch>
            <a:fillRect/>
          </a:stretch>
        </p:blipFill>
        <p:spPr>
          <a:xfrm>
            <a:off x="7052307" y="3776870"/>
            <a:ext cx="4301493" cy="1395999"/>
          </a:xfrm>
          <a:prstGeom prst="rect">
            <a:avLst/>
          </a:prstGeom>
        </p:spPr>
      </p:pic>
    </p:spTree>
    <p:extLst>
      <p:ext uri="{BB962C8B-B14F-4D97-AF65-F5344CB8AC3E}">
        <p14:creationId xmlns:p14="http://schemas.microsoft.com/office/powerpoint/2010/main" val="3681676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9EBE-0B1A-4867-92D8-2EF990072D7B}"/>
              </a:ext>
            </a:extLst>
          </p:cNvPr>
          <p:cNvSpPr>
            <a:spLocks noGrp="1"/>
          </p:cNvSpPr>
          <p:nvPr>
            <p:ph type="title"/>
          </p:nvPr>
        </p:nvSpPr>
        <p:spPr>
          <a:xfrm>
            <a:off x="838200" y="365125"/>
            <a:ext cx="10515600" cy="734805"/>
          </a:xfrm>
        </p:spPr>
        <p:txBody>
          <a:bodyPr/>
          <a:lstStyle/>
          <a:p>
            <a:r>
              <a:rPr lang="en-IN" b="1" dirty="0"/>
              <a:t>Euler’s Formula</a:t>
            </a:r>
            <a:endParaRPr lang="en-IN" dirty="0"/>
          </a:p>
        </p:txBody>
      </p:sp>
      <p:sp>
        <p:nvSpPr>
          <p:cNvPr id="3" name="Content Placeholder 2">
            <a:extLst>
              <a:ext uri="{FF2B5EF4-FFF2-40B4-BE49-F238E27FC236}">
                <a16:creationId xmlns:a16="http://schemas.microsoft.com/office/drawing/2014/main" id="{A44D6D5B-A91F-41DE-BE1D-A29DB86D8147}"/>
              </a:ext>
            </a:extLst>
          </p:cNvPr>
          <p:cNvSpPr>
            <a:spLocks noGrp="1"/>
          </p:cNvSpPr>
          <p:nvPr>
            <p:ph idx="1"/>
          </p:nvPr>
        </p:nvSpPr>
        <p:spPr>
          <a:xfrm>
            <a:off x="838200" y="1298713"/>
            <a:ext cx="10515600" cy="4878250"/>
          </a:xfrm>
        </p:spPr>
        <p:txBody>
          <a:bodyPr>
            <a:normAutofit lnSpcReduction="10000"/>
          </a:bodyPr>
          <a:lstStyle/>
          <a:p>
            <a:r>
              <a:rPr lang="en-US" dirty="0"/>
              <a:t>A planar representation of a graph splits the plane into </a:t>
            </a:r>
            <a:r>
              <a:rPr lang="en-US" b="1" dirty="0"/>
              <a:t>regions</a:t>
            </a:r>
            <a:r>
              <a:rPr lang="en-US" dirty="0"/>
              <a:t>, including an unbounded region.</a:t>
            </a:r>
          </a:p>
          <a:p>
            <a:r>
              <a:rPr lang="en-US" dirty="0"/>
              <a:t>For instance, the planar representation of the graph shown in Figure splits the plane into six </a:t>
            </a:r>
            <a:r>
              <a:rPr lang="en-IN" dirty="0"/>
              <a:t>regions</a:t>
            </a:r>
          </a:p>
          <a:p>
            <a:endParaRPr lang="en-IN" dirty="0"/>
          </a:p>
          <a:p>
            <a:endParaRPr lang="en-IN" dirty="0"/>
          </a:p>
          <a:p>
            <a:endParaRPr lang="en-IN" dirty="0"/>
          </a:p>
          <a:p>
            <a:endParaRPr lang="en-IN" dirty="0"/>
          </a:p>
          <a:p>
            <a:r>
              <a:rPr lang="en-US" dirty="0"/>
              <a:t>Let </a:t>
            </a:r>
            <a:r>
              <a:rPr lang="en-US" i="1" dirty="0"/>
              <a:t>G </a:t>
            </a:r>
            <a:r>
              <a:rPr lang="en-US" dirty="0"/>
              <a:t>be a connected planar simple graph with </a:t>
            </a:r>
            <a:r>
              <a:rPr lang="en-US" i="1" dirty="0"/>
              <a:t>e </a:t>
            </a:r>
            <a:r>
              <a:rPr lang="en-US" dirty="0"/>
              <a:t>edges and </a:t>
            </a:r>
            <a:r>
              <a:rPr lang="en-US" i="1" dirty="0"/>
              <a:t>v </a:t>
            </a:r>
            <a:r>
              <a:rPr lang="en-US" dirty="0"/>
              <a:t>vertices. Let </a:t>
            </a:r>
            <a:r>
              <a:rPr lang="en-US" i="1" dirty="0"/>
              <a:t>r </a:t>
            </a:r>
            <a:r>
              <a:rPr lang="en-US" dirty="0"/>
              <a:t>be the number of regions in a planar representation of </a:t>
            </a:r>
            <a:r>
              <a:rPr lang="en-US" i="1" dirty="0"/>
              <a:t>G</a:t>
            </a:r>
            <a:r>
              <a:rPr lang="en-US" dirty="0"/>
              <a:t>.</a:t>
            </a:r>
          </a:p>
          <a:p>
            <a:pPr marL="0" indent="0">
              <a:buNone/>
            </a:pPr>
            <a:r>
              <a:rPr lang="en-US" dirty="0"/>
              <a:t>   Then </a:t>
            </a:r>
            <a:r>
              <a:rPr lang="en-US" i="1" dirty="0"/>
              <a:t>r </a:t>
            </a:r>
            <a:r>
              <a:rPr lang="en-US" dirty="0"/>
              <a:t>= </a:t>
            </a:r>
            <a:r>
              <a:rPr lang="en-US" i="1" dirty="0"/>
              <a:t>e </a:t>
            </a:r>
            <a:r>
              <a:rPr lang="en-US" dirty="0"/>
              <a:t>− </a:t>
            </a:r>
            <a:r>
              <a:rPr lang="en-US" i="1" dirty="0"/>
              <a:t>v </a:t>
            </a:r>
            <a:r>
              <a:rPr lang="en-US" dirty="0"/>
              <a:t>+ 2.</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30289CF1-B820-4517-A6D6-651B2B46675F}"/>
              </a:ext>
            </a:extLst>
          </p:cNvPr>
          <p:cNvPicPr>
            <a:picLocks noChangeAspect="1"/>
          </p:cNvPicPr>
          <p:nvPr/>
        </p:nvPicPr>
        <p:blipFill>
          <a:blip r:embed="rId2"/>
          <a:stretch>
            <a:fillRect/>
          </a:stretch>
        </p:blipFill>
        <p:spPr>
          <a:xfrm>
            <a:off x="1285117" y="3044687"/>
            <a:ext cx="3406153" cy="1649011"/>
          </a:xfrm>
          <a:prstGeom prst="rect">
            <a:avLst/>
          </a:prstGeom>
        </p:spPr>
      </p:pic>
    </p:spTree>
    <p:extLst>
      <p:ext uri="{BB962C8B-B14F-4D97-AF65-F5344CB8AC3E}">
        <p14:creationId xmlns:p14="http://schemas.microsoft.com/office/powerpoint/2010/main" val="3180611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5ABC-05EF-4C49-BF45-611DAB9D29AF}"/>
              </a:ext>
            </a:extLst>
          </p:cNvPr>
          <p:cNvSpPr>
            <a:spLocks noGrp="1"/>
          </p:cNvSpPr>
          <p:nvPr>
            <p:ph type="title"/>
          </p:nvPr>
        </p:nvSpPr>
        <p:spPr>
          <a:xfrm>
            <a:off x="838200" y="365126"/>
            <a:ext cx="10515600" cy="748058"/>
          </a:xfrm>
        </p:spPr>
        <p:txBody>
          <a:bodyPr/>
          <a:lstStyle/>
          <a:p>
            <a:r>
              <a:rPr lang="en-IN" dirty="0"/>
              <a:t>Example</a:t>
            </a:r>
          </a:p>
        </p:txBody>
      </p:sp>
      <p:sp>
        <p:nvSpPr>
          <p:cNvPr id="3" name="Content Placeholder 2">
            <a:extLst>
              <a:ext uri="{FF2B5EF4-FFF2-40B4-BE49-F238E27FC236}">
                <a16:creationId xmlns:a16="http://schemas.microsoft.com/office/drawing/2014/main" id="{80369C07-2AD4-48AF-A1EA-1BCDC5C639BF}"/>
              </a:ext>
            </a:extLst>
          </p:cNvPr>
          <p:cNvSpPr>
            <a:spLocks noGrp="1"/>
          </p:cNvSpPr>
          <p:nvPr>
            <p:ph idx="1"/>
          </p:nvPr>
        </p:nvSpPr>
        <p:spPr>
          <a:xfrm>
            <a:off x="838200" y="1258958"/>
            <a:ext cx="10515600" cy="4918006"/>
          </a:xfrm>
        </p:spPr>
        <p:txBody>
          <a:bodyPr>
            <a:normAutofit lnSpcReduction="10000"/>
          </a:bodyPr>
          <a:lstStyle/>
          <a:p>
            <a:r>
              <a:rPr lang="en-US" dirty="0"/>
              <a:t>Suppose that a connected planar simple graph has 20 vertices, each of degree 3. Into how many regions does a representation of this planar graph split the plane?</a:t>
            </a:r>
          </a:p>
          <a:p>
            <a:pPr marL="0" indent="0">
              <a:buNone/>
            </a:pPr>
            <a:r>
              <a:rPr lang="en-US" dirty="0"/>
              <a:t>   Ans: 12</a:t>
            </a:r>
          </a:p>
          <a:p>
            <a:pPr marL="0" indent="0">
              <a:buNone/>
            </a:pPr>
            <a:r>
              <a:rPr lang="en-IN" b="1" dirty="0"/>
              <a:t>COROLLARY</a:t>
            </a:r>
            <a:endParaRPr lang="en-US" dirty="0"/>
          </a:p>
          <a:p>
            <a:r>
              <a:rPr lang="en-US" dirty="0"/>
              <a:t>If </a:t>
            </a:r>
            <a:r>
              <a:rPr lang="en-US" i="1" dirty="0"/>
              <a:t>G </a:t>
            </a:r>
            <a:r>
              <a:rPr lang="en-US" dirty="0"/>
              <a:t>is a connected planar simple graph with </a:t>
            </a:r>
            <a:r>
              <a:rPr lang="en-US" i="1" dirty="0"/>
              <a:t>e </a:t>
            </a:r>
            <a:r>
              <a:rPr lang="en-US" dirty="0"/>
              <a:t>edges and </a:t>
            </a:r>
            <a:r>
              <a:rPr lang="en-US" i="1" dirty="0"/>
              <a:t>v </a:t>
            </a:r>
            <a:r>
              <a:rPr lang="en-US" dirty="0"/>
              <a:t>vertices, where </a:t>
            </a:r>
            <a:r>
              <a:rPr lang="en-US" i="1" dirty="0"/>
              <a:t>v </a:t>
            </a:r>
            <a:r>
              <a:rPr lang="en-US" dirty="0"/>
              <a:t>≥ 3, then </a:t>
            </a:r>
            <a:r>
              <a:rPr lang="en-IN" i="1" dirty="0"/>
              <a:t>e </a:t>
            </a:r>
            <a:r>
              <a:rPr lang="en-IN" dirty="0"/>
              <a:t>≤ 3</a:t>
            </a:r>
            <a:r>
              <a:rPr lang="en-IN" i="1" dirty="0"/>
              <a:t>v </a:t>
            </a:r>
            <a:r>
              <a:rPr lang="en-IN" dirty="0"/>
              <a:t>− 6.</a:t>
            </a:r>
          </a:p>
          <a:p>
            <a:r>
              <a:rPr lang="en-US" dirty="0"/>
              <a:t>If </a:t>
            </a:r>
            <a:r>
              <a:rPr lang="en-US" i="1" dirty="0"/>
              <a:t>G </a:t>
            </a:r>
            <a:r>
              <a:rPr lang="en-US" dirty="0"/>
              <a:t>is a connected planar simple graph, then </a:t>
            </a:r>
            <a:r>
              <a:rPr lang="en-US" i="1" dirty="0"/>
              <a:t>G </a:t>
            </a:r>
            <a:r>
              <a:rPr lang="en-US" dirty="0"/>
              <a:t>has a vertex of degree not exceeding five.</a:t>
            </a:r>
          </a:p>
          <a:p>
            <a:r>
              <a:rPr lang="en-US" dirty="0"/>
              <a:t>If a connected planar simple graph has </a:t>
            </a:r>
            <a:r>
              <a:rPr lang="en-US" i="1" dirty="0"/>
              <a:t>e </a:t>
            </a:r>
            <a:r>
              <a:rPr lang="en-US" dirty="0"/>
              <a:t>edges and </a:t>
            </a:r>
            <a:r>
              <a:rPr lang="en-US" i="1" dirty="0"/>
              <a:t>v </a:t>
            </a:r>
            <a:r>
              <a:rPr lang="en-US" dirty="0"/>
              <a:t>vertices with </a:t>
            </a:r>
            <a:r>
              <a:rPr lang="en-US" i="1" dirty="0"/>
              <a:t>v </a:t>
            </a:r>
            <a:r>
              <a:rPr lang="en-US" dirty="0"/>
              <a:t>≥ 3 and no circuits of length three, then </a:t>
            </a:r>
            <a:r>
              <a:rPr lang="en-US" i="1" dirty="0"/>
              <a:t>e </a:t>
            </a:r>
            <a:r>
              <a:rPr lang="en-US" dirty="0"/>
              <a:t>≤ 2</a:t>
            </a:r>
            <a:r>
              <a:rPr lang="en-US" i="1" dirty="0"/>
              <a:t>v </a:t>
            </a:r>
            <a:r>
              <a:rPr lang="en-US" dirty="0"/>
              <a:t>− 4.</a:t>
            </a:r>
            <a:endParaRPr lang="en-IN" dirty="0"/>
          </a:p>
        </p:txBody>
      </p:sp>
    </p:spTree>
    <p:extLst>
      <p:ext uri="{BB962C8B-B14F-4D97-AF65-F5344CB8AC3E}">
        <p14:creationId xmlns:p14="http://schemas.microsoft.com/office/powerpoint/2010/main" val="314583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4325-FC54-4D84-9093-95992010C9C7}"/>
              </a:ext>
            </a:extLst>
          </p:cNvPr>
          <p:cNvSpPr>
            <a:spLocks noGrp="1"/>
          </p:cNvSpPr>
          <p:nvPr>
            <p:ph type="title"/>
          </p:nvPr>
        </p:nvSpPr>
        <p:spPr/>
        <p:txBody>
          <a:bodyPr/>
          <a:lstStyle/>
          <a:p>
            <a:r>
              <a:rPr lang="en-IN" dirty="0"/>
              <a:t>Directed Graph</a:t>
            </a:r>
          </a:p>
        </p:txBody>
      </p:sp>
      <p:sp>
        <p:nvSpPr>
          <p:cNvPr id="3" name="Content Placeholder 2">
            <a:extLst>
              <a:ext uri="{FF2B5EF4-FFF2-40B4-BE49-F238E27FC236}">
                <a16:creationId xmlns:a16="http://schemas.microsoft.com/office/drawing/2014/main" id="{2922353D-893C-49A5-9F4D-E4192B86E3B1}"/>
              </a:ext>
            </a:extLst>
          </p:cNvPr>
          <p:cNvSpPr>
            <a:spLocks noGrp="1"/>
          </p:cNvSpPr>
          <p:nvPr>
            <p:ph idx="1"/>
          </p:nvPr>
        </p:nvSpPr>
        <p:spPr>
          <a:xfrm>
            <a:off x="838200" y="1551092"/>
            <a:ext cx="10515600" cy="4351338"/>
          </a:xfrm>
        </p:spPr>
        <p:txBody>
          <a:bodyPr/>
          <a:lstStyle/>
          <a:p>
            <a:r>
              <a:rPr lang="en-US" dirty="0"/>
              <a:t>A </a:t>
            </a:r>
            <a:r>
              <a:rPr lang="en-US" i="1" dirty="0"/>
              <a:t>directed graph </a:t>
            </a:r>
            <a:r>
              <a:rPr lang="en-US" dirty="0"/>
              <a:t>(or </a:t>
            </a:r>
            <a:r>
              <a:rPr lang="en-US" i="1" dirty="0"/>
              <a:t>digraph</a:t>
            </a:r>
            <a:r>
              <a:rPr lang="en-US" dirty="0"/>
              <a:t>) </a:t>
            </a:r>
            <a:r>
              <a:rPr lang="en-US" i="1" dirty="0"/>
              <a:t>(V ,E) </a:t>
            </a:r>
            <a:r>
              <a:rPr lang="en-US" dirty="0"/>
              <a:t>consists of a nonempty set of vertices </a:t>
            </a:r>
            <a:r>
              <a:rPr lang="en-US" i="1" dirty="0"/>
              <a:t>V </a:t>
            </a:r>
            <a:r>
              <a:rPr lang="en-US" dirty="0"/>
              <a:t>and a set of </a:t>
            </a:r>
            <a:r>
              <a:rPr lang="en-US" i="1" dirty="0"/>
              <a:t>directed edges </a:t>
            </a:r>
            <a:r>
              <a:rPr lang="en-US" dirty="0"/>
              <a:t>(or </a:t>
            </a:r>
            <a:r>
              <a:rPr lang="en-US" i="1" dirty="0"/>
              <a:t>arcs</a:t>
            </a:r>
            <a:r>
              <a:rPr lang="en-US" dirty="0"/>
              <a:t>) </a:t>
            </a:r>
            <a:r>
              <a:rPr lang="en-US" i="1" dirty="0"/>
              <a:t>E</a:t>
            </a:r>
            <a:r>
              <a:rPr lang="en-US" dirty="0"/>
              <a:t>. </a:t>
            </a:r>
          </a:p>
          <a:p>
            <a:r>
              <a:rPr lang="en-US" dirty="0"/>
              <a:t>Each directed edge is associated with an ordered pair of vertices.</a:t>
            </a:r>
          </a:p>
          <a:p>
            <a:r>
              <a:rPr lang="en-US" dirty="0"/>
              <a:t>The directed edge associated with the ordered pair (</a:t>
            </a:r>
            <a:r>
              <a:rPr lang="en-US" i="1" dirty="0"/>
              <a:t>u, v</a:t>
            </a:r>
            <a:r>
              <a:rPr lang="en-US" dirty="0"/>
              <a:t>) is said to </a:t>
            </a:r>
            <a:r>
              <a:rPr lang="en-US" i="1" dirty="0"/>
              <a:t>start </a:t>
            </a:r>
            <a:r>
              <a:rPr lang="en-US" dirty="0"/>
              <a:t>at </a:t>
            </a:r>
            <a:r>
              <a:rPr lang="en-US" i="1" dirty="0"/>
              <a:t>u </a:t>
            </a:r>
            <a:r>
              <a:rPr lang="en-US" dirty="0"/>
              <a:t>and </a:t>
            </a:r>
            <a:r>
              <a:rPr lang="en-US" i="1" dirty="0"/>
              <a:t>end </a:t>
            </a:r>
            <a:r>
              <a:rPr lang="en-US" dirty="0"/>
              <a:t>at </a:t>
            </a:r>
            <a:r>
              <a:rPr lang="en-US" i="1" dirty="0"/>
              <a:t>v</a:t>
            </a:r>
            <a:endParaRPr lang="en-IN" dirty="0"/>
          </a:p>
        </p:txBody>
      </p:sp>
      <p:pic>
        <p:nvPicPr>
          <p:cNvPr id="4" name="Picture 3">
            <a:extLst>
              <a:ext uri="{FF2B5EF4-FFF2-40B4-BE49-F238E27FC236}">
                <a16:creationId xmlns:a16="http://schemas.microsoft.com/office/drawing/2014/main" id="{082FF07E-668F-4696-97E5-E556CC6E4F12}"/>
              </a:ext>
            </a:extLst>
          </p:cNvPr>
          <p:cNvPicPr>
            <a:picLocks noChangeAspect="1"/>
          </p:cNvPicPr>
          <p:nvPr/>
        </p:nvPicPr>
        <p:blipFill>
          <a:blip r:embed="rId2"/>
          <a:stretch>
            <a:fillRect/>
          </a:stretch>
        </p:blipFill>
        <p:spPr>
          <a:xfrm>
            <a:off x="4566374" y="3776304"/>
            <a:ext cx="6543502" cy="1200330"/>
          </a:xfrm>
          <a:prstGeom prst="rect">
            <a:avLst/>
          </a:prstGeom>
        </p:spPr>
      </p:pic>
      <p:sp>
        <p:nvSpPr>
          <p:cNvPr id="5" name="Rectangle 4">
            <a:extLst>
              <a:ext uri="{FF2B5EF4-FFF2-40B4-BE49-F238E27FC236}">
                <a16:creationId xmlns:a16="http://schemas.microsoft.com/office/drawing/2014/main" id="{B2567030-ADC5-49FF-97B5-29D5A2698D0F}"/>
              </a:ext>
            </a:extLst>
          </p:cNvPr>
          <p:cNvSpPr/>
          <p:nvPr/>
        </p:nvSpPr>
        <p:spPr>
          <a:xfrm>
            <a:off x="689114" y="5486932"/>
            <a:ext cx="10919790" cy="830997"/>
          </a:xfrm>
          <a:prstGeom prst="rect">
            <a:avLst/>
          </a:prstGeom>
        </p:spPr>
        <p:txBody>
          <a:bodyPr wrap="square">
            <a:spAutoFit/>
          </a:bodyPr>
          <a:lstStyle/>
          <a:p>
            <a:pPr marL="342900" indent="-342900">
              <a:buFont typeface="Arial" panose="020B0604020202020204" pitchFamily="34" charset="0"/>
              <a:buChar char="•"/>
            </a:pPr>
            <a:r>
              <a:rPr lang="en-US" sz="2400" dirty="0">
                <a:latin typeface="Times-Roman"/>
              </a:rPr>
              <a:t>Directed graphs that may have </a:t>
            </a:r>
            <a:r>
              <a:rPr lang="en-US" sz="2400" b="1" dirty="0">
                <a:latin typeface="Times-Bold"/>
              </a:rPr>
              <a:t>multiple directed edges </a:t>
            </a:r>
            <a:r>
              <a:rPr lang="en-US" sz="2400" dirty="0">
                <a:latin typeface="Times-Roman"/>
              </a:rPr>
              <a:t>from a vertex to a second (possibly the same) vertex are </a:t>
            </a:r>
            <a:r>
              <a:rPr lang="en-IN" sz="2400" dirty="0">
                <a:latin typeface="Times-Roman"/>
              </a:rPr>
              <a:t>called </a:t>
            </a:r>
            <a:r>
              <a:rPr lang="en-IN" sz="2400" b="1" dirty="0">
                <a:latin typeface="Times-Bold"/>
              </a:rPr>
              <a:t>directed multigraphs</a:t>
            </a:r>
            <a:r>
              <a:rPr lang="en-IN" sz="2400" dirty="0">
                <a:latin typeface="Times-Roman"/>
              </a:rPr>
              <a:t>.</a:t>
            </a:r>
            <a:endParaRPr lang="en-IN" sz="2400" dirty="0"/>
          </a:p>
        </p:txBody>
      </p:sp>
    </p:spTree>
    <p:extLst>
      <p:ext uri="{BB962C8B-B14F-4D97-AF65-F5344CB8AC3E}">
        <p14:creationId xmlns:p14="http://schemas.microsoft.com/office/powerpoint/2010/main" val="4281461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61078-098F-4851-B3D3-E90F41413923}"/>
              </a:ext>
            </a:extLst>
          </p:cNvPr>
          <p:cNvSpPr>
            <a:spLocks noGrp="1"/>
          </p:cNvSpPr>
          <p:nvPr>
            <p:ph type="title"/>
          </p:nvPr>
        </p:nvSpPr>
        <p:spPr/>
        <p:txBody>
          <a:bodyPr/>
          <a:lstStyle/>
          <a:p>
            <a:r>
              <a:rPr lang="en-IN" dirty="0"/>
              <a:t>Summary</a:t>
            </a:r>
          </a:p>
        </p:txBody>
      </p:sp>
      <p:pic>
        <p:nvPicPr>
          <p:cNvPr id="4" name="Content Placeholder 3">
            <a:extLst>
              <a:ext uri="{FF2B5EF4-FFF2-40B4-BE49-F238E27FC236}">
                <a16:creationId xmlns:a16="http://schemas.microsoft.com/office/drawing/2014/main" id="{EDA76C46-535A-4D50-A461-C078DBCD9793}"/>
              </a:ext>
            </a:extLst>
          </p:cNvPr>
          <p:cNvPicPr>
            <a:picLocks noGrp="1" noChangeAspect="1"/>
          </p:cNvPicPr>
          <p:nvPr>
            <p:ph idx="1"/>
          </p:nvPr>
        </p:nvPicPr>
        <p:blipFill>
          <a:blip r:embed="rId2"/>
          <a:stretch>
            <a:fillRect/>
          </a:stretch>
        </p:blipFill>
        <p:spPr>
          <a:xfrm>
            <a:off x="1319630" y="2656389"/>
            <a:ext cx="8852863" cy="2294662"/>
          </a:xfrm>
          <a:prstGeom prst="rect">
            <a:avLst/>
          </a:prstGeom>
        </p:spPr>
      </p:pic>
    </p:spTree>
    <p:extLst>
      <p:ext uri="{BB962C8B-B14F-4D97-AF65-F5344CB8AC3E}">
        <p14:creationId xmlns:p14="http://schemas.microsoft.com/office/powerpoint/2010/main" val="282701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EAF6-E4B7-448A-B778-EA13C9B396C7}"/>
              </a:ext>
            </a:extLst>
          </p:cNvPr>
          <p:cNvSpPr>
            <a:spLocks noGrp="1"/>
          </p:cNvSpPr>
          <p:nvPr>
            <p:ph type="title"/>
          </p:nvPr>
        </p:nvSpPr>
        <p:spPr/>
        <p:txBody>
          <a:bodyPr/>
          <a:lstStyle/>
          <a:p>
            <a:r>
              <a:rPr lang="en-IN" dirty="0"/>
              <a:t>Basic Terms</a:t>
            </a:r>
          </a:p>
        </p:txBody>
      </p:sp>
      <p:sp>
        <p:nvSpPr>
          <p:cNvPr id="3" name="Content Placeholder 2">
            <a:extLst>
              <a:ext uri="{FF2B5EF4-FFF2-40B4-BE49-F238E27FC236}">
                <a16:creationId xmlns:a16="http://schemas.microsoft.com/office/drawing/2014/main" id="{5314702B-08E0-4BF5-B4EA-D742A2DF73AF}"/>
              </a:ext>
            </a:extLst>
          </p:cNvPr>
          <p:cNvSpPr>
            <a:spLocks noGrp="1"/>
          </p:cNvSpPr>
          <p:nvPr>
            <p:ph idx="1"/>
          </p:nvPr>
        </p:nvSpPr>
        <p:spPr>
          <a:xfrm>
            <a:off x="838200" y="1537252"/>
            <a:ext cx="10515600" cy="4639711"/>
          </a:xfrm>
        </p:spPr>
        <p:txBody>
          <a:bodyPr>
            <a:normAutofit/>
          </a:bodyPr>
          <a:lstStyle/>
          <a:p>
            <a:r>
              <a:rPr lang="en-US" dirty="0"/>
              <a:t>Two vertices </a:t>
            </a:r>
            <a:r>
              <a:rPr lang="en-US" i="1" dirty="0"/>
              <a:t>u </a:t>
            </a:r>
            <a:r>
              <a:rPr lang="en-US" dirty="0"/>
              <a:t>and </a:t>
            </a:r>
            <a:r>
              <a:rPr lang="en-US" i="1" dirty="0"/>
              <a:t>v </a:t>
            </a:r>
            <a:r>
              <a:rPr lang="en-US" dirty="0"/>
              <a:t>in an undirected graph </a:t>
            </a:r>
            <a:r>
              <a:rPr lang="en-US" i="1" dirty="0"/>
              <a:t>G </a:t>
            </a:r>
            <a:r>
              <a:rPr lang="en-US" dirty="0"/>
              <a:t>are called </a:t>
            </a:r>
            <a:r>
              <a:rPr lang="en-US" i="1" dirty="0"/>
              <a:t>adjacent </a:t>
            </a:r>
            <a:r>
              <a:rPr lang="en-US" dirty="0"/>
              <a:t>(or </a:t>
            </a:r>
            <a:r>
              <a:rPr lang="en-US" i="1" dirty="0"/>
              <a:t>neighbors</a:t>
            </a:r>
            <a:r>
              <a:rPr lang="en-US" dirty="0"/>
              <a:t>) in </a:t>
            </a:r>
            <a:r>
              <a:rPr lang="en-US" i="1" dirty="0"/>
              <a:t>G </a:t>
            </a:r>
            <a:r>
              <a:rPr lang="en-US" dirty="0"/>
              <a:t>if </a:t>
            </a:r>
            <a:r>
              <a:rPr lang="en-US" i="1" dirty="0"/>
              <a:t>u </a:t>
            </a:r>
            <a:r>
              <a:rPr lang="en-US" dirty="0"/>
              <a:t>and </a:t>
            </a:r>
            <a:r>
              <a:rPr lang="en-US" i="1" dirty="0"/>
              <a:t>v </a:t>
            </a:r>
            <a:r>
              <a:rPr lang="en-US" dirty="0"/>
              <a:t>are endpoints of an edge </a:t>
            </a:r>
            <a:r>
              <a:rPr lang="en-US" i="1" dirty="0"/>
              <a:t>e </a:t>
            </a:r>
            <a:r>
              <a:rPr lang="en-US" dirty="0"/>
              <a:t>of </a:t>
            </a:r>
            <a:r>
              <a:rPr lang="en-US" i="1" dirty="0"/>
              <a:t>G</a:t>
            </a:r>
            <a:r>
              <a:rPr lang="en-US" dirty="0"/>
              <a:t>. Such an edge </a:t>
            </a:r>
            <a:r>
              <a:rPr lang="en-US" i="1" dirty="0"/>
              <a:t>e </a:t>
            </a:r>
            <a:r>
              <a:rPr lang="en-US" dirty="0"/>
              <a:t>is called </a:t>
            </a:r>
            <a:r>
              <a:rPr lang="en-US" i="1" dirty="0"/>
              <a:t>incident with </a:t>
            </a:r>
            <a:r>
              <a:rPr lang="en-US" dirty="0"/>
              <a:t>the vertices </a:t>
            </a:r>
            <a:r>
              <a:rPr lang="en-US" i="1" dirty="0"/>
              <a:t>u </a:t>
            </a:r>
            <a:r>
              <a:rPr lang="en-US" dirty="0"/>
              <a:t>and </a:t>
            </a:r>
            <a:r>
              <a:rPr lang="en-US" i="1" dirty="0"/>
              <a:t>v </a:t>
            </a:r>
            <a:r>
              <a:rPr lang="en-US" dirty="0"/>
              <a:t>and </a:t>
            </a:r>
            <a:r>
              <a:rPr lang="en-US" i="1" dirty="0"/>
              <a:t>e </a:t>
            </a:r>
            <a:r>
              <a:rPr lang="en-US" dirty="0"/>
              <a:t>is said to </a:t>
            </a:r>
            <a:r>
              <a:rPr lang="en-US" i="1" dirty="0"/>
              <a:t>connect u </a:t>
            </a:r>
            <a:r>
              <a:rPr lang="en-US" dirty="0"/>
              <a:t>and </a:t>
            </a:r>
            <a:r>
              <a:rPr lang="en-US" i="1" dirty="0"/>
              <a:t>v</a:t>
            </a:r>
            <a:r>
              <a:rPr lang="en-US" dirty="0"/>
              <a:t>.</a:t>
            </a:r>
          </a:p>
          <a:p>
            <a:r>
              <a:rPr lang="en-US" dirty="0"/>
              <a:t>The set of all neighbors of a vertex </a:t>
            </a:r>
            <a:r>
              <a:rPr lang="en-US" i="1" dirty="0"/>
              <a:t>v </a:t>
            </a:r>
            <a:r>
              <a:rPr lang="en-US" dirty="0"/>
              <a:t>of </a:t>
            </a:r>
            <a:r>
              <a:rPr lang="en-US" i="1" dirty="0"/>
              <a:t>G </a:t>
            </a:r>
            <a:r>
              <a:rPr lang="en-US" dirty="0"/>
              <a:t>= </a:t>
            </a:r>
            <a:r>
              <a:rPr lang="en-US" i="1" dirty="0"/>
              <a:t>(V ,E)</a:t>
            </a:r>
            <a:r>
              <a:rPr lang="en-US" dirty="0"/>
              <a:t>, denoted by </a:t>
            </a:r>
            <a:r>
              <a:rPr lang="en-US" i="1" dirty="0"/>
              <a:t>N(v)</a:t>
            </a:r>
            <a:r>
              <a:rPr lang="en-US" dirty="0"/>
              <a:t>, is called the </a:t>
            </a:r>
            <a:r>
              <a:rPr lang="en-US" i="1" dirty="0"/>
              <a:t>neighborhood </a:t>
            </a:r>
            <a:r>
              <a:rPr lang="en-US" dirty="0"/>
              <a:t>of </a:t>
            </a:r>
            <a:r>
              <a:rPr lang="en-US" i="1" dirty="0"/>
              <a:t>v</a:t>
            </a:r>
            <a:r>
              <a:rPr lang="en-US" dirty="0"/>
              <a:t>. If </a:t>
            </a:r>
            <a:r>
              <a:rPr lang="en-US" i="1" dirty="0"/>
              <a:t>A </a:t>
            </a:r>
            <a:r>
              <a:rPr lang="en-US" dirty="0"/>
              <a:t>is a subset of </a:t>
            </a:r>
            <a:r>
              <a:rPr lang="en-US" i="1" dirty="0"/>
              <a:t>V </a:t>
            </a:r>
            <a:r>
              <a:rPr lang="en-US" dirty="0"/>
              <a:t>, we denote by </a:t>
            </a:r>
            <a:r>
              <a:rPr lang="en-US" i="1" dirty="0"/>
              <a:t>N(A) </a:t>
            </a:r>
            <a:r>
              <a:rPr lang="en-US" dirty="0"/>
              <a:t>the set of all vertices in </a:t>
            </a:r>
            <a:r>
              <a:rPr lang="en-US" i="1" dirty="0"/>
              <a:t>G </a:t>
            </a:r>
            <a:r>
              <a:rPr lang="en-US" dirty="0"/>
              <a:t>that are adjacent to at least one vertex in </a:t>
            </a:r>
            <a:r>
              <a:rPr lang="en-US" i="1" dirty="0"/>
              <a:t>A</a:t>
            </a:r>
            <a:r>
              <a:rPr lang="en-US" dirty="0"/>
              <a:t>. So, </a:t>
            </a:r>
            <a:r>
              <a:rPr lang="en-US" i="1" dirty="0"/>
              <a:t>N(A) </a:t>
            </a:r>
            <a:r>
              <a:rPr lang="en-US" dirty="0"/>
              <a:t>= </a:t>
            </a:r>
            <a:r>
              <a:rPr lang="en-US" i="1" dirty="0" err="1"/>
              <a:t>v</a:t>
            </a:r>
            <a:r>
              <a:rPr lang="en-US" dirty="0" err="1"/>
              <a:t>∈</a:t>
            </a:r>
            <a:r>
              <a:rPr lang="en-US" i="1" dirty="0" err="1"/>
              <a:t>A</a:t>
            </a:r>
            <a:r>
              <a:rPr lang="en-US" i="1" dirty="0"/>
              <a:t> N(v)</a:t>
            </a:r>
            <a:r>
              <a:rPr lang="en-US" dirty="0"/>
              <a:t>.</a:t>
            </a:r>
          </a:p>
          <a:p>
            <a:r>
              <a:rPr lang="en-US" dirty="0"/>
              <a:t>The </a:t>
            </a:r>
            <a:r>
              <a:rPr lang="en-US" i="1" dirty="0"/>
              <a:t>degree of a vertex in an undirected graph </a:t>
            </a:r>
            <a:r>
              <a:rPr lang="en-US" dirty="0"/>
              <a:t>is the number of edges incident with it, except that a loop at a vertex contributes twice to the degree of that vertex. The degree of the vertex </a:t>
            </a:r>
            <a:r>
              <a:rPr lang="en-US" i="1" dirty="0"/>
              <a:t>v </a:t>
            </a:r>
            <a:r>
              <a:rPr lang="en-US" dirty="0"/>
              <a:t>is denoted by deg</a:t>
            </a:r>
            <a:r>
              <a:rPr lang="en-US" i="1" dirty="0"/>
              <a:t>(v)</a:t>
            </a:r>
            <a:r>
              <a:rPr lang="en-US" dirty="0"/>
              <a:t>.</a:t>
            </a:r>
          </a:p>
          <a:p>
            <a:endParaRPr lang="en-IN" dirty="0"/>
          </a:p>
        </p:txBody>
      </p:sp>
    </p:spTree>
    <p:extLst>
      <p:ext uri="{BB962C8B-B14F-4D97-AF65-F5344CB8AC3E}">
        <p14:creationId xmlns:p14="http://schemas.microsoft.com/office/powerpoint/2010/main" val="244486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A438-352B-4974-9570-9EC97A68BEFD}"/>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37B37D28-8A54-44B0-B898-DC6099E6B790}"/>
              </a:ext>
            </a:extLst>
          </p:cNvPr>
          <p:cNvSpPr>
            <a:spLocks noGrp="1"/>
          </p:cNvSpPr>
          <p:nvPr>
            <p:ph idx="1"/>
          </p:nvPr>
        </p:nvSpPr>
        <p:spPr/>
        <p:txBody>
          <a:bodyPr/>
          <a:lstStyle/>
          <a:p>
            <a:r>
              <a:rPr lang="en-US" dirty="0"/>
              <a:t>What are the degrees and what are the neighborhoods of the vertices in the graph?</a:t>
            </a:r>
            <a:endParaRPr lang="en-IN" dirty="0"/>
          </a:p>
        </p:txBody>
      </p:sp>
      <p:pic>
        <p:nvPicPr>
          <p:cNvPr id="4" name="Picture 3">
            <a:extLst>
              <a:ext uri="{FF2B5EF4-FFF2-40B4-BE49-F238E27FC236}">
                <a16:creationId xmlns:a16="http://schemas.microsoft.com/office/drawing/2014/main" id="{CEF07264-EDCE-47A2-9F20-FD1DB53AF990}"/>
              </a:ext>
            </a:extLst>
          </p:cNvPr>
          <p:cNvPicPr>
            <a:picLocks noChangeAspect="1"/>
          </p:cNvPicPr>
          <p:nvPr/>
        </p:nvPicPr>
        <p:blipFill>
          <a:blip r:embed="rId2"/>
          <a:stretch>
            <a:fillRect/>
          </a:stretch>
        </p:blipFill>
        <p:spPr>
          <a:xfrm>
            <a:off x="1160392" y="2781299"/>
            <a:ext cx="2947781" cy="2045399"/>
          </a:xfrm>
          <a:prstGeom prst="rect">
            <a:avLst/>
          </a:prstGeom>
        </p:spPr>
      </p:pic>
      <p:sp>
        <p:nvSpPr>
          <p:cNvPr id="5" name="Rectangle 4">
            <a:extLst>
              <a:ext uri="{FF2B5EF4-FFF2-40B4-BE49-F238E27FC236}">
                <a16:creationId xmlns:a16="http://schemas.microsoft.com/office/drawing/2014/main" id="{C10D4EC1-4ACA-40C6-BB23-D2F81D02FCA9}"/>
              </a:ext>
            </a:extLst>
          </p:cNvPr>
          <p:cNvSpPr/>
          <p:nvPr/>
        </p:nvSpPr>
        <p:spPr>
          <a:xfrm>
            <a:off x="4935608" y="2750722"/>
            <a:ext cx="6096000" cy="3046988"/>
          </a:xfrm>
          <a:prstGeom prst="rect">
            <a:avLst/>
          </a:prstGeom>
        </p:spPr>
        <p:txBody>
          <a:bodyPr>
            <a:spAutoFit/>
          </a:bodyPr>
          <a:lstStyle/>
          <a:p>
            <a:r>
              <a:rPr lang="en-IN" sz="2400" dirty="0" err="1">
                <a:latin typeface="Times-Roman"/>
              </a:rPr>
              <a:t>deg</a:t>
            </a:r>
            <a:r>
              <a:rPr lang="en-IN" sz="2400" i="1" dirty="0">
                <a:latin typeface="MTMI"/>
              </a:rPr>
              <a:t>(a) </a:t>
            </a:r>
            <a:r>
              <a:rPr lang="en-IN" sz="2400" dirty="0">
                <a:latin typeface="MTSYN"/>
              </a:rPr>
              <a:t>= </a:t>
            </a:r>
            <a:r>
              <a:rPr lang="en-IN" sz="2400" dirty="0">
                <a:latin typeface="Times-Roman"/>
              </a:rPr>
              <a:t>4, </a:t>
            </a:r>
            <a:r>
              <a:rPr lang="en-IN" sz="2400" dirty="0" err="1">
                <a:latin typeface="Times-Roman"/>
              </a:rPr>
              <a:t>deg</a:t>
            </a:r>
            <a:r>
              <a:rPr lang="en-IN" sz="2400" i="1" dirty="0">
                <a:latin typeface="MTMI"/>
              </a:rPr>
              <a:t>(b) </a:t>
            </a:r>
            <a:r>
              <a:rPr lang="en-IN" sz="2400" dirty="0">
                <a:latin typeface="MTSYN"/>
              </a:rPr>
              <a:t>= </a:t>
            </a:r>
            <a:r>
              <a:rPr lang="en-IN" sz="2400" dirty="0" err="1">
                <a:latin typeface="Times-Roman"/>
              </a:rPr>
              <a:t>deg</a:t>
            </a:r>
            <a:r>
              <a:rPr lang="en-IN" sz="2400" i="1" dirty="0">
                <a:latin typeface="MTMI"/>
              </a:rPr>
              <a:t>(e) </a:t>
            </a:r>
            <a:r>
              <a:rPr lang="en-IN" sz="2400" dirty="0">
                <a:latin typeface="MTSYN"/>
              </a:rPr>
              <a:t>= </a:t>
            </a:r>
            <a:r>
              <a:rPr lang="en-IN" sz="2400" dirty="0">
                <a:latin typeface="Times-Roman"/>
              </a:rPr>
              <a:t>6, </a:t>
            </a:r>
            <a:r>
              <a:rPr lang="en-IN" sz="2400" dirty="0" err="1">
                <a:latin typeface="Times-Roman"/>
              </a:rPr>
              <a:t>deg</a:t>
            </a:r>
            <a:r>
              <a:rPr lang="en-IN" sz="2400" i="1" dirty="0">
                <a:latin typeface="MTMI"/>
              </a:rPr>
              <a:t>(c) </a:t>
            </a:r>
            <a:r>
              <a:rPr lang="en-IN" sz="2400" dirty="0">
                <a:latin typeface="MTSYN"/>
              </a:rPr>
              <a:t>= </a:t>
            </a:r>
            <a:r>
              <a:rPr lang="en-IN" sz="2400" dirty="0">
                <a:latin typeface="Times-Roman"/>
              </a:rPr>
              <a:t>1, and </a:t>
            </a:r>
            <a:r>
              <a:rPr lang="en-IN" sz="2400" dirty="0" err="1">
                <a:latin typeface="Times-Roman"/>
              </a:rPr>
              <a:t>deg</a:t>
            </a:r>
            <a:r>
              <a:rPr lang="en-IN" sz="2400" i="1" dirty="0">
                <a:latin typeface="MTMI"/>
              </a:rPr>
              <a:t>(d ) </a:t>
            </a:r>
            <a:r>
              <a:rPr lang="en-IN" sz="2400" dirty="0">
                <a:latin typeface="MTSYN"/>
              </a:rPr>
              <a:t>= </a:t>
            </a:r>
            <a:r>
              <a:rPr lang="en-IN" sz="2400" dirty="0">
                <a:latin typeface="Times-Roman"/>
              </a:rPr>
              <a:t>5. </a:t>
            </a:r>
          </a:p>
          <a:p>
            <a:r>
              <a:rPr lang="en-IN" sz="2400" dirty="0">
                <a:latin typeface="Times-Roman"/>
              </a:rPr>
              <a:t>The </a:t>
            </a:r>
            <a:r>
              <a:rPr lang="en-IN" sz="2400" dirty="0" err="1">
                <a:latin typeface="Times-Roman"/>
              </a:rPr>
              <a:t>neighborhoods</a:t>
            </a:r>
            <a:r>
              <a:rPr lang="en-IN" sz="2400" dirty="0">
                <a:latin typeface="Times-Roman"/>
              </a:rPr>
              <a:t> of </a:t>
            </a:r>
            <a:r>
              <a:rPr lang="pt-BR" sz="2400" dirty="0">
                <a:latin typeface="Times-Roman"/>
              </a:rPr>
              <a:t>these vertices are</a:t>
            </a:r>
          </a:p>
          <a:p>
            <a:r>
              <a:rPr lang="pt-BR" sz="2400" dirty="0">
                <a:latin typeface="Times-Roman"/>
              </a:rPr>
              <a:t> </a:t>
            </a:r>
            <a:r>
              <a:rPr lang="pt-BR" sz="2400" i="1" dirty="0">
                <a:latin typeface="MTMI"/>
              </a:rPr>
              <a:t>N(a) </a:t>
            </a:r>
            <a:r>
              <a:rPr lang="pt-BR" sz="2400" dirty="0">
                <a:latin typeface="MTSYN"/>
              </a:rPr>
              <a:t>= {</a:t>
            </a:r>
            <a:r>
              <a:rPr lang="pt-BR" sz="2400" i="1" dirty="0">
                <a:latin typeface="MTMI"/>
              </a:rPr>
              <a:t>b, d, e</a:t>
            </a:r>
            <a:r>
              <a:rPr lang="pt-BR" sz="2400" dirty="0">
                <a:latin typeface="MTSYN"/>
              </a:rPr>
              <a:t>}</a:t>
            </a:r>
            <a:r>
              <a:rPr lang="pt-BR" sz="2400" dirty="0">
                <a:latin typeface="Times-Roman"/>
              </a:rPr>
              <a:t>,</a:t>
            </a:r>
          </a:p>
          <a:p>
            <a:r>
              <a:rPr lang="pt-BR" sz="2400" dirty="0">
                <a:latin typeface="Times-Roman"/>
              </a:rPr>
              <a:t> </a:t>
            </a:r>
            <a:r>
              <a:rPr lang="pt-BR" sz="2400" i="1" dirty="0">
                <a:latin typeface="MTMI"/>
              </a:rPr>
              <a:t>N(b) </a:t>
            </a:r>
            <a:r>
              <a:rPr lang="pt-BR" sz="2400" dirty="0">
                <a:latin typeface="MTSYN"/>
              </a:rPr>
              <a:t>= {</a:t>
            </a:r>
            <a:r>
              <a:rPr lang="pt-BR" sz="2400" i="1" dirty="0">
                <a:latin typeface="MTMI"/>
              </a:rPr>
              <a:t>a, b, c, d, e</a:t>
            </a:r>
            <a:r>
              <a:rPr lang="pt-BR" sz="2400" dirty="0">
                <a:latin typeface="MTSYN"/>
              </a:rPr>
              <a:t>}</a:t>
            </a:r>
            <a:r>
              <a:rPr lang="pt-BR" sz="2400" dirty="0">
                <a:latin typeface="Times-Roman"/>
              </a:rPr>
              <a:t>, </a:t>
            </a:r>
          </a:p>
          <a:p>
            <a:r>
              <a:rPr lang="pt-BR" sz="2400" i="1" dirty="0">
                <a:latin typeface="MTMI"/>
              </a:rPr>
              <a:t>N(c) </a:t>
            </a:r>
            <a:r>
              <a:rPr lang="pt-BR" sz="2400" dirty="0">
                <a:latin typeface="MTSYN"/>
              </a:rPr>
              <a:t>= {</a:t>
            </a:r>
            <a:r>
              <a:rPr lang="pt-BR" sz="2400" i="1" dirty="0">
                <a:latin typeface="MTMI"/>
              </a:rPr>
              <a:t>b</a:t>
            </a:r>
            <a:r>
              <a:rPr lang="pt-BR" sz="2400" dirty="0">
                <a:latin typeface="MTSYN"/>
              </a:rPr>
              <a:t>}</a:t>
            </a:r>
            <a:r>
              <a:rPr lang="pt-BR" sz="2400" dirty="0">
                <a:latin typeface="Times-Roman"/>
              </a:rPr>
              <a:t>, </a:t>
            </a:r>
          </a:p>
          <a:p>
            <a:r>
              <a:rPr lang="pt-BR" sz="2400" i="1" dirty="0">
                <a:latin typeface="MTMI"/>
              </a:rPr>
              <a:t>N(d) </a:t>
            </a:r>
            <a:r>
              <a:rPr lang="pt-BR" sz="2400" dirty="0">
                <a:latin typeface="MTSYN"/>
              </a:rPr>
              <a:t>= {</a:t>
            </a:r>
            <a:r>
              <a:rPr lang="pt-BR" sz="2400" i="1" dirty="0">
                <a:latin typeface="MTMI"/>
              </a:rPr>
              <a:t>a, b, e</a:t>
            </a:r>
            <a:r>
              <a:rPr lang="pt-BR" sz="2400" dirty="0">
                <a:latin typeface="MTSYN"/>
              </a:rPr>
              <a:t>}</a:t>
            </a:r>
            <a:r>
              <a:rPr lang="pt-BR" sz="2400" dirty="0">
                <a:latin typeface="Times-Roman"/>
              </a:rPr>
              <a:t>, and</a:t>
            </a:r>
          </a:p>
          <a:p>
            <a:r>
              <a:rPr lang="pt-BR" sz="2400" i="1" dirty="0">
                <a:latin typeface="MTMI"/>
              </a:rPr>
              <a:t>N(e) </a:t>
            </a:r>
            <a:r>
              <a:rPr lang="pt-BR" sz="2400" dirty="0">
                <a:latin typeface="MTSYN"/>
              </a:rPr>
              <a:t>= {</a:t>
            </a:r>
            <a:r>
              <a:rPr lang="pt-BR" sz="2400" i="1" dirty="0">
                <a:latin typeface="MTMI"/>
              </a:rPr>
              <a:t>a, b, d</a:t>
            </a:r>
            <a:r>
              <a:rPr lang="pt-BR" sz="2400" dirty="0">
                <a:latin typeface="MTSYN"/>
              </a:rPr>
              <a:t>}</a:t>
            </a:r>
            <a:r>
              <a:rPr lang="pt-BR" sz="2400" dirty="0">
                <a:latin typeface="Times-Roman"/>
              </a:rPr>
              <a:t>.</a:t>
            </a:r>
            <a:endParaRPr lang="en-IN" sz="2400" dirty="0"/>
          </a:p>
        </p:txBody>
      </p:sp>
    </p:spTree>
    <p:extLst>
      <p:ext uri="{BB962C8B-B14F-4D97-AF65-F5344CB8AC3E}">
        <p14:creationId xmlns:p14="http://schemas.microsoft.com/office/powerpoint/2010/main" val="373368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Graphs&amp;quot;&quot;/&gt;&lt;property id=&quot;20307&quot; value=&quot;256&quot;/&gt;&lt;/object&gt;&lt;object type=&quot;3&quot; unique_id=&quot;10004&quot;&gt;&lt;property id=&quot;20148&quot; value=&quot;5&quot;/&gt;&lt;property id=&quot;20300&quot; value=&quot;Slide 2 - &amp;quot;Definition&amp;quot;&quot;/&gt;&lt;property id=&quot;20307&quot; value=&quot;257&quot;/&gt;&lt;/object&gt;&lt;object type=&quot;3&quot; unique_id=&quot;10005&quot;&gt;&lt;property id=&quot;20148&quot; value=&quot;5&quot;/&gt;&lt;property id=&quot;20300&quot; value=&quot;Slide 3 - &amp;quot;Simple Graph&amp;quot;&quot;/&gt;&lt;property id=&quot;20307&quot; value=&quot;258&quot;/&gt;&lt;/object&gt;&lt;object type=&quot;3&quot; unique_id=&quot;10006&quot;&gt;&lt;property id=&quot;20148&quot; value=&quot;5&quot;/&gt;&lt;property id=&quot;20300&quot; value=&quot;Slide 4 - &amp;quot;Multigraphs&amp;quot;&quot;/&gt;&lt;property id=&quot;20307&quot; value=&quot;259&quot;/&gt;&lt;/object&gt;&lt;object type=&quot;3&quot; unique_id=&quot;10007&quot;&gt;&lt;property id=&quot;20148&quot; value=&quot;5&quot;/&gt;&lt;property id=&quot;20300&quot; value=&quot;Slide 5 - &amp;quot;Loops&amp;quot;&quot;/&gt;&lt;property id=&quot;20307&quot; value=&quot;260&quot;/&gt;&lt;/object&gt;&lt;object type=&quot;3&quot; unique_id=&quot;10008&quot;&gt;&lt;property id=&quot;20148&quot; value=&quot;5&quot;/&gt;&lt;property id=&quot;20300&quot; value=&quot;Slide 6 - &amp;quot;Directed Graph&amp;quot;&quot;/&gt;&lt;property id=&quot;20307&quot; value=&quot;261&quot;/&gt;&lt;/object&gt;&lt;object type=&quot;3&quot; unique_id=&quot;10009&quot;&gt;&lt;property id=&quot;20148&quot; value=&quot;5&quot;/&gt;&lt;property id=&quot;20300&quot; value=&quot;Slide 7 - &amp;quot;Summary&amp;quot;&quot;/&gt;&lt;property id=&quot;20307&quot; value=&quot;262&quot;/&gt;&lt;/object&gt;&lt;object type=&quot;3&quot; unique_id=&quot;10010&quot;&gt;&lt;property id=&quot;20148&quot; value=&quot;5&quot;/&gt;&lt;property id=&quot;20300&quot; value=&quot;Slide 8 - &amp;quot;Basic Terms&amp;quot;&quot;/&gt;&lt;property id=&quot;20307&quot; value=&quot;263&quot;/&gt;&lt;/object&gt;&lt;object type=&quot;3&quot; unique_id=&quot;10011&quot;&gt;&lt;property id=&quot;20148&quot; value=&quot;5&quot;/&gt;&lt;property id=&quot;20300&quot; value=&quot;Slide 9 - &amp;quot;Example&amp;quot;&quot;/&gt;&lt;property id=&quot;20307&quot; value=&quot;264&quot;/&gt;&lt;/object&gt;&lt;object type=&quot;3&quot; unique_id=&quot;10014&quot;&gt;&lt;property id=&quot;20148&quot; value=&quot;5&quot;/&gt;&lt;property id=&quot;20300&quot; value=&quot;Slide 10 - &amp;quot;Example&amp;quot;&quot;/&gt;&lt;property id=&quot;20307&quot; value=&quot;267&quot;/&gt;&lt;/object&gt;&lt;object type=&quot;3&quot; unique_id=&quot;10015&quot;&gt;&lt;property id=&quot;20148&quot; value=&quot;5&quot;/&gt;&lt;property id=&quot;20300&quot; value=&quot;Slide 11 - &amp;quot;Complete Graph&amp;quot;&quot;/&gt;&lt;property id=&quot;20307&quot; value=&quot;268&quot;/&gt;&lt;/object&gt;&lt;object type=&quot;3&quot; unique_id=&quot;10016&quot;&gt;&lt;property id=&quot;20148&quot; value=&quot;5&quot;/&gt;&lt;property id=&quot;20300&quot; value=&quot;Slide 12 - &amp;quot;Cycle&amp;quot;&quot;/&gt;&lt;property id=&quot;20307&quot; value=&quot;269&quot;/&gt;&lt;/object&gt;&lt;object type=&quot;3&quot; unique_id=&quot;10018&quot;&gt;&lt;property id=&quot;20148&quot; value=&quot;5&quot;/&gt;&lt;property id=&quot;20300&quot; value=&quot;Slide 13 - &amp;quot;Bipartite Graph&amp;quot;&quot;/&gt;&lt;property id=&quot;20307&quot; value=&quot;271&quot;/&gt;&lt;/object&gt;&lt;object type=&quot;3&quot; unique_id=&quot;10019&quot;&gt;&lt;property id=&quot;20148&quot; value=&quot;5&quot;/&gt;&lt;property id=&quot;20300&quot; value=&quot;Slide 14 - &amp;quot;Another Example&amp;quot;&quot;/&gt;&lt;property id=&quot;20307&quot; value=&quot;272&quot;/&gt;&lt;/object&gt;&lt;object type=&quot;3&quot; unique_id=&quot;10020&quot;&gt;&lt;property id=&quot;20148&quot; value=&quot;5&quot;/&gt;&lt;property id=&quot;20300&quot; value=&quot;Slide 15 - &amp;quot;Complete Bipartite Graphs&amp;quot;&quot;/&gt;&lt;property id=&quot;20307&quot; value=&quot;273&quot;/&gt;&lt;/object&gt;&lt;object type=&quot;3&quot; unique_id=&quot;10023&quot;&gt;&lt;property id=&quot;20148&quot; value=&quot;5&quot;/&gt;&lt;property id=&quot;20300&quot; value=&quot;Slide 16 - &amp;quot;Representing Graphs&amp;quot;&quot;/&gt;&lt;property id=&quot;20307&quot; value=&quot;274&quot;/&gt;&lt;/object&gt;&lt;object type=&quot;3&quot; unique_id=&quot;10024&quot;&gt;&lt;property id=&quot;20148&quot; value=&quot;5&quot;/&gt;&lt;property id=&quot;20300&quot; value=&quot;Slide 17 - &amp;quot;Adjacency List for Directed Graph&amp;quot;&quot;/&gt;&lt;property id=&quot;20307&quot; value=&quot;275&quot;/&gt;&lt;/object&gt;&lt;object type=&quot;3&quot; unique_id=&quot;10025&quot;&gt;&lt;property id=&quot;20148&quot; value=&quot;5&quot;/&gt;&lt;property id=&quot;20300&quot; value=&quot;Slide 18 - &amp;quot;Adjacency Matrices&amp;quot;&quot;/&gt;&lt;property id=&quot;20307&quot; value=&quot;276&quot;/&gt;&lt;/object&gt;&lt;object type=&quot;3&quot; unique_id=&quot;10026&quot;&gt;&lt;property id=&quot;20148&quot; value=&quot;5&quot;/&gt;&lt;property id=&quot;20300&quot; value=&quot;Slide 19 - &amp;quot;Example&amp;quot;&quot;/&gt;&lt;property id=&quot;20307&quot; value=&quot;277&quot;/&gt;&lt;/object&gt;&lt;object type=&quot;3&quot; unique_id=&quot;10027&quot;&gt;&lt;property id=&quot;20148&quot; value=&quot;5&quot;/&gt;&lt;property id=&quot;20300&quot; value=&quot;Slide 20 - &amp;quot;Some Points&amp;quot;&quot;/&gt;&lt;property id=&quot;20307&quot; value=&quot;278&quot;/&gt;&lt;/object&gt;&lt;object type=&quot;3&quot; unique_id=&quot;10028&quot;&gt;&lt;property id=&quot;20148&quot; value=&quot;5&quot;/&gt;&lt;property id=&quot;20300&quot; value=&quot;Slide 21 - &amp;quot;Example&amp;quot;&quot;/&gt;&lt;property id=&quot;20307&quot; value=&quot;279&quot;/&gt;&lt;/object&gt;&lt;object type=&quot;3&quot; unique_id=&quot;10032&quot;&gt;&lt;property id=&quot;20148&quot; value=&quot;5&quot;/&gt;&lt;property id=&quot;20300&quot; value=&quot;Slide 22 - &amp;quot;Graph Isomorphism&amp;quot;&quot;/&gt;&lt;property id=&quot;20307&quot; value=&quot;285&quot;/&gt;&lt;/object&gt;&lt;object type=&quot;3&quot; unique_id=&quot;10033&quot;&gt;&lt;property id=&quot;20148&quot; value=&quot;5&quot;/&gt;&lt;property id=&quot;20300&quot; value=&quot;Slide 23&quot;/&gt;&lt;property id=&quot;20307&quot; value=&quot;318&quot;/&gt;&lt;/object&gt;&lt;object type=&quot;3&quot; unique_id=&quot;10034&quot;&gt;&lt;property id=&quot;20148&quot; value=&quot;5&quot;/&gt;&lt;property id=&quot;20300&quot; value=&quot;Slide 24 - &amp;quot;Isomorphic  Or Not?&amp;quot;&quot;/&gt;&lt;property id=&quot;20307&quot; value=&quot;287&quot;/&gt;&lt;/object&gt;&lt;object type=&quot;3&quot; unique_id=&quot;10035&quot;&gt;&lt;property id=&quot;20148&quot; value=&quot;5&quot;/&gt;&lt;property id=&quot;20300&quot; value=&quot;Slide 25&quot;/&gt;&lt;property id=&quot;20307&quot; value=&quot;288&quot;/&gt;&lt;/object&gt;&lt;object type=&quot;3&quot; unique_id=&quot;10036&quot;&gt;&lt;property id=&quot;20148&quot; value=&quot;5&quot;/&gt;&lt;property id=&quot;20300&quot; value=&quot;Slide 26 - &amp;quot;Some Points&amp;quot;&quot;/&gt;&lt;property id=&quot;20307&quot; value=&quot;289&quot;/&gt;&lt;/object&gt;&lt;object type=&quot;3&quot; unique_id=&quot;10037&quot;&gt;&lt;property id=&quot;20148&quot; value=&quot;5&quot;/&gt;&lt;property id=&quot;20300&quot; value=&quot;Slide 27 - &amp;quot;Contd..&amp;quot;&quot;/&gt;&lt;property id=&quot;20307&quot; value=&quot;290&quot;/&gt;&lt;/object&gt;&lt;object type=&quot;3&quot; unique_id=&quot;10038&quot;&gt;&lt;property id=&quot;20148&quot; value=&quot;5&quot;/&gt;&lt;property id=&quot;20300&quot; value=&quot;Slide 28 - &amp;quot;Connectivity&amp;quot;&quot;/&gt;&lt;property id=&quot;20307&quot; value=&quot;291&quot;/&gt;&lt;/object&gt;&lt;object type=&quot;3&quot; unique_id=&quot;10039&quot;&gt;&lt;property id=&quot;20148&quot; value=&quot;5&quot;/&gt;&lt;property id=&quot;20300&quot; value=&quot;Slide 29 - &amp;quot;Contd..&amp;quot;&quot;/&gt;&lt;property id=&quot;20307&quot; value=&quot;292&quot;/&gt;&lt;/object&gt;&lt;object type=&quot;3&quot; unique_id=&quot;10040&quot;&gt;&lt;property id=&quot;20148&quot; value=&quot;5&quot;/&gt;&lt;property id=&quot;20300&quot; value=&quot;Slide 30 - &amp;quot;Example&amp;quot;&quot;/&gt;&lt;property id=&quot;20307&quot; value=&quot;293&quot;/&gt;&lt;/object&gt;&lt;object type=&quot;3&quot; unique_id=&quot;10041&quot;&gt;&lt;property id=&quot;20148&quot; value=&quot;5&quot;/&gt;&lt;property id=&quot;20300&quot; value=&quot;Slide 31 - &amp;quot;Path(In Directed Graph)&amp;quot;&quot;/&gt;&lt;property id=&quot;20307&quot; value=&quot;294&quot;/&gt;&lt;/object&gt;&lt;object type=&quot;3&quot; unique_id=&quot;10042&quot;&gt;&lt;property id=&quot;20148&quot; value=&quot;5&quot;/&gt;&lt;property id=&quot;20300&quot; value=&quot;Slide 32 - &amp;quot;Connectedness in Undirected Graphs&amp;quot;&quot;/&gt;&lt;property id=&quot;20307&quot; value=&quot;295&quot;/&gt;&lt;/object&gt;&lt;object type=&quot;3&quot; unique_id=&quot;10043&quot;&gt;&lt;property id=&quot;20148&quot; value=&quot;5&quot;/&gt;&lt;property id=&quot;20300&quot; value=&quot;Slide 33 - &amp;quot;CONNECTED COMPONENTS&amp;quot;&quot;/&gt;&lt;property id=&quot;20307&quot; value=&quot;296&quot;/&gt;&lt;/object&gt;&lt;object type=&quot;3&quot; unique_id=&quot;10044&quot;&gt;&lt;property id=&quot;20148&quot; value=&quot;5&quot;/&gt;&lt;property id=&quot;20300&quot; value=&quot;Slide 34 - &amp;quot;Cut Vertices and Cut Edge&amp;quot;&quot;/&gt;&lt;property id=&quot;20307&quot; value=&quot;297&quot;/&gt;&lt;/object&gt;&lt;object type=&quot;3&quot; unique_id=&quot;10045&quot;&gt;&lt;property id=&quot;20148&quot; value=&quot;5&quot;/&gt;&lt;property id=&quot;20300&quot; value=&quot;Slide 35 - &amp;quot;Example&amp;quot;&quot;/&gt;&lt;property id=&quot;20307&quot; value=&quot;298&quot;/&gt;&lt;/object&gt;&lt;object type=&quot;3&quot; unique_id=&quot;10046&quot;&gt;&lt;property id=&quot;20148&quot; value=&quot;5&quot;/&gt;&lt;property id=&quot;20300&quot; value=&quot;Slide 36 - &amp;quot;Vertex Cut&amp;quot;&quot;/&gt;&lt;property id=&quot;20307&quot; value=&quot;299&quot;/&gt;&lt;/object&gt;&lt;object type=&quot;3&quot; unique_id=&quot;10047&quot;&gt;&lt;property id=&quot;20148&quot; value=&quot;5&quot;/&gt;&lt;property id=&quot;20300&quot; value=&quot;Slide 37 - &amp;quot;K-Connected Graph&amp;quot;&quot;/&gt;&lt;property id=&quot;20307&quot; value=&quot;300&quot;/&gt;&lt;/object&gt;&lt;object type=&quot;3&quot; unique_id=&quot;10048&quot;&gt;&lt;property id=&quot;20148&quot; value=&quot;5&quot;/&gt;&lt;property id=&quot;20300&quot; value=&quot;Slide 38 - &amp;quot;Connectedness in Directed Graphs&amp;quot;&quot;/&gt;&lt;property id=&quot;20307&quot; value=&quot;301&quot;/&gt;&lt;/object&gt;&lt;object type=&quot;3&quot; unique_id=&quot;10049&quot;&gt;&lt;property id=&quot;20148&quot; value=&quot;5&quot;/&gt;&lt;property id=&quot;20300&quot; value=&quot;Slide 39 - &amp;quot;Paths and Isomorphism&amp;quot;&quot;/&gt;&lt;property id=&quot;20307&quot; value=&quot;302&quot;/&gt;&lt;/object&gt;&lt;object type=&quot;3&quot; unique_id=&quot;10051&quot;&gt;&lt;property id=&quot;20148&quot; value=&quot;5&quot;/&gt;&lt;property id=&quot;20300&quot; value=&quot;Slide 40 - &amp;quot;Euler Circuit and Path&amp;quot;&quot;/&gt;&lt;property id=&quot;20307&quot; value=&quot;304&quot;/&gt;&lt;/object&gt;&lt;object type=&quot;3&quot; unique_id=&quot;10052&quot;&gt;&lt;property id=&quot;20148&quot; value=&quot;5&quot;/&gt;&lt;property id=&quot;20300&quot; value=&quot;Slide 41 - &amp;quot;Example&amp;quot;&quot;/&gt;&lt;property id=&quot;20307&quot; value=&quot;305&quot;/&gt;&lt;/object&gt;&lt;object type=&quot;3&quot; unique_id=&quot;10053&quot;&gt;&lt;property id=&quot;20148&quot; value=&quot;5&quot;/&gt;&lt;property id=&quot;20300&quot; value=&quot;Slide 42 - &amp;quot;Euler Circuit(in multigraph)&amp;quot;&quot;/&gt;&lt;property id=&quot;20307&quot; value=&quot;306&quot;/&gt;&lt;/object&gt;&lt;object type=&quot;3&quot; unique_id=&quot;10054&quot;&gt;&lt;property id=&quot;20148&quot; value=&quot;5&quot;/&gt;&lt;property id=&quot;20300&quot; value=&quot;Slide 43 - &amp;quot;Hamilton Paths and Circuits&amp;quot;&quot;/&gt;&lt;property id=&quot;20307&quot; value=&quot;307&quot;/&gt;&lt;/object&gt;&lt;object type=&quot;3&quot; unique_id=&quot;10055&quot;&gt;&lt;property id=&quot;20148&quot; value=&quot;5&quot;/&gt;&lt;property id=&quot;20300&quot; value=&quot;Slide 44 - &amp;quot;Example&amp;quot;&quot;/&gt;&lt;property id=&quot;20307&quot; value=&quot;308&quot;/&gt;&lt;/object&gt;&lt;object type=&quot;3&quot; unique_id=&quot;10056&quot;&gt;&lt;property id=&quot;20148&quot; value=&quot;5&quot;/&gt;&lt;property id=&quot;20300&quot; value=&quot;Slide 45 - &amp;quot;Some points&amp;quot;&quot;/&gt;&lt;property id=&quot;20307&quot; value=&quot;309&quot;/&gt;&lt;/object&gt;&lt;object type=&quot;3&quot; unique_id=&quot;10057&quot;&gt;&lt;property id=&quot;20148&quot; value=&quot;5&quot;/&gt;&lt;property id=&quot;20300&quot; value=&quot;Slide 46 - &amp;quot;Theorems&amp;quot;&quot;/&gt;&lt;property id=&quot;20307&quot; value=&quot;310&quot;/&gt;&lt;/object&gt;&lt;object type=&quot;3&quot; unique_id=&quot;10058&quot;&gt;&lt;property id=&quot;20148&quot; value=&quot;5&quot;/&gt;&lt;property id=&quot;20300&quot; value=&quot;Slide 47 - &amp;quot;Planar Graphs&amp;quot;&quot;/&gt;&lt;property id=&quot;20307&quot; value=&quot;311&quot;/&gt;&lt;/object&gt;&lt;object type=&quot;3&quot; unique_id=&quot;10059&quot;&gt;&lt;property id=&quot;20148&quot; value=&quot;5&quot;/&gt;&lt;property id=&quot;20300&quot; value=&quot;Slide 48 - &amp;quot;Contd..&amp;quot;&quot;/&gt;&lt;property id=&quot;20307&quot; value=&quot;312&quot;/&gt;&lt;/object&gt;&lt;object type=&quot;3&quot; unique_id=&quot;10060&quot;&gt;&lt;property id=&quot;20148&quot; value=&quot;5&quot;/&gt;&lt;property id=&quot;20300&quot; value=&quot;Slide 49 - &amp;quot;Example&amp;quot;&quot;/&gt;&lt;property id=&quot;20307&quot; value=&quot;313&quot;/&gt;&lt;/object&gt;&lt;object type=&quot;3&quot; unique_id=&quot;10061&quot;&gt;&lt;property id=&quot;20148&quot; value=&quot;5&quot;/&gt;&lt;property id=&quot;20300&quot; value=&quot;Slide 50 - &amp;quot;Euler’s Formula&amp;quot;&quot;/&gt;&lt;property id=&quot;20307&quot; value=&quot;314&quot;/&gt;&lt;/object&gt;&lt;object type=&quot;3&quot; unique_id=&quot;10062&quot;&gt;&lt;property id=&quot;20148&quot; value=&quot;5&quot;/&gt;&lt;property id=&quot;20300&quot; value=&quot;Slide 51 - &amp;quot;Example&amp;quot;&quot;/&gt;&lt;property id=&quot;20307&quot; value=&quot;315&quot;/&gt;&lt;/object&gt;&lt;/object&gt;&lt;object type=&quot;8&quot; unique_id=&quot;1019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4843</Words>
  <Application>Microsoft Office PowerPoint</Application>
  <PresentationFormat>Widescreen</PresentationFormat>
  <Paragraphs>318</Paragraphs>
  <Slides>51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51</vt:i4>
      </vt:variant>
    </vt:vector>
  </HeadingPairs>
  <TitlesOfParts>
    <vt:vector size="64" baseType="lpstr">
      <vt:lpstr>Arial</vt:lpstr>
      <vt:lpstr>Calibri</vt:lpstr>
      <vt:lpstr>Calibri Light</vt:lpstr>
      <vt:lpstr>MTMI</vt:lpstr>
      <vt:lpstr>MTMIB</vt:lpstr>
      <vt:lpstr>MTSYN</vt:lpstr>
      <vt:lpstr>Symbol</vt:lpstr>
      <vt:lpstr>Times New Roman</vt:lpstr>
      <vt:lpstr>Times-Bold</vt:lpstr>
      <vt:lpstr>Times-Italic</vt:lpstr>
      <vt:lpstr>Times-Roman</vt:lpstr>
      <vt:lpstr>Wingdings 2</vt:lpstr>
      <vt:lpstr>Office Theme</vt:lpstr>
      <vt:lpstr>Graphs</vt:lpstr>
      <vt:lpstr>Definition</vt:lpstr>
      <vt:lpstr>Simple Graph</vt:lpstr>
      <vt:lpstr>Multigraphs</vt:lpstr>
      <vt:lpstr>Loops</vt:lpstr>
      <vt:lpstr>Directed Graph</vt:lpstr>
      <vt:lpstr>Summary</vt:lpstr>
      <vt:lpstr>Basic Terms</vt:lpstr>
      <vt:lpstr>Example</vt:lpstr>
      <vt:lpstr>Example</vt:lpstr>
      <vt:lpstr>Complete Graph</vt:lpstr>
      <vt:lpstr>Cycle</vt:lpstr>
      <vt:lpstr>Bipartite Graph</vt:lpstr>
      <vt:lpstr>Another Example</vt:lpstr>
      <vt:lpstr>Complete Bipartite Graphs</vt:lpstr>
      <vt:lpstr>Representing Graphs</vt:lpstr>
      <vt:lpstr>Adjacency List for Directed Graph</vt:lpstr>
      <vt:lpstr>Adjacency Matrices</vt:lpstr>
      <vt:lpstr>Example</vt:lpstr>
      <vt:lpstr>Some Points</vt:lpstr>
      <vt:lpstr>Example</vt:lpstr>
      <vt:lpstr>Graph Isomorphism</vt:lpstr>
      <vt:lpstr>PowerPoint Presentation</vt:lpstr>
      <vt:lpstr>Isomorphic  Or Not?</vt:lpstr>
      <vt:lpstr>PowerPoint Presentation</vt:lpstr>
      <vt:lpstr>Some Points</vt:lpstr>
      <vt:lpstr>Contd..</vt:lpstr>
      <vt:lpstr>Connectivity</vt:lpstr>
      <vt:lpstr>Contd..</vt:lpstr>
      <vt:lpstr>Example</vt:lpstr>
      <vt:lpstr>Path(In Directed Graph)</vt:lpstr>
      <vt:lpstr>Connectedness in Undirected Graphs</vt:lpstr>
      <vt:lpstr>CONNECTED COMPONENTS</vt:lpstr>
      <vt:lpstr>Cut Vertices and Cut Edge</vt:lpstr>
      <vt:lpstr>Example</vt:lpstr>
      <vt:lpstr>Vertex Cut</vt:lpstr>
      <vt:lpstr>K-Connected Graph</vt:lpstr>
      <vt:lpstr>Connectedness in Directed Graphs</vt:lpstr>
      <vt:lpstr>Paths and Isomorphism</vt:lpstr>
      <vt:lpstr>Euler Circuit and Path</vt:lpstr>
      <vt:lpstr>Example</vt:lpstr>
      <vt:lpstr>Euler Circuit(in multigraph)</vt:lpstr>
      <vt:lpstr>Hamilton Paths and Circuits</vt:lpstr>
      <vt:lpstr>Example</vt:lpstr>
      <vt:lpstr>Some points</vt:lpstr>
      <vt:lpstr>Theorems</vt:lpstr>
      <vt:lpstr>Planar Graphs</vt:lpstr>
      <vt:lpstr>Contd..</vt:lpstr>
      <vt:lpstr>Example</vt:lpstr>
      <vt:lpstr>Euler’s Formula</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Ashish Girdhar</dc:creator>
  <cp:lastModifiedBy>Ashish</cp:lastModifiedBy>
  <cp:revision>63</cp:revision>
  <dcterms:created xsi:type="dcterms:W3CDTF">2018-09-30T14:15:37Z</dcterms:created>
  <dcterms:modified xsi:type="dcterms:W3CDTF">2020-09-10T03:22:32Z</dcterms:modified>
</cp:coreProperties>
</file>