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sldIdLst>
    <p:sldId id="256" r:id="rId5"/>
    <p:sldId id="2146847054" r:id="rId6"/>
    <p:sldId id="262" r:id="rId7"/>
    <p:sldId id="2146847073" r:id="rId8"/>
    <p:sldId id="263" r:id="rId9"/>
    <p:sldId id="2146847058" r:id="rId10"/>
    <p:sldId id="265" r:id="rId11"/>
    <p:sldId id="2146847057" r:id="rId12"/>
    <p:sldId id="2146847066" r:id="rId13"/>
    <p:sldId id="2146847060" r:id="rId14"/>
    <p:sldId id="2146847067" r:id="rId15"/>
    <p:sldId id="2146847068" r:id="rId16"/>
    <p:sldId id="2146847071" r:id="rId17"/>
    <p:sldId id="2146847072" r:id="rId18"/>
    <p:sldId id="2146847062" r:id="rId19"/>
    <p:sldId id="2146847055" r:id="rId20"/>
    <p:sldId id="2146847059" r:id="rId21"/>
    <p:sldId id="2146847069" r:id="rId22"/>
    <p:sldId id="2146847074" r:id="rId23"/>
    <p:sldId id="2146847070"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8/5/2025</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8/5/2025</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8/5/2025</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8/5/2025</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a:cs typeface="Arial"/>
              </a:rPr>
              <a:t>Research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 PROJECT AGENTIC AI </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Kulshree Sanjay </a:t>
            </a:r>
            <a:r>
              <a:rPr lang="en-US" sz="2000" b="1" dirty="0" err="1" smtClean="0">
                <a:solidFill>
                  <a:schemeClr val="accent1">
                    <a:lumMod val="75000"/>
                  </a:schemeClr>
                </a:solidFill>
                <a:latin typeface="Arial" pitchFamily="34" charset="0"/>
                <a:cs typeface="Arial" pitchFamily="34" charset="0"/>
              </a:rPr>
              <a:t>Nakshane</a:t>
            </a:r>
            <a:r>
              <a:rPr lang="en-US" sz="2000" b="1" dirty="0" smtClean="0">
                <a:solidFill>
                  <a:schemeClr val="accent1">
                    <a:lumMod val="75000"/>
                  </a:schemeClr>
                </a:solidFill>
                <a:latin typeface="Arial" pitchFamily="34" charset="0"/>
                <a:cs typeface="Arial" pitchFamily="34" charset="0"/>
              </a:rPr>
              <a:t> </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College Name &amp; Department : </a:t>
            </a:r>
            <a:r>
              <a:rPr lang="en-US" sz="2000" b="1" dirty="0" smtClean="0">
                <a:solidFill>
                  <a:schemeClr val="accent1">
                    <a:lumMod val="75000"/>
                  </a:schemeClr>
                </a:solidFill>
                <a:latin typeface="Arial"/>
                <a:cs typeface="Arial"/>
              </a:rPr>
              <a:t>MIT ACADEMY OF ENGNEERING ALANDI PUNE  (Computer Engineering )</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p:cNvPicPr>
            <a:picLocks noGrp="1" noChangeAspect="1"/>
          </p:cNvPicPr>
          <p:nvPr>
            <p:ph idx="1"/>
          </p:nvPr>
        </p:nvPicPr>
        <p:blipFill>
          <a:blip r:embed="rId2"/>
          <a:stretch>
            <a:fillRect/>
          </a:stretch>
        </p:blipFill>
        <p:spPr>
          <a:xfrm>
            <a:off x="679233" y="1301750"/>
            <a:ext cx="11089433" cy="532604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3" name="Picture 2"/>
          <p:cNvPicPr>
            <a:picLocks noChangeAspect="1"/>
          </p:cNvPicPr>
          <p:nvPr/>
        </p:nvPicPr>
        <p:blipFill>
          <a:blip r:embed="rId2"/>
          <a:stretch>
            <a:fillRect/>
          </a:stretch>
        </p:blipFill>
        <p:spPr>
          <a:xfrm>
            <a:off x="581192" y="1232452"/>
            <a:ext cx="11430000" cy="5033241"/>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 xmlns:a16="http://schemas.microsoft.com/office/drawing/2014/main" id="{16A49521-B5B7-63EE-905D-5E4ED1D0957F}"/>
              </a:ext>
            </a:extLst>
          </p:cNvPr>
          <p:cNvSpPr txBox="1"/>
          <p:nvPr/>
        </p:nvSpPr>
        <p:spPr>
          <a:xfrm>
            <a:off x="1018941" y="1232452"/>
            <a:ext cx="580519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smtClean="0">
                <a:solidFill>
                  <a:schemeClr val="accent2"/>
                </a:solidFill>
                <a:latin typeface="Calibri"/>
                <a:ea typeface="Calibri"/>
                <a:cs typeface="Calibri"/>
              </a:rPr>
              <a:t>Deploying </a:t>
            </a:r>
            <a:r>
              <a:rPr lang="en-US" sz="2800" dirty="0" err="1" smtClean="0">
                <a:solidFill>
                  <a:schemeClr val="accent2"/>
                </a:solidFill>
                <a:latin typeface="Calibri"/>
                <a:ea typeface="Calibri"/>
                <a:cs typeface="Calibri"/>
              </a:rPr>
              <a:t>Research_Agent</a:t>
            </a:r>
            <a:r>
              <a:rPr lang="en-US" sz="2800" dirty="0" smtClean="0">
                <a:solidFill>
                  <a:schemeClr val="accent2"/>
                </a:solidFill>
                <a:latin typeface="Calibri"/>
                <a:ea typeface="Calibri"/>
                <a:cs typeface="Calibri"/>
              </a:rPr>
              <a:t> </a:t>
            </a:r>
            <a:endParaRPr lang="en-US" sz="2800" dirty="0">
              <a:solidFill>
                <a:schemeClr val="accent2"/>
              </a:solidFill>
              <a:latin typeface="Calibri"/>
              <a:ea typeface="Calibri"/>
              <a:cs typeface="Calibri"/>
            </a:endParaRPr>
          </a:p>
        </p:txBody>
      </p:sp>
      <p:pic>
        <p:nvPicPr>
          <p:cNvPr id="4" name="Picture 3"/>
          <p:cNvPicPr>
            <a:picLocks noChangeAspect="1"/>
          </p:cNvPicPr>
          <p:nvPr/>
        </p:nvPicPr>
        <p:blipFill>
          <a:blip r:embed="rId2"/>
          <a:stretch>
            <a:fillRect/>
          </a:stretch>
        </p:blipFill>
        <p:spPr>
          <a:xfrm>
            <a:off x="770466" y="2112184"/>
            <a:ext cx="10651067" cy="4385733"/>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 xmlns:a16="http://schemas.microsoft.com/office/drawing/2014/main" id="{16A49521-B5B7-63EE-905D-5E4ED1D0957F}"/>
              </a:ext>
            </a:extLst>
          </p:cNvPr>
          <p:cNvSpPr txBox="1"/>
          <p:nvPr/>
        </p:nvSpPr>
        <p:spPr>
          <a:xfrm>
            <a:off x="1018941" y="1232452"/>
            <a:ext cx="580519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err="1" smtClean="0">
                <a:solidFill>
                  <a:schemeClr val="accent2"/>
                </a:solidFill>
                <a:latin typeface="Calibri"/>
                <a:ea typeface="Calibri"/>
                <a:cs typeface="Calibri"/>
              </a:rPr>
              <a:t>Succesfully</a:t>
            </a:r>
            <a:r>
              <a:rPr lang="en-US" sz="2800" dirty="0" smtClean="0">
                <a:solidFill>
                  <a:schemeClr val="accent2"/>
                </a:solidFill>
                <a:latin typeface="Calibri"/>
                <a:ea typeface="Calibri"/>
                <a:cs typeface="Calibri"/>
              </a:rPr>
              <a:t> Deployed </a:t>
            </a:r>
            <a:r>
              <a:rPr lang="en-US" sz="2800" dirty="0" err="1" smtClean="0">
                <a:solidFill>
                  <a:schemeClr val="accent2"/>
                </a:solidFill>
                <a:latin typeface="Calibri"/>
                <a:ea typeface="Calibri"/>
                <a:cs typeface="Calibri"/>
              </a:rPr>
              <a:t>Research_Agent</a:t>
            </a:r>
            <a:r>
              <a:rPr lang="en-US" sz="2800" dirty="0" smtClean="0">
                <a:solidFill>
                  <a:schemeClr val="accent2"/>
                </a:solidFill>
                <a:latin typeface="Calibri"/>
                <a:ea typeface="Calibri"/>
                <a:cs typeface="Calibri"/>
              </a:rPr>
              <a:t> </a:t>
            </a:r>
            <a:endParaRPr lang="en-US" sz="2800" dirty="0">
              <a:solidFill>
                <a:schemeClr val="accent2"/>
              </a:solidFill>
              <a:latin typeface="Calibri"/>
              <a:ea typeface="Calibri"/>
              <a:cs typeface="Calibri"/>
            </a:endParaRPr>
          </a:p>
        </p:txBody>
      </p:sp>
      <p:pic>
        <p:nvPicPr>
          <p:cNvPr id="3" name="Picture 2"/>
          <p:cNvPicPr>
            <a:picLocks noChangeAspect="1"/>
          </p:cNvPicPr>
          <p:nvPr/>
        </p:nvPicPr>
        <p:blipFill>
          <a:blip r:embed="rId2"/>
          <a:stretch>
            <a:fillRect/>
          </a:stretch>
        </p:blipFill>
        <p:spPr>
          <a:xfrm>
            <a:off x="581192" y="2056727"/>
            <a:ext cx="11259120" cy="3582071"/>
          </a:xfrm>
          <a:prstGeom prst="rect">
            <a:avLst/>
          </a:prstGeom>
        </p:spPr>
      </p:pic>
    </p:spTree>
    <p:extLst>
      <p:ext uri="{BB962C8B-B14F-4D97-AF65-F5344CB8AC3E}">
        <p14:creationId xmlns:p14="http://schemas.microsoft.com/office/powerpoint/2010/main" val="2978045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 xmlns:a16="http://schemas.microsoft.com/office/drawing/2014/main" id="{16A49521-B5B7-63EE-905D-5E4ED1D0957F}"/>
              </a:ext>
            </a:extLst>
          </p:cNvPr>
          <p:cNvSpPr txBox="1"/>
          <p:nvPr/>
        </p:nvSpPr>
        <p:spPr>
          <a:xfrm>
            <a:off x="1018941" y="1232452"/>
            <a:ext cx="580519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smtClean="0">
                <a:solidFill>
                  <a:schemeClr val="accent2"/>
                </a:solidFill>
                <a:latin typeface="Calibri"/>
                <a:ea typeface="Calibri"/>
                <a:cs typeface="Calibri"/>
              </a:rPr>
              <a:t>Preview of Deployed </a:t>
            </a:r>
            <a:r>
              <a:rPr lang="en-US" sz="2800" dirty="0" err="1" smtClean="0">
                <a:solidFill>
                  <a:schemeClr val="accent2"/>
                </a:solidFill>
                <a:latin typeface="Calibri"/>
                <a:ea typeface="Calibri"/>
                <a:cs typeface="Calibri"/>
              </a:rPr>
              <a:t>Research_Agent</a:t>
            </a:r>
            <a:r>
              <a:rPr lang="en-US" sz="2800" dirty="0" smtClean="0">
                <a:solidFill>
                  <a:schemeClr val="accent2"/>
                </a:solidFill>
                <a:latin typeface="Calibri"/>
                <a:ea typeface="Calibri"/>
                <a:cs typeface="Calibri"/>
              </a:rPr>
              <a:t> </a:t>
            </a:r>
            <a:endParaRPr lang="en-US" sz="2800" dirty="0">
              <a:solidFill>
                <a:schemeClr val="accent2"/>
              </a:solidFill>
              <a:latin typeface="Calibri"/>
              <a:ea typeface="Calibri"/>
              <a:cs typeface="Calibri"/>
            </a:endParaRPr>
          </a:p>
        </p:txBody>
      </p:sp>
      <p:pic>
        <p:nvPicPr>
          <p:cNvPr id="4" name="Picture 3"/>
          <p:cNvPicPr>
            <a:picLocks noChangeAspect="1"/>
          </p:cNvPicPr>
          <p:nvPr/>
        </p:nvPicPr>
        <p:blipFill>
          <a:blip r:embed="rId2"/>
          <a:stretch>
            <a:fillRect/>
          </a:stretch>
        </p:blipFill>
        <p:spPr>
          <a:xfrm>
            <a:off x="941270" y="2014264"/>
            <a:ext cx="10309460" cy="4331642"/>
          </a:xfrm>
          <a:prstGeom prst="rect">
            <a:avLst/>
          </a:prstGeom>
        </p:spPr>
      </p:pic>
    </p:spTree>
    <p:extLst>
      <p:ext uri="{BB962C8B-B14F-4D97-AF65-F5344CB8AC3E}">
        <p14:creationId xmlns:p14="http://schemas.microsoft.com/office/powerpoint/2010/main" val="1477680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 xmlns:a16="http://schemas.microsoft.com/office/drawing/2014/main" id="{D4974547-DF1B-77BB-E545-9344EDB9AD3F}"/>
              </a:ext>
            </a:extLst>
          </p:cNvPr>
          <p:cNvSpPr>
            <a:spLocks noGrp="1"/>
          </p:cNvSpPr>
          <p:nvPr>
            <p:ph idx="1"/>
          </p:nvPr>
        </p:nvSpPr>
        <p:spPr/>
        <p:txBody>
          <a:bodyPr/>
          <a:lstStyle/>
          <a:p>
            <a:pPr marL="0" indent="0">
              <a:buNone/>
            </a:pPr>
            <a:r>
              <a:rPr lang="en-US" sz="2400" dirty="0"/>
              <a:t>The Research Agent is a transformative tool designed to streamline information retrieval, enhance productivity, and democratize access to quality research. With AI at its core, it promises faster, smarter, and more reliable exploration of complex topics across domains. As it evolves, it will become a vital companion to students, professionals, and organizations worldwide—reshaping how knowledge is discovered and used.</a:t>
            </a:r>
          </a:p>
          <a:p>
            <a:pPr marL="0" indent="0">
              <a:buNone/>
            </a:pPr>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r>
              <a:rPr lang="en-US" sz="2400" b="1" dirty="0">
                <a:latin typeface="Times New Roman" panose="02020603050405020304" pitchFamily="18" charset="0"/>
                <a:cs typeface="Times New Roman" panose="02020603050405020304" pitchFamily="18" charset="0"/>
              </a:rPr>
              <a:t>Multimodal Input</a:t>
            </a:r>
            <a:r>
              <a:rPr lang="en-US" sz="2400" dirty="0">
                <a:latin typeface="Times New Roman" panose="02020603050405020304" pitchFamily="18" charset="0"/>
                <a:cs typeface="Times New Roman" panose="02020603050405020304" pitchFamily="18" charset="0"/>
              </a:rPr>
              <a:t> – Supports voice, image, and video-based research.</a:t>
            </a:r>
          </a:p>
          <a:p>
            <a:r>
              <a:rPr lang="en-US" sz="2400" b="1" dirty="0">
                <a:latin typeface="Times New Roman" panose="02020603050405020304" pitchFamily="18" charset="0"/>
                <a:cs typeface="Times New Roman" panose="02020603050405020304" pitchFamily="18" charset="0"/>
              </a:rPr>
              <a:t>Real-Time Collaboration</a:t>
            </a:r>
            <a:r>
              <a:rPr lang="en-US" sz="2400" dirty="0">
                <a:latin typeface="Times New Roman" panose="02020603050405020304" pitchFamily="18" charset="0"/>
                <a:cs typeface="Times New Roman" panose="02020603050405020304" pitchFamily="18" charset="0"/>
              </a:rPr>
              <a:t> – Enables shared research by multiple users.</a:t>
            </a:r>
          </a:p>
          <a:p>
            <a:r>
              <a:rPr lang="en-US" sz="2400" b="1" dirty="0">
                <a:latin typeface="Times New Roman" panose="02020603050405020304" pitchFamily="18" charset="0"/>
                <a:cs typeface="Times New Roman" panose="02020603050405020304" pitchFamily="18" charset="0"/>
              </a:rPr>
              <a:t>Cross-Language Access</a:t>
            </a:r>
            <a:r>
              <a:rPr lang="en-US" sz="2400" dirty="0">
                <a:latin typeface="Times New Roman" panose="02020603050405020304" pitchFamily="18" charset="0"/>
                <a:cs typeface="Times New Roman" panose="02020603050405020304" pitchFamily="18" charset="0"/>
              </a:rPr>
              <a:t> – Understands and translates global content.</a:t>
            </a:r>
          </a:p>
          <a:p>
            <a:r>
              <a:rPr lang="en-US" sz="2400" b="1" dirty="0">
                <a:latin typeface="Times New Roman" panose="02020603050405020304" pitchFamily="18" charset="0"/>
                <a:cs typeface="Times New Roman" panose="02020603050405020304" pitchFamily="18" charset="0"/>
              </a:rPr>
              <a:t>Domain Expertise</a:t>
            </a:r>
            <a:r>
              <a:rPr lang="en-US" sz="2400" dirty="0">
                <a:latin typeface="Times New Roman" panose="02020603050405020304" pitchFamily="18" charset="0"/>
                <a:cs typeface="Times New Roman" panose="02020603050405020304" pitchFamily="18" charset="0"/>
              </a:rPr>
              <a:t> – Custom agents for specific fields like law or medicine.</a:t>
            </a:r>
          </a:p>
          <a:p>
            <a:r>
              <a:rPr lang="en-US" sz="2400" b="1" dirty="0">
                <a:latin typeface="Times New Roman" panose="02020603050405020304" pitchFamily="18" charset="0"/>
                <a:cs typeface="Times New Roman" panose="02020603050405020304" pitchFamily="18" charset="0"/>
              </a:rPr>
              <a:t>Offline Support</a:t>
            </a:r>
            <a:r>
              <a:rPr lang="en-US" sz="2400" dirty="0">
                <a:latin typeface="Times New Roman" panose="02020603050405020304" pitchFamily="18" charset="0"/>
                <a:cs typeface="Times New Roman" panose="02020603050405020304" pitchFamily="18" charset="0"/>
              </a:rPr>
              <a:t> – Functions in low or no internet areas using Edge AI.</a:t>
            </a:r>
          </a:p>
          <a:p>
            <a:pPr marL="0" indent="0">
              <a:buNone/>
            </a:pPr>
            <a:endParaRPr lang="en-US" sz="2800" dirty="0">
              <a:latin typeface="Times New Roman" panose="02020603050405020304" pitchFamily="18" charset="0"/>
              <a:ea typeface="+mn-lt"/>
              <a:cs typeface="Times New Roman" panose="02020603050405020304" pitchFamily="18" charset="0"/>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p:cNvPicPr>
            <a:picLocks noGrp="1" noChangeAspect="1"/>
          </p:cNvPicPr>
          <p:nvPr>
            <p:ph idx="1"/>
          </p:nvPr>
        </p:nvPicPr>
        <p:blipFill>
          <a:blip r:embed="rId2"/>
          <a:stretch>
            <a:fillRect/>
          </a:stretch>
        </p:blipFill>
        <p:spPr>
          <a:xfrm>
            <a:off x="1066800" y="1270611"/>
            <a:ext cx="9371257" cy="5043405"/>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42807" y="1025133"/>
            <a:ext cx="10174120" cy="5620534"/>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60390" y="772166"/>
            <a:ext cx="8634738" cy="5751464"/>
          </a:xfrm>
          <a:prstGeom prst="rect">
            <a:avLst/>
          </a:prstGeom>
        </p:spPr>
      </p:pic>
    </p:spTree>
    <p:extLst>
      <p:ext uri="{BB962C8B-B14F-4D97-AF65-F5344CB8AC3E}">
        <p14:creationId xmlns:p14="http://schemas.microsoft.com/office/powerpoint/2010/main" val="3058223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27289" y="2451290"/>
            <a:ext cx="9945736" cy="830997"/>
          </a:xfrm>
          <a:prstGeom prst="rect">
            <a:avLst/>
          </a:prstGeom>
          <a:noFill/>
        </p:spPr>
        <p:txBody>
          <a:bodyPr wrap="none" rtlCol="0">
            <a:spAutoFit/>
          </a:bodyPr>
          <a:lstStyle/>
          <a:p>
            <a:r>
              <a:rPr lang="en-US" sz="2400" b="1" dirty="0" err="1" smtClean="0"/>
              <a:t>Github</a:t>
            </a:r>
            <a:r>
              <a:rPr lang="en-US" sz="2400" b="1" dirty="0" smtClean="0"/>
              <a:t> Link</a:t>
            </a:r>
            <a:r>
              <a:rPr lang="en-US" sz="2400" b="1" dirty="0"/>
              <a:t>:- https://github.com/KulshreeNakshane1905/Research_Agent</a:t>
            </a:r>
            <a:endParaRPr lang="en-US" sz="2400" b="1" dirty="0" smtClean="0"/>
          </a:p>
          <a:p>
            <a:endParaRPr lang="en-US" sz="2400" b="1" dirty="0"/>
          </a:p>
        </p:txBody>
      </p:sp>
    </p:spTree>
    <p:extLst>
      <p:ext uri="{BB962C8B-B14F-4D97-AF65-F5344CB8AC3E}">
        <p14:creationId xmlns:p14="http://schemas.microsoft.com/office/powerpoint/2010/main" val="1098887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581192" y="1593232"/>
            <a:ext cx="11029615" cy="467332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 Research Agent is an AI system designed to assist with academic and scientific research tasks. It can autonomously search for literature, summarize papers, and organize references. Using natural language processing, it understands research questions and retrieves relevant information.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agent can generate reports, suggest hypotheses, and even draft sections of research papers. It saves time by automating repetitive tasks like citation management and data extraction. Research Agents enhance efficiency, accuracy, and innovation in both academic and industrial R&amp;D.</a:t>
            </a:r>
            <a:endParaRPr lang="en-US" sz="2400" dirty="0" smtClean="0">
              <a:latin typeface="Times New Roman" panose="02020603050405020304" pitchFamily="18" charset="0"/>
              <a:ea typeface="+mn-lt"/>
              <a:cs typeface="Times New Roman" panose="02020603050405020304" pitchFamily="18" charset="0"/>
            </a:endParaRPr>
          </a:p>
          <a:p>
            <a:pPr marL="0" indent="0">
              <a:buNone/>
            </a:pPr>
            <a:endParaRPr lang="en-US" sz="2400" dirty="0" smtClean="0">
              <a:latin typeface="Calibri"/>
              <a:ea typeface="+mn-lt"/>
              <a:cs typeface="+mn-lt"/>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solidFill>
                  <a:srgbClr val="00B0F0"/>
                </a:solidFill>
              </a:rPr>
              <a:t>PROPOSED SOLUTION</a:t>
            </a:r>
            <a:endParaRPr lang="en-US" sz="4000" dirty="0">
              <a:solidFill>
                <a:srgbClr val="00B0F0"/>
              </a:solidFill>
            </a:endParaRPr>
          </a:p>
        </p:txBody>
      </p:sp>
      <p:sp>
        <p:nvSpPr>
          <p:cNvPr id="3" name="Content Placeholder 2"/>
          <p:cNvSpPr>
            <a:spLocks noGrp="1"/>
          </p:cNvSpPr>
          <p:nvPr>
            <p:ph idx="1"/>
          </p:nvPr>
        </p:nvSpPr>
        <p:spPr>
          <a:xfrm>
            <a:off x="723331" y="1129390"/>
            <a:ext cx="10426890" cy="4673324"/>
          </a:xfrm>
        </p:spPr>
        <p:txBody>
          <a:bodyPr/>
          <a:lstStyle/>
          <a:p>
            <a:pPr marL="0" indent="0" algn="just">
              <a:buNone/>
            </a:pPr>
            <a:r>
              <a:rPr lang="en-US" sz="2400" dirty="0" smtClean="0">
                <a:latin typeface="Times New Roman" panose="02020603050405020304" pitchFamily="18" charset="0"/>
                <a:cs typeface="Times New Roman" panose="02020603050405020304" pitchFamily="18" charset="0"/>
              </a:rPr>
              <a:t> A </a:t>
            </a:r>
            <a:r>
              <a:rPr lang="en-US" sz="2400" dirty="0">
                <a:latin typeface="Times New Roman" panose="02020603050405020304" pitchFamily="18" charset="0"/>
                <a:cs typeface="Times New Roman" panose="02020603050405020304" pitchFamily="18" charset="0"/>
              </a:rPr>
              <a:t>Research Agent was developed using </a:t>
            </a:r>
            <a:r>
              <a:rPr lang="en-US" sz="2400" b="1" dirty="0">
                <a:latin typeface="Times New Roman" panose="02020603050405020304" pitchFamily="18" charset="0"/>
                <a:cs typeface="Times New Roman" panose="02020603050405020304" pitchFamily="18" charset="0"/>
              </a:rPr>
              <a:t>IBM Cloud</a:t>
            </a:r>
            <a:r>
              <a:rPr lang="en-US" sz="2400" dirty="0">
                <a:latin typeface="Times New Roman" panose="02020603050405020304" pitchFamily="18" charset="0"/>
                <a:cs typeface="Times New Roman" panose="02020603050405020304" pitchFamily="18" charset="0"/>
              </a:rPr>
              <a:t> services to automate academic tasks like literature search, summarization, citation, and hypothesis suggestion. Key tools used include </a:t>
            </a:r>
            <a:r>
              <a:rPr lang="en-US" sz="2400" b="1" dirty="0" err="1">
                <a:latin typeface="Times New Roman" panose="02020603050405020304" pitchFamily="18" charset="0"/>
                <a:cs typeface="Times New Roman" panose="02020603050405020304" pitchFamily="18" charset="0"/>
              </a:rPr>
              <a:t>Watsonx</a:t>
            </a:r>
            <a:r>
              <a:rPr lang="en-US" sz="2400" b="1" dirty="0">
                <a:latin typeface="Times New Roman" panose="02020603050405020304" pitchFamily="18" charset="0"/>
                <a:cs typeface="Times New Roman" panose="02020603050405020304" pitchFamily="18" charset="0"/>
              </a:rPr>
              <a:t> AI Studio</a:t>
            </a:r>
            <a:r>
              <a:rPr lang="en-US" sz="2400" dirty="0">
                <a:latin typeface="Times New Roman" panose="02020603050405020304" pitchFamily="18" charset="0"/>
                <a:cs typeface="Times New Roman" panose="02020603050405020304" pitchFamily="18" charset="0"/>
              </a:rPr>
              <a:t> for model building, </a:t>
            </a:r>
            <a:r>
              <a:rPr lang="en-US" sz="2400" b="1" dirty="0" err="1">
                <a:latin typeface="Times New Roman" panose="02020603050405020304" pitchFamily="18" charset="0"/>
                <a:cs typeface="Times New Roman" panose="02020603050405020304" pitchFamily="18" charset="0"/>
              </a:rPr>
              <a:t>Watsonx</a:t>
            </a:r>
            <a:r>
              <a:rPr lang="en-US" sz="2400" b="1" dirty="0">
                <a:latin typeface="Times New Roman" panose="02020603050405020304" pitchFamily="18" charset="0"/>
                <a:cs typeface="Times New Roman" panose="02020603050405020304" pitchFamily="18" charset="0"/>
              </a:rPr>
              <a:t> AI Runtime</a:t>
            </a:r>
            <a:r>
              <a:rPr lang="en-US" sz="2400" dirty="0">
                <a:latin typeface="Times New Roman" panose="02020603050405020304" pitchFamily="18" charset="0"/>
                <a:cs typeface="Times New Roman" panose="02020603050405020304" pitchFamily="18" charset="0"/>
              </a:rPr>
              <a:t> for deployment, </a:t>
            </a:r>
            <a:r>
              <a:rPr lang="en-US" sz="2400" b="1" dirty="0">
                <a:latin typeface="Times New Roman" panose="02020603050405020304" pitchFamily="18" charset="0"/>
                <a:cs typeface="Times New Roman" panose="02020603050405020304" pitchFamily="18" charset="0"/>
              </a:rPr>
              <a:t>IBM Cloud Agent Lab</a:t>
            </a:r>
            <a:r>
              <a:rPr lang="en-US" sz="2400" dirty="0">
                <a:latin typeface="Times New Roman" panose="02020603050405020304" pitchFamily="18" charset="0"/>
                <a:cs typeface="Times New Roman" panose="02020603050405020304" pitchFamily="18" charset="0"/>
              </a:rPr>
              <a:t> for workflow orchestration, and the </a:t>
            </a:r>
            <a:r>
              <a:rPr lang="en-US" sz="2400" b="1" dirty="0">
                <a:latin typeface="Times New Roman" panose="02020603050405020304" pitchFamily="18" charset="0"/>
                <a:cs typeface="Times New Roman" panose="02020603050405020304" pitchFamily="18" charset="0"/>
              </a:rPr>
              <a:t>Granite Foundation Model</a:t>
            </a:r>
            <a:r>
              <a:rPr lang="en-US" sz="2400" dirty="0">
                <a:latin typeface="Times New Roman" panose="02020603050405020304" pitchFamily="18" charset="0"/>
                <a:cs typeface="Times New Roman" panose="02020603050405020304" pitchFamily="18" charset="0"/>
              </a:rPr>
              <a:t> for natural language understanding. Technologies like </a:t>
            </a:r>
            <a:r>
              <a:rPr lang="en-US" sz="2400" b="1" dirty="0">
                <a:latin typeface="Times New Roman" panose="02020603050405020304" pitchFamily="18" charset="0"/>
                <a:cs typeface="Times New Roman" panose="02020603050405020304" pitchFamily="18" charset="0"/>
              </a:rPr>
              <a:t>NLP</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RAG</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IBM Cloud Lite</a:t>
            </a:r>
            <a:r>
              <a:rPr lang="en-US" sz="2400" dirty="0">
                <a:latin typeface="Times New Roman" panose="02020603050405020304" pitchFamily="18" charset="0"/>
                <a:cs typeface="Times New Roman" panose="02020603050405020304" pitchFamily="18" charset="0"/>
              </a:rPr>
              <a:t> ensure intelligent, fast, and cost-effective research assistance</a:t>
            </a:r>
            <a:r>
              <a:rPr lang="en-US" dirty="0"/>
              <a:t>.</a:t>
            </a:r>
          </a:p>
        </p:txBody>
      </p:sp>
    </p:spTree>
    <p:extLst>
      <p:ext uri="{BB962C8B-B14F-4D97-AF65-F5344CB8AC3E}">
        <p14:creationId xmlns:p14="http://schemas.microsoft.com/office/powerpoint/2010/main" val="156341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36578"/>
            <a:ext cx="11613485" cy="5563973"/>
          </a:xfrm>
        </p:spPr>
        <p:txBody>
          <a:bodyPr vert="horz" lIns="91440" tIns="45720" rIns="91440" bIns="45720" rtlCol="0" anchor="ctr">
            <a:noAutofit/>
          </a:bodyPr>
          <a:lstStyle/>
          <a:p>
            <a:r>
              <a:rPr lang="en-US" sz="2800" dirty="0">
                <a:solidFill>
                  <a:srgbClr val="000000"/>
                </a:solidFill>
                <a:latin typeface="Times New Roman" panose="02020603050405020304" pitchFamily="18" charset="0"/>
                <a:ea typeface="Calibri"/>
                <a:cs typeface="Times New Roman" panose="02020603050405020304" pitchFamily="18" charset="0"/>
              </a:rPr>
              <a:t>I</a:t>
            </a:r>
            <a:r>
              <a:rPr lang="en-US" sz="2800" dirty="0" smtClean="0">
                <a:solidFill>
                  <a:srgbClr val="000000"/>
                </a:solidFill>
                <a:latin typeface="Times New Roman" panose="02020603050405020304" pitchFamily="18" charset="0"/>
                <a:ea typeface="Calibri"/>
                <a:cs typeface="Times New Roman" panose="02020603050405020304" pitchFamily="18" charset="0"/>
              </a:rPr>
              <a:t>BM </a:t>
            </a:r>
            <a:r>
              <a:rPr lang="en-US" sz="2800" dirty="0">
                <a:solidFill>
                  <a:srgbClr val="000000"/>
                </a:solidFill>
                <a:latin typeface="Times New Roman" panose="02020603050405020304" pitchFamily="18" charset="0"/>
                <a:ea typeface="Calibri"/>
                <a:cs typeface="Times New Roman" panose="02020603050405020304" pitchFamily="18" charset="0"/>
              </a:rPr>
              <a:t>cloud lite services</a:t>
            </a:r>
          </a:p>
          <a:p>
            <a:r>
              <a:rPr lang="en-US" sz="2800" dirty="0">
                <a:solidFill>
                  <a:srgbClr val="000000"/>
                </a:solidFill>
                <a:latin typeface="Times New Roman" panose="02020603050405020304" pitchFamily="18" charset="0"/>
                <a:ea typeface="Calibri"/>
                <a:cs typeface="Times New Roman" panose="02020603050405020304" pitchFamily="18" charset="0"/>
              </a:rPr>
              <a:t>Natural Language Processing (NLP)</a:t>
            </a:r>
          </a:p>
          <a:p>
            <a:r>
              <a:rPr lang="en-US" sz="2800" dirty="0">
                <a:solidFill>
                  <a:srgbClr val="000000"/>
                </a:solidFill>
                <a:latin typeface="Times New Roman" panose="02020603050405020304" pitchFamily="18" charset="0"/>
                <a:ea typeface="Calibri"/>
                <a:cs typeface="Times New Roman" panose="02020603050405020304" pitchFamily="18" charset="0"/>
              </a:rPr>
              <a:t>Retrieval Augmented Generation (RAG)</a:t>
            </a:r>
          </a:p>
          <a:p>
            <a:r>
              <a:rPr lang="en-US" sz="2800" dirty="0">
                <a:solidFill>
                  <a:srgbClr val="000000"/>
                </a:solidFill>
                <a:latin typeface="Times New Roman" panose="02020603050405020304" pitchFamily="18" charset="0"/>
                <a:ea typeface="Calibri"/>
                <a:cs typeface="Times New Roman" panose="02020603050405020304" pitchFamily="18" charset="0"/>
              </a:rPr>
              <a:t>IBM Granite model</a:t>
            </a:r>
          </a:p>
        </p:txBody>
      </p:sp>
    </p:spTree>
    <p:extLst>
      <p:ext uri="{BB962C8B-B14F-4D97-AF65-F5344CB8AC3E}">
        <p14:creationId xmlns:p14="http://schemas.microsoft.com/office/powerpoint/2010/main" val="321035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 xmlns:a16="http://schemas.microsoft.com/office/drawing/2014/main" id="{40B9234A-56AB-47BB-E0BD-725AF6684B23}"/>
              </a:ext>
            </a:extLst>
          </p:cNvPr>
          <p:cNvSpPr>
            <a:spLocks noGrp="1"/>
          </p:cNvSpPr>
          <p:nvPr>
            <p:ph idx="1"/>
          </p:nvPr>
        </p:nvSpPr>
        <p:spPr/>
        <p:txBody>
          <a:bodyPr>
            <a:normAutofit/>
          </a:bodyPr>
          <a:lstStyle/>
          <a:p>
            <a:pPr marL="305435" indent="-305435"/>
            <a:r>
              <a:rPr lang="en-IN" sz="2800" dirty="0">
                <a:latin typeface="Times New Roman" panose="02020603050405020304" pitchFamily="18" charset="0"/>
                <a:cs typeface="Times New Roman" panose="02020603050405020304" pitchFamily="18" charset="0"/>
              </a:rPr>
              <a:t>IBM Cloud Watsonx AI Studio</a:t>
            </a:r>
          </a:p>
          <a:p>
            <a:pPr marL="305435" indent="-305435"/>
            <a:r>
              <a:rPr lang="en-IN" sz="2800" dirty="0">
                <a:latin typeface="Times New Roman" panose="02020603050405020304" pitchFamily="18" charset="0"/>
                <a:cs typeface="Times New Roman" panose="02020603050405020304" pitchFamily="18" charset="0"/>
              </a:rPr>
              <a:t>IBM Cloud </a:t>
            </a:r>
            <a:r>
              <a:rPr lang="en-IN" sz="2800" dirty="0" err="1">
                <a:latin typeface="Times New Roman" panose="02020603050405020304" pitchFamily="18" charset="0"/>
                <a:cs typeface="Times New Roman" panose="02020603050405020304" pitchFamily="18" charset="0"/>
              </a:rPr>
              <a:t>Watsonx</a:t>
            </a:r>
            <a:r>
              <a:rPr lang="en-IN" sz="2800" dirty="0">
                <a:latin typeface="Times New Roman" panose="02020603050405020304" pitchFamily="18" charset="0"/>
                <a:cs typeface="Times New Roman" panose="02020603050405020304" pitchFamily="18" charset="0"/>
              </a:rPr>
              <a:t> AI runtime</a:t>
            </a:r>
          </a:p>
          <a:p>
            <a:pPr marL="305435" indent="-305435"/>
            <a:r>
              <a:rPr lang="en-IN" sz="2800" dirty="0">
                <a:latin typeface="Times New Roman" panose="02020603050405020304" pitchFamily="18" charset="0"/>
                <a:cs typeface="Times New Roman" panose="02020603050405020304" pitchFamily="18" charset="0"/>
              </a:rPr>
              <a:t>IBM Cloud Agent Lab</a:t>
            </a:r>
          </a:p>
          <a:p>
            <a:pPr marL="305435" indent="-305435"/>
            <a:r>
              <a:rPr lang="en-IN" sz="2800" dirty="0">
                <a:latin typeface="Times New Roman" panose="02020603050405020304" pitchFamily="18" charset="0"/>
                <a:cs typeface="Times New Roman" panose="02020603050405020304" pitchFamily="18" charset="0"/>
              </a:rPr>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699725" y="1657626"/>
            <a:ext cx="11029615" cy="4673324"/>
          </a:xfrm>
        </p:spPr>
        <p:txBody>
          <a:bodyPr>
            <a:normAutofit fontScale="92500" lnSpcReduction="10000"/>
          </a:bodyPr>
          <a:lstStyle/>
          <a:p>
            <a:pPr defTabSz="914400" eaLnBrk="0" fontAlgn="base" hangingPunct="0">
              <a:lnSpc>
                <a:spcPct val="100000"/>
              </a:lnSpc>
              <a:spcBef>
                <a:spcPct val="0"/>
              </a:spcBef>
              <a:spcAft>
                <a:spcPct val="0"/>
              </a:spcAft>
              <a:buClrTx/>
              <a:buSzTx/>
            </a:pPr>
            <a:r>
              <a:rPr lang="en-US" altLang="en-US" sz="2400" b="1" dirty="0">
                <a:solidFill>
                  <a:schemeClr val="tx1"/>
                </a:solidFill>
                <a:latin typeface="Times New Roman" panose="02020603050405020304" pitchFamily="18" charset="0"/>
                <a:cs typeface="Times New Roman" panose="02020603050405020304" pitchFamily="18" charset="0"/>
              </a:rPr>
              <a:t>Smart Insights</a:t>
            </a:r>
            <a:r>
              <a:rPr lang="en-US" altLang="en-US" sz="2400" dirty="0">
                <a:solidFill>
                  <a:schemeClr val="tx1"/>
                </a:solidFill>
                <a:latin typeface="Times New Roman" panose="02020603050405020304" pitchFamily="18" charset="0"/>
                <a:cs typeface="Times New Roman" panose="02020603050405020304" pitchFamily="18" charset="0"/>
              </a:rPr>
              <a:t> – Finds patterns and gaps humans may miss</a:t>
            </a:r>
            <a:r>
              <a:rPr lang="en-US" altLang="en-US" sz="2400" dirty="0" smtClean="0">
                <a:solidFill>
                  <a:schemeClr val="tx1"/>
                </a:solidFill>
                <a:latin typeface="Times New Roman" panose="02020603050405020304" pitchFamily="18" charset="0"/>
                <a:cs typeface="Times New Roman" panose="02020603050405020304" pitchFamily="18" charset="0"/>
              </a:rPr>
              <a:t>.</a:t>
            </a:r>
          </a:p>
          <a:p>
            <a:pPr defTabSz="914400" eaLnBrk="0" fontAlgn="base" hangingPunct="0">
              <a:lnSpc>
                <a:spcPct val="100000"/>
              </a:lnSpc>
              <a:spcBef>
                <a:spcPct val="0"/>
              </a:spcBef>
              <a:spcAft>
                <a:spcPct val="0"/>
              </a:spcAft>
              <a:buClrTx/>
              <a:buSzTx/>
            </a:pPr>
            <a:endParaRPr lang="en-US" altLang="en-US" sz="2400" dirty="0">
              <a:solidFill>
                <a:schemeClr val="tx1"/>
              </a:solidFill>
              <a:latin typeface="Times New Roman" panose="02020603050405020304" pitchFamily="18" charset="0"/>
              <a:cs typeface="Times New Roman" panose="02020603050405020304" pitchFamily="18" charset="0"/>
            </a:endParaRPr>
          </a:p>
          <a:p>
            <a:pPr defTabSz="914400" eaLnBrk="0" fontAlgn="base" hangingPunct="0">
              <a:lnSpc>
                <a:spcPct val="100000"/>
              </a:lnSpc>
              <a:spcBef>
                <a:spcPct val="0"/>
              </a:spcBef>
              <a:spcAft>
                <a:spcPct val="0"/>
              </a:spcAft>
              <a:buClrTx/>
              <a:buSzTx/>
            </a:pPr>
            <a:r>
              <a:rPr lang="en-US" altLang="en-US" sz="2400" b="1" dirty="0">
                <a:solidFill>
                  <a:schemeClr val="tx1"/>
                </a:solidFill>
                <a:latin typeface="Times New Roman" panose="02020603050405020304" pitchFamily="18" charset="0"/>
                <a:cs typeface="Times New Roman" panose="02020603050405020304" pitchFamily="18" charset="0"/>
              </a:rPr>
              <a:t>24/7 Support</a:t>
            </a:r>
            <a:r>
              <a:rPr lang="en-US" altLang="en-US" sz="2400" dirty="0">
                <a:solidFill>
                  <a:schemeClr val="tx1"/>
                </a:solidFill>
                <a:latin typeface="Times New Roman" panose="02020603050405020304" pitchFamily="18" charset="0"/>
                <a:cs typeface="Times New Roman" panose="02020603050405020304" pitchFamily="18" charset="0"/>
              </a:rPr>
              <a:t> – Always available, no downtime</a:t>
            </a:r>
            <a:r>
              <a:rPr lang="en-US" altLang="en-US" sz="2400" dirty="0" smtClean="0">
                <a:solidFill>
                  <a:schemeClr val="tx1"/>
                </a:solidFill>
                <a:latin typeface="Times New Roman" panose="02020603050405020304" pitchFamily="18" charset="0"/>
                <a:cs typeface="Times New Roman" panose="02020603050405020304" pitchFamily="18" charset="0"/>
              </a:rPr>
              <a:t>.</a:t>
            </a:r>
          </a:p>
          <a:p>
            <a:pPr defTabSz="914400" eaLnBrk="0" fontAlgn="base" hangingPunct="0">
              <a:lnSpc>
                <a:spcPct val="100000"/>
              </a:lnSpc>
              <a:spcBef>
                <a:spcPct val="0"/>
              </a:spcBef>
              <a:spcAft>
                <a:spcPct val="0"/>
              </a:spcAft>
              <a:buClrTx/>
              <a:buSzTx/>
            </a:pPr>
            <a:endParaRPr lang="en-US" altLang="en-US" sz="2400" dirty="0">
              <a:solidFill>
                <a:schemeClr val="tx1"/>
              </a:solidFill>
              <a:latin typeface="Times New Roman" panose="02020603050405020304" pitchFamily="18" charset="0"/>
              <a:cs typeface="Times New Roman" panose="02020603050405020304" pitchFamily="18" charset="0"/>
            </a:endParaRPr>
          </a:p>
          <a:p>
            <a:pPr defTabSz="914400" eaLnBrk="0" fontAlgn="base" hangingPunct="0">
              <a:lnSpc>
                <a:spcPct val="100000"/>
              </a:lnSpc>
              <a:spcBef>
                <a:spcPct val="0"/>
              </a:spcBef>
              <a:spcAft>
                <a:spcPct val="0"/>
              </a:spcAft>
              <a:buClrTx/>
              <a:buSzTx/>
            </a:pPr>
            <a:r>
              <a:rPr lang="en-US" altLang="en-US" sz="2400" b="1" dirty="0">
                <a:solidFill>
                  <a:schemeClr val="tx1"/>
                </a:solidFill>
                <a:latin typeface="Times New Roman" panose="02020603050405020304" pitchFamily="18" charset="0"/>
                <a:cs typeface="Times New Roman" panose="02020603050405020304" pitchFamily="18" charset="0"/>
              </a:rPr>
              <a:t>Multi-Domain Knowledge</a:t>
            </a:r>
            <a:r>
              <a:rPr lang="en-US" altLang="en-US" sz="2400" dirty="0">
                <a:solidFill>
                  <a:schemeClr val="tx1"/>
                </a:solidFill>
                <a:latin typeface="Times New Roman" panose="02020603050405020304" pitchFamily="18" charset="0"/>
                <a:cs typeface="Times New Roman" panose="02020603050405020304" pitchFamily="18" charset="0"/>
              </a:rPr>
              <a:t> – Connects ideas across different fields</a:t>
            </a:r>
            <a:r>
              <a:rPr lang="en-US" altLang="en-US" sz="2400" dirty="0" smtClean="0">
                <a:solidFill>
                  <a:schemeClr val="tx1"/>
                </a:solidFill>
                <a:latin typeface="Times New Roman" panose="02020603050405020304" pitchFamily="18" charset="0"/>
                <a:cs typeface="Times New Roman" panose="02020603050405020304" pitchFamily="18" charset="0"/>
              </a:rPr>
              <a:t>.</a:t>
            </a:r>
          </a:p>
          <a:p>
            <a:pPr defTabSz="914400" eaLnBrk="0" fontAlgn="base" hangingPunct="0">
              <a:lnSpc>
                <a:spcPct val="100000"/>
              </a:lnSpc>
              <a:spcBef>
                <a:spcPct val="0"/>
              </a:spcBef>
              <a:spcAft>
                <a:spcPct val="0"/>
              </a:spcAft>
              <a:buClrTx/>
              <a:buSzTx/>
            </a:pPr>
            <a:endParaRPr lang="en-US" altLang="en-US" sz="2400" dirty="0">
              <a:solidFill>
                <a:schemeClr val="tx1"/>
              </a:solidFill>
              <a:latin typeface="Times New Roman" panose="02020603050405020304" pitchFamily="18" charset="0"/>
              <a:cs typeface="Times New Roman" panose="02020603050405020304" pitchFamily="18" charset="0"/>
            </a:endParaRPr>
          </a:p>
          <a:p>
            <a:pPr defTabSz="914400" eaLnBrk="0" fontAlgn="base" hangingPunct="0">
              <a:lnSpc>
                <a:spcPct val="100000"/>
              </a:lnSpc>
              <a:spcBef>
                <a:spcPct val="0"/>
              </a:spcBef>
              <a:spcAft>
                <a:spcPct val="0"/>
              </a:spcAft>
              <a:buClrTx/>
              <a:buSzTx/>
            </a:pPr>
            <a:r>
              <a:rPr lang="en-US" altLang="en-US" sz="2400" b="1" dirty="0">
                <a:solidFill>
                  <a:schemeClr val="tx1"/>
                </a:solidFill>
                <a:latin typeface="Times New Roman" panose="02020603050405020304" pitchFamily="18" charset="0"/>
                <a:cs typeface="Times New Roman" panose="02020603050405020304" pitchFamily="18" charset="0"/>
              </a:rPr>
              <a:t>Accurate &amp; Relevant</a:t>
            </a:r>
            <a:r>
              <a:rPr lang="en-US" altLang="en-US" sz="2400" dirty="0">
                <a:solidFill>
                  <a:schemeClr val="tx1"/>
                </a:solidFill>
                <a:latin typeface="Times New Roman" panose="02020603050405020304" pitchFamily="18" charset="0"/>
                <a:cs typeface="Times New Roman" panose="02020603050405020304" pitchFamily="18" charset="0"/>
              </a:rPr>
              <a:t> – Delivers high-quality, filtered information</a:t>
            </a:r>
            <a:r>
              <a:rPr lang="en-US" altLang="en-US" sz="2400" dirty="0" smtClean="0">
                <a:solidFill>
                  <a:schemeClr val="tx1"/>
                </a:solidFill>
                <a:latin typeface="Times New Roman" panose="02020603050405020304" pitchFamily="18" charset="0"/>
                <a:cs typeface="Times New Roman" panose="02020603050405020304" pitchFamily="18" charset="0"/>
              </a:rPr>
              <a:t>.</a:t>
            </a:r>
          </a:p>
          <a:p>
            <a:pPr defTabSz="914400" eaLnBrk="0" fontAlgn="base" hangingPunct="0">
              <a:lnSpc>
                <a:spcPct val="100000"/>
              </a:lnSpc>
              <a:spcBef>
                <a:spcPct val="0"/>
              </a:spcBef>
              <a:spcAft>
                <a:spcPct val="0"/>
              </a:spcAft>
              <a:buClrTx/>
              <a:buSzTx/>
            </a:pPr>
            <a:endParaRPr lang="en-US" altLang="en-US" sz="2400" dirty="0">
              <a:solidFill>
                <a:schemeClr val="tx1"/>
              </a:solidFill>
              <a:latin typeface="Times New Roman" panose="02020603050405020304" pitchFamily="18" charset="0"/>
              <a:cs typeface="Times New Roman" panose="02020603050405020304" pitchFamily="18" charset="0"/>
            </a:endParaRPr>
          </a:p>
          <a:p>
            <a:pPr defTabSz="914400" eaLnBrk="0" fontAlgn="base" hangingPunct="0">
              <a:lnSpc>
                <a:spcPct val="100000"/>
              </a:lnSpc>
              <a:spcBef>
                <a:spcPct val="0"/>
              </a:spcBef>
              <a:spcAft>
                <a:spcPct val="0"/>
              </a:spcAft>
              <a:buClrTx/>
              <a:buSzTx/>
            </a:pPr>
            <a:r>
              <a:rPr lang="en-US" altLang="en-US" sz="2400" b="1" dirty="0">
                <a:solidFill>
                  <a:schemeClr val="tx1"/>
                </a:solidFill>
                <a:latin typeface="Times New Roman" panose="02020603050405020304" pitchFamily="18" charset="0"/>
                <a:cs typeface="Times New Roman" panose="02020603050405020304" pitchFamily="18" charset="0"/>
              </a:rPr>
              <a:t>Easy to Use</a:t>
            </a:r>
            <a:r>
              <a:rPr lang="en-US" altLang="en-US" sz="2400" dirty="0">
                <a:solidFill>
                  <a:schemeClr val="tx1"/>
                </a:solidFill>
                <a:latin typeface="Times New Roman" panose="02020603050405020304" pitchFamily="18" charset="0"/>
                <a:cs typeface="Times New Roman" panose="02020603050405020304" pitchFamily="18" charset="0"/>
              </a:rPr>
              <a:t> – Understands plain language queries</a:t>
            </a:r>
            <a:r>
              <a:rPr lang="en-US" altLang="en-US" sz="2400" dirty="0" smtClean="0">
                <a:solidFill>
                  <a:schemeClr val="tx1"/>
                </a:solidFill>
                <a:latin typeface="Times New Roman" panose="02020603050405020304" pitchFamily="18" charset="0"/>
                <a:cs typeface="Times New Roman" panose="02020603050405020304" pitchFamily="18" charset="0"/>
              </a:rPr>
              <a:t>.</a:t>
            </a:r>
          </a:p>
          <a:p>
            <a:pPr defTabSz="914400" eaLnBrk="0" fontAlgn="base" hangingPunct="0">
              <a:lnSpc>
                <a:spcPct val="100000"/>
              </a:lnSpc>
              <a:spcBef>
                <a:spcPct val="0"/>
              </a:spcBef>
              <a:spcAft>
                <a:spcPct val="0"/>
              </a:spcAft>
              <a:buClrTx/>
              <a:buSzTx/>
            </a:pPr>
            <a:endParaRPr lang="en-US" altLang="en-US" sz="2400" dirty="0">
              <a:solidFill>
                <a:schemeClr val="tx1"/>
              </a:solidFill>
              <a:latin typeface="Times New Roman" panose="02020603050405020304" pitchFamily="18" charset="0"/>
              <a:cs typeface="Times New Roman" panose="02020603050405020304" pitchFamily="18" charset="0"/>
            </a:endParaRPr>
          </a:p>
          <a:p>
            <a:pPr defTabSz="914400" eaLnBrk="0" fontAlgn="base" hangingPunct="0">
              <a:lnSpc>
                <a:spcPct val="100000"/>
              </a:lnSpc>
              <a:spcBef>
                <a:spcPct val="0"/>
              </a:spcBef>
              <a:spcAft>
                <a:spcPct val="0"/>
              </a:spcAft>
              <a:buClrTx/>
              <a:buSzTx/>
            </a:pPr>
            <a:r>
              <a:rPr lang="en-US" altLang="en-US" sz="2400" b="1" dirty="0">
                <a:solidFill>
                  <a:schemeClr val="tx1"/>
                </a:solidFill>
                <a:latin typeface="Times New Roman" panose="02020603050405020304" pitchFamily="18" charset="0"/>
                <a:cs typeface="Times New Roman" panose="02020603050405020304" pitchFamily="18" charset="0"/>
              </a:rPr>
              <a:t>Faster Results</a:t>
            </a:r>
            <a:r>
              <a:rPr lang="en-US" altLang="en-US" sz="2400" dirty="0">
                <a:solidFill>
                  <a:schemeClr val="tx1"/>
                </a:solidFill>
                <a:latin typeface="Times New Roman" panose="02020603050405020304" pitchFamily="18" charset="0"/>
                <a:cs typeface="Times New Roman" panose="02020603050405020304" pitchFamily="18" charset="0"/>
              </a:rPr>
              <a:t> – Analyzes data and papers in minutes, not weeks</a:t>
            </a:r>
            <a:r>
              <a:rPr lang="en-US" altLang="en-US" sz="2400" dirty="0" smtClean="0">
                <a:solidFill>
                  <a:schemeClr val="tx1"/>
                </a:solidFill>
                <a:latin typeface="Times New Roman" panose="02020603050405020304" pitchFamily="18" charset="0"/>
                <a:cs typeface="Times New Roman" panose="02020603050405020304" pitchFamily="18" charset="0"/>
              </a:rPr>
              <a:t>.</a:t>
            </a:r>
          </a:p>
          <a:p>
            <a:pPr defTabSz="914400" eaLnBrk="0" fontAlgn="base" hangingPunct="0">
              <a:lnSpc>
                <a:spcPct val="100000"/>
              </a:lnSpc>
              <a:spcBef>
                <a:spcPct val="0"/>
              </a:spcBef>
              <a:spcAft>
                <a:spcPct val="0"/>
              </a:spcAft>
              <a:buClrTx/>
              <a:buSzTx/>
            </a:pPr>
            <a:endParaRPr lang="en-US" altLang="en-US" sz="2400" dirty="0">
              <a:solidFill>
                <a:schemeClr val="tx1"/>
              </a:solidFill>
              <a:latin typeface="Times New Roman" panose="02020603050405020304" pitchFamily="18" charset="0"/>
              <a:cs typeface="Times New Roman" panose="02020603050405020304" pitchFamily="18" charset="0"/>
            </a:endParaRPr>
          </a:p>
          <a:p>
            <a:pPr defTabSz="914400" eaLnBrk="0" fontAlgn="base" hangingPunct="0">
              <a:lnSpc>
                <a:spcPct val="100000"/>
              </a:lnSpc>
              <a:spcBef>
                <a:spcPct val="0"/>
              </a:spcBef>
              <a:spcAft>
                <a:spcPct val="0"/>
              </a:spcAft>
              <a:buClrTx/>
              <a:buSzTx/>
            </a:pPr>
            <a:r>
              <a:rPr lang="en-US" altLang="en-US" sz="2400" b="1" dirty="0">
                <a:solidFill>
                  <a:schemeClr val="tx1"/>
                </a:solidFill>
                <a:latin typeface="Times New Roman" panose="02020603050405020304" pitchFamily="18" charset="0"/>
                <a:cs typeface="Times New Roman" panose="02020603050405020304" pitchFamily="18" charset="0"/>
              </a:rPr>
              <a:t>Auto-Citations</a:t>
            </a:r>
            <a:r>
              <a:rPr lang="en-US" altLang="en-US" sz="2400" dirty="0">
                <a:solidFill>
                  <a:schemeClr val="tx1"/>
                </a:solidFill>
                <a:latin typeface="Times New Roman" panose="02020603050405020304" pitchFamily="18" charset="0"/>
                <a:cs typeface="Times New Roman" panose="02020603050405020304" pitchFamily="18" charset="0"/>
              </a:rPr>
              <a:t> – Instantly generates references in any format</a:t>
            </a:r>
            <a:r>
              <a:rPr lang="en-US" altLang="en-US" sz="2400" dirty="0" smtClean="0">
                <a:solidFill>
                  <a:schemeClr val="tx1"/>
                </a:solidFill>
                <a:latin typeface="Times New Roman" panose="02020603050405020304" pitchFamily="18" charset="0"/>
                <a:cs typeface="Times New Roman" panose="02020603050405020304" pitchFamily="18" charset="0"/>
              </a:rPr>
              <a:t>.</a:t>
            </a:r>
          </a:p>
          <a:p>
            <a:pPr defTabSz="914400" eaLnBrk="0" fontAlgn="base" hangingPunct="0">
              <a:lnSpc>
                <a:spcPct val="100000"/>
              </a:lnSpc>
              <a:spcBef>
                <a:spcPct val="0"/>
              </a:spcBef>
              <a:spcAft>
                <a:spcPct val="0"/>
              </a:spcAft>
              <a:buClrTx/>
              <a:buSzTx/>
            </a:pPr>
            <a:endParaRPr lang="en-US" altLang="en-US" sz="2400" dirty="0">
              <a:solidFill>
                <a:schemeClr val="tx1"/>
              </a:solidFill>
              <a:latin typeface="Times New Roman" panose="02020603050405020304" pitchFamily="18" charset="0"/>
              <a:cs typeface="Times New Roman" panose="02020603050405020304" pitchFamily="18" charset="0"/>
            </a:endParaRPr>
          </a:p>
          <a:p>
            <a:pPr defTabSz="914400" eaLnBrk="0" fontAlgn="base" hangingPunct="0">
              <a:lnSpc>
                <a:spcPct val="100000"/>
              </a:lnSpc>
              <a:spcBef>
                <a:spcPct val="0"/>
              </a:spcBef>
              <a:spcAft>
                <a:spcPct val="0"/>
              </a:spcAft>
              <a:buClrTx/>
              <a:buSzTx/>
            </a:pPr>
            <a:r>
              <a:rPr lang="en-US" altLang="en-US" sz="2400" b="1" dirty="0">
                <a:solidFill>
                  <a:schemeClr val="tx1"/>
                </a:solidFill>
                <a:latin typeface="Times New Roman" panose="02020603050405020304" pitchFamily="18" charset="0"/>
                <a:cs typeface="Times New Roman" panose="02020603050405020304" pitchFamily="18" charset="0"/>
              </a:rPr>
              <a:t>Bias Reduction</a:t>
            </a:r>
            <a:r>
              <a:rPr lang="en-US" altLang="en-US" sz="2400" dirty="0">
                <a:solidFill>
                  <a:schemeClr val="tx1"/>
                </a:solidFill>
                <a:latin typeface="Times New Roman" panose="02020603050405020304" pitchFamily="18" charset="0"/>
                <a:cs typeface="Times New Roman" panose="02020603050405020304" pitchFamily="18" charset="0"/>
              </a:rPr>
              <a:t> – Offers objective, data-driven analysis</a:t>
            </a:r>
            <a:r>
              <a:rPr lang="en-US" altLang="en-US" sz="2400" dirty="0" smtClean="0">
                <a:solidFill>
                  <a:schemeClr val="tx1"/>
                </a:solidFill>
                <a:latin typeface="Times New Roman" panose="02020603050405020304" pitchFamily="18" charset="0"/>
                <a:cs typeface="Times New Roman" panose="02020603050405020304" pitchFamily="18" charset="0"/>
              </a:rPr>
              <a:t>.</a:t>
            </a:r>
            <a:endParaRPr lang="en-US" alt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7" name="Rectangle 3"/>
          <p:cNvSpPr>
            <a:spLocks noGrp="1" noChangeArrowheads="1"/>
          </p:cNvSpPr>
          <p:nvPr>
            <p:ph idx="1"/>
          </p:nvPr>
        </p:nvSpPr>
        <p:spPr bwMode="auto">
          <a:xfrm>
            <a:off x="581192" y="1590788"/>
            <a:ext cx="11029616"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Researchers</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For faster thesis and literature reviews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Scientists &amp; Engineers</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To accelerate experiments and innovations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Doctors &amp; Medical Analysts</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For clinical research and diagnosis insights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 Analysts</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For pattern detection and smart insights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R&amp;D Teams</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To drive product innovation and market research</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Lawyers</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For case research and legal references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Investors</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For data-backed decisions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Students</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For academic support and assignment help</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Patent Officers</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For quick prior-art analysis</a:t>
            </a:r>
          </a:p>
        </p:txBody>
      </p:sp>
    </p:spTree>
    <p:extLst>
      <p:ext uri="{BB962C8B-B14F-4D97-AF65-F5344CB8AC3E}">
        <p14:creationId xmlns:p14="http://schemas.microsoft.com/office/powerpoint/2010/main" val="3819043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3" name="Picture 2"/>
          <p:cNvPicPr>
            <a:picLocks noChangeAspect="1"/>
          </p:cNvPicPr>
          <p:nvPr/>
        </p:nvPicPr>
        <p:blipFill>
          <a:blip r:embed="rId2"/>
          <a:stretch>
            <a:fillRect/>
          </a:stretch>
        </p:blipFill>
        <p:spPr>
          <a:xfrm>
            <a:off x="1075266" y="1500429"/>
            <a:ext cx="10041468" cy="4348082"/>
          </a:xfrm>
          <a:prstGeom prst="rect">
            <a:avLst/>
          </a:prstGeom>
        </p:spPr>
      </p:pic>
    </p:spTree>
    <p:extLst>
      <p:ext uri="{BB962C8B-B14F-4D97-AF65-F5344CB8AC3E}">
        <p14:creationId xmlns:p14="http://schemas.microsoft.com/office/powerpoint/2010/main" val="406866858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1955</TotalTime>
  <Words>562</Words>
  <Application>Microsoft Office PowerPoint</Application>
  <PresentationFormat>Widescreen</PresentationFormat>
  <Paragraphs>84</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Calibri Light</vt:lpstr>
      <vt:lpstr>Franklin Gothic Book</vt:lpstr>
      <vt:lpstr>Franklin Gothic Demi</vt:lpstr>
      <vt:lpstr>Times New Roman</vt:lpstr>
      <vt:lpstr>Wingdings</vt:lpstr>
      <vt:lpstr>Wingdings 2</vt:lpstr>
      <vt:lpstr>DividendVTI</vt:lpstr>
      <vt:lpstr>Research agent</vt:lpstr>
      <vt:lpstr>OUTLINE</vt:lpstr>
      <vt:lpstr>Problem Statement</vt:lpstr>
      <vt:lpstr>PROPOSED SOLUTION</vt:lpstr>
      <vt:lpstr>Technology  used</vt:lpstr>
      <vt:lpstr>IBM cloud services used</vt:lpstr>
      <vt:lpstr>Wow factors</vt:lpstr>
      <vt:lpstr>End users</vt:lpstr>
      <vt:lpstr>Results</vt:lpstr>
      <vt:lpstr>Results</vt:lpstr>
      <vt:lpstr>Results</vt:lpstr>
      <vt:lpstr>Results</vt:lpstr>
      <vt:lpstr>Results</vt:lpstr>
      <vt:lpstr>Results</vt:lpstr>
      <vt:lpstr>Conclusion</vt:lpstr>
      <vt:lpstr>PowerPoint Presentation</vt:lpstr>
      <vt:lpstr>IBM Certifications</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Kulshree</cp:lastModifiedBy>
  <cp:revision>158</cp:revision>
  <dcterms:created xsi:type="dcterms:W3CDTF">2021-05-26T16:50:10Z</dcterms:created>
  <dcterms:modified xsi:type="dcterms:W3CDTF">2025-08-05T15:41:19Z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