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91" r:id="rId2"/>
    <p:sldId id="321" r:id="rId3"/>
    <p:sldId id="320" r:id="rId4"/>
    <p:sldId id="392" r:id="rId5"/>
    <p:sldId id="393" r:id="rId6"/>
    <p:sldId id="394" r:id="rId7"/>
    <p:sldId id="404" r:id="rId8"/>
    <p:sldId id="401" r:id="rId9"/>
    <p:sldId id="402" r:id="rId10"/>
    <p:sldId id="403" r:id="rId11"/>
    <p:sldId id="395" r:id="rId12"/>
    <p:sldId id="396" r:id="rId13"/>
    <p:sldId id="397" r:id="rId14"/>
    <p:sldId id="398" r:id="rId15"/>
    <p:sldId id="399" r:id="rId16"/>
    <p:sldId id="400" r:id="rId17"/>
  </p:sldIdLst>
  <p:sldSz cx="24384000" cy="13716000"/>
  <p:notesSz cx="9144000" cy="6858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C9324A95-C179-42B0-88B6-91656287D470}">
          <p14:sldIdLst>
            <p14:sldId id="391"/>
            <p14:sldId id="321"/>
            <p14:sldId id="320"/>
            <p14:sldId id="392"/>
            <p14:sldId id="393"/>
            <p14:sldId id="394"/>
            <p14:sldId id="404"/>
            <p14:sldId id="401"/>
            <p14:sldId id="402"/>
            <p14:sldId id="403"/>
            <p14:sldId id="395"/>
            <p14:sldId id="396"/>
            <p14:sldId id="397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C8E"/>
    <a:srgbClr val="0B294C"/>
    <a:srgbClr val="FBBA00"/>
    <a:srgbClr val="535353"/>
    <a:srgbClr val="087F7F"/>
    <a:srgbClr val="DCDDDF"/>
    <a:srgbClr val="7F7F7F"/>
    <a:srgbClr val="19A6CD"/>
    <a:srgbClr val="00B050"/>
    <a:srgbClr val="1BB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1" autoAdjust="0"/>
    <p:restoredTop sz="94678" autoAdjust="0"/>
  </p:normalViewPr>
  <p:slideViewPr>
    <p:cSldViewPr snapToGrid="0" showGuides="1">
      <p:cViewPr varScale="1">
        <p:scale>
          <a:sx n="51" d="100"/>
          <a:sy n="51" d="100"/>
        </p:scale>
        <p:origin x="174" y="186"/>
      </p:cViewPr>
      <p:guideLst/>
    </p:cSldViewPr>
  </p:slideViewPr>
  <p:outlineViewPr>
    <p:cViewPr>
      <p:scale>
        <a:sx n="33" d="100"/>
        <a:sy n="33" d="100"/>
      </p:scale>
      <p:origin x="0" y="-4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7696"/>
    </p:cViewPr>
  </p:sorterViewPr>
  <p:notesViewPr>
    <p:cSldViewPr snapToGrid="0" showGuides="1">
      <p:cViewPr varScale="1">
        <p:scale>
          <a:sx n="165" d="100"/>
          <a:sy n="165" d="100"/>
        </p:scale>
        <p:origin x="289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stopki 5"/>
          <p:cNvSpPr>
            <a:spLocks noGrp="1"/>
          </p:cNvSpPr>
          <p:nvPr>
            <p:ph type="ftr" sz="quarter" idx="2"/>
          </p:nvPr>
        </p:nvSpPr>
        <p:spPr>
          <a:xfrm>
            <a:off x="645042" y="5314550"/>
            <a:ext cx="7861005" cy="3440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7524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CBC42-6563-49C0-9AB0-0B46679F5A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DD579-49B2-4848-8B9E-FAC72A3B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Montserrat SemiBold" panose="00000700000000000000" pitchFamily="50" charset="0"/>
              </a:rPr>
              <a:t>Note: After adding your pictures, right</a:t>
            </a:r>
            <a:r>
              <a:rPr lang="en-US" baseline="0" dirty="0">
                <a:latin typeface="Montserrat SemiBold" panose="00000700000000000000" pitchFamily="50" charset="0"/>
              </a:rPr>
              <a:t> click on it and “Send To Back”.</a:t>
            </a:r>
            <a:endParaRPr lang="en-US" dirty="0">
              <a:latin typeface="Montserrat SemiBold" panose="000007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09872-E428-397F-7149-55A4BF9E0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E1BCC0-7D4C-7926-5F38-68F4EAF30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39493-6518-8ADD-C37D-3F4B43224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Montserrat SemiBold" panose="00000700000000000000" pitchFamily="50" charset="0"/>
              </a:rPr>
              <a:t>Note: After adding your pictures, right</a:t>
            </a:r>
            <a:r>
              <a:rPr lang="en-US" baseline="0" dirty="0">
                <a:latin typeface="Montserrat SemiBold" panose="00000700000000000000" pitchFamily="50" charset="0"/>
              </a:rPr>
              <a:t> click on it and “Send To Back”.</a:t>
            </a:r>
            <a:endParaRPr lang="en-US" dirty="0">
              <a:latin typeface="Montserrat SemiBold" panose="00000700000000000000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CB1B0-A212-16AE-E2A1-FDA7ABED1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3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35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Our Succe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2649200" y="5354283"/>
            <a:ext cx="10058400" cy="67123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4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ur Dedicated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9890564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219976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6549388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9878800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9890564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3219976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6549388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19878800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25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Meet the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957996" y="2850917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850089" y="596531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8742182" y="2850917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7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Meet the Team Expe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679516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710848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8742179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0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Meet the Cr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2827294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8132257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3437220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8742182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7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2827294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844476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2861661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7878845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1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Slide with Two Narrow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7733492" y="1646238"/>
            <a:ext cx="4974107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2551343" y="1646238"/>
            <a:ext cx="4974107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55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Digita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7418145" y="1646238"/>
            <a:ext cx="5492541" cy="599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0" y="6073540"/>
            <a:ext cx="5492541" cy="599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676400" y="1646238"/>
            <a:ext cx="5492541" cy="42152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7418144" y="7851385"/>
            <a:ext cx="5492541" cy="42152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2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Design Proce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0"/>
            <a:ext cx="6024607" cy="13716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4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Design &amp; Pr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020548" y="1756"/>
            <a:ext cx="6663989" cy="100566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043611" y="3659356"/>
            <a:ext cx="6663989" cy="100566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19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435600" y="3057525"/>
            <a:ext cx="13512800" cy="7600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88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Photograph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1646238"/>
            <a:ext cx="21031201" cy="1206976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9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Our Stud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19900" cy="13716000"/>
          </a:xfrm>
          <a:custGeom>
            <a:avLst/>
            <a:gdLst>
              <a:gd name="connsiteX0" fmla="*/ 0 w 6819900"/>
              <a:gd name="connsiteY0" fmla="*/ 0 h 13716000"/>
              <a:gd name="connsiteX1" fmla="*/ 6819900 w 6819900"/>
              <a:gd name="connsiteY1" fmla="*/ 0 h 13716000"/>
              <a:gd name="connsiteX2" fmla="*/ 6819900 w 6819900"/>
              <a:gd name="connsiteY2" fmla="*/ 13716000 h 13716000"/>
              <a:gd name="connsiteX3" fmla="*/ 0 w 6819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13716000">
                <a:moveTo>
                  <a:pt x="0" y="0"/>
                </a:moveTo>
                <a:lnTo>
                  <a:pt x="6819900" y="0"/>
                </a:lnTo>
                <a:lnTo>
                  <a:pt x="6819900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115946" y="0"/>
            <a:ext cx="6819900" cy="6709978"/>
          </a:xfrm>
          <a:custGeom>
            <a:avLst/>
            <a:gdLst>
              <a:gd name="connsiteX0" fmla="*/ 0 w 6819900"/>
              <a:gd name="connsiteY0" fmla="*/ 0 h 6709978"/>
              <a:gd name="connsiteX1" fmla="*/ 6819900 w 6819900"/>
              <a:gd name="connsiteY1" fmla="*/ 0 h 6709978"/>
              <a:gd name="connsiteX2" fmla="*/ 6819900 w 6819900"/>
              <a:gd name="connsiteY2" fmla="*/ 6709978 h 6709978"/>
              <a:gd name="connsiteX3" fmla="*/ 0 w 6819900"/>
              <a:gd name="connsiteY3" fmla="*/ 6709978 h 670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6709978">
                <a:moveTo>
                  <a:pt x="0" y="0"/>
                </a:moveTo>
                <a:lnTo>
                  <a:pt x="6819900" y="0"/>
                </a:lnTo>
                <a:lnTo>
                  <a:pt x="6819900" y="6709978"/>
                </a:lnTo>
                <a:lnTo>
                  <a:pt x="0" y="67099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115946" y="7000240"/>
            <a:ext cx="6819900" cy="6715760"/>
          </a:xfrm>
          <a:custGeom>
            <a:avLst/>
            <a:gdLst>
              <a:gd name="connsiteX0" fmla="*/ 0 w 6819900"/>
              <a:gd name="connsiteY0" fmla="*/ 0 h 6715760"/>
              <a:gd name="connsiteX1" fmla="*/ 6819900 w 6819900"/>
              <a:gd name="connsiteY1" fmla="*/ 0 h 6715760"/>
              <a:gd name="connsiteX2" fmla="*/ 6819900 w 6819900"/>
              <a:gd name="connsiteY2" fmla="*/ 6715760 h 6715760"/>
              <a:gd name="connsiteX3" fmla="*/ 0 w 6819900"/>
              <a:gd name="connsiteY3" fmla="*/ 6715760 h 67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6715760">
                <a:moveTo>
                  <a:pt x="0" y="0"/>
                </a:moveTo>
                <a:lnTo>
                  <a:pt x="6819900" y="0"/>
                </a:lnTo>
                <a:lnTo>
                  <a:pt x="6819900" y="6715760"/>
                </a:lnTo>
                <a:lnTo>
                  <a:pt x="0" y="67157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94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Customer Testemonia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2827293" y="737318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3775555" y="737318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3775555" y="164623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5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Slide with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1933407" y="1646238"/>
            <a:ext cx="10774194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Slide with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1646238"/>
            <a:ext cx="9229021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40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Ou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4688151" y="1646238"/>
            <a:ext cx="8019449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182275" y="5871411"/>
            <a:ext cx="6159501" cy="392807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663700" y="8170991"/>
            <a:ext cx="6159501" cy="392807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Photo Galler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1646238"/>
            <a:ext cx="10411881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9" y="1646238"/>
            <a:ext cx="10411881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5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Photo Galler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6962268"/>
            <a:ext cx="1041188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9" y="1646238"/>
            <a:ext cx="1041188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67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Photo Gallery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5835489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8755944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3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Photo Gallery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8755945" y="1646238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5835489" y="6962269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0" y="6962269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2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312400" y="3057525"/>
            <a:ext cx="12395200" cy="7600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87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Photo Gallery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7605376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2295719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6986058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676398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Photo Gallery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7" y="1646238"/>
            <a:ext cx="10411883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676401" y="1646238"/>
            <a:ext cx="10411883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5835489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8755945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82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Photo Gallery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5835488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8755944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5835488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8755944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676401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01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Photo Gallery 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6872112" cy="42712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676401" y="6155450"/>
            <a:ext cx="6872112" cy="58886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5835488" y="1646236"/>
            <a:ext cx="6872112" cy="58886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5835488" y="7772842"/>
            <a:ext cx="6872112" cy="42712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8735292" y="1646236"/>
            <a:ext cx="6872112" cy="103978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4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Photo Gallery 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7605376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2295717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6986059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1676401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20"/>
          </p:nvPr>
        </p:nvSpPr>
        <p:spPr>
          <a:xfrm>
            <a:off x="17605376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21"/>
          </p:nvPr>
        </p:nvSpPr>
        <p:spPr>
          <a:xfrm>
            <a:off x="12295717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22"/>
          </p:nvPr>
        </p:nvSpPr>
        <p:spPr>
          <a:xfrm>
            <a:off x="6986059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3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Portfolio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 userDrawn="1">
            <p:ph type="pic" sz="quarter" idx="10"/>
          </p:nvPr>
        </p:nvSpPr>
        <p:spPr>
          <a:xfrm>
            <a:off x="14464580" y="5660195"/>
            <a:ext cx="7868996" cy="49317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 userDrawn="1">
            <p:ph type="pic" sz="quarter" idx="11"/>
          </p:nvPr>
        </p:nvSpPr>
        <p:spPr>
          <a:xfrm>
            <a:off x="11118103" y="5023564"/>
            <a:ext cx="3452330" cy="461256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 userDrawn="1">
            <p:ph type="pic" sz="quarter" idx="12"/>
          </p:nvPr>
        </p:nvSpPr>
        <p:spPr>
          <a:xfrm>
            <a:off x="9967142" y="8106820"/>
            <a:ext cx="1487487" cy="263150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8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-Mobile App in The H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846551" y="2578101"/>
            <a:ext cx="3177116" cy="560705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bg1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bg1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4" name="TextBox 10"/>
          <p:cNvSpPr txBox="1"/>
          <p:nvPr userDrawn="1"/>
        </p:nvSpPr>
        <p:spPr>
          <a:xfrm>
            <a:off x="481263" y="68103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-Project Showc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47909" y="4374834"/>
            <a:ext cx="10688251" cy="670464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8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-App Fe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2366433" y="2927350"/>
            <a:ext cx="4444999" cy="78613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-App in Wat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414002" y="4572000"/>
            <a:ext cx="3718558" cy="46575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3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7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-App Design Mock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020301" y="2929467"/>
            <a:ext cx="4444999" cy="78613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64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-Portfolio in Macboo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623446" y="3017672"/>
            <a:ext cx="11057753" cy="69264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3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-Macbook &amp; iPhone Mock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1460500" y="3395133"/>
            <a:ext cx="10024533" cy="62568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7736177" y="6424082"/>
            <a:ext cx="3270490" cy="578485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6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-Web Design &amp; Develop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 userDrawn="1">
            <p:ph type="pic" sz="quarter" idx="10"/>
          </p:nvPr>
        </p:nvSpPr>
        <p:spPr>
          <a:xfrm>
            <a:off x="14291326" y="2840682"/>
            <a:ext cx="7868996" cy="49317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 userDrawn="1">
            <p:ph type="pic" sz="quarter" idx="11"/>
          </p:nvPr>
        </p:nvSpPr>
        <p:spPr>
          <a:xfrm>
            <a:off x="13159194" y="5839572"/>
            <a:ext cx="3452330" cy="461256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 userDrawn="1">
            <p:ph type="pic" sz="quarter" idx="12"/>
          </p:nvPr>
        </p:nvSpPr>
        <p:spPr>
          <a:xfrm>
            <a:off x="12012678" y="8920766"/>
            <a:ext cx="1487487" cy="263150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1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-Portfolio in iMa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1440160" y="2557432"/>
            <a:ext cx="10480040" cy="63135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7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-Portfolio in iPhon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8513233" y="60811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3686084" y="43666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8722109" y="26521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5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Welcome Mess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115447" y="3529906"/>
            <a:ext cx="6778196" cy="665618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9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About 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57490" y="3513538"/>
            <a:ext cx="3128210" cy="3128210"/>
          </a:xfrm>
          <a:custGeom>
            <a:avLst/>
            <a:gdLst>
              <a:gd name="connsiteX0" fmla="*/ 1564105 w 3128210"/>
              <a:gd name="connsiteY0" fmla="*/ 0 h 3128210"/>
              <a:gd name="connsiteX1" fmla="*/ 3128210 w 3128210"/>
              <a:gd name="connsiteY1" fmla="*/ 1564105 h 3128210"/>
              <a:gd name="connsiteX2" fmla="*/ 1564105 w 3128210"/>
              <a:gd name="connsiteY2" fmla="*/ 3128210 h 3128210"/>
              <a:gd name="connsiteX3" fmla="*/ 0 w 3128210"/>
              <a:gd name="connsiteY3" fmla="*/ 1564105 h 3128210"/>
              <a:gd name="connsiteX4" fmla="*/ 1564105 w 3128210"/>
              <a:gd name="connsiteY4" fmla="*/ 0 h 312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10" h="3128210">
                <a:moveTo>
                  <a:pt x="1564105" y="0"/>
                </a:moveTo>
                <a:cubicBezTo>
                  <a:pt x="2427936" y="0"/>
                  <a:pt x="3128210" y="700274"/>
                  <a:pt x="3128210" y="1564105"/>
                </a:cubicBezTo>
                <a:cubicBezTo>
                  <a:pt x="3128210" y="2427936"/>
                  <a:pt x="2427936" y="3128210"/>
                  <a:pt x="1564105" y="3128210"/>
                </a:cubicBezTo>
                <a:cubicBezTo>
                  <a:pt x="700274" y="3128210"/>
                  <a:pt x="0" y="2427936"/>
                  <a:pt x="0" y="1564105"/>
                </a:cubicBezTo>
                <a:cubicBezTo>
                  <a:pt x="0" y="700274"/>
                  <a:pt x="700274" y="0"/>
                  <a:pt x="1564105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04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Company TImelin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100109" y="4910963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8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-Company TImelin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100109" y="1646238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0100109" y="6785061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74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Company TImelin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100109" y="4091055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 userDrawn="1"/>
        </p:nvSpPr>
        <p:spPr>
          <a:xfrm>
            <a:off x="0" y="12079288"/>
            <a:ext cx="24384000" cy="1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 userDrawn="1"/>
        </p:nvSpPr>
        <p:spPr>
          <a:xfrm>
            <a:off x="16836424" y="12612289"/>
            <a:ext cx="7098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spc="600" dirty="0">
                <a:solidFill>
                  <a:srgbClr val="154C8E"/>
                </a:solidFill>
                <a:latin typeface="Barlow SCK SemiBold" panose="00000706000000000000" pitchFamily="50" charset="-18"/>
              </a:rPr>
              <a:t>CURABITUR</a:t>
            </a:r>
            <a:r>
              <a:rPr lang="pl-PL" sz="3000" spc="600" dirty="0">
                <a:solidFill>
                  <a:srgbClr val="154C8E"/>
                </a:solidFill>
                <a:latin typeface="Barlow SCK SemiBold" panose="00000706000000000000" pitchFamily="50" charset="-18"/>
              </a:rPr>
              <a:t> PULVINAR QUAM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26" y="12272895"/>
            <a:ext cx="3334313" cy="123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09" r:id="rId2"/>
    <p:sldLayoutId id="2147483710" r:id="rId3"/>
    <p:sldLayoutId id="2147483682" r:id="rId4"/>
    <p:sldLayoutId id="2147483691" r:id="rId5"/>
    <p:sldLayoutId id="2147483693" r:id="rId6"/>
    <p:sldLayoutId id="2147483713" r:id="rId7"/>
    <p:sldLayoutId id="2147483714" r:id="rId8"/>
    <p:sldLayoutId id="2147483715" r:id="rId9"/>
    <p:sldLayoutId id="2147483730" r:id="rId10"/>
    <p:sldLayoutId id="2147483707" r:id="rId11"/>
    <p:sldLayoutId id="2147483705" r:id="rId12"/>
    <p:sldLayoutId id="2147483712" r:id="rId13"/>
    <p:sldLayoutId id="2147483706" r:id="rId14"/>
    <p:sldLayoutId id="2147483719" r:id="rId15"/>
    <p:sldLayoutId id="2147483716" r:id="rId16"/>
    <p:sldLayoutId id="2147483718" r:id="rId17"/>
    <p:sldLayoutId id="2147483708" r:id="rId18"/>
    <p:sldLayoutId id="2147483692" r:id="rId19"/>
    <p:sldLayoutId id="2147483690" r:id="rId20"/>
    <p:sldLayoutId id="2147483686" r:id="rId21"/>
    <p:sldLayoutId id="2147483720" r:id="rId22"/>
    <p:sldLayoutId id="2147483685" r:id="rId23"/>
    <p:sldLayoutId id="2147483684" r:id="rId24"/>
    <p:sldLayoutId id="2147483689" r:id="rId25"/>
    <p:sldLayoutId id="2147483722" r:id="rId26"/>
    <p:sldLayoutId id="2147483723" r:id="rId27"/>
    <p:sldLayoutId id="2147483721" r:id="rId28"/>
    <p:sldLayoutId id="2147483725" r:id="rId29"/>
    <p:sldLayoutId id="2147483724" r:id="rId30"/>
    <p:sldLayoutId id="2147483726" r:id="rId31"/>
    <p:sldLayoutId id="2147483727" r:id="rId32"/>
    <p:sldLayoutId id="2147483728" r:id="rId33"/>
    <p:sldLayoutId id="2147483729" r:id="rId34"/>
    <p:sldLayoutId id="2147483697" r:id="rId35"/>
    <p:sldLayoutId id="2147483704" r:id="rId36"/>
    <p:sldLayoutId id="2147483702" r:id="rId37"/>
    <p:sldLayoutId id="2147483701" r:id="rId38"/>
    <p:sldLayoutId id="2147483700" r:id="rId39"/>
    <p:sldLayoutId id="2147483699" r:id="rId40"/>
    <p:sldLayoutId id="2147483694" r:id="rId41"/>
    <p:sldLayoutId id="2147483698" r:id="rId42"/>
    <p:sldLayoutId id="2147483717" r:id="rId43"/>
    <p:sldLayoutId id="2147483695" r:id="rId44"/>
    <p:sldLayoutId id="2147483696" r:id="rId4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  <p15:guide id="3" orient="horz" pos="1031">
          <p15:clr>
            <a:srgbClr val="F26B43"/>
          </p15:clr>
        </p15:guide>
        <p15:guide id="4" pos="1012">
          <p15:clr>
            <a:srgbClr val="F26B43"/>
          </p15:clr>
        </p15:guide>
        <p15:guide id="5" pos="14348">
          <p15:clr>
            <a:srgbClr val="F26B43"/>
          </p15:clr>
        </p15:guide>
        <p15:guide id="6" orient="horz" pos="6588">
          <p15:clr>
            <a:srgbClr val="F26B43"/>
          </p15:clr>
        </p15:guide>
        <p15:guide id="7" orient="horz" pos="76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ymbol zastępczy obrazu 12">
            <a:extLst>
              <a:ext uri="{FF2B5EF4-FFF2-40B4-BE49-F238E27FC236}">
                <a16:creationId xmlns:a16="http://schemas.microsoft.com/office/drawing/2014/main" id="{4D5C726F-B055-4C9F-91E9-F8EA34FA2B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</p:spPr>
      </p:pic>
      <p:sp>
        <p:nvSpPr>
          <p:cNvPr id="4" name="TextBox 3"/>
          <p:cNvSpPr txBox="1"/>
          <p:nvPr/>
        </p:nvSpPr>
        <p:spPr>
          <a:xfrm>
            <a:off x="2681034" y="6250709"/>
            <a:ext cx="1902192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sz="4800" b="1" cap="all" dirty="0">
                <a:solidFill>
                  <a:schemeClr val="bg1"/>
                </a:solidFill>
                <a:cs typeface="Poppins SemiBold" panose="02000000000000000000" pitchFamily="2" charset="0"/>
              </a:rPr>
              <a:t>Modelowanie i analiza procesów związanych z działaniem systemu centralnego ogrzewania oraz przygotowania wody użytkowej w budynku mieszkalnym z wykorzystaniem uczenia maszynowego</a:t>
            </a:r>
            <a:endParaRPr lang="en-US" sz="4800" b="1" cap="all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199" y="9463239"/>
            <a:ext cx="15087599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Autor:</a:t>
            </a:r>
          </a:p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Jakub Kula</a:t>
            </a:r>
          </a:p>
          <a:p>
            <a:pPr algn="ctr"/>
            <a:endParaRPr lang="pl-PL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Promotor:</a:t>
            </a:r>
            <a:b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</a:br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Dr hab. inż. Szymon Ogonowski prof. PŚ</a:t>
            </a:r>
            <a:endParaRPr lang="en-US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16" name="Straight Connector 6"/>
          <p:cNvCxnSpPr/>
          <p:nvPr/>
        </p:nvCxnSpPr>
        <p:spPr>
          <a:xfrm flipH="1">
            <a:off x="11354594" y="12233228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>
            <a:extLst>
              <a:ext uri="{FF2B5EF4-FFF2-40B4-BE49-F238E27FC236}">
                <a16:creationId xmlns:a16="http://schemas.microsoft.com/office/drawing/2014/main" id="{065E7305-FB91-40B5-9D83-F8D3F4EF16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7" y="933854"/>
            <a:ext cx="4133705" cy="531555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F4822F7-64E1-4D53-92A2-18353B6F31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412" y="1365337"/>
            <a:ext cx="3095537" cy="44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B2A85-994B-B104-35E7-0DC21EDB2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23716-195C-0250-0427-DF421011E21B}"/>
              </a:ext>
            </a:extLst>
          </p:cNvPr>
          <p:cNvSpPr txBox="1"/>
          <p:nvPr/>
        </p:nvSpPr>
        <p:spPr>
          <a:xfrm>
            <a:off x="2827292" y="2561209"/>
            <a:ext cx="873605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Model zasobnika CWU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809B91-2C71-C641-FE6C-D452310487C4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0741D9F4-162C-8F5A-C08B-DA7315A3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765" y="3669205"/>
            <a:ext cx="8315595" cy="75782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49C58309-FD5A-4187-46A2-C4BB50A1FBF0}"/>
                  </a:ext>
                </a:extLst>
              </p:cNvPr>
              <p:cNvSpPr txBox="1"/>
              <p:nvPr/>
            </p:nvSpPr>
            <p:spPr>
              <a:xfrm>
                <a:off x="228600" y="4591050"/>
                <a:ext cx="14952491" cy="6513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pl-PL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𝑤𝑜</m:t>
                                  </m:r>
                                </m:sub>
                                <m:sup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d>
                        <m:d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𝑤𝑜</m:t>
                                  </m:r>
                                </m:sub>
                                <m:sup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pl-PL" dirty="0">
                  <a:solidFill>
                    <a:schemeClr val="bg1"/>
                  </a:solidFill>
                </a:endParaRPr>
              </a:p>
              <a:p>
                <a:endParaRPr lang="pl-PL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l-P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𝑧𝑖</m:t>
                                </m:r>
                              </m:sub>
                            </m:sSub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𝑤𝑜</m:t>
                            </m:r>
                          </m:sub>
                          <m:sup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pl-P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pl-PL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𝑤𝑜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𝑤𝑜</m:t>
                            </m:r>
                          </m:sub>
                          <m:sup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pl-P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𝑤𝑜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𝑤𝑜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lang="pl-PL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𝑤𝑜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𝑤𝑜</m:t>
                            </m:r>
                          </m:sub>
                          <m:sup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pl-PL" dirty="0">
                  <a:solidFill>
                    <a:schemeClr val="bg1"/>
                  </a:solidFill>
                </a:endParaRPr>
              </a:p>
              <a:p>
                <a:endParaRPr lang="pl-PL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pl-PL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𝑤𝑜</m:t>
                                  </m:r>
                                </m:sub>
                                <m:sup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𝑤𝑜</m:t>
                                  </m:r>
                                </m:sub>
                                <m:sup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l-PL" dirty="0">
                  <a:solidFill>
                    <a:schemeClr val="bg1"/>
                  </a:solidFill>
                </a:endParaRPr>
              </a:p>
              <a:p>
                <a:endParaRPr lang="pl-PL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𝑧𝑖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  <m:sSub>
                        <m:sSub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pl-PL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𝑧𝑖</m:t>
                                  </m:r>
                                </m:sub>
                                <m:sup/>
                              </m:sSub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  <m:d>
                        <m:d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𝑧𝑖</m:t>
                                  </m:r>
                                </m:sub>
                                <m:sup/>
                              </m:sSub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49C58309-FD5A-4187-46A2-C4BB50A1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91050"/>
                <a:ext cx="14952491" cy="6513065"/>
              </a:xfrm>
              <a:prstGeom prst="rect">
                <a:avLst/>
              </a:prstGeom>
              <a:blipFill>
                <a:blip r:embed="rId4"/>
                <a:stretch>
                  <a:fillRect l="-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96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7FF39A-A3D1-D312-FE35-EDCF1E6F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31C19-D5E6-EA58-C4F1-52241B081CDD}"/>
              </a:ext>
            </a:extLst>
          </p:cNvPr>
          <p:cNvSpPr txBox="1"/>
          <p:nvPr/>
        </p:nvSpPr>
        <p:spPr>
          <a:xfrm>
            <a:off x="2827293" y="2561209"/>
            <a:ext cx="78843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Wyniki symulacji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F52CA-9EBF-AA72-F831-F5FD2888B34F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86ED91-9A4E-5056-7626-3B13ADF35F10}"/>
              </a:ext>
            </a:extLst>
          </p:cNvPr>
          <p:cNvSpPr txBox="1"/>
          <p:nvPr/>
        </p:nvSpPr>
        <p:spPr>
          <a:xfrm>
            <a:off x="1674814" y="4400377"/>
            <a:ext cx="7884306" cy="6463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Modelowanie zostało wykonane przy użyciu metody Eulerem.</a:t>
            </a:r>
          </a:p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Predykcje nauczonego modelu typu C zostały użyte jako dane wejściowe do modelu. </a:t>
            </a:r>
          </a:p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Predykcje tego modelu jednak musiały zostać zmodyfikowane w celu usunięcia nierealnych wartość zużycia wody mniejszych od zera.</a:t>
            </a:r>
          </a:p>
        </p:txBody>
      </p:sp>
      <p:pic>
        <p:nvPicPr>
          <p:cNvPr id="6" name="Obraz 5" descr="Obraz zawierający tekst, diagram, linia, zrzut ekranu&#10;&#10;Opis wygenerowany automatycznie">
            <a:extLst>
              <a:ext uri="{FF2B5EF4-FFF2-40B4-BE49-F238E27FC236}">
                <a16:creationId xmlns:a16="http://schemas.microsoft.com/office/drawing/2014/main" id="{8CD89D13-C761-40D0-62D2-1E46DAF16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446" y="3669205"/>
            <a:ext cx="10828025" cy="81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4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822B4-E517-33DA-18C5-D7600A95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828A4-13E3-53FE-0A9A-E6F56CCBB828}"/>
              </a:ext>
            </a:extLst>
          </p:cNvPr>
          <p:cNvSpPr txBox="1"/>
          <p:nvPr/>
        </p:nvSpPr>
        <p:spPr>
          <a:xfrm>
            <a:off x="2827293" y="1473637"/>
            <a:ext cx="788430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Porównanie wartości sterowania i przepływu wody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030D61-791B-90FA-9A87-CF3344259ADC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0DD627-92EA-D674-B625-6458FC152CF8}"/>
              </a:ext>
            </a:extLst>
          </p:cNvPr>
          <p:cNvSpPr txBox="1"/>
          <p:nvPr/>
        </p:nvSpPr>
        <p:spPr>
          <a:xfrm>
            <a:off x="1676402" y="6191078"/>
            <a:ext cx="9035197" cy="4770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Początkowe duże wartości sterowania wynikają z nieidealnego ustawienia początkowych wartość temperatur w każdej z warstw.</a:t>
            </a:r>
          </a:p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Można zauważyć że wraz z między zmiana wartości przepływu wody, zmiana wartości sterowania też ulega zmianie.</a:t>
            </a:r>
          </a:p>
        </p:txBody>
      </p:sp>
      <p:pic>
        <p:nvPicPr>
          <p:cNvPr id="6" name="Obraz 5" descr="Obraz zawierający diagram, Wykres, linia, tekst&#10;&#10;Opis wygenerowany automatycznie">
            <a:extLst>
              <a:ext uri="{FF2B5EF4-FFF2-40B4-BE49-F238E27FC236}">
                <a16:creationId xmlns:a16="http://schemas.microsoft.com/office/drawing/2014/main" id="{1DF9DCEC-8A3F-CA88-8ACD-359E00209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446" y="3669205"/>
            <a:ext cx="10828800" cy="82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6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CD190-31B5-7A98-DC3D-58A2257D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C3185-AFB1-5ECD-48CD-0440C0F4DFBB}"/>
              </a:ext>
            </a:extLst>
          </p:cNvPr>
          <p:cNvSpPr txBox="1"/>
          <p:nvPr/>
        </p:nvSpPr>
        <p:spPr>
          <a:xfrm>
            <a:off x="1512841" y="708693"/>
            <a:ext cx="78843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Optymalizacja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4FC079-CAF0-82EC-1CFA-BC5851B41206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DF643-7EE0-0D3B-2577-71A95C92AFC6}"/>
                  </a:ext>
                </a:extLst>
              </p:cNvPr>
              <p:cNvSpPr txBox="1"/>
              <p:nvPr/>
            </p:nvSpPr>
            <p:spPr>
              <a:xfrm>
                <a:off x="385527" y="7827264"/>
                <a:ext cx="5588863" cy="1846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3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Poppins" panose="02000000000000000000" pitchFamily="2" charset="0"/>
                        </a:rPr>
                        <m:t>𝐺</m:t>
                      </m:r>
                      <m:r>
                        <a:rPr lang="pl-PL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Poppins" panose="02000000000000000000" pitchFamily="2" charset="0"/>
                        </a:rPr>
                        <m:t>=</m:t>
                      </m:r>
                      <m:nary>
                        <m:naryPr>
                          <m:ctrlP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0</m:t>
                          </m:r>
                        </m:sub>
                        <m:sup>
                          <m: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</m:ctrlPr>
                            </m:dPr>
                            <m:e>
                              <m: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+mj-lt"/>
                  <a:cs typeface="Poppins" panose="02000000000000000000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DF643-7EE0-0D3B-2577-71A95C92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7" y="7827264"/>
                <a:ext cx="5588863" cy="1846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4">
            <a:extLst>
              <a:ext uri="{FF2B5EF4-FFF2-40B4-BE49-F238E27FC236}">
                <a16:creationId xmlns:a16="http://schemas.microsoft.com/office/drawing/2014/main" id="{79EFA154-711C-ABE4-8D85-C7F9E7A9EA07}"/>
              </a:ext>
            </a:extLst>
          </p:cNvPr>
          <p:cNvSpPr txBox="1"/>
          <p:nvPr/>
        </p:nvSpPr>
        <p:spPr>
          <a:xfrm>
            <a:off x="904924" y="3302817"/>
            <a:ext cx="455007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Funkcja komfortu</a:t>
            </a:r>
            <a:endParaRPr lang="en-US" sz="4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5AE76D8A-EA2B-527C-9081-7E686828CB40}"/>
              </a:ext>
            </a:extLst>
          </p:cNvPr>
          <p:cNvSpPr txBox="1"/>
          <p:nvPr/>
        </p:nvSpPr>
        <p:spPr>
          <a:xfrm>
            <a:off x="837406" y="6858000"/>
            <a:ext cx="37155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Funkcja kosztów</a:t>
            </a:r>
            <a:endParaRPr lang="en-US" sz="4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007F6412-08BB-A133-9828-0FE2AFCE5E00}"/>
                  </a:ext>
                </a:extLst>
              </p:cNvPr>
              <p:cNvSpPr txBox="1"/>
              <p:nvPr/>
            </p:nvSpPr>
            <p:spPr>
              <a:xfrm>
                <a:off x="693420" y="4149877"/>
                <a:ext cx="21947124" cy="2215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Poppins" panose="02000000000000000000" pitchFamily="2" charset="0"/>
                        </a:rPr>
                        <m:t>𝐽</m:t>
                      </m:r>
                      <m:r>
                        <a:rPr lang="pl-PL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Poppins" panose="02000000000000000000" pitchFamily="2" charset="0"/>
                        </a:rPr>
                        <m:t>=</m:t>
                      </m:r>
                      <m:nary>
                        <m:naryPr>
                          <m:ctrlPr>
                            <a:rPr lang="pl-PL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0</m:t>
                          </m:r>
                        </m:sub>
                        <m:sup>
                          <m:r>
                            <a:rPr lang="pl-PL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𝑤𝑜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𝑤𝑦𝑚</m:t>
                                  </m:r>
                                </m:sub>
                              </m:sSub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</m:ctrlPr>
                            </m:fPr>
                            <m:num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|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𝑠𝑖𝑔𝑛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𝑤𝑜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𝑤𝑦𝑚</m:t>
                                  </m:r>
                                </m:sub>
                              </m:sSub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−</m:t>
                              </m:r>
                              <m:r>
                                <a:rPr lang="el-GR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𝛿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)+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𝑠𝑖𝑔𝑛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𝑤𝑜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𝑤𝑦𝑚</m:t>
                                  </m:r>
                                </m:sub>
                              </m:sSub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+</m:t>
                              </m:r>
                              <m:r>
                                <a:rPr lang="el-GR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𝛿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)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l-PL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  <a:latin typeface="+mj-lt"/>
                  <a:cs typeface="Poppins" panose="02000000000000000000" pitchFamily="2" charset="0"/>
                </a:endParaRPr>
              </a:p>
            </p:txBody>
          </p:sp>
        </mc:Choice>
        <mc:Fallback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007F6412-08BB-A133-9828-0FE2AFCE5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4149877"/>
                <a:ext cx="21947124" cy="2215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4">
                <a:extLst>
                  <a:ext uri="{FF2B5EF4-FFF2-40B4-BE49-F238E27FC236}">
                    <a16:creationId xmlns:a16="http://schemas.microsoft.com/office/drawing/2014/main" id="{4A29E93C-570B-75BE-76C9-E2DC14FD9F1F}"/>
                  </a:ext>
                </a:extLst>
              </p:cNvPr>
              <p:cNvSpPr txBox="1"/>
              <p:nvPr/>
            </p:nvSpPr>
            <p:spPr>
              <a:xfrm>
                <a:off x="6924022" y="6931152"/>
                <a:ext cx="7299470" cy="4260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3600"/>
                  </a:spcAft>
                </a:pPr>
                <a:r>
                  <a:rPr lang="pl-PL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Gdzie:</a:t>
                </a:r>
              </a:p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chemeClr val="bg1"/>
                            </a:solidFill>
                            <a:latin typeface="+mj-lt"/>
                            <a:cs typeface="Poppins" panose="02000000000000000000" pitchFamily="2" charset="0"/>
                          </a:rPr>
                        </m:ctrlPr>
                      </m:sSubPr>
                      <m:e>
                        <m:r>
                          <a:rPr lang="pl-PL">
                            <a:solidFill>
                              <a:schemeClr val="bg1"/>
                            </a:solidFill>
                            <a:latin typeface="+mj-lt"/>
                            <a:cs typeface="Poppins" panose="02000000000000000000" pitchFamily="2" charset="0"/>
                          </a:rPr>
                          <m:t>𝑇</m:t>
                        </m:r>
                      </m:e>
                      <m:sub>
                        <m:r>
                          <a:rPr lang="pl-PL">
                            <a:solidFill>
                              <a:schemeClr val="bg1"/>
                            </a:solidFill>
                            <a:latin typeface="+mj-lt"/>
                            <a:cs typeface="Poppins" panose="02000000000000000000" pitchFamily="2" charset="0"/>
                          </a:rPr>
                          <m:t>𝑤𝑜</m:t>
                        </m:r>
                      </m:sub>
                    </m:sSub>
                    <m:r>
                      <a:rPr lang="pl-PL">
                        <a:solidFill>
                          <a:schemeClr val="bg1"/>
                        </a:solidFill>
                        <a:latin typeface="+mj-lt"/>
                        <a:cs typeface="Poppins" panose="02000000000000000000" pitchFamily="2" charset="0"/>
                      </a:rPr>
                      <m:t>(</m:t>
                    </m:r>
                    <m:r>
                      <a:rPr lang="pl-PL">
                        <a:solidFill>
                          <a:schemeClr val="bg1"/>
                        </a:solidFill>
                        <a:latin typeface="+mj-lt"/>
                        <a:cs typeface="Poppins" panose="02000000000000000000" pitchFamily="2" charset="0"/>
                      </a:rPr>
                      <m:t>𝑡</m:t>
                    </m:r>
                    <m:r>
                      <a:rPr lang="pl-PL">
                        <a:solidFill>
                          <a:schemeClr val="bg1"/>
                        </a:solidFill>
                        <a:latin typeface="+mj-lt"/>
                        <a:cs typeface="Poppins" panose="02000000000000000000" pitchFamily="2" charset="0"/>
                      </a:rPr>
                      <m:t>)</m:t>
                    </m:r>
                  </m:oMath>
                </a14:m>
                <a:r>
                  <a:rPr lang="pl-PL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 – temperatura wyjściowa w chwili t</a:t>
                </a:r>
              </a:p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chemeClr val="bg1"/>
                            </a:solidFill>
                            <a:latin typeface="+mj-lt"/>
                            <a:cs typeface="Poppins" panose="02000000000000000000" pitchFamily="2" charset="0"/>
                          </a:rPr>
                        </m:ctrlPr>
                      </m:sSubPr>
                      <m:e>
                        <m:r>
                          <a:rPr lang="pl-PL">
                            <a:solidFill>
                              <a:schemeClr val="bg1"/>
                            </a:solidFill>
                            <a:latin typeface="+mj-lt"/>
                            <a:cs typeface="Poppins" panose="02000000000000000000" pitchFamily="2" charset="0"/>
                          </a:rPr>
                          <m:t>𝑇</m:t>
                        </m:r>
                      </m:e>
                      <m:sub>
                        <m:r>
                          <a:rPr lang="pl-PL">
                            <a:solidFill>
                              <a:schemeClr val="bg1"/>
                            </a:solidFill>
                            <a:latin typeface="+mj-lt"/>
                            <a:cs typeface="Poppins" panose="02000000000000000000" pitchFamily="2" charset="0"/>
                          </a:rPr>
                          <m:t>𝑤𝑦𝑚</m:t>
                        </m:r>
                      </m:sub>
                    </m:sSub>
                  </m:oMath>
                </a14:m>
                <a:r>
                  <a:rPr lang="pl-PL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 – temperatura zadana</a:t>
                </a:r>
              </a:p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δ</a:t>
                </a:r>
                <a:r>
                  <a:rPr lang="pl-PL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 - czułość</a:t>
                </a:r>
              </a:p>
            </p:txBody>
          </p:sp>
        </mc:Choice>
        <mc:Fallback>
          <p:sp>
            <p:nvSpPr>
              <p:cNvPr id="15" name="TextBox 4">
                <a:extLst>
                  <a:ext uri="{FF2B5EF4-FFF2-40B4-BE49-F238E27FC236}">
                    <a16:creationId xmlns:a16="http://schemas.microsoft.com/office/drawing/2014/main" id="{4A29E93C-570B-75BE-76C9-E2DC14FD9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022" y="6931152"/>
                <a:ext cx="7299470" cy="4260269"/>
              </a:xfrm>
              <a:prstGeom prst="rect">
                <a:avLst/>
              </a:prstGeom>
              <a:blipFill>
                <a:blip r:embed="rId5"/>
                <a:stretch>
                  <a:fillRect l="-3843" t="-3290" b="-41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4D77C669-FEAF-C218-6F06-4A60B5697580}"/>
                  </a:ext>
                </a:extLst>
              </p:cNvPr>
              <p:cNvSpPr txBox="1"/>
              <p:nvPr/>
            </p:nvSpPr>
            <p:spPr>
              <a:xfrm>
                <a:off x="14223492" y="7827264"/>
                <a:ext cx="9624060" cy="3738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:r>
                  <a:rPr lang="pl-PL" sz="3600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u(t) – sterowanie systemu grzewczego w chwili t</a:t>
                </a:r>
              </a:p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:r>
                  <a:rPr lang="pl-PL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Poppins" panose="02000000000000000000" pitchFamily="2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Poppins" panose="02000000000000000000" pitchFamily="2" charset="0"/>
                          </a:rPr>
                          <m:t>𝑄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Poppins" panose="02000000000000000000" pitchFamily="2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pl-PL" sz="3600" dirty="0">
                    <a:solidFill>
                      <a:schemeClr val="bg1"/>
                    </a:solidFill>
                    <a:cs typeface="Poppins" panose="02000000000000000000" pitchFamily="2" charset="0"/>
                  </a:rPr>
                  <a:t> - </a:t>
                </a:r>
                <a:r>
                  <a:rPr lang="pl-PL" sz="3600" dirty="0">
                    <a:solidFill>
                      <a:schemeClr val="bg1"/>
                    </a:solidFill>
                    <a:latin typeface="Calibri Light (Nagłówki)"/>
                    <a:cs typeface="Poppins" panose="02000000000000000000" pitchFamily="2" charset="0"/>
                  </a:rPr>
                  <a:t>ciepło systemu grzewczego</a:t>
                </a:r>
              </a:p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:r>
                  <a:rPr lang="pl-PL" sz="3600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T – czas trwania badanego okresu</a:t>
                </a:r>
              </a:p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:endParaRPr lang="pl-PL" sz="3600" dirty="0">
                  <a:solidFill>
                    <a:schemeClr val="bg1"/>
                  </a:solidFill>
                  <a:latin typeface="Calibri Light (Nagłówki)"/>
                  <a:cs typeface="Poppins" panose="02000000000000000000" pitchFamily="2" charset="0"/>
                </a:endParaRPr>
              </a:p>
            </p:txBody>
          </p:sp>
        </mc:Choice>
        <mc:Fallback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4D77C669-FEAF-C218-6F06-4A60B569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492" y="7827264"/>
                <a:ext cx="9624060" cy="3738396"/>
              </a:xfrm>
              <a:prstGeom prst="rect">
                <a:avLst/>
              </a:prstGeom>
              <a:blipFill>
                <a:blip r:embed="rId6"/>
                <a:stretch>
                  <a:fillRect l="-1710" t="-244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85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3EA8B-CC1C-FCB5-D163-B551B6715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D0140-40F2-7D1F-F278-540D1C61E6CF}"/>
              </a:ext>
            </a:extLst>
          </p:cNvPr>
          <p:cNvSpPr txBox="1"/>
          <p:nvPr/>
        </p:nvSpPr>
        <p:spPr>
          <a:xfrm>
            <a:off x="2827293" y="2561209"/>
            <a:ext cx="78843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Optymalizacja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17841E-E4B1-862C-3DEF-1AB4264B0D29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1DA01B-9EF0-A889-5F8E-1BFC9063ACA3}"/>
              </a:ext>
            </a:extLst>
          </p:cNvPr>
          <p:cNvSpPr txBox="1"/>
          <p:nvPr/>
        </p:nvSpPr>
        <p:spPr>
          <a:xfrm>
            <a:off x="2827293" y="6610178"/>
            <a:ext cx="198803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Celem pracy było…</a:t>
            </a:r>
            <a:endParaRPr lang="en-US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pic>
        <p:nvPicPr>
          <p:cNvPr id="3" name="Obraz 2" descr="Obraz zawierający linia, Wykres, diagram, tekst&#10;&#10;Opis wygenerowany automatycznie">
            <a:extLst>
              <a:ext uri="{FF2B5EF4-FFF2-40B4-BE49-F238E27FC236}">
                <a16:creationId xmlns:a16="http://schemas.microsoft.com/office/drawing/2014/main" id="{A6B37D62-0B11-58BF-1BA7-80C12BFCC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446" y="3612055"/>
            <a:ext cx="10828800" cy="830781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EF56390-9542-0527-8DFF-AE3CE8B8A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078"/>
              </p:ext>
            </p:extLst>
          </p:nvPr>
        </p:nvGraphicFramePr>
        <p:xfrm>
          <a:off x="787754" y="4657000"/>
          <a:ext cx="108288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00">
                  <a:extLst>
                    <a:ext uri="{9D8B030D-6E8A-4147-A177-3AD203B41FA5}">
                      <a16:colId xmlns:a16="http://schemas.microsoft.com/office/drawing/2014/main" val="2811300747"/>
                    </a:ext>
                  </a:extLst>
                </a:gridCol>
                <a:gridCol w="3609600">
                  <a:extLst>
                    <a:ext uri="{9D8B030D-6E8A-4147-A177-3AD203B41FA5}">
                      <a16:colId xmlns:a16="http://schemas.microsoft.com/office/drawing/2014/main" val="803378568"/>
                    </a:ext>
                  </a:extLst>
                </a:gridCol>
                <a:gridCol w="3609600">
                  <a:extLst>
                    <a:ext uri="{9D8B030D-6E8A-4147-A177-3AD203B41FA5}">
                      <a16:colId xmlns:a16="http://schemas.microsoft.com/office/drawing/2014/main" val="2752874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Waga </a:t>
                      </a:r>
                    </a:p>
                    <a:p>
                      <a:pPr algn="ctr"/>
                      <a:r>
                        <a:rPr lang="pl-PL" dirty="0"/>
                        <a:t>funkcji komfortu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Waga </a:t>
                      </a:r>
                    </a:p>
                    <a:p>
                      <a:pPr algn="ctr"/>
                      <a:r>
                        <a:rPr lang="pl-PL" dirty="0"/>
                        <a:t>funkcji kosztów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Optymalna temperatura zadana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09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98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9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73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1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30856"/>
                  </a:ext>
                </a:extLst>
              </a:tr>
              <a:tr h="52874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62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59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64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121E1E-FA7F-AC58-9991-D58336D40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360B3-54F1-8D2D-B93F-2672C52B3E5B}"/>
              </a:ext>
            </a:extLst>
          </p:cNvPr>
          <p:cNvSpPr txBox="1"/>
          <p:nvPr/>
        </p:nvSpPr>
        <p:spPr>
          <a:xfrm>
            <a:off x="2827293" y="2561209"/>
            <a:ext cx="78843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Optymalizacja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0642A4-A9A7-FE73-5A2E-BDC59A216D74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199A4A-DB93-8ECC-DCB3-E4A7DD3CB40B}"/>
              </a:ext>
            </a:extLst>
          </p:cNvPr>
          <p:cNvSpPr txBox="1"/>
          <p:nvPr/>
        </p:nvSpPr>
        <p:spPr>
          <a:xfrm>
            <a:off x="685006" y="4989426"/>
            <a:ext cx="11735594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W związku z wymaganiami sanitarno-epidemiologicznymi zdecydowano ograniczyć się zakres badanej temperatury do 50°C do 60°C 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Wynikają one z zwiększającym się tempem rozwoju bakterii </a:t>
            </a:r>
            <a:r>
              <a:rPr lang="pl-PL" sz="40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Legionelli</a:t>
            </a: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w temperaturze między 20 °C a 45 °C 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Po wprowadzeniu opisanych </a:t>
            </a:r>
            <a:r>
              <a:rPr lang="pl-PL" sz="40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ogracznień</a:t>
            </a: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temperatura optymalna wyniosła 50 °C </a:t>
            </a:r>
            <a:endParaRPr lang="en-US" sz="4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pic>
        <p:nvPicPr>
          <p:cNvPr id="6" name="Obraz 5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FABAF3B3-A406-9488-3624-9716802FC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446" y="3631105"/>
            <a:ext cx="10778354" cy="82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5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4119-B814-C8D9-6841-8F682979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ymbol zastępczy obrazu 12">
            <a:extLst>
              <a:ext uri="{FF2B5EF4-FFF2-40B4-BE49-F238E27FC236}">
                <a16:creationId xmlns:a16="http://schemas.microsoft.com/office/drawing/2014/main" id="{C6B31956-1512-6160-3914-77B64C9C0A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62E5B6-B477-179D-0610-6D4CE8341018}"/>
              </a:ext>
            </a:extLst>
          </p:cNvPr>
          <p:cNvSpPr txBox="1"/>
          <p:nvPr/>
        </p:nvSpPr>
        <p:spPr>
          <a:xfrm>
            <a:off x="2681036" y="3254293"/>
            <a:ext cx="1902192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sz="4800" b="1" cap="all" dirty="0">
                <a:solidFill>
                  <a:schemeClr val="bg1"/>
                </a:solidFill>
                <a:cs typeface="Poppins SemiBold" panose="02000000000000000000" pitchFamily="2" charset="0"/>
              </a:rPr>
              <a:t>Modelowanie i analiza procesów związanych z działaniem systemu centralnego ogrzewania oraz przygotowania wody użytkowej w budynku mieszkalnym z wykorzystaniem uczenia maszynowego.</a:t>
            </a:r>
            <a:endParaRPr lang="en-US" sz="4800" b="1" cap="all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98EEF-F6DD-3926-0DA6-C2F2F24FC5AA}"/>
              </a:ext>
            </a:extLst>
          </p:cNvPr>
          <p:cNvSpPr txBox="1"/>
          <p:nvPr/>
        </p:nvSpPr>
        <p:spPr>
          <a:xfrm>
            <a:off x="4781549" y="7507052"/>
            <a:ext cx="15087599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Autor:</a:t>
            </a:r>
          </a:p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Jakub Kula</a:t>
            </a:r>
          </a:p>
          <a:p>
            <a:pPr algn="ctr"/>
            <a:endParaRPr lang="pl-PL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  <a:p>
            <a:pPr algn="ctr"/>
            <a:endParaRPr lang="pl-PL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  <a:p>
            <a:pPr algn="ctr"/>
            <a:endParaRPr lang="pl-PL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  <a:p>
            <a:pPr algn="ctr"/>
            <a:endParaRPr lang="pl-PL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Promotor:</a:t>
            </a:r>
            <a:b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</a:br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Dr hab. inż. Szymon Ogonowski prof. PŚ</a:t>
            </a:r>
            <a:endParaRPr lang="en-US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16" name="Straight Connector 6">
            <a:extLst>
              <a:ext uri="{FF2B5EF4-FFF2-40B4-BE49-F238E27FC236}">
                <a16:creationId xmlns:a16="http://schemas.microsoft.com/office/drawing/2014/main" id="{79CB4A24-A9CC-F3E2-D947-49623C5D2DE4}"/>
              </a:ext>
            </a:extLst>
          </p:cNvPr>
          <p:cNvCxnSpPr/>
          <p:nvPr/>
        </p:nvCxnSpPr>
        <p:spPr>
          <a:xfrm flipH="1">
            <a:off x="11354594" y="12233228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3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27292" y="2561209"/>
            <a:ext cx="113398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Spis treści prezentacji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91950" y="6900040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61156" y="6900040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30363" y="6900040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91950" y="9553403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61156" y="9553403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530363" y="9553403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06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940250" y="7165135"/>
            <a:ext cx="0" cy="3615160"/>
          </a:xfrm>
          <a:prstGeom prst="line">
            <a:avLst/>
          </a:prstGeom>
          <a:ln w="76200">
            <a:solidFill>
              <a:srgbClr val="154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265329" y="7030649"/>
            <a:ext cx="2830545" cy="999679"/>
            <a:chOff x="6265329" y="7030649"/>
            <a:chExt cx="2830545" cy="999679"/>
          </a:xfrm>
        </p:grpSpPr>
        <p:sp>
          <p:nvSpPr>
            <p:cNvPr id="25" name="TextBox 24"/>
            <p:cNvSpPr txBox="1"/>
            <p:nvPr/>
          </p:nvSpPr>
          <p:spPr>
            <a:xfrm>
              <a:off x="6265329" y="7030649"/>
              <a:ext cx="283054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  <a:cs typeface="Poppins SemiBold" panose="02000000000000000000" pitchFamily="2" charset="0"/>
                </a:rPr>
                <a:t>Cel pracy</a:t>
              </a:r>
              <a:endParaRPr lang="en-US" dirty="0">
                <a:solidFill>
                  <a:schemeClr val="bg1"/>
                </a:solidFill>
                <a:latin typeface="Barlow SCK SemiBold" panose="00000706000000000000" pitchFamily="50" charset="-18"/>
                <a:cs typeface="Poppins SemiBold" panose="02000000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65329" y="7660996"/>
              <a:ext cx="283054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65329" y="9691902"/>
            <a:ext cx="3317583" cy="1107996"/>
            <a:chOff x="6265329" y="9627734"/>
            <a:chExt cx="3230363" cy="1107996"/>
          </a:xfrm>
        </p:grpSpPr>
        <p:sp>
          <p:nvSpPr>
            <p:cNvPr id="37" name="TextBox 36"/>
            <p:cNvSpPr txBox="1"/>
            <p:nvPr/>
          </p:nvSpPr>
          <p:spPr>
            <a:xfrm>
              <a:off x="6265329" y="9627734"/>
              <a:ext cx="3230363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  <a:cs typeface="Poppins SemiBold" panose="02000000000000000000" pitchFamily="2" charset="0"/>
                </a:rPr>
                <a:t>Wpływ badanych korelacji</a:t>
              </a:r>
              <a:endParaRPr lang="en-US" b="1" dirty="0">
                <a:solidFill>
                  <a:schemeClr val="bg1"/>
                </a:solidFill>
                <a:cs typeface="Poppins SemiBold" panose="02000000000000000000" pitchFamily="2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65329" y="10277984"/>
              <a:ext cx="323036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034534" y="7030649"/>
            <a:ext cx="2830546" cy="1107996"/>
            <a:chOff x="13034534" y="7030649"/>
            <a:chExt cx="2830546" cy="1107996"/>
          </a:xfrm>
        </p:grpSpPr>
        <p:sp>
          <p:nvSpPr>
            <p:cNvPr id="32" name="TextBox 31"/>
            <p:cNvSpPr txBox="1"/>
            <p:nvPr/>
          </p:nvSpPr>
          <p:spPr>
            <a:xfrm>
              <a:off x="13034535" y="7030649"/>
              <a:ext cx="2830545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  <a:cs typeface="Poppins SemiBold" panose="02000000000000000000" pitchFamily="2" charset="0"/>
                </a:rPr>
                <a:t>Narzędzia i technologie</a:t>
              </a:r>
              <a:endParaRPr lang="en-US" b="1" dirty="0">
                <a:solidFill>
                  <a:schemeClr val="bg1"/>
                </a:solidFill>
                <a:cs typeface="Poppins SemiBold" panose="02000000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034534" y="7661161"/>
              <a:ext cx="283054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3034535" y="9691902"/>
            <a:ext cx="399255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cs typeface="Poppins SemiBold" panose="02000000000000000000" pitchFamily="2" charset="0"/>
              </a:rPr>
              <a:t>Wpływ warunków pogodowych</a:t>
            </a:r>
            <a:endParaRPr lang="en-US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803741" y="7030649"/>
            <a:ext cx="2830546" cy="1661993"/>
            <a:chOff x="19803741" y="7030649"/>
            <a:chExt cx="2830546" cy="1661993"/>
          </a:xfrm>
        </p:grpSpPr>
        <p:sp>
          <p:nvSpPr>
            <p:cNvPr id="34" name="TextBox 33"/>
            <p:cNvSpPr txBox="1"/>
            <p:nvPr/>
          </p:nvSpPr>
          <p:spPr>
            <a:xfrm>
              <a:off x="19803742" y="7030649"/>
              <a:ext cx="2830545" cy="16619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  <a:cs typeface="Poppins SemiBold" panose="02000000000000000000" pitchFamily="2" charset="0"/>
                </a:rPr>
                <a:t>Zaproponowana sieć neuronowa</a:t>
              </a:r>
              <a:endParaRPr lang="en-US" b="1" dirty="0">
                <a:solidFill>
                  <a:schemeClr val="bg1"/>
                </a:solidFill>
                <a:cs typeface="Poppins SemiBold" panose="02000000000000000000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803741" y="7660996"/>
              <a:ext cx="283054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03741" y="9691902"/>
            <a:ext cx="4336419" cy="1107996"/>
            <a:chOff x="19803741" y="9627734"/>
            <a:chExt cx="4336419" cy="1107996"/>
          </a:xfrm>
        </p:grpSpPr>
        <p:sp>
          <p:nvSpPr>
            <p:cNvPr id="43" name="TextBox 42"/>
            <p:cNvSpPr txBox="1"/>
            <p:nvPr/>
          </p:nvSpPr>
          <p:spPr>
            <a:xfrm>
              <a:off x="19803742" y="9627734"/>
              <a:ext cx="433641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  <a:cs typeface="Poppins SemiBold" panose="02000000000000000000" pitchFamily="2" charset="0"/>
                </a:rPr>
                <a:t>Modelowanie dynamiki temperatury</a:t>
              </a:r>
              <a:endParaRPr lang="en-US" b="1" dirty="0">
                <a:solidFill>
                  <a:schemeClr val="bg1"/>
                </a:solidFill>
                <a:cs typeface="Poppins SemiBold" panose="02000000000000000000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803741" y="10277984"/>
              <a:ext cx="333381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3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7293" y="2561209"/>
            <a:ext cx="78843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Cel pracy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9570" y="4667078"/>
            <a:ext cx="19404057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Sprawdzenie wpływu korelacji tygodniowej oraz sezonowej na predykcje sieci neuronowej.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Próba wykorzystanie danych historycznych do poprawy predykcji modelu.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Sprawdzenie ważności warunków atmosferycznych.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Zamodelowanie dynamiki temperatury w zbiorniku CWU.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Optymalizacja temperatury zadanej.</a:t>
            </a:r>
          </a:p>
        </p:txBody>
      </p:sp>
    </p:spTree>
    <p:extLst>
      <p:ext uri="{BB962C8B-B14F-4D97-AF65-F5344CB8AC3E}">
        <p14:creationId xmlns:p14="http://schemas.microsoft.com/office/powerpoint/2010/main" val="299175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3AE103-9C13-38FB-EC05-54400A50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77B59-B9AF-2BAC-6C03-01A00A69B347}"/>
              </a:ext>
            </a:extLst>
          </p:cNvPr>
          <p:cNvSpPr txBox="1"/>
          <p:nvPr/>
        </p:nvSpPr>
        <p:spPr>
          <a:xfrm>
            <a:off x="2827292" y="2561209"/>
            <a:ext cx="953539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Narzędzia i technologie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1B14EF-853E-8E36-762F-24CEDABDFC33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45A8077-22A9-0E2C-DA40-FB362861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4360171"/>
            <a:ext cx="5152644" cy="257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nsorFlow Logo PNG Vector">
            <a:extLst>
              <a:ext uri="{FF2B5EF4-FFF2-40B4-BE49-F238E27FC236}">
                <a16:creationId xmlns:a16="http://schemas.microsoft.com/office/drawing/2014/main" id="{C70E829E-7B4C-650C-71D4-D5F5C535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49" y="4128831"/>
            <a:ext cx="2649206" cy="283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67BF38F-4D8C-87D9-F511-F9BD0557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79" y="7703172"/>
            <a:ext cx="8292147" cy="373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6F7A1F1-8E5D-F12D-02EC-D4F59F59F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950" y="8071664"/>
            <a:ext cx="8318082" cy="33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FC58213-95F7-32D0-460A-086C14CF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048" y="3900493"/>
            <a:ext cx="3495677" cy="349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F8C591C-465B-FBE2-C31D-3400E63CE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318" y="4073069"/>
            <a:ext cx="5563041" cy="29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5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FB199-F95E-5F91-018F-D99D7B95A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A176A-F66E-39E1-2D7F-3F78DDCAA76B}"/>
              </a:ext>
            </a:extLst>
          </p:cNvPr>
          <p:cNvSpPr txBox="1"/>
          <p:nvPr/>
        </p:nvSpPr>
        <p:spPr>
          <a:xfrm>
            <a:off x="2827292" y="2561209"/>
            <a:ext cx="1440000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Zaproponowana sieć neuronowa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323172-79A5-F36E-FBD6-6B22352E525C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D8311B-1CBD-F65E-3EBA-01DA6B191CDF}"/>
              </a:ext>
            </a:extLst>
          </p:cNvPr>
          <p:cNvSpPr txBox="1"/>
          <p:nvPr/>
        </p:nvSpPr>
        <p:spPr>
          <a:xfrm>
            <a:off x="1674813" y="4689937"/>
            <a:ext cx="10517187" cy="4093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Optymalizator: Adam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Funkcja strat: błąd średniokwadratowy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Rozmiar partii: 64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Początkowy współczynnik uczenia: 0.0001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1AA3CF6-A3A7-14DB-76BE-21753170B8BC}"/>
              </a:ext>
            </a:extLst>
          </p:cNvPr>
          <p:cNvSpPr txBox="1"/>
          <p:nvPr/>
        </p:nvSpPr>
        <p:spPr>
          <a:xfrm>
            <a:off x="12431268" y="4689937"/>
            <a:ext cx="1220724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Liczba epok: 50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Ilość warstw: 6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Liczba neuronów: 512, 256, 128, 64, 32, 1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Funkcje aktywacji: </a:t>
            </a:r>
            <a:r>
              <a:rPr lang="pl-PL" sz="44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ReLu</a:t>
            </a: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, </a:t>
            </a:r>
            <a:r>
              <a:rPr lang="pl-PL" sz="44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linear</a:t>
            </a:r>
            <a:endParaRPr lang="pl-PL" sz="4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7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8F928-0768-7FAF-8EC9-B5EFA0164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E78666-B07E-F150-C750-556201F1A2D3}"/>
              </a:ext>
            </a:extLst>
          </p:cNvPr>
          <p:cNvSpPr txBox="1"/>
          <p:nvPr/>
        </p:nvSpPr>
        <p:spPr>
          <a:xfrm>
            <a:off x="2827292" y="2561209"/>
            <a:ext cx="1416226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Wyniki sprawdzania krzyżowego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981E97-A67D-BECD-F7FE-6204C95B51A7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CF847C-468B-5575-45C8-48C7A094A7D4}"/>
              </a:ext>
            </a:extLst>
          </p:cNvPr>
          <p:cNvSpPr txBox="1"/>
          <p:nvPr/>
        </p:nvSpPr>
        <p:spPr>
          <a:xfrm>
            <a:off x="15109237" y="5918806"/>
            <a:ext cx="9104075" cy="4678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32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Wejście modelu A - dzień tygodnia, pora dnia.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32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Wejścia modelu B - pora dnia.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32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Wejścia modelu C - pora roku, dzień tygodnia, pora dnia.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32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Wejścia modelu D - pora roku, pora dnia.</a:t>
            </a:r>
          </a:p>
          <a:p>
            <a:pPr>
              <a:spcAft>
                <a:spcPts val="3600"/>
              </a:spcAft>
            </a:pPr>
            <a:endParaRPr lang="pl-PL" sz="2400" b="0" i="0" u="none" strike="noStrike" baseline="0" dirty="0">
              <a:latin typeface="LMRoman12-Regular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6627320-40C7-7BE8-1C3B-90F31B281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2141"/>
              </p:ext>
            </p:extLst>
          </p:nvPr>
        </p:nvGraphicFramePr>
        <p:xfrm>
          <a:off x="621792" y="5672136"/>
          <a:ext cx="13754610" cy="437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922">
                  <a:extLst>
                    <a:ext uri="{9D8B030D-6E8A-4147-A177-3AD203B41FA5}">
                      <a16:colId xmlns:a16="http://schemas.microsoft.com/office/drawing/2014/main" val="828769482"/>
                    </a:ext>
                  </a:extLst>
                </a:gridCol>
                <a:gridCol w="2750922">
                  <a:extLst>
                    <a:ext uri="{9D8B030D-6E8A-4147-A177-3AD203B41FA5}">
                      <a16:colId xmlns:a16="http://schemas.microsoft.com/office/drawing/2014/main" val="1410497586"/>
                    </a:ext>
                  </a:extLst>
                </a:gridCol>
                <a:gridCol w="2750922">
                  <a:extLst>
                    <a:ext uri="{9D8B030D-6E8A-4147-A177-3AD203B41FA5}">
                      <a16:colId xmlns:a16="http://schemas.microsoft.com/office/drawing/2014/main" val="2328499062"/>
                    </a:ext>
                  </a:extLst>
                </a:gridCol>
                <a:gridCol w="2750922">
                  <a:extLst>
                    <a:ext uri="{9D8B030D-6E8A-4147-A177-3AD203B41FA5}">
                      <a16:colId xmlns:a16="http://schemas.microsoft.com/office/drawing/2014/main" val="1112485692"/>
                    </a:ext>
                  </a:extLst>
                </a:gridCol>
                <a:gridCol w="2750922">
                  <a:extLst>
                    <a:ext uri="{9D8B030D-6E8A-4147-A177-3AD203B41FA5}">
                      <a16:colId xmlns:a16="http://schemas.microsoft.com/office/drawing/2014/main" val="2320252516"/>
                    </a:ext>
                  </a:extLst>
                </a:gridCol>
              </a:tblGrid>
              <a:tr h="1161506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Liczba domostw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Model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Model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Model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Model 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606146"/>
                  </a:ext>
                </a:extLst>
              </a:tr>
              <a:tr h="106198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Całość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0.5841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0.5891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0.5883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0.5842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742770"/>
                  </a:ext>
                </a:extLst>
              </a:tr>
              <a:tr h="106198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Wybrane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0.5649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0.5648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0.5650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0.5572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648367"/>
                  </a:ext>
                </a:extLst>
              </a:tr>
              <a:tr h="106198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Pojedyncze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0.7276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0.7277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0.7271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0.7271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04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06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EB1820-FCD6-DBCF-FE50-BA7F6880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EA252C-9F56-3CF9-AA9B-C7F973B32FEB}"/>
              </a:ext>
            </a:extLst>
          </p:cNvPr>
          <p:cNvSpPr txBox="1"/>
          <p:nvPr/>
        </p:nvSpPr>
        <p:spPr>
          <a:xfrm>
            <a:off x="1169943" y="465709"/>
            <a:ext cx="1102205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Użycie danych historycznych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pic>
        <p:nvPicPr>
          <p:cNvPr id="6" name="Obraz 5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94E23F9A-6CAE-1875-29BE-18C073E44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6" y="2394098"/>
            <a:ext cx="10516394" cy="9066018"/>
          </a:xfrm>
          <a:prstGeom prst="rect">
            <a:avLst/>
          </a:prstGeom>
        </p:spPr>
      </p:pic>
      <p:pic>
        <p:nvPicPr>
          <p:cNvPr id="8" name="Obraz 7" descr="Obraz zawierający tekst, diagram, linia, mapa&#10;&#10;Opis wygenerowany automatycznie">
            <a:extLst>
              <a:ext uri="{FF2B5EF4-FFF2-40B4-BE49-F238E27FC236}">
                <a16:creationId xmlns:a16="http://schemas.microsoft.com/office/drawing/2014/main" id="{A3B2C7BA-2713-CDB1-254E-8664461EC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206" y="2394098"/>
            <a:ext cx="10700608" cy="91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9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7B3F2-5491-1A08-7C11-C25F992E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093A7-48FC-76AB-9778-9B26DD774994}"/>
              </a:ext>
            </a:extLst>
          </p:cNvPr>
          <p:cNvSpPr txBox="1"/>
          <p:nvPr/>
        </p:nvSpPr>
        <p:spPr>
          <a:xfrm>
            <a:off x="388892" y="1875409"/>
            <a:ext cx="1330805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Wpływ warunków pogodowych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1828D8-DC62-18E2-4566-9555D924D242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23DD8-143E-FC97-391F-3CF54058463F}"/>
              </a:ext>
            </a:extLst>
          </p:cNvPr>
          <p:cNvSpPr txBox="1"/>
          <p:nvPr/>
        </p:nvSpPr>
        <p:spPr>
          <a:xfrm>
            <a:off x="560341" y="3945613"/>
            <a:ext cx="1988030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Metoda: </a:t>
            </a:r>
            <a:r>
              <a:rPr lang="pl-PL" sz="40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Permutation</a:t>
            </a: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</a:t>
            </a:r>
            <a:r>
              <a:rPr lang="pl-PL" sz="40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Feature</a:t>
            </a: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</a:t>
            </a:r>
            <a:r>
              <a:rPr lang="pl-PL" sz="40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Importance</a:t>
            </a:r>
            <a:endParaRPr lang="en-US" sz="4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1C3839F-A406-0CF4-4E07-0E0E0E5E9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53114"/>
              </p:ext>
            </p:extLst>
          </p:nvPr>
        </p:nvGraphicFramePr>
        <p:xfrm>
          <a:off x="1684291" y="4708988"/>
          <a:ext cx="2071850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787">
                  <a:extLst>
                    <a:ext uri="{9D8B030D-6E8A-4147-A177-3AD203B41FA5}">
                      <a16:colId xmlns:a16="http://schemas.microsoft.com/office/drawing/2014/main" val="4185360485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1835715668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4095829026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1757270723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3478222279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2374273282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224338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Temperatura</a:t>
                      </a:r>
                    </a:p>
                    <a:p>
                      <a:pPr algn="ctr"/>
                      <a:r>
                        <a:rPr lang="pl-PL" sz="2800" dirty="0"/>
                        <a:t>zewnętrzna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Wilgotność</a:t>
                      </a:r>
                    </a:p>
                    <a:p>
                      <a:pPr algn="ctr"/>
                      <a:r>
                        <a:rPr lang="pl-PL" sz="2800" dirty="0"/>
                        <a:t>zewnętrzna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Ciśnienie</a:t>
                      </a:r>
                    </a:p>
                    <a:p>
                      <a:pPr algn="ctr"/>
                      <a:r>
                        <a:rPr lang="pl-PL" sz="2800" dirty="0"/>
                        <a:t>atmosferyczne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Prędkość</a:t>
                      </a:r>
                    </a:p>
                    <a:p>
                      <a:pPr algn="ctr"/>
                      <a:r>
                        <a:rPr lang="pl-PL" sz="2800" dirty="0"/>
                        <a:t>Wiatru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Kierunek</a:t>
                      </a:r>
                    </a:p>
                    <a:p>
                      <a:pPr algn="ctr"/>
                      <a:r>
                        <a:rPr lang="pl-PL" sz="2800" dirty="0"/>
                        <a:t>wiatru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Wilgotność</a:t>
                      </a:r>
                    </a:p>
                    <a:p>
                      <a:pPr algn="ctr"/>
                      <a:r>
                        <a:rPr lang="pl-PL" sz="2800" dirty="0"/>
                        <a:t>wewnętrzna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82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Model</a:t>
                      </a:r>
                    </a:p>
                    <a:p>
                      <a:pPr algn="ctr"/>
                      <a:r>
                        <a:rPr lang="pl-PL" sz="2800" dirty="0"/>
                        <a:t>uproszczony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05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Model</a:t>
                      </a:r>
                    </a:p>
                    <a:p>
                      <a:pPr algn="ctr"/>
                      <a:r>
                        <a:rPr lang="pl-PL" sz="2800" dirty="0"/>
                        <a:t>rozszerzony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24953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264F87F-7889-AE19-A515-837D8F37A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40790"/>
              </p:ext>
            </p:extLst>
          </p:nvPr>
        </p:nvGraphicFramePr>
        <p:xfrm>
          <a:off x="1703340" y="8898890"/>
          <a:ext cx="2071850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787">
                  <a:extLst>
                    <a:ext uri="{9D8B030D-6E8A-4147-A177-3AD203B41FA5}">
                      <a16:colId xmlns:a16="http://schemas.microsoft.com/office/drawing/2014/main" val="4185360485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1835715668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4095829026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1757270723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3478222279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2374273282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2243388350"/>
                    </a:ext>
                  </a:extLst>
                </a:gridCol>
              </a:tblGrid>
              <a:tr h="317328"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Temperatura</a:t>
                      </a:r>
                    </a:p>
                    <a:p>
                      <a:pPr algn="ctr"/>
                      <a:r>
                        <a:rPr lang="pl-PL" sz="2800" dirty="0"/>
                        <a:t>zewnętrzna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Wilgotność</a:t>
                      </a:r>
                    </a:p>
                    <a:p>
                      <a:pPr algn="ctr"/>
                      <a:r>
                        <a:rPr lang="pl-PL" sz="2800" dirty="0"/>
                        <a:t>zewnętrzna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Ciśnienie</a:t>
                      </a:r>
                    </a:p>
                    <a:p>
                      <a:pPr algn="ctr"/>
                      <a:r>
                        <a:rPr lang="pl-PL" sz="2800" dirty="0"/>
                        <a:t>atmosferyczne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Prędkość</a:t>
                      </a:r>
                    </a:p>
                    <a:p>
                      <a:pPr algn="ctr"/>
                      <a:r>
                        <a:rPr lang="pl-PL" sz="2800" dirty="0"/>
                        <a:t>Wiatru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Kierunek</a:t>
                      </a:r>
                    </a:p>
                    <a:p>
                      <a:pPr algn="ctr"/>
                      <a:r>
                        <a:rPr lang="pl-PL" sz="2800" dirty="0"/>
                        <a:t>wiatru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Wilgotność</a:t>
                      </a:r>
                    </a:p>
                    <a:p>
                      <a:pPr algn="ctr"/>
                      <a:r>
                        <a:rPr lang="pl-PL" sz="2800" dirty="0"/>
                        <a:t>wewnętrzna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82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Model</a:t>
                      </a:r>
                    </a:p>
                    <a:p>
                      <a:pPr algn="ctr"/>
                      <a:r>
                        <a:rPr lang="pl-PL" sz="2800" dirty="0"/>
                        <a:t>uproszczony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05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Model</a:t>
                      </a:r>
                    </a:p>
                    <a:p>
                      <a:pPr algn="ctr"/>
                      <a:r>
                        <a:rPr lang="pl-PL" sz="2800" dirty="0"/>
                        <a:t>rozszerzony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249533"/>
                  </a:ext>
                </a:extLst>
              </a:tr>
            </a:tbl>
          </a:graphicData>
        </a:graphic>
      </p:graphicFrame>
      <p:sp>
        <p:nvSpPr>
          <p:cNvPr id="9" name="TextBox 4">
            <a:extLst>
              <a:ext uri="{FF2B5EF4-FFF2-40B4-BE49-F238E27FC236}">
                <a16:creationId xmlns:a16="http://schemas.microsoft.com/office/drawing/2014/main" id="{4464E555-3666-8790-9317-A5456D689E07}"/>
              </a:ext>
            </a:extLst>
          </p:cNvPr>
          <p:cNvSpPr txBox="1"/>
          <p:nvPr/>
        </p:nvSpPr>
        <p:spPr>
          <a:xfrm>
            <a:off x="560340" y="8056008"/>
            <a:ext cx="1988030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Metoda: Badanie wag wejściowych pierwszej warstwy</a:t>
            </a:r>
            <a:endParaRPr lang="en-US" sz="4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3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32D58-4A15-021E-C474-2DE03E3E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33A11-EBC5-41CE-9F29-358935B1A6DA}"/>
              </a:ext>
            </a:extLst>
          </p:cNvPr>
          <p:cNvSpPr txBox="1"/>
          <p:nvPr/>
        </p:nvSpPr>
        <p:spPr>
          <a:xfrm>
            <a:off x="380206" y="1864247"/>
            <a:ext cx="1500350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Wpływ warunków pogodowych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0D67D0-A572-9D4B-CFA1-0A45F7B017A4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154957-9D80-1016-9D48-A425F7FF585B}"/>
              </a:ext>
            </a:extLst>
          </p:cNvPr>
          <p:cNvSpPr txBox="1"/>
          <p:nvPr/>
        </p:nvSpPr>
        <p:spPr>
          <a:xfrm>
            <a:off x="2827293" y="6610178"/>
            <a:ext cx="198803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Celem pracy było…</a:t>
            </a:r>
            <a:endParaRPr lang="en-US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DCD2A7C-43F1-61E9-97C3-8C75B5215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92361"/>
              </p:ext>
            </p:extLst>
          </p:nvPr>
        </p:nvGraphicFramePr>
        <p:xfrm>
          <a:off x="1568299" y="4751070"/>
          <a:ext cx="21139301" cy="559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686">
                  <a:extLst>
                    <a:ext uri="{9D8B030D-6E8A-4147-A177-3AD203B41FA5}">
                      <a16:colId xmlns:a16="http://schemas.microsoft.com/office/drawing/2014/main" val="3092175186"/>
                    </a:ext>
                  </a:extLst>
                </a:gridCol>
                <a:gridCol w="1637763">
                  <a:extLst>
                    <a:ext uri="{9D8B030D-6E8A-4147-A177-3AD203B41FA5}">
                      <a16:colId xmlns:a16="http://schemas.microsoft.com/office/drawing/2014/main" val="1637398394"/>
                    </a:ext>
                  </a:extLst>
                </a:gridCol>
                <a:gridCol w="3245212">
                  <a:extLst>
                    <a:ext uri="{9D8B030D-6E8A-4147-A177-3AD203B41FA5}">
                      <a16:colId xmlns:a16="http://schemas.microsoft.com/office/drawing/2014/main" val="4135271069"/>
                    </a:ext>
                  </a:extLst>
                </a:gridCol>
                <a:gridCol w="2649620">
                  <a:extLst>
                    <a:ext uri="{9D8B030D-6E8A-4147-A177-3AD203B41FA5}">
                      <a16:colId xmlns:a16="http://schemas.microsoft.com/office/drawing/2014/main" val="2177355275"/>
                    </a:ext>
                  </a:extLst>
                </a:gridCol>
                <a:gridCol w="3097625">
                  <a:extLst>
                    <a:ext uri="{9D8B030D-6E8A-4147-A177-3AD203B41FA5}">
                      <a16:colId xmlns:a16="http://schemas.microsoft.com/office/drawing/2014/main" val="2089639251"/>
                    </a:ext>
                  </a:extLst>
                </a:gridCol>
                <a:gridCol w="2224885">
                  <a:extLst>
                    <a:ext uri="{9D8B030D-6E8A-4147-A177-3AD203B41FA5}">
                      <a16:colId xmlns:a16="http://schemas.microsoft.com/office/drawing/2014/main" val="3837158799"/>
                    </a:ext>
                  </a:extLst>
                </a:gridCol>
                <a:gridCol w="2661255">
                  <a:extLst>
                    <a:ext uri="{9D8B030D-6E8A-4147-A177-3AD203B41FA5}">
                      <a16:colId xmlns:a16="http://schemas.microsoft.com/office/drawing/2014/main" val="465915485"/>
                    </a:ext>
                  </a:extLst>
                </a:gridCol>
                <a:gridCol w="2661255">
                  <a:extLst>
                    <a:ext uri="{9D8B030D-6E8A-4147-A177-3AD203B41FA5}">
                      <a16:colId xmlns:a16="http://schemas.microsoft.com/office/drawing/2014/main" val="2715340061"/>
                    </a:ext>
                  </a:extLst>
                </a:gridCol>
              </a:tblGrid>
              <a:tr h="1100605">
                <a:tc>
                  <a:txBody>
                    <a:bodyPr/>
                    <a:lstStyle/>
                    <a:p>
                      <a:pPr algn="ctr"/>
                      <a:endParaRPr lang="pl-PL" sz="4200" dirty="0"/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Ilość</a:t>
                      </a:r>
                    </a:p>
                    <a:p>
                      <a:pPr algn="ctr"/>
                      <a:r>
                        <a:rPr lang="pl-PL" sz="3300" dirty="0"/>
                        <a:t>próbek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Temperatura</a:t>
                      </a:r>
                    </a:p>
                    <a:p>
                      <a:pPr algn="ctr"/>
                      <a:r>
                        <a:rPr lang="pl-PL" sz="3300" dirty="0"/>
                        <a:t>zewnętrzna 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Wilgotność</a:t>
                      </a:r>
                    </a:p>
                    <a:p>
                      <a:pPr algn="ctr"/>
                      <a:r>
                        <a:rPr lang="pl-PL" sz="3300" dirty="0"/>
                        <a:t>zewnętrzna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Ciśnienie</a:t>
                      </a:r>
                    </a:p>
                    <a:p>
                      <a:pPr algn="ctr"/>
                      <a:r>
                        <a:rPr lang="pl-PL" sz="3300" dirty="0"/>
                        <a:t>atmosferyczne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Prędkość</a:t>
                      </a:r>
                    </a:p>
                    <a:p>
                      <a:pPr algn="ctr"/>
                      <a:r>
                        <a:rPr lang="pl-PL" sz="3300" dirty="0"/>
                        <a:t>Wiatru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Kierunek</a:t>
                      </a:r>
                    </a:p>
                    <a:p>
                      <a:pPr algn="ctr"/>
                      <a:r>
                        <a:rPr lang="pl-PL" sz="3300" dirty="0"/>
                        <a:t>wiatru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Wilgotność</a:t>
                      </a:r>
                    </a:p>
                    <a:p>
                      <a:pPr algn="ctr"/>
                      <a:r>
                        <a:rPr lang="pl-PL" sz="3300" dirty="0"/>
                        <a:t>wewnętrzna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3349833496"/>
                  </a:ext>
                </a:extLst>
              </a:tr>
              <a:tr h="745571">
                <a:tc rowSpan="3"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Model</a:t>
                      </a:r>
                    </a:p>
                    <a:p>
                      <a:pPr algn="ctr"/>
                      <a:r>
                        <a:rPr lang="pl-PL" sz="4200" dirty="0"/>
                        <a:t>Uproszczony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0.70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1.00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0.12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0.08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0.42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0.39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3116430456"/>
                  </a:ext>
                </a:extLst>
              </a:tr>
              <a:tr h="74557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1.00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0.43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0.46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0.09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0.09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0.07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1537945245"/>
                  </a:ext>
                </a:extLst>
              </a:tr>
              <a:tr h="74557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1000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1.00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0.37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0.44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0.12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0.13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4200" dirty="0"/>
                        <a:t>0.07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1448008787"/>
                  </a:ext>
                </a:extLst>
              </a:tr>
              <a:tr h="745571">
                <a:tc rowSpan="3"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Model</a:t>
                      </a:r>
                    </a:p>
                    <a:p>
                      <a:pPr algn="ctr"/>
                      <a:r>
                        <a:rPr lang="pl-PL" sz="4200" dirty="0"/>
                        <a:t>Rozszerzony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1.00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0.53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0.52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0.15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0.19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0.00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1672035333"/>
                  </a:ext>
                </a:extLst>
              </a:tr>
              <a:tr h="74557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1.00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0.25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0.26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0.19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0.12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0.03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383742066"/>
                  </a:ext>
                </a:extLst>
              </a:tr>
              <a:tr h="74557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1000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1.00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0.61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0.26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0.19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0.08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0.00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1390001908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829607E-DA5E-A8C8-0859-46E882F59D46}"/>
              </a:ext>
            </a:extLst>
          </p:cNvPr>
          <p:cNvSpPr txBox="1"/>
          <p:nvPr/>
        </p:nvSpPr>
        <p:spPr>
          <a:xfrm>
            <a:off x="2371725" y="3863442"/>
            <a:ext cx="12287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pl-PL" sz="36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Metoda: </a:t>
            </a:r>
            <a:r>
              <a:rPr lang="pl-PL" sz="36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Local</a:t>
            </a:r>
            <a:r>
              <a:rPr lang="pl-PL" sz="36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</a:t>
            </a:r>
            <a:r>
              <a:rPr lang="pl-PL" sz="36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Interpretable</a:t>
            </a:r>
            <a:r>
              <a:rPr lang="pl-PL" sz="36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Model-</a:t>
            </a:r>
            <a:r>
              <a:rPr lang="pl-PL" sz="36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agnostic</a:t>
            </a:r>
            <a:r>
              <a:rPr lang="pl-PL" sz="36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</a:t>
            </a:r>
            <a:r>
              <a:rPr lang="pl-PL" sz="36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Explanations</a:t>
            </a:r>
            <a:endParaRPr lang="en-US" sz="36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4E6E8"/>
      </a:lt2>
      <a:accent1>
        <a:srgbClr val="000000"/>
      </a:accent1>
      <a:accent2>
        <a:srgbClr val="7F7F7F"/>
      </a:accent2>
      <a:accent3>
        <a:srgbClr val="A7A7A7"/>
      </a:accent3>
      <a:accent4>
        <a:srgbClr val="000000"/>
      </a:accent4>
      <a:accent5>
        <a:srgbClr val="7F7F7F"/>
      </a:accent5>
      <a:accent6>
        <a:srgbClr val="DCDDD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TM04033921[[fn=Damaszek]]</Template>
  <TotalTime>5074</TotalTime>
  <Words>714</Words>
  <Application>Microsoft Office PowerPoint</Application>
  <PresentationFormat>Niestandardowy</PresentationFormat>
  <Paragraphs>253</Paragraphs>
  <Slides>16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7" baseType="lpstr">
      <vt:lpstr>Arial</vt:lpstr>
      <vt:lpstr>Barlow SCK SemiBold</vt:lpstr>
      <vt:lpstr>Calibri</vt:lpstr>
      <vt:lpstr>Calibri Light (Nagłówki)</vt:lpstr>
      <vt:lpstr>Cambria Math</vt:lpstr>
      <vt:lpstr>LMRoman12-Regular</vt:lpstr>
      <vt:lpstr>Montserrat Light</vt:lpstr>
      <vt:lpstr>Montserrat SemiBold</vt:lpstr>
      <vt:lpstr>Poppins</vt:lpstr>
      <vt:lpstr>Poppins SemiBold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JafarDesigns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JafarDesigns</dc:creator>
  <cp:lastModifiedBy>Jakub Kula (jakukul016)</cp:lastModifiedBy>
  <cp:revision>921</cp:revision>
  <dcterms:created xsi:type="dcterms:W3CDTF">2016-06-20T18:47:00Z</dcterms:created>
  <dcterms:modified xsi:type="dcterms:W3CDTF">2024-02-14T21:42:49Z</dcterms:modified>
</cp:coreProperties>
</file>