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91" r:id="rId2"/>
    <p:sldId id="321" r:id="rId3"/>
    <p:sldId id="320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00" r:id="rId12"/>
    <p:sldId id="402" r:id="rId13"/>
    <p:sldId id="393" r:id="rId14"/>
    <p:sldId id="403" r:id="rId15"/>
  </p:sldIdLst>
  <p:sldSz cx="24384000" cy="13716000"/>
  <p:notesSz cx="9144000" cy="6858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C9324A95-C179-42B0-88B6-91656287D470}">
          <p14:sldIdLst>
            <p14:sldId id="391"/>
            <p14:sldId id="321"/>
            <p14:sldId id="320"/>
            <p14:sldId id="394"/>
            <p14:sldId id="395"/>
            <p14:sldId id="396"/>
            <p14:sldId id="397"/>
            <p14:sldId id="398"/>
            <p14:sldId id="399"/>
            <p14:sldId id="401"/>
            <p14:sldId id="400"/>
            <p14:sldId id="402"/>
            <p14:sldId id="393"/>
            <p14:sldId id="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C8E"/>
    <a:srgbClr val="0B294C"/>
    <a:srgbClr val="FBBA00"/>
    <a:srgbClr val="535353"/>
    <a:srgbClr val="087F7F"/>
    <a:srgbClr val="DCDDDF"/>
    <a:srgbClr val="7F7F7F"/>
    <a:srgbClr val="19A6CD"/>
    <a:srgbClr val="00B050"/>
    <a:srgbClr val="1BB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1" autoAdjust="0"/>
    <p:restoredTop sz="94678" autoAdjust="0"/>
  </p:normalViewPr>
  <p:slideViewPr>
    <p:cSldViewPr snapToGrid="0" showGuides="1">
      <p:cViewPr varScale="1">
        <p:scale>
          <a:sx n="53" d="100"/>
          <a:sy n="53" d="100"/>
        </p:scale>
        <p:origin x="1026" y="144"/>
      </p:cViewPr>
      <p:guideLst/>
    </p:cSldViewPr>
  </p:slideViewPr>
  <p:outlineViewPr>
    <p:cViewPr>
      <p:scale>
        <a:sx n="33" d="100"/>
        <a:sy n="33" d="100"/>
      </p:scale>
      <p:origin x="0" y="-45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7696"/>
    </p:cViewPr>
  </p:sorterViewPr>
  <p:notesViewPr>
    <p:cSldViewPr snapToGrid="0" showGuides="1">
      <p:cViewPr varScale="1">
        <p:scale>
          <a:sx n="165" d="100"/>
          <a:sy n="165" d="100"/>
        </p:scale>
        <p:origin x="289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stopki 5"/>
          <p:cNvSpPr>
            <a:spLocks noGrp="1"/>
          </p:cNvSpPr>
          <p:nvPr>
            <p:ph type="ftr" sz="quarter" idx="2"/>
          </p:nvPr>
        </p:nvSpPr>
        <p:spPr>
          <a:xfrm>
            <a:off x="645042" y="5314550"/>
            <a:ext cx="7861005" cy="344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7524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CBC42-6563-49C0-9AB0-0B46679F5AB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DD579-49B2-4848-8B9E-FAC72A3B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8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4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44807-197B-2E84-EFAA-9AF89C6E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47F5A-CEA0-7BD6-60F3-01EB09876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C2776-2905-8538-DE8D-3E53D96BB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Montserrat SemiBold" panose="00000700000000000000" pitchFamily="50" charset="0"/>
              </a:rPr>
              <a:t>Note: After adding your pictures, right</a:t>
            </a:r>
            <a:r>
              <a:rPr lang="en-US" baseline="0" dirty="0">
                <a:latin typeface="Montserrat SemiBold" panose="00000700000000000000" pitchFamily="50" charset="0"/>
              </a:rPr>
              <a:t> click on it and “Send To Back”.</a:t>
            </a:r>
            <a:endParaRPr lang="en-US" dirty="0">
              <a:latin typeface="Montserrat SemiBold" panose="00000700000000000000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3039-2E57-47AC-650B-A4C7FA7BB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DD579-49B2-4848-8B9E-FAC72A3B82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6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3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Our Suc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2649200" y="5354283"/>
            <a:ext cx="10058400" cy="67123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4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Our Dedicated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9890564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219976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549388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9878800" y="1646239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890564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3219976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549388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19878800" y="7067831"/>
            <a:ext cx="2828800" cy="34739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5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957996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850089" y="596531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82" y="2850917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7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Meet the Team Expe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679516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3710848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8742179" y="1646238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0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Meet the Cre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132257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3437220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8742182" y="5675601"/>
            <a:ext cx="3965418" cy="48676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7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2827294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7844476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861661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7878845" y="5675601"/>
            <a:ext cx="4811204" cy="386303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1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Slide with Two Narrow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7733492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2551343" y="1646238"/>
            <a:ext cx="4974107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5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Digita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7418145" y="1646238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0" y="6073540"/>
            <a:ext cx="5492541" cy="599304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76400" y="1646238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7418144" y="7851385"/>
            <a:ext cx="5492541" cy="421520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20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Design Proces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0"/>
            <a:ext cx="6024607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45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Design &amp; Pr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9020548" y="17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043611" y="3659356"/>
            <a:ext cx="6663989" cy="100566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19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5435600" y="3057525"/>
            <a:ext cx="135128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88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-Photograph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21031201" cy="1206976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bg1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9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-Our Stud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19900" cy="13716000"/>
          </a:xfrm>
          <a:custGeom>
            <a:avLst/>
            <a:gdLst>
              <a:gd name="connsiteX0" fmla="*/ 0 w 6819900"/>
              <a:gd name="connsiteY0" fmla="*/ 0 h 13716000"/>
              <a:gd name="connsiteX1" fmla="*/ 6819900 w 6819900"/>
              <a:gd name="connsiteY1" fmla="*/ 0 h 13716000"/>
              <a:gd name="connsiteX2" fmla="*/ 6819900 w 6819900"/>
              <a:gd name="connsiteY2" fmla="*/ 13716000 h 13716000"/>
              <a:gd name="connsiteX3" fmla="*/ 0 w 68199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13716000">
                <a:moveTo>
                  <a:pt x="0" y="0"/>
                </a:moveTo>
                <a:lnTo>
                  <a:pt x="6819900" y="0"/>
                </a:lnTo>
                <a:lnTo>
                  <a:pt x="6819900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115946" y="0"/>
            <a:ext cx="6819900" cy="6709978"/>
          </a:xfrm>
          <a:custGeom>
            <a:avLst/>
            <a:gdLst>
              <a:gd name="connsiteX0" fmla="*/ 0 w 6819900"/>
              <a:gd name="connsiteY0" fmla="*/ 0 h 6709978"/>
              <a:gd name="connsiteX1" fmla="*/ 6819900 w 6819900"/>
              <a:gd name="connsiteY1" fmla="*/ 0 h 6709978"/>
              <a:gd name="connsiteX2" fmla="*/ 6819900 w 6819900"/>
              <a:gd name="connsiteY2" fmla="*/ 6709978 h 6709978"/>
              <a:gd name="connsiteX3" fmla="*/ 0 w 6819900"/>
              <a:gd name="connsiteY3" fmla="*/ 6709978 h 670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09978">
                <a:moveTo>
                  <a:pt x="0" y="0"/>
                </a:moveTo>
                <a:lnTo>
                  <a:pt x="6819900" y="0"/>
                </a:lnTo>
                <a:lnTo>
                  <a:pt x="6819900" y="6709978"/>
                </a:lnTo>
                <a:lnTo>
                  <a:pt x="0" y="670997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115946" y="7000240"/>
            <a:ext cx="6819900" cy="6715760"/>
          </a:xfrm>
          <a:custGeom>
            <a:avLst/>
            <a:gdLst>
              <a:gd name="connsiteX0" fmla="*/ 0 w 6819900"/>
              <a:gd name="connsiteY0" fmla="*/ 0 h 6715760"/>
              <a:gd name="connsiteX1" fmla="*/ 6819900 w 6819900"/>
              <a:gd name="connsiteY1" fmla="*/ 0 h 6715760"/>
              <a:gd name="connsiteX2" fmla="*/ 6819900 w 6819900"/>
              <a:gd name="connsiteY2" fmla="*/ 6715760 h 6715760"/>
              <a:gd name="connsiteX3" fmla="*/ 0 w 6819900"/>
              <a:gd name="connsiteY3" fmla="*/ 6715760 h 671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9900" h="6715760">
                <a:moveTo>
                  <a:pt x="0" y="0"/>
                </a:moveTo>
                <a:lnTo>
                  <a:pt x="6819900" y="0"/>
                </a:lnTo>
                <a:lnTo>
                  <a:pt x="6819900" y="6715760"/>
                </a:lnTo>
                <a:lnTo>
                  <a:pt x="0" y="67157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4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-Customer Testemonial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827293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3775555" y="737318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3775555" y="1646238"/>
            <a:ext cx="3203409" cy="320340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5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-Slide with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933407" y="1646238"/>
            <a:ext cx="10774194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82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-Slide with 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76400" y="1646238"/>
            <a:ext cx="9229021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-Our 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4688151" y="1646238"/>
            <a:ext cx="8019449" cy="104383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8182275" y="587141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663700" y="8170991"/>
            <a:ext cx="6159501" cy="392807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-Photo Gallery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757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-Photo Gallery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696226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9" y="1646238"/>
            <a:ext cx="1041188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67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-Photo Gallery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676401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9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4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1" cy="690099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34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-Photo Gallery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8755945" y="1646238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5835489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0" y="6962269"/>
            <a:ext cx="6872111" cy="510431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2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312400" y="3057525"/>
            <a:ext cx="12395200" cy="7600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87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-Photo Gallery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7605376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2295719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698605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398" y="1646238"/>
            <a:ext cx="5102224" cy="1042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0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Photo Gallery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2295717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676401" y="1646238"/>
            <a:ext cx="10411883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9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5" y="6991845"/>
            <a:ext cx="6872111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-Photo Gallery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5835488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8755944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5835488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8755944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676401" y="6958873"/>
            <a:ext cx="6872112" cy="50837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01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-Photo Gallery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676401" y="6155450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5835488" y="1646236"/>
            <a:ext cx="6872112" cy="588867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5835488" y="7772842"/>
            <a:ext cx="6872112" cy="42712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8735292" y="1646236"/>
            <a:ext cx="6872112" cy="1039789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54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-Photo Gallery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6"/>
          <p:cNvSpPr>
            <a:spLocks noGrp="1"/>
          </p:cNvSpPr>
          <p:nvPr>
            <p:ph type="pic" sz="quarter" idx="14"/>
          </p:nvPr>
        </p:nvSpPr>
        <p:spPr>
          <a:xfrm>
            <a:off x="1676401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26"/>
          <p:cNvSpPr>
            <a:spLocks noGrp="1"/>
          </p:cNvSpPr>
          <p:nvPr>
            <p:ph type="pic" sz="quarter" idx="16"/>
          </p:nvPr>
        </p:nvSpPr>
        <p:spPr>
          <a:xfrm>
            <a:off x="17605376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26"/>
          <p:cNvSpPr>
            <a:spLocks noGrp="1"/>
          </p:cNvSpPr>
          <p:nvPr>
            <p:ph type="pic" sz="quarter" idx="17"/>
          </p:nvPr>
        </p:nvSpPr>
        <p:spPr>
          <a:xfrm>
            <a:off x="12295717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6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986059" y="1646238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9"/>
          </p:nvPr>
        </p:nvSpPr>
        <p:spPr>
          <a:xfrm>
            <a:off x="1676401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20"/>
          </p:nvPr>
        </p:nvSpPr>
        <p:spPr>
          <a:xfrm>
            <a:off x="17605376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21"/>
          </p:nvPr>
        </p:nvSpPr>
        <p:spPr>
          <a:xfrm>
            <a:off x="12295717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22"/>
          </p:nvPr>
        </p:nvSpPr>
        <p:spPr>
          <a:xfrm>
            <a:off x="6986059" y="6933407"/>
            <a:ext cx="5102224" cy="51331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3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-Portfolio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464580" y="5660195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1118103" y="5023564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9967142" y="8106820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-Mobile App in The Ha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6846551" y="2578101"/>
            <a:ext cx="3177116" cy="560705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bg1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bg1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4" name="TextBox 10"/>
          <p:cNvSpPr txBox="1"/>
          <p:nvPr userDrawn="1"/>
        </p:nvSpPr>
        <p:spPr>
          <a:xfrm>
            <a:off x="481263" y="68103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-Project Showca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6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47909" y="4374834"/>
            <a:ext cx="10688251" cy="670464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18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-App Fe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2366433" y="2927350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7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-App in Watc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414002" y="4572000"/>
            <a:ext cx="3718558" cy="46575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7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-App Design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0020301" y="2929467"/>
            <a:ext cx="4444999" cy="78613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6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-Portfolio in Macboo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623446" y="3017672"/>
            <a:ext cx="11057753" cy="692642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-Macbook &amp; iPhone Mock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-1460500" y="3395133"/>
            <a:ext cx="10024533" cy="625686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7736177" y="6424082"/>
            <a:ext cx="3270490" cy="578485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6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-Web Design &amp; Develop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 userDrawn="1">
            <p:ph type="pic" sz="quarter" idx="10"/>
          </p:nvPr>
        </p:nvSpPr>
        <p:spPr>
          <a:xfrm>
            <a:off x="14291326" y="2840682"/>
            <a:ext cx="7868996" cy="493175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1" name="Picture Placeholder 26"/>
          <p:cNvSpPr>
            <a:spLocks noGrp="1"/>
          </p:cNvSpPr>
          <p:nvPr userDrawn="1">
            <p:ph type="pic" sz="quarter" idx="11"/>
          </p:nvPr>
        </p:nvSpPr>
        <p:spPr>
          <a:xfrm>
            <a:off x="13159194" y="5839572"/>
            <a:ext cx="3452330" cy="46125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2" name="Picture Placeholder 26"/>
          <p:cNvSpPr>
            <a:spLocks noGrp="1"/>
          </p:cNvSpPr>
          <p:nvPr userDrawn="1">
            <p:ph type="pic" sz="quarter" idx="12"/>
          </p:nvPr>
        </p:nvSpPr>
        <p:spPr>
          <a:xfrm>
            <a:off x="12012678" y="8920766"/>
            <a:ext cx="1487487" cy="263150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20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-Portfolio in iMa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11440160" y="2557432"/>
            <a:ext cx="10480040" cy="63135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7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-Portfolio in iPhon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8513233" y="6081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3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13686084" y="43666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18722109" y="2652183"/>
            <a:ext cx="3490384" cy="618913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Welcome Mess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3115447" y="3529906"/>
            <a:ext cx="6778196" cy="665618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94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About U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57490" y="3513538"/>
            <a:ext cx="3128210" cy="3128210"/>
          </a:xfrm>
          <a:custGeom>
            <a:avLst/>
            <a:gdLst>
              <a:gd name="connsiteX0" fmla="*/ 1564105 w 3128210"/>
              <a:gd name="connsiteY0" fmla="*/ 0 h 3128210"/>
              <a:gd name="connsiteX1" fmla="*/ 3128210 w 3128210"/>
              <a:gd name="connsiteY1" fmla="*/ 1564105 h 3128210"/>
              <a:gd name="connsiteX2" fmla="*/ 1564105 w 3128210"/>
              <a:gd name="connsiteY2" fmla="*/ 3128210 h 3128210"/>
              <a:gd name="connsiteX3" fmla="*/ 0 w 3128210"/>
              <a:gd name="connsiteY3" fmla="*/ 1564105 h 3128210"/>
              <a:gd name="connsiteX4" fmla="*/ 1564105 w 3128210"/>
              <a:gd name="connsiteY4" fmla="*/ 0 h 312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8210" h="3128210">
                <a:moveTo>
                  <a:pt x="1564105" y="0"/>
                </a:moveTo>
                <a:cubicBezTo>
                  <a:pt x="2427936" y="0"/>
                  <a:pt x="3128210" y="700274"/>
                  <a:pt x="3128210" y="1564105"/>
                </a:cubicBezTo>
                <a:cubicBezTo>
                  <a:pt x="3128210" y="2427936"/>
                  <a:pt x="2427936" y="3128210"/>
                  <a:pt x="1564105" y="3128210"/>
                </a:cubicBezTo>
                <a:cubicBezTo>
                  <a:pt x="700274" y="3128210"/>
                  <a:pt x="0" y="2427936"/>
                  <a:pt x="0" y="1564105"/>
                </a:cubicBezTo>
                <a:cubicBezTo>
                  <a:pt x="0" y="700274"/>
                  <a:pt x="700274" y="0"/>
                  <a:pt x="1564105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04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Company TImelin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4910963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87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-Company TImelin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0100109" y="1646238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0100109" y="6785061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7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Company TImelin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0100109" y="4091055"/>
            <a:ext cx="4183782" cy="4183782"/>
          </a:xfrm>
          <a:custGeom>
            <a:avLst/>
            <a:gdLst>
              <a:gd name="connsiteX0" fmla="*/ 2091891 w 4183782"/>
              <a:gd name="connsiteY0" fmla="*/ 0 h 4183782"/>
              <a:gd name="connsiteX1" fmla="*/ 4183782 w 4183782"/>
              <a:gd name="connsiteY1" fmla="*/ 2091891 h 4183782"/>
              <a:gd name="connsiteX2" fmla="*/ 2091891 w 4183782"/>
              <a:gd name="connsiteY2" fmla="*/ 4183782 h 4183782"/>
              <a:gd name="connsiteX3" fmla="*/ 0 w 4183782"/>
              <a:gd name="connsiteY3" fmla="*/ 2091891 h 4183782"/>
              <a:gd name="connsiteX4" fmla="*/ 2091891 w 4183782"/>
              <a:gd name="connsiteY4" fmla="*/ 0 h 418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782" h="4183782">
                <a:moveTo>
                  <a:pt x="2091891" y="0"/>
                </a:moveTo>
                <a:cubicBezTo>
                  <a:pt x="3247210" y="0"/>
                  <a:pt x="4183782" y="936572"/>
                  <a:pt x="4183782" y="2091891"/>
                </a:cubicBezTo>
                <a:cubicBezTo>
                  <a:pt x="4183782" y="3247210"/>
                  <a:pt x="3247210" y="4183782"/>
                  <a:pt x="2091891" y="4183782"/>
                </a:cubicBezTo>
                <a:cubicBezTo>
                  <a:pt x="936572" y="4183782"/>
                  <a:pt x="0" y="3247210"/>
                  <a:pt x="0" y="2091891"/>
                </a:cubicBezTo>
                <a:cubicBezTo>
                  <a:pt x="0" y="936572"/>
                  <a:pt x="936572" y="0"/>
                  <a:pt x="2091891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accent2"/>
                </a:solidFill>
                <a:latin typeface="Montserrat Light" panose="000004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28863" y="6657945"/>
            <a:ext cx="845419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Aft>
                <a:spcPts val="3000"/>
              </a:spcAft>
            </a:pPr>
            <a:fld id="{A9B80724-4D91-4673-9A0E-25EB49A8E810}" type="slidenum">
              <a:rPr lang="en-US" sz="2600" b="1" smtClean="0">
                <a:solidFill>
                  <a:schemeClr val="accent6"/>
                </a:solidFill>
                <a:latin typeface="Montserrat SemiBold" panose="00000700000000000000" pitchFamily="50" charset="0"/>
                <a:cs typeface="Poppins" panose="02000000000000000000" pitchFamily="2" charset="0"/>
              </a:rPr>
              <a:pPr algn="ctr">
                <a:lnSpc>
                  <a:spcPct val="100000"/>
                </a:lnSpc>
                <a:spcAft>
                  <a:spcPts val="3000"/>
                </a:spcAft>
              </a:pPr>
              <a:t>‹#›</a:t>
            </a:fld>
            <a:endParaRPr lang="en-US" sz="2600" b="1" dirty="0">
              <a:solidFill>
                <a:schemeClr val="accent6"/>
              </a:solidFill>
              <a:latin typeface="Montserrat SemiBold" panose="00000700000000000000" pitchFamily="50" charset="0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71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extLst>
    <p:ext uri="{DCECCB84-F9BA-43D5-87BE-67443E8EF086}">
      <p15:sldGuideLst xmlns:p15="http://schemas.microsoft.com/office/powerpoint/2012/main">
        <p15:guide id="2" pos="143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/>
          <p:cNvSpPr/>
          <p:nvPr userDrawn="1"/>
        </p:nvSpPr>
        <p:spPr>
          <a:xfrm>
            <a:off x="0" y="12079288"/>
            <a:ext cx="24384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ole tekstowe 18"/>
          <p:cNvSpPr txBox="1"/>
          <p:nvPr userDrawn="1"/>
        </p:nvSpPr>
        <p:spPr>
          <a:xfrm>
            <a:off x="16836424" y="12612289"/>
            <a:ext cx="7098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CURABITUR</a:t>
            </a:r>
            <a:r>
              <a:rPr lang="pl-PL" sz="3000" spc="600" dirty="0">
                <a:solidFill>
                  <a:srgbClr val="154C8E"/>
                </a:solidFill>
                <a:latin typeface="Barlow SCK SemiBold" panose="00000706000000000000" pitchFamily="50" charset="-18"/>
              </a:rPr>
              <a:t> PULVINAR QUAM</a:t>
            </a: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26" y="12272895"/>
            <a:ext cx="3334313" cy="123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9" r:id="rId2"/>
    <p:sldLayoutId id="2147483710" r:id="rId3"/>
    <p:sldLayoutId id="2147483682" r:id="rId4"/>
    <p:sldLayoutId id="2147483691" r:id="rId5"/>
    <p:sldLayoutId id="2147483693" r:id="rId6"/>
    <p:sldLayoutId id="2147483713" r:id="rId7"/>
    <p:sldLayoutId id="2147483714" r:id="rId8"/>
    <p:sldLayoutId id="2147483715" r:id="rId9"/>
    <p:sldLayoutId id="2147483730" r:id="rId10"/>
    <p:sldLayoutId id="2147483707" r:id="rId11"/>
    <p:sldLayoutId id="2147483705" r:id="rId12"/>
    <p:sldLayoutId id="2147483712" r:id="rId13"/>
    <p:sldLayoutId id="2147483706" r:id="rId14"/>
    <p:sldLayoutId id="2147483719" r:id="rId15"/>
    <p:sldLayoutId id="2147483716" r:id="rId16"/>
    <p:sldLayoutId id="2147483718" r:id="rId17"/>
    <p:sldLayoutId id="2147483708" r:id="rId18"/>
    <p:sldLayoutId id="2147483692" r:id="rId19"/>
    <p:sldLayoutId id="2147483690" r:id="rId20"/>
    <p:sldLayoutId id="2147483686" r:id="rId21"/>
    <p:sldLayoutId id="2147483720" r:id="rId22"/>
    <p:sldLayoutId id="2147483685" r:id="rId23"/>
    <p:sldLayoutId id="2147483684" r:id="rId24"/>
    <p:sldLayoutId id="2147483689" r:id="rId25"/>
    <p:sldLayoutId id="2147483722" r:id="rId26"/>
    <p:sldLayoutId id="2147483723" r:id="rId27"/>
    <p:sldLayoutId id="2147483721" r:id="rId28"/>
    <p:sldLayoutId id="2147483725" r:id="rId29"/>
    <p:sldLayoutId id="2147483724" r:id="rId30"/>
    <p:sldLayoutId id="2147483726" r:id="rId31"/>
    <p:sldLayoutId id="2147483727" r:id="rId32"/>
    <p:sldLayoutId id="2147483728" r:id="rId33"/>
    <p:sldLayoutId id="2147483729" r:id="rId34"/>
    <p:sldLayoutId id="2147483697" r:id="rId35"/>
    <p:sldLayoutId id="2147483704" r:id="rId36"/>
    <p:sldLayoutId id="2147483702" r:id="rId37"/>
    <p:sldLayoutId id="2147483701" r:id="rId38"/>
    <p:sldLayoutId id="2147483700" r:id="rId39"/>
    <p:sldLayoutId id="2147483699" r:id="rId40"/>
    <p:sldLayoutId id="2147483694" r:id="rId41"/>
    <p:sldLayoutId id="2147483698" r:id="rId42"/>
    <p:sldLayoutId id="2147483717" r:id="rId43"/>
    <p:sldLayoutId id="2147483695" r:id="rId44"/>
    <p:sldLayoutId id="2147483696" r:id="rId4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orient="horz" pos="1031">
          <p15:clr>
            <a:srgbClr val="F26B43"/>
          </p15:clr>
        </p15:guide>
        <p15:guide id="4" pos="1012">
          <p15:clr>
            <a:srgbClr val="F26B43"/>
          </p15:clr>
        </p15:guide>
        <p15:guide id="5" pos="14348">
          <p15:clr>
            <a:srgbClr val="F26B43"/>
          </p15:clr>
        </p15:guide>
        <p15:guide id="6" orient="horz" pos="6588">
          <p15:clr>
            <a:srgbClr val="F26B43"/>
          </p15:clr>
        </p15:guide>
        <p15:guide id="7" orient="horz" pos="76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List-of-features-extracted-from-the-PPG-signal-that-is-used-for-AF-detection_tbl2_338598269" TargetMode="External"/><Relationship Id="rId3" Type="http://schemas.openxmlformats.org/officeDocument/2006/relationships/hyperlink" Target="https://fizjoterapeuty.pl/choroby/zaburzenia-rytmu-serca.html" TargetMode="External"/><Relationship Id="rId7" Type="http://schemas.openxmlformats.org/officeDocument/2006/relationships/hyperlink" Target="https://en.wikipedia.org/wiki/Photoplethysmogram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torpro.pl/blog/what-is-arrhythmia-and-can-it-be-cured" TargetMode="External"/><Relationship Id="rId5" Type="http://schemas.openxmlformats.org/officeDocument/2006/relationships/hyperlink" Target="https://diag.pl/pacjent/artykuly/arytmia-serca-objawy-przyczyny-rodzaje-leczenie/" TargetMode="External"/><Relationship Id="rId4" Type="http://schemas.openxmlformats.org/officeDocument/2006/relationships/hyperlink" Target="https://www.nowafarmacja.pl/blog/arytmia-serca-jakie-sa-jej-objawy-przyczyny-i-jak-dlugo-z-nia-przezyjem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4D5C726F-B055-4C9F-91E9-F8EA34FA2B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/>
          <p:cNvSpPr txBox="1"/>
          <p:nvPr/>
        </p:nvSpPr>
        <p:spPr>
          <a:xfrm>
            <a:off x="2681036" y="4322622"/>
            <a:ext cx="19021928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10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Zastosowanie metod sztucznej inteligencji do detekcji arytmii na podstawie sygnałów PPG</a:t>
            </a:r>
            <a:endParaRPr lang="en-US" sz="110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/>
          <p:cNvCxnSpPr/>
          <p:nvPr/>
        </p:nvCxnSpPr>
        <p:spPr>
          <a:xfrm flipH="1">
            <a:off x="11354594" y="11172524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065E7305-FB91-40B5-9D83-F8D3F4EF16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-328018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F4822F7-64E1-4D53-92A2-18353B6F31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40041"/>
            <a:ext cx="3095537" cy="447210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7CC720E5-2774-A059-BFCA-71934C0AD563}"/>
              </a:ext>
            </a:extLst>
          </p:cNvPr>
          <p:cNvSpPr txBox="1"/>
          <p:nvPr/>
        </p:nvSpPr>
        <p:spPr>
          <a:xfrm>
            <a:off x="6097524" y="11267022"/>
            <a:ext cx="121889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</a:rPr>
              <a:t>Inż. Jakub Kula</a:t>
            </a:r>
          </a:p>
          <a:p>
            <a:pPr algn="ctr"/>
            <a:r>
              <a:rPr lang="pl-PL" sz="6000" dirty="0">
                <a:solidFill>
                  <a:schemeClr val="bg1"/>
                </a:solidFill>
              </a:rPr>
              <a:t>Dr hab. inż. Tomasz Pander, prof. PŚ</a:t>
            </a:r>
          </a:p>
        </p:txBody>
      </p:sp>
    </p:spTree>
    <p:extLst>
      <p:ext uri="{BB962C8B-B14F-4D97-AF65-F5344CB8AC3E}">
        <p14:creationId xmlns:p14="http://schemas.microsoft.com/office/powerpoint/2010/main" val="35863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8945C-B773-5C39-B978-381AEF3D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9F036-0137-1703-1DE6-505144FC85B5}"/>
              </a:ext>
            </a:extLst>
          </p:cNvPr>
          <p:cNvSpPr txBox="1"/>
          <p:nvPr/>
        </p:nvSpPr>
        <p:spPr>
          <a:xfrm>
            <a:off x="2004332" y="2465560"/>
            <a:ext cx="1474747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Techniki uczenia maszynowego: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C53827-A710-5B8D-F373-D5089B0F52BE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8C1B10-AC69-A198-437C-FC0B79B45A91}"/>
              </a:ext>
            </a:extLst>
          </p:cNvPr>
          <p:cNvSpPr txBox="1"/>
          <p:nvPr/>
        </p:nvSpPr>
        <p:spPr>
          <a:xfrm>
            <a:off x="2004332" y="5196006"/>
            <a:ext cx="9151348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Klasyczne metody:</a:t>
            </a:r>
          </a:p>
          <a:p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-   Maszyna wektorów nośnych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Drzewa decyzyjne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Lasy decyzyjne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KNN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Naiwny klasyfikator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bayesowski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3A50F1B-4A1B-D27B-E418-25B324C41807}"/>
              </a:ext>
            </a:extLst>
          </p:cNvPr>
          <p:cNvSpPr txBox="1"/>
          <p:nvPr/>
        </p:nvSpPr>
        <p:spPr>
          <a:xfrm>
            <a:off x="11977388" y="5196006"/>
            <a:ext cx="915134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Sieci neuronowe: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Gęste sieci neuronowe</a:t>
            </a:r>
          </a:p>
          <a:p>
            <a:pPr marL="571500" indent="-571500">
              <a:buFontTx/>
              <a:buChar char="-"/>
            </a:pP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Konwolucyjne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sieci neuronowe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99764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B112E-23B2-F61D-3546-0AEA97B8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D923BA-3F14-41A8-1384-4FCED1FE6F68}"/>
              </a:ext>
            </a:extLst>
          </p:cNvPr>
          <p:cNvSpPr txBox="1"/>
          <p:nvPr/>
        </p:nvSpPr>
        <p:spPr>
          <a:xfrm>
            <a:off x="2004332" y="246556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Wybrane technologie: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CE85B6-DC40-5C60-04AA-D2CC6AC59375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Darmowe oprogramowanie MATLAB dla Pracowników i Studentów PG | WIMiO -  Politechnika Gdańska">
            <a:extLst>
              <a:ext uri="{FF2B5EF4-FFF2-40B4-BE49-F238E27FC236}">
                <a16:creationId xmlns:a16="http://schemas.microsoft.com/office/drawing/2014/main" id="{1FB1ADFC-F0DE-5F99-086F-BAC866ED7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39" y="4480560"/>
            <a:ext cx="6482996" cy="51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gramming with Python">
            <a:extLst>
              <a:ext uri="{FF2B5EF4-FFF2-40B4-BE49-F238E27FC236}">
                <a16:creationId xmlns:a16="http://schemas.microsoft.com/office/drawing/2014/main" id="{EEFB97CB-F9B2-DF25-533E-809285CF2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07" y="4550014"/>
            <a:ext cx="7986233" cy="50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TensorFlow - Wikipedia">
            <a:extLst>
              <a:ext uri="{FF2B5EF4-FFF2-40B4-BE49-F238E27FC236}">
                <a16:creationId xmlns:a16="http://schemas.microsoft.com/office/drawing/2014/main" id="{B5C0F112-E64A-1197-1227-A575C400B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233" y="2312396"/>
            <a:ext cx="6342888" cy="40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6AD0CA3B-C85C-89A4-659A-6D6A7F93C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034" y="7424631"/>
            <a:ext cx="6058087" cy="375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897DD-1BC9-5BC0-787F-20F8C5D3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706DB-04C5-F48B-E1B2-9282D2E0822C}"/>
              </a:ext>
            </a:extLst>
          </p:cNvPr>
          <p:cNvSpPr txBox="1"/>
          <p:nvPr/>
        </p:nvSpPr>
        <p:spPr>
          <a:xfrm>
            <a:off x="2004332" y="2465560"/>
            <a:ext cx="1474747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Plan działania: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46B6C5-6957-6625-C35A-00A0D31775B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FC78CA-14FD-E060-1F87-E5B3FAA7C055}"/>
              </a:ext>
            </a:extLst>
          </p:cNvPr>
          <p:cNvSpPr txBox="1"/>
          <p:nvPr/>
        </p:nvSpPr>
        <p:spPr>
          <a:xfrm>
            <a:off x="2004332" y="4446198"/>
            <a:ext cx="12406612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Wygenerowanie plików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Przetworzenie wszystkich plików - wyciągnięcie odpowiednie długich okien czasowych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Przetworzenie okien czasowych – wyciągnięcie wektora cech z każdego z nich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Nauka modeli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Walidacja wyników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Wyciągnięcie wniosków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Optymalizacja hiperparametrów</a:t>
            </a:r>
          </a:p>
          <a:p>
            <a:pPr marL="742950" indent="-742950">
              <a:buAutoNum type="arabicParenR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Optymalizacja wektora cech</a:t>
            </a:r>
          </a:p>
        </p:txBody>
      </p:sp>
      <p:pic>
        <p:nvPicPr>
          <p:cNvPr id="7170" name="Picture 2" descr="What is Machine Learning Lifecycle - Machine Learning | MLOps Wiki">
            <a:extLst>
              <a:ext uri="{FF2B5EF4-FFF2-40B4-BE49-F238E27FC236}">
                <a16:creationId xmlns:a16="http://schemas.microsoft.com/office/drawing/2014/main" id="{8B4EA313-68ED-24A1-3B3A-3220EB86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944" y="2798064"/>
            <a:ext cx="8388355" cy="77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B6CDB-2584-4F4E-9FF5-0C3874E5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FEEB0-32E7-23D2-0478-D1AC96700AB8}"/>
              </a:ext>
            </a:extLst>
          </p:cNvPr>
          <p:cNvSpPr txBox="1"/>
          <p:nvPr/>
        </p:nvSpPr>
        <p:spPr>
          <a:xfrm>
            <a:off x="2827292" y="2561209"/>
            <a:ext cx="889531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7200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F411D-AE7C-039E-483E-8997EE4FE34E}"/>
              </a:ext>
            </a:extLst>
          </p:cNvPr>
          <p:cNvSpPr txBox="1"/>
          <p:nvPr/>
        </p:nvSpPr>
        <p:spPr>
          <a:xfrm>
            <a:off x="2827293" y="1647825"/>
            <a:ext cx="78843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000" cap="all" spc="600" dirty="0" err="1">
                <a:solidFill>
                  <a:schemeClr val="bg1"/>
                </a:solidFill>
                <a:cs typeface="Poppins SemiBold" panose="02000000000000000000" pitchFamily="2" charset="0"/>
              </a:rPr>
              <a:t>Bibliografias</a:t>
            </a:r>
            <a:endParaRPr lang="en-US" sz="3000" cap="all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C3DD2E-2782-0103-0BCA-E3E51EB42730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233A17-FB3D-A221-1577-8256516B01A3}"/>
              </a:ext>
            </a:extLst>
          </p:cNvPr>
          <p:cNvSpPr txBox="1"/>
          <p:nvPr/>
        </p:nvSpPr>
        <p:spPr>
          <a:xfrm>
            <a:off x="1585913" y="4951968"/>
            <a:ext cx="19724687" cy="53553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spcAft>
                <a:spcPts val="3600"/>
              </a:spcAft>
              <a:buAutoNum type="arabicParenR"/>
            </a:pPr>
            <a:r>
              <a:rPr lang="pl-PL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3"/>
              </a:rPr>
              <a:t>https://fizjoterapeuty.pl/choroby/zaburzenia-rytmu-serca.html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4"/>
              </a:rPr>
              <a:t>https://www.nowafarmacja.pl/blog/arytmia-serca-jakie-sa-jej-objawy-przyczyny-i-jak-dlugo-z-nia-przezyjemy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5"/>
              </a:rPr>
              <a:t>https://diag.pl/pacjent/artykuly/arytmia-serca-objawy-przyczyny-rodzaje-leczenie/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6"/>
              </a:rPr>
              <a:t>https://doctorpro.pl/blog/what-is-arrhythmia-and-can-it-be-cured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7"/>
              </a:rPr>
              <a:t>https://en.wikipedia.org/wiki/Photoplethysmogram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+mj-lt"/>
                <a:cs typeface="Poppins" panose="02000000000000000000" pitchFamily="2" charset="0"/>
                <a:hlinkClick r:id="rId8"/>
              </a:rPr>
              <a:t>https://www.researchgate.net/figure/List-of-features-extracted-from-the-PPG-signal-that-is-used-for-AF-detection_tbl2_338598269</a:t>
            </a:r>
            <a:endParaRPr lang="pl-PL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  <a:p>
            <a:pPr marL="457200" indent="-457200">
              <a:spcAft>
                <a:spcPts val="3600"/>
              </a:spcAft>
              <a:buAutoNum type="arabicParenR"/>
            </a:pPr>
            <a:endParaRPr lang="en-US" sz="24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9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3C409-B5EA-1184-3177-53ACBCC6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ymbol zastępczy obrazu 12">
            <a:extLst>
              <a:ext uri="{FF2B5EF4-FFF2-40B4-BE49-F238E27FC236}">
                <a16:creationId xmlns:a16="http://schemas.microsoft.com/office/drawing/2014/main" id="{C818D627-F4A2-2093-1B47-6BD5B090A1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24384000" cy="13716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34921-DC5C-0ACE-1138-7461A20F95A5}"/>
              </a:ext>
            </a:extLst>
          </p:cNvPr>
          <p:cNvSpPr txBox="1"/>
          <p:nvPr/>
        </p:nvSpPr>
        <p:spPr>
          <a:xfrm>
            <a:off x="2681036" y="4322622"/>
            <a:ext cx="19021928" cy="67710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1000" b="1" cap="all" dirty="0">
                <a:solidFill>
                  <a:schemeClr val="bg1"/>
                </a:solidFill>
                <a:cs typeface="Poppins SemiBold" panose="02000000000000000000" pitchFamily="2" charset="0"/>
              </a:rPr>
              <a:t>Zastosowanie metod sztucznej inteligencji do detekcji arytmii na podstawie sygnałów PPG</a:t>
            </a:r>
            <a:endParaRPr lang="en-US" sz="11000" b="1" cap="all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16" name="Straight Connector 6">
            <a:extLst>
              <a:ext uri="{FF2B5EF4-FFF2-40B4-BE49-F238E27FC236}">
                <a16:creationId xmlns:a16="http://schemas.microsoft.com/office/drawing/2014/main" id="{1AFB7BB7-6122-DB48-3617-F960A0FCC9A7}"/>
              </a:ext>
            </a:extLst>
          </p:cNvPr>
          <p:cNvCxnSpPr/>
          <p:nvPr/>
        </p:nvCxnSpPr>
        <p:spPr>
          <a:xfrm flipH="1">
            <a:off x="11354594" y="11172524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6DFEB161-7601-85E8-3AFD-9B5ACB7B11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97" y="-328018"/>
            <a:ext cx="4133705" cy="531555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E8E3584-60B3-6151-78BE-752E28B02D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412" y="140041"/>
            <a:ext cx="3095537" cy="447210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34A34F3-84D1-16EC-5C69-D1CB47231AC5}"/>
              </a:ext>
            </a:extLst>
          </p:cNvPr>
          <p:cNvSpPr txBox="1"/>
          <p:nvPr/>
        </p:nvSpPr>
        <p:spPr>
          <a:xfrm>
            <a:off x="6097524" y="11267022"/>
            <a:ext cx="121889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6000" dirty="0">
                <a:solidFill>
                  <a:schemeClr val="bg1"/>
                </a:solidFill>
              </a:rPr>
              <a:t>Inż. Jakub Kula</a:t>
            </a:r>
          </a:p>
          <a:p>
            <a:pPr algn="ctr"/>
            <a:r>
              <a:rPr lang="pl-PL" sz="6000" dirty="0">
                <a:solidFill>
                  <a:schemeClr val="bg1"/>
                </a:solidFill>
              </a:rPr>
              <a:t>Dr hab. inż. Tomasz Pander, prof. PŚ</a:t>
            </a:r>
          </a:p>
        </p:txBody>
      </p:sp>
    </p:spTree>
    <p:extLst>
      <p:ext uri="{BB962C8B-B14F-4D97-AF65-F5344CB8AC3E}">
        <p14:creationId xmlns:p14="http://schemas.microsoft.com/office/powerpoint/2010/main" val="2070031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27292" y="2561209"/>
            <a:ext cx="113398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b="1" dirty="0" err="1">
                <a:solidFill>
                  <a:schemeClr val="bg1"/>
                </a:solidFill>
                <a:cs typeface="Poppins SemiBold" panose="02000000000000000000" pitchFamily="2" charset="0"/>
              </a:rPr>
              <a:t>Praesent</a:t>
            </a:r>
            <a:r>
              <a:rPr lang="en-US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bg1"/>
                </a:solidFill>
                <a:cs typeface="Poppins SemiBold" panose="02000000000000000000" pitchFamily="2" charset="0"/>
              </a:rPr>
              <a:t>euismod</a:t>
            </a:r>
            <a:r>
              <a:rPr lang="en-US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 </a:t>
            </a:r>
          </a:p>
          <a:p>
            <a:r>
              <a:rPr lang="en-US" sz="7200" b="1" dirty="0" err="1">
                <a:solidFill>
                  <a:schemeClr val="bg1"/>
                </a:solidFill>
                <a:cs typeface="Poppins SemiBold" panose="02000000000000000000" pitchFamily="2" charset="0"/>
              </a:rPr>
              <a:t>metus</a:t>
            </a:r>
            <a:r>
              <a:rPr lang="en-US" sz="7200" b="1" dirty="0">
                <a:solidFill>
                  <a:schemeClr val="bg1"/>
                </a:solidFill>
                <a:cs typeface="Poppins SemiBold" panose="02000000000000000000" pitchFamily="2" charset="0"/>
              </a:rPr>
              <a:t> ipsum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91950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61156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530363" y="6900040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1950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761156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530363" y="9553403"/>
            <a:ext cx="1770107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+mj-lt"/>
                <a:cs typeface="Poppins SemiBold" panose="02000000000000000000" pitchFamily="2" charset="0"/>
              </a:rPr>
              <a:t>06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940250" y="7165135"/>
            <a:ext cx="0" cy="3615160"/>
          </a:xfrm>
          <a:prstGeom prst="line">
            <a:avLst/>
          </a:prstGeom>
          <a:ln w="76200">
            <a:solidFill>
              <a:srgbClr val="154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83512" y="7127639"/>
            <a:ext cx="28305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Wstęp teoretyczny</a:t>
            </a:r>
            <a:r>
              <a:rPr lang="en-US" dirty="0">
                <a:solidFill>
                  <a:schemeClr val="bg1"/>
                </a:solidFill>
                <a:latin typeface="Barlow SCK SemiBold" panose="00000706000000000000" pitchFamily="50" charset="-18"/>
                <a:cs typeface="Poppins SemiBold" panose="02000000000000000000" pitchFamily="2" charset="0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83512" y="9587958"/>
            <a:ext cx="399417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Wybrane metody sztucznej inteligencji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531263" y="7127639"/>
            <a:ext cx="28305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Wybrane Bazy Danych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05093" y="9949298"/>
            <a:ext cx="399255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Technologie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300470" y="7127639"/>
            <a:ext cx="283054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Wybrany wektor cech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300470" y="9949298"/>
            <a:ext cx="28305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  <a:cs typeface="Poppins SemiBold" panose="02000000000000000000" pitchFamily="2" charset="0"/>
              </a:rPr>
              <a:t>Plan działania</a:t>
            </a:r>
            <a:endParaRPr lang="en-US" b="1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3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0092" y="2463179"/>
            <a:ext cx="1039493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ea typeface="Roboto Slab" pitchFamily="2" charset="0"/>
                <a:cs typeface="Roboto Slab" pitchFamily="2" charset="0"/>
              </a:rPr>
              <a:t>Czy jest arytmia serca?</a:t>
            </a:r>
            <a:endParaRPr lang="en-US" sz="7200" b="1" dirty="0">
              <a:solidFill>
                <a:schemeClr val="bg1"/>
              </a:solidFill>
              <a:latin typeface="Lora 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7293" y="1647825"/>
            <a:ext cx="78843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000" cap="all" spc="600" dirty="0" err="1">
                <a:solidFill>
                  <a:schemeClr val="bg1"/>
                </a:solidFill>
                <a:cs typeface="Poppins SemiBold" panose="02000000000000000000" pitchFamily="2" charset="0"/>
              </a:rPr>
              <a:t>Wstep</a:t>
            </a:r>
            <a:r>
              <a:rPr lang="pl-PL" sz="3000" cap="all" spc="600" dirty="0">
                <a:solidFill>
                  <a:schemeClr val="bg1"/>
                </a:solidFill>
                <a:cs typeface="Poppins SemiBold" panose="02000000000000000000" pitchFamily="2" charset="0"/>
              </a:rPr>
              <a:t> teoretyczny</a:t>
            </a:r>
            <a:endParaRPr lang="en-US" sz="3000" cap="all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4813" y="4316984"/>
            <a:ext cx="8895315" cy="7201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3600"/>
              </a:spcAft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Arytmię serca definiuje się jako wszelkie nieprawidłowości w jego pracy. Może to obejmować zbyt szybkie, zbyt wolne lub nieregularne bicie. Gdy serce nie bije w sposób prawidłowy, nie jest w stanie skutecznie pompować krwi. W konsekwencji, gdy krew nie jest odpowiednio pompowana, narządy takie jak płuca, mózg oraz inne części ciała nie otrzymują wystarczającej ilości tlenu i składników odżywczych, co może prowadzić do ich niewłaściwego funkcjonowania, a nawet uszkodzenia.</a:t>
            </a:r>
            <a:endParaRPr lang="en-US" sz="6000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026" name="Picture 2" descr="Zaburzenia rytmu serca">
            <a:extLst>
              <a:ext uri="{FF2B5EF4-FFF2-40B4-BE49-F238E27FC236}">
                <a16:creationId xmlns:a16="http://schemas.microsoft.com/office/drawing/2014/main" id="{56486760-F7EA-D234-A80C-6F860128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49" y="4120924"/>
            <a:ext cx="11391138" cy="759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5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922CD-0B52-55FB-62C0-BA3EBCFE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87A5A-0465-4285-B588-DC4B01DB2FA3}"/>
              </a:ext>
            </a:extLst>
          </p:cNvPr>
          <p:cNvSpPr txBox="1"/>
          <p:nvPr/>
        </p:nvSpPr>
        <p:spPr>
          <a:xfrm>
            <a:off x="2827292" y="2561209"/>
            <a:ext cx="889531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ea typeface="Roboto Slab" pitchFamily="2" charset="0"/>
                <a:cs typeface="Roboto Slab" pitchFamily="2" charset="0"/>
              </a:rPr>
              <a:t>Objawy i przyczyny</a:t>
            </a:r>
            <a:endParaRPr lang="en-US" sz="7200" b="1" dirty="0">
              <a:solidFill>
                <a:schemeClr val="bg1"/>
              </a:solidFill>
              <a:latin typeface="Lora 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C330C-3780-3314-1794-2F061074E70E}"/>
              </a:ext>
            </a:extLst>
          </p:cNvPr>
          <p:cNvSpPr txBox="1"/>
          <p:nvPr/>
        </p:nvSpPr>
        <p:spPr>
          <a:xfrm>
            <a:off x="2827293" y="1647825"/>
            <a:ext cx="78843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000" cap="all" spc="600" dirty="0" err="1">
                <a:solidFill>
                  <a:schemeClr val="bg1"/>
                </a:solidFill>
                <a:cs typeface="Poppins SemiBold" panose="02000000000000000000" pitchFamily="2" charset="0"/>
              </a:rPr>
              <a:t>Wstep</a:t>
            </a:r>
            <a:r>
              <a:rPr lang="pl-PL" sz="3000" cap="all" spc="600" dirty="0">
                <a:solidFill>
                  <a:schemeClr val="bg1"/>
                </a:solidFill>
                <a:cs typeface="Poppins SemiBold" panose="02000000000000000000" pitchFamily="2" charset="0"/>
              </a:rPr>
              <a:t> teoretyczny</a:t>
            </a:r>
            <a:endParaRPr lang="en-US" sz="3000" cap="all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8080FC-EFBE-9128-9CB8-DAEA55A0A746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30B0C-D487-EB9B-501F-4C06A2CBDCD7}"/>
              </a:ext>
            </a:extLst>
          </p:cNvPr>
          <p:cNvSpPr txBox="1"/>
          <p:nvPr/>
        </p:nvSpPr>
        <p:spPr>
          <a:xfrm>
            <a:off x="1674813" y="4316984"/>
            <a:ext cx="8621331" cy="7201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Potencjalne objawy arytmii serca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Uczucie trzepotania w klatce piersiowej („kołatanie serca”)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Przyspieszone bicie serca (tachykardia)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Ból w klatce piersiowej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Duszność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Uczucie lęku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Zmęczenie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Zawroty głowy, zaburzenia widzenia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Nadmierna potliwość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Omdlenie, utrata przytomności lub stan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przedomdleniowy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2050" name="Picture 2" descr="Rodzaje i objawy zaburzeń rytmu serca — blog centrum medycznego Doctorpro">
            <a:extLst>
              <a:ext uri="{FF2B5EF4-FFF2-40B4-BE49-F238E27FC236}">
                <a16:creationId xmlns:a16="http://schemas.microsoft.com/office/drawing/2014/main" id="{15CED1BF-9A38-88F4-005E-8767F575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862380"/>
            <a:ext cx="1143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E466A-B326-FEBD-CFEB-04586529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B4C14-0524-2F69-74E6-97F0DAABA38A}"/>
              </a:ext>
            </a:extLst>
          </p:cNvPr>
          <p:cNvSpPr txBox="1"/>
          <p:nvPr/>
        </p:nvSpPr>
        <p:spPr>
          <a:xfrm>
            <a:off x="2004332" y="246556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Czym jest sygnał PPG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DA11E-C6BD-864A-61FD-418C83F694D2}"/>
              </a:ext>
            </a:extLst>
          </p:cNvPr>
          <p:cNvSpPr txBox="1"/>
          <p:nvPr/>
        </p:nvSpPr>
        <p:spPr>
          <a:xfrm>
            <a:off x="2827293" y="1647825"/>
            <a:ext cx="78843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000" cap="all" spc="600" dirty="0" err="1">
                <a:solidFill>
                  <a:schemeClr val="bg1"/>
                </a:solidFill>
                <a:cs typeface="Poppins SemiBold" panose="02000000000000000000" pitchFamily="2" charset="0"/>
              </a:rPr>
              <a:t>Wstep</a:t>
            </a:r>
            <a:r>
              <a:rPr lang="pl-PL" sz="3000" cap="all" spc="600" dirty="0">
                <a:solidFill>
                  <a:schemeClr val="bg1"/>
                </a:solidFill>
                <a:cs typeface="Poppins SemiBold" panose="02000000000000000000" pitchFamily="2" charset="0"/>
              </a:rPr>
              <a:t> teoretyczny</a:t>
            </a:r>
            <a:endParaRPr lang="en-US" sz="3000" cap="all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9D80C1-F741-C4F7-4B6E-367BA322DE34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DE7DE7-2EAD-0B51-8940-DDFC5C2EB8C4}"/>
              </a:ext>
            </a:extLst>
          </p:cNvPr>
          <p:cNvSpPr txBox="1"/>
          <p:nvPr/>
        </p:nvSpPr>
        <p:spPr>
          <a:xfrm>
            <a:off x="1674813" y="3927848"/>
            <a:ext cx="9036786" cy="7201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pl-PL" dirty="0" err="1"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Fotopletyzmografia</a:t>
            </a:r>
            <a:r>
              <a:rPr lang="pl-PL" dirty="0"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 (PPG) to metoda pomiarowa, która pozwala wykrywać zmiany objętości krwi w tkankach. Służy do oceny przepływu krwi w naczyniach znajdujących się blisko powierzchni skóry. Dzięki tej technologii można ocenić wydolność układu żylnego. </a:t>
            </a:r>
            <a:r>
              <a:rPr lang="pl-PL" dirty="0" err="1"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Fotopletyzmografia</a:t>
            </a:r>
            <a:r>
              <a:rPr lang="pl-PL" dirty="0">
                <a:solidFill>
                  <a:schemeClr val="bg1"/>
                </a:solidFill>
                <a:latin typeface="Roboto Slab" panose="020F0502020204030204" pitchFamily="2" charset="0"/>
                <a:ea typeface="Roboto Slab" panose="020F0502020204030204" pitchFamily="2" charset="0"/>
                <a:cs typeface="Roboto Slab" panose="020F0502020204030204" pitchFamily="2" charset="0"/>
              </a:rPr>
              <a:t> jest tania i łatwa w użyciu, co sprawia, że znalazła szerokie zastosowanie w wielu urządzeniach medycznych, takich jak pulsoksymetry oraz cyfrowe systemy pomiaru ciśnienia i akcji serca.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69759C5-940C-97B1-E5AD-833C0A44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607" y="3314192"/>
            <a:ext cx="12062460" cy="784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E57CD-C96C-F984-D560-FF04DD6B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DA455A-4EBE-5DD1-11E0-F8975651ADFF}"/>
              </a:ext>
            </a:extLst>
          </p:cNvPr>
          <p:cNvSpPr txBox="1"/>
          <p:nvPr/>
        </p:nvSpPr>
        <p:spPr>
          <a:xfrm>
            <a:off x="2004332" y="246556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Jak mierzy się PPG?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63EAD-8F34-D34B-56EA-B06F47C3F84E}"/>
              </a:ext>
            </a:extLst>
          </p:cNvPr>
          <p:cNvSpPr txBox="1"/>
          <p:nvPr/>
        </p:nvSpPr>
        <p:spPr>
          <a:xfrm>
            <a:off x="2827293" y="1647825"/>
            <a:ext cx="788430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000" cap="all" spc="600" dirty="0" err="1">
                <a:solidFill>
                  <a:schemeClr val="bg1"/>
                </a:solidFill>
                <a:cs typeface="Poppins SemiBold" panose="02000000000000000000" pitchFamily="2" charset="0"/>
              </a:rPr>
              <a:t>Wstep</a:t>
            </a:r>
            <a:r>
              <a:rPr lang="pl-PL" sz="3000" cap="all" spc="600" dirty="0">
                <a:solidFill>
                  <a:schemeClr val="bg1"/>
                </a:solidFill>
                <a:cs typeface="Poppins SemiBold" panose="02000000000000000000" pitchFamily="2" charset="0"/>
              </a:rPr>
              <a:t> teoretyczny</a:t>
            </a:r>
            <a:endParaRPr lang="en-US" sz="3000" cap="all" spc="600" dirty="0">
              <a:solidFill>
                <a:schemeClr val="bg1"/>
              </a:solidFill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D30755-A0EE-64B4-6F6E-B0CE976285C7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70A922-42D9-7509-816F-A75FA434E812}"/>
              </a:ext>
            </a:extLst>
          </p:cNvPr>
          <p:cNvSpPr txBox="1"/>
          <p:nvPr/>
        </p:nvSpPr>
        <p:spPr>
          <a:xfrm>
            <a:off x="1808008" y="4048468"/>
            <a:ext cx="11597096" cy="7201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fotopletyzmografii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pomiar wykonuje się za pomocą sondy, która zawiera źródło światła oraz czujniki optyczne, mierzące drobne zmiany w natężeniu światła. PPG działa na zasadzie wykorzystania światła podczerwonego o niskiej intensywności. Kiedy światło przechodzi przez tkanki miękkie, część z niego odbija się i wraca do detektora. Badanie wykorzystuje zjawisko pochłaniania światła przez erytrocyty, kości i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melanocyty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. Odbierany sygnał jest proporcjonalny do ilości krwi przepływającej przez naczynia krwionośne. Dzięki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fotopletyzmografii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można wykrywać nawet najmniejsze zmiany objętości krwi.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587E9C01-ABA4-19D6-AC17-4176C58A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60" y="1647825"/>
            <a:ext cx="7620000" cy="101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31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CD4C2-B413-FCEE-D354-4FC0B4622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DD9D6-1F41-E16C-B648-E7FC184FDEC4}"/>
              </a:ext>
            </a:extLst>
          </p:cNvPr>
          <p:cNvSpPr txBox="1"/>
          <p:nvPr/>
        </p:nvSpPr>
        <p:spPr>
          <a:xfrm>
            <a:off x="2004332" y="246556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Wybrane bazy danych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21664E-0069-CE05-BDFA-44754769FEB2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B1A179-8F79-99FB-2F94-2B6709B7B3DF}"/>
              </a:ext>
            </a:extLst>
          </p:cNvPr>
          <p:cNvSpPr txBox="1"/>
          <p:nvPr/>
        </p:nvSpPr>
        <p:spPr>
          <a:xfrm>
            <a:off x="2004332" y="5072597"/>
            <a:ext cx="14724344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i="0" dirty="0">
                <a:solidFill>
                  <a:srgbClr val="495057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-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MIMIC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PERform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AF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Dataset</a:t>
            </a:r>
            <a:endParaRPr lang="pl-PL" i="0" dirty="0">
              <a:solidFill>
                <a:schemeClr val="bg1"/>
              </a:solidFill>
              <a:effectLst/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>
              <a:buNone/>
            </a:pP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- </a:t>
            </a:r>
            <a:r>
              <a:rPr lang="en-US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Multiclass Arrhythmia Detection and Classification from Photoplethysmography Signals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- </a:t>
            </a:r>
            <a:r>
              <a:rPr lang="en-US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Model for Simulating ECG and PPG Signals with Arrhythmia Episodes</a:t>
            </a:r>
          </a:p>
          <a:p>
            <a:pPr>
              <a:buNone/>
            </a:pP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A6E10-0856-7A34-7B88-5AF0550BA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95CAF4-B080-343D-6545-1EEAD8680079}"/>
              </a:ext>
            </a:extLst>
          </p:cNvPr>
          <p:cNvSpPr txBox="1"/>
          <p:nvPr/>
        </p:nvSpPr>
        <p:spPr>
          <a:xfrm>
            <a:off x="2004332" y="246556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Wybrany wektor cech: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711D44-6D96-1852-3EC1-B73A9E2EA040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54484E-EBDA-788F-7E70-F32941DB1CC1}"/>
              </a:ext>
            </a:extLst>
          </p:cNvPr>
          <p:cNvSpPr txBox="1"/>
          <p:nvPr/>
        </p:nvSpPr>
        <p:spPr>
          <a:xfrm>
            <a:off x="2296940" y="4048468"/>
            <a:ext cx="9151348" cy="66479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Dla celów badawczych zostały wybrane 30 cech. Niektóre z nich mogą okazać się nadmiarowe, więc praca w kolejnych krokach będzie zmniejszać ich ilość wybierając te najważniejsze</a:t>
            </a:r>
          </a:p>
          <a:p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przy pomocy funkcji ”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SelectKBest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” z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sklearn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lub/i innych metod wyjaśnianej sztucznej inteligencji. Sprawdzane opcje to 30-25-20-15-10. Opracowano je z przy pomocy</a:t>
            </a:r>
          </a:p>
          <a:p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List of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features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extracted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from the PPG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signal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that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is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used</a:t>
            </a:r>
            <a:r>
              <a:rPr lang="pl-PL" i="0" dirty="0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 for AF </a:t>
            </a:r>
            <a:r>
              <a:rPr lang="pl-PL" i="0" dirty="0" err="1">
                <a:solidFill>
                  <a:schemeClr val="bg1"/>
                </a:solidFill>
                <a:effectLst/>
                <a:latin typeface="Roboto Slab" pitchFamily="2" charset="0"/>
                <a:ea typeface="Roboto Slab" pitchFamily="2" charset="0"/>
                <a:cs typeface="Roboto Slab" pitchFamily="2" charset="0"/>
              </a:rPr>
              <a:t>detectio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5122" name="Picture 2" descr="List of features extracted from the PPG signal that is used for AF detection.">
            <a:extLst>
              <a:ext uri="{FF2B5EF4-FFF2-40B4-BE49-F238E27FC236}">
                <a16:creationId xmlns:a16="http://schemas.microsoft.com/office/drawing/2014/main" id="{532E6E2C-F390-60D0-E4B8-AD867FE5F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2900" y="399069"/>
            <a:ext cx="7504160" cy="115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3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4880F-FB05-90F6-ECC1-BF21E2E22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48DF6-42E2-4F7B-EE9C-B074D05B73DB}"/>
              </a:ext>
            </a:extLst>
          </p:cNvPr>
          <p:cNvSpPr txBox="1"/>
          <p:nvPr/>
        </p:nvSpPr>
        <p:spPr>
          <a:xfrm>
            <a:off x="705884" y="1371900"/>
            <a:ext cx="98462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7200" b="1" dirty="0">
                <a:solidFill>
                  <a:schemeClr val="bg1"/>
                </a:solidFill>
                <a:latin typeface="Lora "/>
                <a:cs typeface="Poppins SemiBold" panose="02000000000000000000" pitchFamily="2" charset="0"/>
              </a:rPr>
              <a:t>Wybrany wektor cech:</a:t>
            </a:r>
            <a:endParaRPr lang="en-US" sz="7200" b="1" dirty="0">
              <a:solidFill>
                <a:schemeClr val="bg1"/>
              </a:solidFill>
              <a:latin typeface="Lora "/>
              <a:cs typeface="Poppins SemiBold" panose="02000000000000000000" pitchFamily="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DF0A7-4D47-B9C7-5383-7EB82E20B01A}"/>
              </a:ext>
            </a:extLst>
          </p:cNvPr>
          <p:cNvCxnSpPr/>
          <p:nvPr/>
        </p:nvCxnSpPr>
        <p:spPr>
          <a:xfrm flipH="1">
            <a:off x="0" y="3135631"/>
            <a:ext cx="1674813" cy="0"/>
          </a:xfrm>
          <a:prstGeom prst="line">
            <a:avLst/>
          </a:prstGeom>
          <a:ln w="76200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18A24C-D42B-8E5D-6145-93DB8C3CFD08}"/>
              </a:ext>
            </a:extLst>
          </p:cNvPr>
          <p:cNvSpPr txBox="1"/>
          <p:nvPr/>
        </p:nvSpPr>
        <p:spPr>
          <a:xfrm>
            <a:off x="326512" y="3233891"/>
            <a:ext cx="9151348" cy="843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CECHY Z DOMENY CZASU 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Średnia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Mediana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Odchylenie standardowe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Wariacja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Rozstęp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międzykwartylowy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Maksimum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Minimum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Średnia wartość modułu różnic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Procent różnic dodatnich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RMS różnic (RMSSD)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Średnie odchylenie absolutne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Energia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Skośność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Współczynnik zmienności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61FC35D-8197-2573-79E3-45AC5192C94B}"/>
              </a:ext>
            </a:extLst>
          </p:cNvPr>
          <p:cNvSpPr txBox="1"/>
          <p:nvPr/>
        </p:nvSpPr>
        <p:spPr>
          <a:xfrm>
            <a:off x="8049144" y="3212518"/>
            <a:ext cx="9151348" cy="9110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CECHY Z DOMENY CZĘSTOTLIWOŚCI 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Szczyt widmowy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Średnia mocy widmowej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Odchylenie standardowe widma</a:t>
            </a:r>
          </a:p>
          <a:p>
            <a:pPr marL="571500" indent="-571500">
              <a:buFontTx/>
              <a:buChar char="-"/>
            </a:pP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Kurtoza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widm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Całkowita energia widmowa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Udział wysokich pików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Średnia wartość współczynnika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falkowego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(</a:t>
            </a:r>
            <a:r>
              <a:rPr lang="pl-PL" b="0" i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Continuous</a:t>
            </a:r>
            <a:r>
              <a:rPr lang="pl-PL" b="0" i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Wavelet</a:t>
            </a:r>
            <a:r>
              <a:rPr lang="pl-PL" b="0" i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b="0" i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Transforms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Odchylenie standardowe współczynnika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falkowego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571500" indent="-571500">
              <a:buFontTx/>
              <a:buChar char="-"/>
            </a:pP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Maskymalny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współczynnik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falkowy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Mediana współczynnika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falkowego</a:t>
            </a: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571500" indent="-571500">
              <a:buFontTx/>
              <a:buChar char="-"/>
            </a:pPr>
            <a:endParaRPr lang="pl-P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3D6D8AC-9AF3-2253-D1A8-3C78310DADF0}"/>
              </a:ext>
            </a:extLst>
          </p:cNvPr>
          <p:cNvSpPr txBox="1"/>
          <p:nvPr/>
        </p:nvSpPr>
        <p:spPr>
          <a:xfrm>
            <a:off x="16174112" y="3209433"/>
            <a:ext cx="7710016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CECHY INNE</a:t>
            </a:r>
          </a:p>
          <a:p>
            <a:pPr marL="571500" indent="-571500">
              <a:buFontTx/>
              <a:buChar char="-"/>
            </a:pP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Entropia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Shannona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w.f</a:t>
            </a:r>
            <a:r>
              <a:rPr lang="pl-P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pl-PL" sz="4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Znormalizowana średnia wartość modułu różnic</a:t>
            </a:r>
          </a:p>
          <a:p>
            <a:pPr marL="571500" indent="-571500">
              <a:buFontTx/>
              <a:buChar char="-"/>
            </a:pPr>
            <a:r>
              <a:rPr lang="pl-PL" sz="4400" dirty="0" err="1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Znormalizzowana</a:t>
            </a:r>
            <a:r>
              <a:rPr lang="pl-PL" sz="4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suma różnic</a:t>
            </a:r>
          </a:p>
          <a:p>
            <a:pPr marL="571500" indent="-571500">
              <a:buFontTx/>
              <a:buChar char="-"/>
            </a:pPr>
            <a:r>
              <a:rPr lang="pl-PL" sz="4400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Znormalizowany RMSSD</a:t>
            </a:r>
          </a:p>
        </p:txBody>
      </p:sp>
    </p:spTree>
    <p:extLst>
      <p:ext uri="{BB962C8B-B14F-4D97-AF65-F5344CB8AC3E}">
        <p14:creationId xmlns:p14="http://schemas.microsoft.com/office/powerpoint/2010/main" val="15880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ysClr val="window" lastClr="FFFFFF"/>
      </a:lt1>
      <a:dk2>
        <a:srgbClr val="000000"/>
      </a:dk2>
      <a:lt2>
        <a:srgbClr val="E4E6E8"/>
      </a:lt2>
      <a:accent1>
        <a:srgbClr val="000000"/>
      </a:accent1>
      <a:accent2>
        <a:srgbClr val="7F7F7F"/>
      </a:accent2>
      <a:accent3>
        <a:srgbClr val="A7A7A7"/>
      </a:accent3>
      <a:accent4>
        <a:srgbClr val="000000"/>
      </a:accent4>
      <a:accent5>
        <a:srgbClr val="7F7F7F"/>
      </a:accent5>
      <a:accent6>
        <a:srgbClr val="DCDDD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TM04033921[[fn=Damaszek]]</Template>
  <TotalTime>4863</TotalTime>
  <Words>748</Words>
  <Application>Microsoft Office PowerPoint</Application>
  <PresentationFormat>Niestandardowy</PresentationFormat>
  <Paragraphs>115</Paragraphs>
  <Slides>14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4" baseType="lpstr">
      <vt:lpstr>Arial</vt:lpstr>
      <vt:lpstr>Barlow SCK SemiBold</vt:lpstr>
      <vt:lpstr>Calibri</vt:lpstr>
      <vt:lpstr>Lora </vt:lpstr>
      <vt:lpstr>Montserrat Light</vt:lpstr>
      <vt:lpstr>Montserrat SemiBold</vt:lpstr>
      <vt:lpstr>Poppins SemiBold</vt:lpstr>
      <vt:lpstr>Roboto</vt:lpstr>
      <vt:lpstr>Roboto Slab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JafarDesigns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JafarDesigns</dc:creator>
  <cp:lastModifiedBy>Jakub Kula (jakukul016)</cp:lastModifiedBy>
  <cp:revision>920</cp:revision>
  <dcterms:created xsi:type="dcterms:W3CDTF">2016-06-20T18:47:00Z</dcterms:created>
  <dcterms:modified xsi:type="dcterms:W3CDTF">2025-03-20T10:25:12Z</dcterms:modified>
</cp:coreProperties>
</file>