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0" r:id="rId17"/>
    <p:sldId id="261" r:id="rId18"/>
    <p:sldId id="279" r:id="rId19"/>
    <p:sldId id="263" r:id="rId20"/>
    <p:sldId id="26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58" autoAdjust="0"/>
  </p:normalViewPr>
  <p:slideViewPr>
    <p:cSldViewPr snapToGrid="0" snapToObjects="1">
      <p:cViewPr>
        <p:scale>
          <a:sx n="63" d="100"/>
          <a:sy n="63" d="100"/>
        </p:scale>
        <p:origin x="-240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8D94-03FE-3F4A-9629-88AEA8812F01}" type="doc">
      <dgm:prSet loTypeId="urn:microsoft.com/office/officeart/2009/3/layout/CircleRelationship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45E727D-AD99-A845-A1A7-F70B361D24BC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tx1"/>
              </a:solidFill>
            </a:rPr>
            <a:t>C++</a:t>
          </a:r>
          <a:endParaRPr lang="en-US" sz="4800" dirty="0">
            <a:solidFill>
              <a:schemeClr val="tx1"/>
            </a:solidFill>
          </a:endParaRPr>
        </a:p>
      </dgm:t>
    </dgm:pt>
    <dgm:pt modelId="{8CEF7C25-8EDE-F940-8828-909C9D8283F2}" type="parTrans" cxnId="{012D2151-46A9-C642-A5A0-E4855924DFB4}">
      <dgm:prSet/>
      <dgm:spPr/>
      <dgm:t>
        <a:bodyPr/>
        <a:lstStyle/>
        <a:p>
          <a:endParaRPr lang="en-US"/>
        </a:p>
      </dgm:t>
    </dgm:pt>
    <dgm:pt modelId="{5B31E025-F18C-9240-8583-A1ED1377D91E}" type="sibTrans" cxnId="{012D2151-46A9-C642-A5A0-E4855924DFB4}">
      <dgm:prSet/>
      <dgm:spPr/>
      <dgm:t>
        <a:bodyPr/>
        <a:lstStyle/>
        <a:p>
          <a:endParaRPr lang="en-US"/>
        </a:p>
      </dgm:t>
    </dgm:pt>
    <dgm:pt modelId="{00E50D5D-92F1-EF4D-98E8-1C64AA5E8FAB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0000"/>
              </a:solidFill>
            </a:rPr>
            <a:t>JAVA</a:t>
          </a:r>
          <a:endParaRPr lang="en-US" sz="2400" b="1" dirty="0">
            <a:solidFill>
              <a:srgbClr val="000000"/>
            </a:solidFill>
          </a:endParaRPr>
        </a:p>
      </dgm:t>
    </dgm:pt>
    <dgm:pt modelId="{8325D1B8-BD2F-F140-8F0D-1B967EC089DF}" type="parTrans" cxnId="{504C9D9D-2B45-5F42-ACB3-F2CA71F2CAC4}">
      <dgm:prSet/>
      <dgm:spPr/>
      <dgm:t>
        <a:bodyPr/>
        <a:lstStyle/>
        <a:p>
          <a:endParaRPr lang="en-US"/>
        </a:p>
      </dgm:t>
    </dgm:pt>
    <dgm:pt modelId="{59266D3B-3C7F-8741-B513-A6FAFFD3D730}" type="sibTrans" cxnId="{504C9D9D-2B45-5F42-ACB3-F2CA71F2CAC4}">
      <dgm:prSet/>
      <dgm:spPr/>
      <dgm:t>
        <a:bodyPr/>
        <a:lstStyle/>
        <a:p>
          <a:endParaRPr lang="en-US"/>
        </a:p>
      </dgm:t>
    </dgm:pt>
    <dgm:pt modelId="{A172AB34-F3DC-C647-8093-51D3826A497D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PYTHON</a:t>
          </a:r>
          <a:endParaRPr lang="en-US" sz="1100" b="1" dirty="0">
            <a:solidFill>
              <a:srgbClr val="000000"/>
            </a:solidFill>
          </a:endParaRPr>
        </a:p>
      </dgm:t>
    </dgm:pt>
    <dgm:pt modelId="{1289D506-1DC8-714B-B0AF-EE8124DBEBAC}" type="parTrans" cxnId="{10C4F40A-4492-114E-8572-32C05DE94C26}">
      <dgm:prSet/>
      <dgm:spPr/>
      <dgm:t>
        <a:bodyPr/>
        <a:lstStyle/>
        <a:p>
          <a:endParaRPr lang="en-US"/>
        </a:p>
      </dgm:t>
    </dgm:pt>
    <dgm:pt modelId="{6AF5F44B-9AC7-6B45-A8CD-BEC7D6131652}" type="sibTrans" cxnId="{10C4F40A-4492-114E-8572-32C05DE94C26}">
      <dgm:prSet/>
      <dgm:spPr/>
      <dgm:t>
        <a:bodyPr/>
        <a:lstStyle/>
        <a:p>
          <a:endParaRPr lang="en-US"/>
        </a:p>
      </dgm:t>
    </dgm:pt>
    <dgm:pt modelId="{D4E575A2-9E80-1148-89E6-1629E7553240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000000"/>
              </a:solidFill>
            </a:rPr>
            <a:t>C#</a:t>
          </a:r>
          <a:endParaRPr lang="en-US" sz="1600" b="1" dirty="0">
            <a:solidFill>
              <a:srgbClr val="000000"/>
            </a:solidFill>
          </a:endParaRPr>
        </a:p>
      </dgm:t>
    </dgm:pt>
    <dgm:pt modelId="{988170E2-4116-7240-A9C6-20148C62D2CD}" type="parTrans" cxnId="{781139CB-EFAE-3A47-95CA-3A7BF1B3FE24}">
      <dgm:prSet/>
      <dgm:spPr/>
      <dgm:t>
        <a:bodyPr/>
        <a:lstStyle/>
        <a:p>
          <a:endParaRPr lang="en-US"/>
        </a:p>
      </dgm:t>
    </dgm:pt>
    <dgm:pt modelId="{A49EA337-EAFB-F54B-BE32-DE77CD23F565}" type="sibTrans" cxnId="{781139CB-EFAE-3A47-95CA-3A7BF1B3FE24}">
      <dgm:prSet/>
      <dgm:spPr/>
      <dgm:t>
        <a:bodyPr/>
        <a:lstStyle/>
        <a:p>
          <a:endParaRPr lang="en-US"/>
        </a:p>
      </dgm:t>
    </dgm:pt>
    <dgm:pt modelId="{5FB84E0C-BB82-1E4B-99A2-E4A8B942BE16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R</a:t>
          </a:r>
          <a:endParaRPr lang="en-US" b="1" dirty="0">
            <a:solidFill>
              <a:srgbClr val="000000"/>
            </a:solidFill>
          </a:endParaRPr>
        </a:p>
      </dgm:t>
    </dgm:pt>
    <dgm:pt modelId="{7DCC388C-0477-3F4C-B183-2186958C67AE}" type="parTrans" cxnId="{CBC7E372-12E2-084A-AFFE-B78B5C354194}">
      <dgm:prSet/>
      <dgm:spPr/>
      <dgm:t>
        <a:bodyPr/>
        <a:lstStyle/>
        <a:p>
          <a:endParaRPr lang="en-US"/>
        </a:p>
      </dgm:t>
    </dgm:pt>
    <dgm:pt modelId="{AE2A4D5E-F31D-604F-8915-A71D074D6EAF}" type="sibTrans" cxnId="{CBC7E372-12E2-084A-AFFE-B78B5C354194}">
      <dgm:prSet/>
      <dgm:spPr/>
      <dgm:t>
        <a:bodyPr/>
        <a:lstStyle/>
        <a:p>
          <a:endParaRPr lang="en-US"/>
        </a:p>
      </dgm:t>
    </dgm:pt>
    <dgm:pt modelId="{A83A3236-6371-9647-9789-F9A865575611}" type="pres">
      <dgm:prSet presAssocID="{2D278D94-03FE-3F4A-9629-88AEA8812F0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91F9F1-DFA5-7A44-9D3D-033C6F2A33A6}" type="pres">
      <dgm:prSet presAssocID="{645E727D-AD99-A845-A1A7-F70B361D24BC}" presName="Parent" presStyleLbl="node0" presStyleIdx="0" presStyleCnt="1" custScaleX="122008" custLinFactNeighborX="-1475" custLinFactNeighborY="-321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C7C941FA-F73C-944F-A66B-994015E96D7B}" type="pres">
      <dgm:prSet presAssocID="{645E727D-AD99-A845-A1A7-F70B361D24BC}" presName="Accent1" presStyleLbl="node1" presStyleIdx="0" presStyleCnt="17"/>
      <dgm:spPr/>
    </dgm:pt>
    <dgm:pt modelId="{B2088697-18F4-C84E-9A2E-382ED921D57A}" type="pres">
      <dgm:prSet presAssocID="{645E727D-AD99-A845-A1A7-F70B361D24BC}" presName="Accent2" presStyleLbl="node1" presStyleIdx="1" presStyleCnt="17"/>
      <dgm:spPr/>
    </dgm:pt>
    <dgm:pt modelId="{4080BFF9-C10D-434E-B76E-7779B29FD7B4}" type="pres">
      <dgm:prSet presAssocID="{645E727D-AD99-A845-A1A7-F70B361D24BC}" presName="Accent3" presStyleLbl="node1" presStyleIdx="2" presStyleCnt="17"/>
      <dgm:spPr/>
    </dgm:pt>
    <dgm:pt modelId="{BFD2AF94-8171-E042-8BA1-8E4375A88F6A}" type="pres">
      <dgm:prSet presAssocID="{645E727D-AD99-A845-A1A7-F70B361D24BC}" presName="Accent4" presStyleLbl="node1" presStyleIdx="3" presStyleCnt="17"/>
      <dgm:spPr/>
    </dgm:pt>
    <dgm:pt modelId="{19B5C473-C311-2B4F-BDF7-18E62DD4EFD0}" type="pres">
      <dgm:prSet presAssocID="{645E727D-AD99-A845-A1A7-F70B361D24BC}" presName="Accent5" presStyleLbl="node1" presStyleIdx="4" presStyleCnt="17"/>
      <dgm:spPr/>
    </dgm:pt>
    <dgm:pt modelId="{2FFA658E-61B4-BE48-8D60-0FEA2DD66E2D}" type="pres">
      <dgm:prSet presAssocID="{645E727D-AD99-A845-A1A7-F70B361D24BC}" presName="Accent6" presStyleLbl="node1" presStyleIdx="5" presStyleCnt="17"/>
      <dgm:spPr/>
    </dgm:pt>
    <dgm:pt modelId="{620D28C9-B1DB-D543-8745-1F488A329381}" type="pres">
      <dgm:prSet presAssocID="{00E50D5D-92F1-EF4D-98E8-1C64AA5E8FAB}" presName="Child1" presStyleLbl="node1" presStyleIdx="6" presStyleCnt="17" custScaleX="199421" custLinFactNeighborX="-4044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6524E1-EB49-4546-9FC8-DD659A4478CC}" type="pres">
      <dgm:prSet presAssocID="{00E50D5D-92F1-EF4D-98E8-1C64AA5E8FAB}" presName="Accent7" presStyleCnt="0"/>
      <dgm:spPr/>
    </dgm:pt>
    <dgm:pt modelId="{EF0E8E73-EF59-1B4E-94D1-360E5E355890}" type="pres">
      <dgm:prSet presAssocID="{00E50D5D-92F1-EF4D-98E8-1C64AA5E8FAB}" presName="AccentHold1" presStyleLbl="node1" presStyleIdx="7" presStyleCnt="17"/>
      <dgm:spPr/>
    </dgm:pt>
    <dgm:pt modelId="{24544519-4E2B-0448-B3C3-42679C23ABF0}" type="pres">
      <dgm:prSet presAssocID="{00E50D5D-92F1-EF4D-98E8-1C64AA5E8FAB}" presName="Accent8" presStyleCnt="0"/>
      <dgm:spPr/>
    </dgm:pt>
    <dgm:pt modelId="{9B5ED349-5052-7147-89C2-8D3D0FB72980}" type="pres">
      <dgm:prSet presAssocID="{00E50D5D-92F1-EF4D-98E8-1C64AA5E8FAB}" presName="AccentHold2" presStyleLbl="node1" presStyleIdx="8" presStyleCnt="17"/>
      <dgm:spPr/>
    </dgm:pt>
    <dgm:pt modelId="{ECFA75C5-5B42-5547-A048-50B48C77CC86}" type="pres">
      <dgm:prSet presAssocID="{5FB84E0C-BB82-1E4B-99A2-E4A8B942BE16}" presName="Child2" presStyleLbl="node1" presStyleIdx="9" presStyleCnt="17" custScaleX="13883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0B398DA-E7D5-0F47-8999-7C97B48805D9}" type="pres">
      <dgm:prSet presAssocID="{5FB84E0C-BB82-1E4B-99A2-E4A8B942BE16}" presName="Accent9" presStyleCnt="0"/>
      <dgm:spPr/>
    </dgm:pt>
    <dgm:pt modelId="{4A5EC9B0-08ED-1848-B321-0206BDCA5696}" type="pres">
      <dgm:prSet presAssocID="{5FB84E0C-BB82-1E4B-99A2-E4A8B942BE16}" presName="AccentHold1" presStyleLbl="node1" presStyleIdx="10" presStyleCnt="17"/>
      <dgm:spPr/>
    </dgm:pt>
    <dgm:pt modelId="{BEB0469A-E84B-D149-91E2-D556C5AEDAE9}" type="pres">
      <dgm:prSet presAssocID="{5FB84E0C-BB82-1E4B-99A2-E4A8B942BE16}" presName="Accent10" presStyleCnt="0"/>
      <dgm:spPr/>
    </dgm:pt>
    <dgm:pt modelId="{AC477293-E56C-6946-857D-FDDE6D89FACA}" type="pres">
      <dgm:prSet presAssocID="{5FB84E0C-BB82-1E4B-99A2-E4A8B942BE16}" presName="AccentHold2" presStyleLbl="node1" presStyleIdx="11" presStyleCnt="17"/>
      <dgm:spPr/>
    </dgm:pt>
    <dgm:pt modelId="{EB9B3949-7435-CB41-8D19-6E93ECE5B9F3}" type="pres">
      <dgm:prSet presAssocID="{5FB84E0C-BB82-1E4B-99A2-E4A8B942BE16}" presName="Accent11" presStyleCnt="0"/>
      <dgm:spPr/>
    </dgm:pt>
    <dgm:pt modelId="{151E866E-A2EC-0942-AE7B-AB8DA5DA4BCE}" type="pres">
      <dgm:prSet presAssocID="{5FB84E0C-BB82-1E4B-99A2-E4A8B942BE16}" presName="AccentHold3" presStyleLbl="node1" presStyleIdx="12" presStyleCnt="17"/>
      <dgm:spPr/>
    </dgm:pt>
    <dgm:pt modelId="{0ECE4D2B-3F0E-FD44-903F-0B9BDBAA7C46}" type="pres">
      <dgm:prSet presAssocID="{A172AB34-F3DC-C647-8093-51D3826A497D}" presName="Child3" presStyleLbl="node1" presStyleIdx="13" presStyleCnt="17" custScaleX="17523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F2FE8A-5B86-7E4C-9CC0-3BFD686276F7}" type="pres">
      <dgm:prSet presAssocID="{A172AB34-F3DC-C647-8093-51D3826A497D}" presName="Accent12" presStyleCnt="0"/>
      <dgm:spPr/>
    </dgm:pt>
    <dgm:pt modelId="{EB3C335C-B591-C049-85F6-0DC67AFF2177}" type="pres">
      <dgm:prSet presAssocID="{A172AB34-F3DC-C647-8093-51D3826A497D}" presName="AccentHold1" presStyleLbl="node1" presStyleIdx="14" presStyleCnt="17"/>
      <dgm:spPr/>
    </dgm:pt>
    <dgm:pt modelId="{6EA83983-7221-9247-8BC3-336A45531BF6}" type="pres">
      <dgm:prSet presAssocID="{D4E575A2-9E80-1148-89E6-1629E7553240}" presName="Child4" presStyleLbl="node1" presStyleIdx="15" presStyleCnt="17" custScaleX="12470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719C44-8D41-514D-98FD-D1A04FAFBF68}" type="pres">
      <dgm:prSet presAssocID="{D4E575A2-9E80-1148-89E6-1629E7553240}" presName="Accent13" presStyleCnt="0"/>
      <dgm:spPr/>
    </dgm:pt>
    <dgm:pt modelId="{3F3AD525-E5DB-C340-873B-6479DF35D76C}" type="pres">
      <dgm:prSet presAssocID="{D4E575A2-9E80-1148-89E6-1629E7553240}" presName="AccentHold1" presStyleLbl="node1" presStyleIdx="16" presStyleCnt="17"/>
      <dgm:spPr/>
    </dgm:pt>
  </dgm:ptLst>
  <dgm:cxnLst>
    <dgm:cxn modelId="{D99BA16B-1C90-BC48-BA54-FD0560C7C84A}" type="presOf" srcId="{5FB84E0C-BB82-1E4B-99A2-E4A8B942BE16}" destId="{ECFA75C5-5B42-5547-A048-50B48C77CC86}" srcOrd="0" destOrd="0" presId="urn:microsoft.com/office/officeart/2009/3/layout/CircleRelationship"/>
    <dgm:cxn modelId="{10C4F40A-4492-114E-8572-32C05DE94C26}" srcId="{645E727D-AD99-A845-A1A7-F70B361D24BC}" destId="{A172AB34-F3DC-C647-8093-51D3826A497D}" srcOrd="2" destOrd="0" parTransId="{1289D506-1DC8-714B-B0AF-EE8124DBEBAC}" sibTransId="{6AF5F44B-9AC7-6B45-A8CD-BEC7D6131652}"/>
    <dgm:cxn modelId="{73C14AD9-F43A-7341-8AB1-1A66D8AD9324}" type="presOf" srcId="{00E50D5D-92F1-EF4D-98E8-1C64AA5E8FAB}" destId="{620D28C9-B1DB-D543-8745-1F488A329381}" srcOrd="0" destOrd="0" presId="urn:microsoft.com/office/officeart/2009/3/layout/CircleRelationship"/>
    <dgm:cxn modelId="{781139CB-EFAE-3A47-95CA-3A7BF1B3FE24}" srcId="{645E727D-AD99-A845-A1A7-F70B361D24BC}" destId="{D4E575A2-9E80-1148-89E6-1629E7553240}" srcOrd="3" destOrd="0" parTransId="{988170E2-4116-7240-A9C6-20148C62D2CD}" sibTransId="{A49EA337-EAFB-F54B-BE32-DE77CD23F565}"/>
    <dgm:cxn modelId="{012D2151-46A9-C642-A5A0-E4855924DFB4}" srcId="{2D278D94-03FE-3F4A-9629-88AEA8812F01}" destId="{645E727D-AD99-A845-A1A7-F70B361D24BC}" srcOrd="0" destOrd="0" parTransId="{8CEF7C25-8EDE-F940-8828-909C9D8283F2}" sibTransId="{5B31E025-F18C-9240-8583-A1ED1377D91E}"/>
    <dgm:cxn modelId="{96EAC8D1-DBB7-C448-9D9F-5B84F36807F2}" type="presOf" srcId="{D4E575A2-9E80-1148-89E6-1629E7553240}" destId="{6EA83983-7221-9247-8BC3-336A45531BF6}" srcOrd="0" destOrd="0" presId="urn:microsoft.com/office/officeart/2009/3/layout/CircleRelationship"/>
    <dgm:cxn modelId="{504C9D9D-2B45-5F42-ACB3-F2CA71F2CAC4}" srcId="{645E727D-AD99-A845-A1A7-F70B361D24BC}" destId="{00E50D5D-92F1-EF4D-98E8-1C64AA5E8FAB}" srcOrd="0" destOrd="0" parTransId="{8325D1B8-BD2F-F140-8F0D-1B967EC089DF}" sibTransId="{59266D3B-3C7F-8741-B513-A6FAFFD3D730}"/>
    <dgm:cxn modelId="{D5FE742F-5C02-8C48-AC5C-4AADE2B96527}" type="presOf" srcId="{645E727D-AD99-A845-A1A7-F70B361D24BC}" destId="{2D91F9F1-DFA5-7A44-9D3D-033C6F2A33A6}" srcOrd="0" destOrd="0" presId="urn:microsoft.com/office/officeart/2009/3/layout/CircleRelationship"/>
    <dgm:cxn modelId="{007D7292-6AF2-484F-9BF3-C9689B6E5312}" type="presOf" srcId="{A172AB34-F3DC-C647-8093-51D3826A497D}" destId="{0ECE4D2B-3F0E-FD44-903F-0B9BDBAA7C46}" srcOrd="0" destOrd="0" presId="urn:microsoft.com/office/officeart/2009/3/layout/CircleRelationship"/>
    <dgm:cxn modelId="{CBC7E372-12E2-084A-AFFE-B78B5C354194}" srcId="{645E727D-AD99-A845-A1A7-F70B361D24BC}" destId="{5FB84E0C-BB82-1E4B-99A2-E4A8B942BE16}" srcOrd="1" destOrd="0" parTransId="{7DCC388C-0477-3F4C-B183-2186958C67AE}" sibTransId="{AE2A4D5E-F31D-604F-8915-A71D074D6EAF}"/>
    <dgm:cxn modelId="{D2E977CF-3ACA-F54A-AA81-8774C4F99ADC}" type="presOf" srcId="{2D278D94-03FE-3F4A-9629-88AEA8812F01}" destId="{A83A3236-6371-9647-9789-F9A865575611}" srcOrd="0" destOrd="0" presId="urn:microsoft.com/office/officeart/2009/3/layout/CircleRelationship"/>
    <dgm:cxn modelId="{0751B1DD-C8C7-4044-9A10-7BAFBD973DD7}" type="presParOf" srcId="{A83A3236-6371-9647-9789-F9A865575611}" destId="{2D91F9F1-DFA5-7A44-9D3D-033C6F2A33A6}" srcOrd="0" destOrd="0" presId="urn:microsoft.com/office/officeart/2009/3/layout/CircleRelationship"/>
    <dgm:cxn modelId="{EAE0D207-2CD4-284E-8081-5975879714EC}" type="presParOf" srcId="{A83A3236-6371-9647-9789-F9A865575611}" destId="{C7C941FA-F73C-944F-A66B-994015E96D7B}" srcOrd="1" destOrd="0" presId="urn:microsoft.com/office/officeart/2009/3/layout/CircleRelationship"/>
    <dgm:cxn modelId="{4B4C03E9-97D5-E744-AEB6-442C86934470}" type="presParOf" srcId="{A83A3236-6371-9647-9789-F9A865575611}" destId="{B2088697-18F4-C84E-9A2E-382ED921D57A}" srcOrd="2" destOrd="0" presId="urn:microsoft.com/office/officeart/2009/3/layout/CircleRelationship"/>
    <dgm:cxn modelId="{AB8FF731-D567-4E43-A5EC-B8D0DAF09A58}" type="presParOf" srcId="{A83A3236-6371-9647-9789-F9A865575611}" destId="{4080BFF9-C10D-434E-B76E-7779B29FD7B4}" srcOrd="3" destOrd="0" presId="urn:microsoft.com/office/officeart/2009/3/layout/CircleRelationship"/>
    <dgm:cxn modelId="{28C19B59-FEEA-0F43-877C-CF3CDAAACD7D}" type="presParOf" srcId="{A83A3236-6371-9647-9789-F9A865575611}" destId="{BFD2AF94-8171-E042-8BA1-8E4375A88F6A}" srcOrd="4" destOrd="0" presId="urn:microsoft.com/office/officeart/2009/3/layout/CircleRelationship"/>
    <dgm:cxn modelId="{3B296DDB-C1DB-4A45-8579-AF994028C006}" type="presParOf" srcId="{A83A3236-6371-9647-9789-F9A865575611}" destId="{19B5C473-C311-2B4F-BDF7-18E62DD4EFD0}" srcOrd="5" destOrd="0" presId="urn:microsoft.com/office/officeart/2009/3/layout/CircleRelationship"/>
    <dgm:cxn modelId="{4C23C392-29C3-A840-BB8D-33A7BD47F936}" type="presParOf" srcId="{A83A3236-6371-9647-9789-F9A865575611}" destId="{2FFA658E-61B4-BE48-8D60-0FEA2DD66E2D}" srcOrd="6" destOrd="0" presId="urn:microsoft.com/office/officeart/2009/3/layout/CircleRelationship"/>
    <dgm:cxn modelId="{3DECD5E8-927F-DE4D-AD1F-267221AA08BD}" type="presParOf" srcId="{A83A3236-6371-9647-9789-F9A865575611}" destId="{620D28C9-B1DB-D543-8745-1F488A329381}" srcOrd="7" destOrd="0" presId="urn:microsoft.com/office/officeart/2009/3/layout/CircleRelationship"/>
    <dgm:cxn modelId="{54CBFB9A-C32B-CD44-A867-E44DB8C5EE8B}" type="presParOf" srcId="{A83A3236-6371-9647-9789-F9A865575611}" destId="{BB6524E1-EB49-4546-9FC8-DD659A4478CC}" srcOrd="8" destOrd="0" presId="urn:microsoft.com/office/officeart/2009/3/layout/CircleRelationship"/>
    <dgm:cxn modelId="{3B323C45-D673-C940-B950-255127ADF252}" type="presParOf" srcId="{BB6524E1-EB49-4546-9FC8-DD659A4478CC}" destId="{EF0E8E73-EF59-1B4E-94D1-360E5E355890}" srcOrd="0" destOrd="0" presId="urn:microsoft.com/office/officeart/2009/3/layout/CircleRelationship"/>
    <dgm:cxn modelId="{E3810DDC-3592-BE42-8884-46FD532D09FB}" type="presParOf" srcId="{A83A3236-6371-9647-9789-F9A865575611}" destId="{24544519-4E2B-0448-B3C3-42679C23ABF0}" srcOrd="9" destOrd="0" presId="urn:microsoft.com/office/officeart/2009/3/layout/CircleRelationship"/>
    <dgm:cxn modelId="{5CADC872-4E4D-3947-BA87-EF505732147F}" type="presParOf" srcId="{24544519-4E2B-0448-B3C3-42679C23ABF0}" destId="{9B5ED349-5052-7147-89C2-8D3D0FB72980}" srcOrd="0" destOrd="0" presId="urn:microsoft.com/office/officeart/2009/3/layout/CircleRelationship"/>
    <dgm:cxn modelId="{3E0B3A9A-9D98-494A-8DEF-0508E6CD3E1F}" type="presParOf" srcId="{A83A3236-6371-9647-9789-F9A865575611}" destId="{ECFA75C5-5B42-5547-A048-50B48C77CC86}" srcOrd="10" destOrd="0" presId="urn:microsoft.com/office/officeart/2009/3/layout/CircleRelationship"/>
    <dgm:cxn modelId="{DBC24EAA-2D0A-3D47-AB89-0157230664BF}" type="presParOf" srcId="{A83A3236-6371-9647-9789-F9A865575611}" destId="{40B398DA-E7D5-0F47-8999-7C97B48805D9}" srcOrd="11" destOrd="0" presId="urn:microsoft.com/office/officeart/2009/3/layout/CircleRelationship"/>
    <dgm:cxn modelId="{B8D239D9-AE52-AA44-88AB-6BB87E9F20C9}" type="presParOf" srcId="{40B398DA-E7D5-0F47-8999-7C97B48805D9}" destId="{4A5EC9B0-08ED-1848-B321-0206BDCA5696}" srcOrd="0" destOrd="0" presId="urn:microsoft.com/office/officeart/2009/3/layout/CircleRelationship"/>
    <dgm:cxn modelId="{E808263A-03B2-6548-AFE4-DCF33771C280}" type="presParOf" srcId="{A83A3236-6371-9647-9789-F9A865575611}" destId="{BEB0469A-E84B-D149-91E2-D556C5AEDAE9}" srcOrd="12" destOrd="0" presId="urn:microsoft.com/office/officeart/2009/3/layout/CircleRelationship"/>
    <dgm:cxn modelId="{43C44C80-76B0-784D-BA62-2E4DBE36548F}" type="presParOf" srcId="{BEB0469A-E84B-D149-91E2-D556C5AEDAE9}" destId="{AC477293-E56C-6946-857D-FDDE6D89FACA}" srcOrd="0" destOrd="0" presId="urn:microsoft.com/office/officeart/2009/3/layout/CircleRelationship"/>
    <dgm:cxn modelId="{84D38C3E-0EAD-484F-8FF1-B52950F14A55}" type="presParOf" srcId="{A83A3236-6371-9647-9789-F9A865575611}" destId="{EB9B3949-7435-CB41-8D19-6E93ECE5B9F3}" srcOrd="13" destOrd="0" presId="urn:microsoft.com/office/officeart/2009/3/layout/CircleRelationship"/>
    <dgm:cxn modelId="{B80A567A-A4CA-EA4B-9DD8-354C2010C5AB}" type="presParOf" srcId="{EB9B3949-7435-CB41-8D19-6E93ECE5B9F3}" destId="{151E866E-A2EC-0942-AE7B-AB8DA5DA4BCE}" srcOrd="0" destOrd="0" presId="urn:microsoft.com/office/officeart/2009/3/layout/CircleRelationship"/>
    <dgm:cxn modelId="{CFD025CC-14EA-2D4F-A8A3-C63637ACED6E}" type="presParOf" srcId="{A83A3236-6371-9647-9789-F9A865575611}" destId="{0ECE4D2B-3F0E-FD44-903F-0B9BDBAA7C46}" srcOrd="14" destOrd="0" presId="urn:microsoft.com/office/officeart/2009/3/layout/CircleRelationship"/>
    <dgm:cxn modelId="{97B288F1-1332-184E-852F-54DB26A401B2}" type="presParOf" srcId="{A83A3236-6371-9647-9789-F9A865575611}" destId="{52F2FE8A-5B86-7E4C-9CC0-3BFD686276F7}" srcOrd="15" destOrd="0" presId="urn:microsoft.com/office/officeart/2009/3/layout/CircleRelationship"/>
    <dgm:cxn modelId="{26ED0F78-B371-E54B-B84C-144C3AF98BE8}" type="presParOf" srcId="{52F2FE8A-5B86-7E4C-9CC0-3BFD686276F7}" destId="{EB3C335C-B591-C049-85F6-0DC67AFF2177}" srcOrd="0" destOrd="0" presId="urn:microsoft.com/office/officeart/2009/3/layout/CircleRelationship"/>
    <dgm:cxn modelId="{90FE1BBD-56FC-9E42-9D00-8A14444A0BAA}" type="presParOf" srcId="{A83A3236-6371-9647-9789-F9A865575611}" destId="{6EA83983-7221-9247-8BC3-336A45531BF6}" srcOrd="16" destOrd="0" presId="urn:microsoft.com/office/officeart/2009/3/layout/CircleRelationship"/>
    <dgm:cxn modelId="{2B86C579-FBB8-9E43-B5F6-DE5F31C52C91}" type="presParOf" srcId="{A83A3236-6371-9647-9789-F9A865575611}" destId="{8A719C44-8D41-514D-98FD-D1A04FAFBF68}" srcOrd="17" destOrd="0" presId="urn:microsoft.com/office/officeart/2009/3/layout/CircleRelationship"/>
    <dgm:cxn modelId="{83380929-E882-5D40-B6AA-644E25CC48E9}" type="presParOf" srcId="{8A719C44-8D41-514D-98FD-D1A04FAFBF68}" destId="{3F3AD525-E5DB-C340-873B-6479DF35D76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1F9F1-DFA5-7A44-9D3D-033C6F2A33A6}">
      <dsp:nvSpPr>
        <dsp:cNvPr id="0" name=""/>
        <dsp:cNvSpPr/>
      </dsp:nvSpPr>
      <dsp:spPr>
        <a:xfrm>
          <a:off x="1091590" y="22150"/>
          <a:ext cx="1995693" cy="1635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C++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1383852" y="261707"/>
        <a:ext cx="1411169" cy="1156681"/>
      </dsp:txXfrm>
    </dsp:sp>
    <dsp:sp modelId="{C7C941FA-F73C-944F-A66B-994015E96D7B}">
      <dsp:nvSpPr>
        <dsp:cNvPr id="0" name=""/>
        <dsp:cNvSpPr/>
      </dsp:nvSpPr>
      <dsp:spPr>
        <a:xfrm>
          <a:off x="2229153" y="0"/>
          <a:ext cx="181857" cy="18205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088697-18F4-C84E-9A2E-382ED921D57A}">
      <dsp:nvSpPr>
        <dsp:cNvPr id="0" name=""/>
        <dsp:cNvSpPr/>
      </dsp:nvSpPr>
      <dsp:spPr>
        <a:xfrm>
          <a:off x="1798669" y="1588939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703142"/>
                <a:satOff val="-1055"/>
                <a:lumOff val="-17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03142"/>
                <a:satOff val="-1055"/>
                <a:lumOff val="-17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80BFF9-C10D-434E-B76E-7779B29FD7B4}">
      <dsp:nvSpPr>
        <dsp:cNvPr id="0" name=""/>
        <dsp:cNvSpPr/>
      </dsp:nvSpPr>
      <dsp:spPr>
        <a:xfrm>
          <a:off x="3036773" y="738462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D2AF94-8171-E042-8BA1-8E4375A88F6A}">
      <dsp:nvSpPr>
        <dsp:cNvPr id="0" name=""/>
        <dsp:cNvSpPr/>
      </dsp:nvSpPr>
      <dsp:spPr>
        <a:xfrm>
          <a:off x="2406649" y="1729018"/>
          <a:ext cx="181857" cy="182053"/>
        </a:xfrm>
        <a:prstGeom prst="ellipse">
          <a:avLst/>
        </a:prstGeom>
        <a:gradFill rotWithShape="0">
          <a:gsLst>
            <a:gs pos="0">
              <a:schemeClr val="accent3">
                <a:hueOff val="2109425"/>
                <a:satOff val="-3165"/>
                <a:lumOff val="-5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109425"/>
                <a:satOff val="-3165"/>
                <a:lumOff val="-5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B5C473-C311-2B4F-BDF7-18E62DD4EFD0}">
      <dsp:nvSpPr>
        <dsp:cNvPr id="0" name=""/>
        <dsp:cNvSpPr/>
      </dsp:nvSpPr>
      <dsp:spPr>
        <a:xfrm>
          <a:off x="1835577" y="258437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FA658E-61B4-BE48-8D60-0FEA2DD66E2D}">
      <dsp:nvSpPr>
        <dsp:cNvPr id="0" name=""/>
        <dsp:cNvSpPr/>
      </dsp:nvSpPr>
      <dsp:spPr>
        <a:xfrm>
          <a:off x="1420527" y="1013007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3515708"/>
                <a:satOff val="-5275"/>
                <a:lumOff val="-8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515708"/>
                <a:satOff val="-5275"/>
                <a:lumOff val="-8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0D28C9-B1DB-D543-8745-1F488A329381}">
      <dsp:nvSpPr>
        <dsp:cNvPr id="0" name=""/>
        <dsp:cNvSpPr/>
      </dsp:nvSpPr>
      <dsp:spPr>
        <a:xfrm>
          <a:off x="184804" y="369719"/>
          <a:ext cx="1326189" cy="665007"/>
        </a:xfrm>
        <a:prstGeom prst="ellipse">
          <a:avLst/>
        </a:prstGeom>
        <a:gradFill rotWithShape="0">
          <a:gsLst>
            <a:gs pos="0">
              <a:schemeClr val="accent3">
                <a:hueOff val="4218850"/>
                <a:satOff val="-6330"/>
                <a:lumOff val="-10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18850"/>
                <a:satOff val="-6330"/>
                <a:lumOff val="-10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JAVA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379020" y="467107"/>
        <a:ext cx="937757" cy="470231"/>
      </dsp:txXfrm>
    </dsp:sp>
    <dsp:sp modelId="{EF0E8E73-EF59-1B4E-94D1-360E5E355890}">
      <dsp:nvSpPr>
        <dsp:cNvPr id="0" name=""/>
        <dsp:cNvSpPr/>
      </dsp:nvSpPr>
      <dsp:spPr>
        <a:xfrm>
          <a:off x="2045283" y="264294"/>
          <a:ext cx="181857" cy="182053"/>
        </a:xfrm>
        <a:prstGeom prst="ellipse">
          <a:avLst/>
        </a:prstGeom>
        <a:gradFill rotWithShape="0">
          <a:gsLst>
            <a:gs pos="0">
              <a:schemeClr val="accent3">
                <a:hueOff val="4921991"/>
                <a:satOff val="-7385"/>
                <a:lumOff val="-12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21991"/>
                <a:satOff val="-7385"/>
                <a:lumOff val="-12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5ED349-5052-7147-89C2-8D3D0FB72980}">
      <dsp:nvSpPr>
        <dsp:cNvPr id="0" name=""/>
        <dsp:cNvSpPr/>
      </dsp:nvSpPr>
      <dsp:spPr>
        <a:xfrm>
          <a:off x="847107" y="1229469"/>
          <a:ext cx="328819" cy="328964"/>
        </a:xfrm>
        <a:prstGeom prst="ellipse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FA75C5-5B42-5547-A048-50B48C77CC86}">
      <dsp:nvSpPr>
        <dsp:cNvPr id="0" name=""/>
        <dsp:cNvSpPr/>
      </dsp:nvSpPr>
      <dsp:spPr>
        <a:xfrm>
          <a:off x="2970397" y="56861"/>
          <a:ext cx="923260" cy="665007"/>
        </a:xfrm>
        <a:prstGeom prst="ellipse">
          <a:avLst/>
        </a:prstGeom>
        <a:gradFill rotWithShape="0">
          <a:gsLst>
            <a:gs pos="0">
              <a:schemeClr val="accent3">
                <a:hueOff val="6328274"/>
                <a:satOff val="-9495"/>
                <a:lumOff val="-154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328274"/>
                <a:satOff val="-9495"/>
                <a:lumOff val="-154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0000"/>
              </a:solidFill>
            </a:rPr>
            <a:t>R</a:t>
          </a:r>
          <a:endParaRPr lang="en-US" sz="2100" b="1" kern="1200" dirty="0">
            <a:solidFill>
              <a:srgbClr val="000000"/>
            </a:solidFill>
          </a:endParaRPr>
        </a:p>
      </dsp:txBody>
      <dsp:txXfrm>
        <a:off x="3105605" y="154249"/>
        <a:ext cx="652844" cy="470231"/>
      </dsp:txXfrm>
    </dsp:sp>
    <dsp:sp modelId="{4A5EC9B0-08ED-1848-B321-0206BDCA5696}">
      <dsp:nvSpPr>
        <dsp:cNvPr id="0" name=""/>
        <dsp:cNvSpPr/>
      </dsp:nvSpPr>
      <dsp:spPr>
        <a:xfrm>
          <a:off x="2802574" y="516143"/>
          <a:ext cx="181857" cy="182053"/>
        </a:xfrm>
        <a:prstGeom prst="ellipse">
          <a:avLst/>
        </a:prstGeom>
        <a:gradFill rotWithShape="0">
          <a:gsLst>
            <a:gs pos="0">
              <a:schemeClr val="accent3">
                <a:hueOff val="7031416"/>
                <a:satOff val="-10550"/>
                <a:lumOff val="-17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031416"/>
                <a:satOff val="-10550"/>
                <a:lumOff val="-17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477293-E56C-6946-857D-FDDE6D89FACA}">
      <dsp:nvSpPr>
        <dsp:cNvPr id="0" name=""/>
        <dsp:cNvSpPr/>
      </dsp:nvSpPr>
      <dsp:spPr>
        <a:xfrm>
          <a:off x="721954" y="1620909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7734557"/>
                <a:satOff val="-11605"/>
                <a:lumOff val="-188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734557"/>
                <a:satOff val="-11605"/>
                <a:lumOff val="-188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1E866E-A2EC-0942-AE7B-AB8DA5DA4BCE}">
      <dsp:nvSpPr>
        <dsp:cNvPr id="0" name=""/>
        <dsp:cNvSpPr/>
      </dsp:nvSpPr>
      <dsp:spPr>
        <a:xfrm>
          <a:off x="2035888" y="1433242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8437700"/>
                <a:satOff val="-12660"/>
                <a:lumOff val="-2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437700"/>
                <a:satOff val="-12660"/>
                <a:lumOff val="-2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CE4D2B-3F0E-FD44-903F-0B9BDBAA7C46}">
      <dsp:nvSpPr>
        <dsp:cNvPr id="0" name=""/>
        <dsp:cNvSpPr/>
      </dsp:nvSpPr>
      <dsp:spPr>
        <a:xfrm>
          <a:off x="3162084" y="1206286"/>
          <a:ext cx="1165314" cy="665007"/>
        </a:xfrm>
        <a:prstGeom prst="ellipse">
          <a:avLst/>
        </a:prstGeom>
        <a:gradFill rotWithShape="0">
          <a:gsLst>
            <a:gs pos="0">
              <a:schemeClr val="accent3">
                <a:hueOff val="9140841"/>
                <a:satOff val="-13715"/>
                <a:lumOff val="-22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140841"/>
                <a:satOff val="-13715"/>
                <a:lumOff val="-22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PYTHON</a:t>
          </a:r>
          <a:endParaRPr lang="en-US" sz="1100" b="1" kern="1200" dirty="0">
            <a:solidFill>
              <a:srgbClr val="000000"/>
            </a:solidFill>
          </a:endParaRPr>
        </a:p>
      </dsp:txBody>
      <dsp:txXfrm>
        <a:off x="3332740" y="1303674"/>
        <a:ext cx="824002" cy="470231"/>
      </dsp:txXfrm>
    </dsp:sp>
    <dsp:sp modelId="{EB3C335C-B591-C049-85F6-0DC67AFF2177}">
      <dsp:nvSpPr>
        <dsp:cNvPr id="0" name=""/>
        <dsp:cNvSpPr/>
      </dsp:nvSpPr>
      <dsp:spPr>
        <a:xfrm>
          <a:off x="3224670" y="1183102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9843983"/>
                <a:satOff val="-14770"/>
                <a:lumOff val="-24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843983"/>
                <a:satOff val="-14770"/>
                <a:lumOff val="-24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A83983-7221-9247-8BC3-336A45531BF6}">
      <dsp:nvSpPr>
        <dsp:cNvPr id="0" name=""/>
        <dsp:cNvSpPr/>
      </dsp:nvSpPr>
      <dsp:spPr>
        <a:xfrm>
          <a:off x="1421253" y="1775385"/>
          <a:ext cx="829319" cy="665007"/>
        </a:xfrm>
        <a:prstGeom prst="ellipse">
          <a:avLst/>
        </a:prstGeom>
        <a:gradFill rotWithShape="0">
          <a:gsLst>
            <a:gs pos="0">
              <a:schemeClr val="accent3">
                <a:hueOff val="10547124"/>
                <a:satOff val="-15825"/>
                <a:lumOff val="-25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0547124"/>
                <a:satOff val="-15825"/>
                <a:lumOff val="-25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C#</a:t>
          </a:r>
          <a:endParaRPr lang="en-US" sz="1600" b="1" kern="1200" dirty="0">
            <a:solidFill>
              <a:srgbClr val="000000"/>
            </a:solidFill>
          </a:endParaRPr>
        </a:p>
      </dsp:txBody>
      <dsp:txXfrm>
        <a:off x="1542704" y="1872773"/>
        <a:ext cx="586417" cy="470231"/>
      </dsp:txXfrm>
    </dsp:sp>
    <dsp:sp modelId="{3F3AD525-E5DB-C340-873B-6479DF35D76C}">
      <dsp:nvSpPr>
        <dsp:cNvPr id="0" name=""/>
        <dsp:cNvSpPr/>
      </dsp:nvSpPr>
      <dsp:spPr>
        <a:xfrm>
          <a:off x="2097290" y="1752934"/>
          <a:ext cx="131863" cy="131781"/>
        </a:xfrm>
        <a:prstGeom prst="ellipse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358E-96D1-AE42-B99E-5F8F0EB9A11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EBD87-9825-8F49-AC5F-2A1C41A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you get the problem with the hand - calculation exercises from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K lectures?</a:t>
            </a:r>
          </a:p>
          <a:p>
            <a:r>
              <a:rPr lang="en-US" baseline="0" dirty="0" smtClean="0"/>
              <a:t>Do you have ever ask question: is there any quicker way to help me get out of all headache </a:t>
            </a:r>
            <a:r>
              <a:rPr lang="en-US" baseline="0" dirty="0" err="1" smtClean="0"/>
              <a:t>mandane</a:t>
            </a:r>
            <a:r>
              <a:rPr lang="en-US" baseline="0" dirty="0" smtClean="0"/>
              <a:t> works ? QUICKER, EXACTLY, MORE BROADER, INTELLIGENT? </a:t>
            </a:r>
          </a:p>
          <a:p>
            <a:r>
              <a:rPr lang="en-US" baseline="0" dirty="0" smtClean="0"/>
              <a:t>Why we introduce it for you today, in the time that you have to focus on your exam?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 optimization models to computer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Leveraging power and convenience familiar algebraic formulations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new implementations (of traditional optimization models)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motivating applications in new areas.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</a:t>
            </a:r>
            <a:r>
              <a:rPr lang="en-US" baseline="0" dirty="0" smtClean="0"/>
              <a:t> many language, program, skills and tools to learn! Optimize your TIME, ENERGY, BRAIN NEURONS, why this program? 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Support entire optimization modeling lifecycle: analysis, </a:t>
            </a:r>
            <a:r>
              <a:rPr lang="en-US" baseline="0" dirty="0" smtClean="0"/>
              <a:t>formulation, testing, deployment and maintenance &gt; rapid development &amp; reliable results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High-level algebraic representation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Command language for analysis &amp; debugging; scripting language for manipulating data &amp; implementing opt strategies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Embedding opt models into applications &amp; deploying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data, model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download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example get the ideas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0074E-E59F-4204-8DF5-60365524DB0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E</a:t>
            </a:r>
            <a:r>
              <a:rPr lang="en-US" dirty="0" smtClean="0"/>
              <a:t>xtensive</a:t>
            </a:r>
            <a:r>
              <a:rPr lang="en-US" baseline="0" dirty="0" smtClean="0"/>
              <a:t> modification to our linear program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Problem: choosing foods to meet the nutrition requirement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Simple and clear example &gt; how a general model can be formulated (for all linear program)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Subject:</a:t>
            </a:r>
            <a:r>
              <a:rPr lang="en-US" baseline="0" dirty="0" smtClean="0"/>
              <a:t> people &gt; packaging (animal food, fertilizer)</a:t>
            </a:r>
            <a:endParaRPr lang="en-US" dirty="0" smtClean="0"/>
          </a:p>
          <a:p>
            <a:r>
              <a:rPr lang="en-US" dirty="0" smtClean="0"/>
              <a:t>BLEND:</a:t>
            </a:r>
            <a:r>
              <a:rPr lang="en-US" baseline="0" dirty="0" smtClean="0"/>
              <a:t> </a:t>
            </a:r>
            <a:r>
              <a:rPr lang="en-US" dirty="0" smtClean="0"/>
              <a:t>Input: Raw materials</a:t>
            </a:r>
            <a:r>
              <a:rPr lang="en-US" baseline="0" dirty="0" smtClean="0"/>
              <a:t> : mixed together </a:t>
            </a:r>
          </a:p>
          <a:p>
            <a:r>
              <a:rPr lang="en-US" baseline="0" dirty="0" smtClean="0"/>
              <a:t>Output: sodium or calories for animal feed, vapor pressure or octane rating for gasoline)</a:t>
            </a:r>
          </a:p>
          <a:p>
            <a:r>
              <a:rPr lang="en-US" baseline="0" dirty="0" smtClean="0"/>
              <a:t>Physical properties : weight and volume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EBD87-9825-8F49-AC5F-2A1C41A81A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2436-596D-7149-9314-68A542AA5CF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D7EB-5363-6849-BC35-E561B60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g"/><Relationship Id="rId5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378" y="5111432"/>
            <a:ext cx="9449574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Mathematical Programming Language</a:t>
            </a:r>
            <a:endParaRPr lang="en-US" sz="2800" b="1" dirty="0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" y="5321692"/>
            <a:ext cx="1866345" cy="1462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5553" y="6585862"/>
            <a:ext cx="881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ampl.com</a:t>
            </a:r>
            <a:endParaRPr lang="en-US" sz="800" dirty="0"/>
          </a:p>
        </p:txBody>
      </p:sp>
      <p:pic>
        <p:nvPicPr>
          <p:cNvPr id="7" name="Picture 6" descr="GettyImages-875110490-1-compress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60" y="38134"/>
            <a:ext cx="7819100" cy="52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Create a .mod file using the mathematical program code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630908"/>
            <a:ext cx="6329433" cy="221695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b="1" dirty="0" smtClean="0"/>
              <a:t>https://tinyurl.com/w6e77wc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928794" y="2416726"/>
            <a:ext cx="2786082" cy="35719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214810" y="2118832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Decision variables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00232" y="2773916"/>
            <a:ext cx="3643338" cy="214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572132" y="2559602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Objective function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57356" y="2988230"/>
            <a:ext cx="5072098" cy="6429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428728" y="3559734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Constraints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357158" y="3929066"/>
            <a:ext cx="8572528" cy="228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variables:</a:t>
            </a: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dirty="0" smtClean="0"/>
              <a:t>- Variables must be declared using the </a:t>
            </a: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/>
              <a:t> keyword</a:t>
            </a:r>
            <a:endParaRPr lang="zh-TW" altLang="en-US" dirty="0" smtClean="0"/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dirty="0" smtClean="0"/>
              <a:t>- Can type: </a:t>
            </a: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PaintB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or </a:t>
            </a: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PaintB</a:t>
            </a:r>
            <a:r>
              <a:rPr lang="en-US" altLang="zh-TW" dirty="0" smtClean="0">
                <a:solidFill>
                  <a:srgbClr val="FF0000"/>
                </a:solidFill>
              </a:rPr>
              <a:t> &gt;= 0;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noProof="0" dirty="0" smtClean="0"/>
              <a:t>Objective function: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dirty="0" smtClean="0"/>
              <a:t>Start with </a:t>
            </a:r>
            <a:r>
              <a:rPr lang="en-US" altLang="zh-TW" dirty="0" smtClean="0">
                <a:solidFill>
                  <a:srgbClr val="FF0000"/>
                </a:solidFill>
              </a:rPr>
              <a:t>maximize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FF0000"/>
                </a:solidFill>
              </a:rPr>
              <a:t>minimize</a:t>
            </a:r>
            <a:r>
              <a:rPr lang="en-US" altLang="zh-TW" dirty="0" smtClean="0"/>
              <a:t>, a name, and a colon (:), and end with a semi-colon(;)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</a:p>
          <a:p>
            <a:pPr marL="182563" lvl="0" indent="-182563">
              <a:spcBef>
                <a:spcPct val="20000"/>
              </a:spcBef>
            </a:pPr>
            <a:r>
              <a:rPr lang="en-US" altLang="zh-TW" dirty="0" smtClean="0"/>
              <a:t>-  Start with </a:t>
            </a:r>
            <a:r>
              <a:rPr lang="en-US" altLang="zh-TW" dirty="0" smtClean="0">
                <a:solidFill>
                  <a:srgbClr val="FF0000"/>
                </a:solidFill>
              </a:rPr>
              <a:t>subject to (or </a:t>
            </a:r>
            <a:r>
              <a:rPr lang="en-US" altLang="zh-TW" dirty="0" err="1" smtClean="0">
                <a:solidFill>
                  <a:srgbClr val="FF0000"/>
                </a:solidFill>
              </a:rPr>
              <a:t>s.t</a:t>
            </a:r>
            <a:r>
              <a:rPr lang="en-US" altLang="zh-TW" dirty="0" smtClean="0">
                <a:solidFill>
                  <a:srgbClr val="FF0000"/>
                </a:solidFill>
              </a:rPr>
              <a:t>.) </a:t>
            </a:r>
            <a:r>
              <a:rPr lang="en-US" altLang="zh-TW" dirty="0" smtClean="0"/>
              <a:t>, a name, and colon.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1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Create a .mod file using the mathematical program code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2640810"/>
            <a:ext cx="6329433" cy="221695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b="1" dirty="0" smtClean="0"/>
              <a:t>https://tinyurl.com/w6e77wc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 rot="16200000" flipV="1">
            <a:off x="428596" y="2285992"/>
            <a:ext cx="135732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42844" y="1571612"/>
            <a:ext cx="8429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# symbol indicates the start of a comment. Everything after that symbol is ignored.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786314" y="3786190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rot="5400000" flipH="1" flipV="1">
            <a:off x="5000628" y="3714752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500562" y="3286124"/>
            <a:ext cx="4536819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All lines of code must end with a semi-colon.</a:t>
            </a:r>
            <a:endParaRPr lang="zh-TW" altLang="en-US" dirty="0"/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357158" y="5000636"/>
            <a:ext cx="8429684" cy="140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00034" y="5000636"/>
            <a:ext cx="7723909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Names must be unique. A variable and a constraint cannot have the same name.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034" y="5572140"/>
            <a:ext cx="5371214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AMPL is case sensitive. Keywords must be in lower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5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: type AMPL commands to show the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100" name="Picture 4" descr="C:\Users\flyke\OneDrive\桌面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715304" cy="4598009"/>
          </a:xfrm>
          <a:prstGeom prst="rect">
            <a:avLst/>
          </a:prstGeom>
          <a:noFill/>
        </p:spPr>
      </p:pic>
      <p:sp>
        <p:nvSpPr>
          <p:cNvPr id="9" name="向左箭號 8">
            <a:hlinkClick r:id="rId3" action="ppaction://hlinksldjump"/>
          </p:cNvPr>
          <p:cNvSpPr/>
          <p:nvPr/>
        </p:nvSpPr>
        <p:spPr>
          <a:xfrm>
            <a:off x="214282" y="5786454"/>
            <a:ext cx="357190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8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2</a:t>
            </a:r>
            <a:r>
              <a:rPr lang="en-US" altLang="zh-TW" sz="3200" baseline="30000" dirty="0" smtClean="0"/>
              <a:t>nd</a:t>
            </a:r>
            <a:r>
              <a:rPr lang="en-US" altLang="zh-TW" sz="3200" dirty="0" smtClean="0"/>
              <a:t>: type AMPL commands to show the results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b="1" dirty="0" smtClean="0"/>
              <a:t>https://tinyurl.com/w6e77wc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122" name="Picture 2" descr="C:\Users\flyke\OneDrive\桌面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71612"/>
            <a:ext cx="6143668" cy="4620804"/>
          </a:xfrm>
          <a:prstGeom prst="rect">
            <a:avLst/>
          </a:prstGeom>
          <a:noFill/>
        </p:spPr>
      </p:pic>
      <p:cxnSp>
        <p:nvCxnSpPr>
          <p:cNvPr id="8" name="直線接點 7"/>
          <p:cNvCxnSpPr/>
          <p:nvPr/>
        </p:nvCxnSpPr>
        <p:spPr>
          <a:xfrm rot="16200000" flipH="1">
            <a:off x="1571604" y="1714488"/>
            <a:ext cx="107157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14414" y="987966"/>
            <a:ext cx="280115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using the solver called </a:t>
            </a:r>
            <a:r>
              <a:rPr lang="en-US" altLang="zh-TW" dirty="0" err="1" smtClean="0"/>
              <a:t>cplex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60729" y="2071678"/>
            <a:ext cx="4268989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tells AMPL to read this file you have created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rot="10800000" flipV="1">
            <a:off x="3357554" y="2428868"/>
            <a:ext cx="200026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86248" y="2643182"/>
            <a:ext cx="278608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tell AMPL to run the model 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5" idx="1"/>
          </p:cNvCxnSpPr>
          <p:nvPr/>
        </p:nvCxnSpPr>
        <p:spPr>
          <a:xfrm rot="10800000" flipV="1">
            <a:off x="2857494" y="2827848"/>
            <a:ext cx="1428754" cy="10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72132" y="3643314"/>
            <a:ext cx="278608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tell AMPL to show the value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21" idx="1"/>
          </p:cNvCxnSpPr>
          <p:nvPr/>
        </p:nvCxnSpPr>
        <p:spPr>
          <a:xfrm rot="10800000">
            <a:off x="4643438" y="3601524"/>
            <a:ext cx="928694" cy="22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71604" y="3571876"/>
            <a:ext cx="185738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424714" y="3857628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4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from 30/10/2019 lecture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Original question: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G(X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= 250X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+ 450X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= Max</a:t>
            </a:r>
          </a:p>
          <a:p>
            <a:pPr>
              <a:buNone/>
            </a:pPr>
            <a:r>
              <a:rPr lang="en-US" altLang="zh-TW" dirty="0" smtClean="0"/>
              <a:t>    with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&lt;= 50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&lt;= 200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+ 0.2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&lt;= 72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150X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+ 25X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&lt;= 10,000 and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&gt;= 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Lecture 30/10/2019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03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Example from 30/10/2019 lecture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altLang="zh-TW" sz="2200" dirty="0" smtClean="0"/>
              <a:t>Enter in AMPL in mathematical program code: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Type </a:t>
            </a:r>
            <a:r>
              <a:rPr lang="en-US" altLang="zh-TW" sz="2200" dirty="0"/>
              <a:t>AMPL commands to show the results</a:t>
            </a:r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3929066"/>
            <a:ext cx="597303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285860"/>
            <a:ext cx="4071966" cy="228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928662" y="5929330"/>
            <a:ext cx="135732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85984" y="6286520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results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7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919" y="5763880"/>
            <a:ext cx="3015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Minimization</a:t>
            </a:r>
            <a:endParaRPr lang="en-US" sz="4000" b="1" u="sng" dirty="0"/>
          </a:p>
        </p:txBody>
      </p:sp>
      <p:pic>
        <p:nvPicPr>
          <p:cNvPr id="12" name="Picture 11" descr="food-group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" y="123921"/>
            <a:ext cx="6303805" cy="4727854"/>
          </a:xfrm>
          <a:prstGeom prst="rect">
            <a:avLst/>
          </a:prstGeom>
        </p:spPr>
      </p:pic>
      <p:pic>
        <p:nvPicPr>
          <p:cNvPr id="11" name="Picture 10" descr="money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01" y="3372634"/>
            <a:ext cx="2541392" cy="3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20-01-14 at 9.39.4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2" b="-4237"/>
          <a:stretch/>
        </p:blipFill>
        <p:spPr>
          <a:xfrm>
            <a:off x="457200" y="1206500"/>
            <a:ext cx="3902779" cy="277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20-01-14 at 9.39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9" y="4227165"/>
            <a:ext cx="3060700" cy="176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20-01-14 at 9.41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1994711"/>
            <a:ext cx="4076700" cy="749300"/>
          </a:xfrm>
          <a:prstGeom prst="rect">
            <a:avLst/>
          </a:prstGeom>
        </p:spPr>
      </p:pic>
      <p:pic>
        <p:nvPicPr>
          <p:cNvPr id="9" name="Picture 8" descr="Screen Shot 2020-01-14 at 9.41.3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79" y="4602534"/>
            <a:ext cx="4533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20-01-15 at 9.37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5" r="-10246" b="-10061"/>
          <a:stretch/>
        </p:blipFill>
        <p:spPr>
          <a:xfrm>
            <a:off x="457200" y="0"/>
            <a:ext cx="8229600" cy="7160337"/>
          </a:xfrm>
        </p:spPr>
      </p:pic>
      <p:sp>
        <p:nvSpPr>
          <p:cNvPr id="5" name="Oval 4"/>
          <p:cNvSpPr/>
          <p:nvPr/>
        </p:nvSpPr>
        <p:spPr>
          <a:xfrm>
            <a:off x="6269020" y="2055888"/>
            <a:ext cx="1028039" cy="60467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69020" y="3034674"/>
            <a:ext cx="1028039" cy="60467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69020" y="3932838"/>
            <a:ext cx="1028039" cy="60467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516" y="194014"/>
            <a:ext cx="8009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058"/>
            <a:ext cx="4181885" cy="1143000"/>
          </a:xfrm>
        </p:spPr>
        <p:txBody>
          <a:bodyPr/>
          <a:lstStyle/>
          <a:p>
            <a:r>
              <a:rPr lang="en-US" u="sng" dirty="0" smtClean="0"/>
              <a:t>generalizations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3152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Beef, ham, .. -&gt;  j</a:t>
            </a:r>
          </a:p>
          <a:p>
            <a:pPr marL="0" indent="0">
              <a:buNone/>
            </a:pPr>
            <a:r>
              <a:rPr lang="en-US" dirty="0" smtClean="0"/>
              <a:t>Quantity        </a:t>
            </a:r>
            <a:r>
              <a:rPr lang="en-US" dirty="0" smtClean="0">
                <a:sym typeface="Wingdings"/>
              </a:rPr>
              <a:t>-</a:t>
            </a:r>
            <a:r>
              <a:rPr lang="en-US" dirty="0">
                <a:sym typeface="Wingdings"/>
              </a:rPr>
              <a:t>&gt;  </a:t>
            </a:r>
            <a:r>
              <a:rPr lang="en-US" dirty="0" err="1" smtClean="0">
                <a:sym typeface="Wingdings"/>
              </a:rPr>
              <a:t>Xj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>
              <a:buFontTx/>
              <a:buChar char="•"/>
            </a:pPr>
            <a:r>
              <a:rPr lang="en-US" dirty="0" smtClean="0">
                <a:sym typeface="Wingdings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Beef price:     -&gt; cost[j]</a:t>
            </a:r>
          </a:p>
          <a:p>
            <a:pPr marL="0" indent="0">
              <a:buNone/>
            </a:pPr>
            <a:r>
              <a:rPr lang="en-US" dirty="0" smtClean="0"/>
              <a:t>Objective function:     Cost[j] * X[j]</a:t>
            </a:r>
            <a:endParaRPr lang="en-US" dirty="0" smtClean="0"/>
          </a:p>
        </p:txBody>
      </p:sp>
      <p:pic>
        <p:nvPicPr>
          <p:cNvPr id="9" name="Picture 8" descr="Screen Shot 2020-01-14 at 10.0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27" y="1363374"/>
            <a:ext cx="9250485" cy="4461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5377" y="4575361"/>
            <a:ext cx="4555622" cy="4232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042" y="5059100"/>
            <a:ext cx="8908483" cy="65525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g_Lifecycle_of_Web_Optimization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8195" r="15298" b="8195"/>
          <a:stretch/>
        </p:blipFill>
        <p:spPr>
          <a:xfrm>
            <a:off x="-61046" y="58064"/>
            <a:ext cx="5551926" cy="44316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9006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www.dreamstime.com</a:t>
            </a:r>
            <a:r>
              <a:rPr lang="en-US" sz="800" dirty="0"/>
              <a:t>/stocka-illustration-algebra-symbols-objects-image-image41425448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74759690"/>
              </p:ext>
            </p:extLst>
          </p:nvPr>
        </p:nvGraphicFramePr>
        <p:xfrm>
          <a:off x="2430419" y="4116295"/>
          <a:ext cx="4781177" cy="244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IMG-Math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55" y="0"/>
            <a:ext cx="5031846" cy="4044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5500" y="6581001"/>
            <a:ext cx="2621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www.utsa.edu</a:t>
            </a:r>
            <a:r>
              <a:rPr lang="en-US" sz="800" dirty="0"/>
              <a:t>/discovery/2012/</a:t>
            </a:r>
            <a:r>
              <a:rPr lang="en-US" sz="800" dirty="0" err="1"/>
              <a:t>img</a:t>
            </a:r>
            <a:r>
              <a:rPr lang="en-US" sz="800" dirty="0"/>
              <a:t>/IMG-</a:t>
            </a:r>
            <a:r>
              <a:rPr lang="en-US" sz="800" dirty="0" err="1"/>
              <a:t>Math.jpg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267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2" y="929373"/>
            <a:ext cx="2574231" cy="3990058"/>
          </a:xfrm>
          <a:prstGeom prst="rect">
            <a:avLst/>
          </a:prstGeom>
        </p:spPr>
      </p:pic>
      <p:pic>
        <p:nvPicPr>
          <p:cNvPr id="8" name="Picture 7" descr="supply-and-demand-graph-482858683-0d24266c83ee4aa49481b3ca5f19359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54" y="200425"/>
            <a:ext cx="5457746" cy="3624285"/>
          </a:xfrm>
          <a:prstGeom prst="rect">
            <a:avLst/>
          </a:prstGeom>
        </p:spPr>
      </p:pic>
      <p:pic>
        <p:nvPicPr>
          <p:cNvPr id="10" name="Picture 9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6" y="3990058"/>
            <a:ext cx="4054031" cy="26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AMPL: A Modeling Language</a:t>
            </a:r>
            <a:br>
              <a:rPr lang="en-US" b="1" dirty="0"/>
            </a:br>
            <a:r>
              <a:rPr lang="en-US" b="1" dirty="0"/>
              <a:t>for Mathematical Programming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Robert </a:t>
            </a:r>
            <a:r>
              <a:rPr lang="en-US" dirty="0" err="1"/>
              <a:t>Fourer</a:t>
            </a:r>
            <a:r>
              <a:rPr lang="en-US" dirty="0"/>
              <a:t>, David M. Gay, and Brian W. Kernighan</a:t>
            </a:r>
          </a:p>
          <a:p>
            <a:pPr marL="0" indent="0">
              <a:buNone/>
            </a:pPr>
            <a:r>
              <a:rPr lang="en-US" dirty="0"/>
              <a:t>Second edition</a:t>
            </a:r>
            <a:br>
              <a:rPr lang="en-US" dirty="0"/>
            </a:br>
            <a:r>
              <a:rPr lang="en-US" dirty="0"/>
              <a:t>517 + xxi pp., ISBN 0-534-38809-4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1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3331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1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creen Shot 2020-01-14 at 7.52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948" r="-60948"/>
          <a:stretch>
            <a:fillRect/>
          </a:stretch>
        </p:blipFill>
        <p:spPr>
          <a:xfrm>
            <a:off x="-1580775" y="134935"/>
            <a:ext cx="6297518" cy="3463392"/>
          </a:xfrm>
        </p:spPr>
      </p:pic>
      <p:sp>
        <p:nvSpPr>
          <p:cNvPr id="14" name="TextBox 13"/>
          <p:cNvSpPr txBox="1"/>
          <p:nvPr/>
        </p:nvSpPr>
        <p:spPr>
          <a:xfrm rot="5400000">
            <a:off x="-1700014" y="4952628"/>
            <a:ext cx="35958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feweek.co.uk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-content/uploads/2019/12/research-tech-books-</a:t>
            </a:r>
            <a:r>
              <a:rPr lang="en-US" sz="800" dirty="0" err="1"/>
              <a:t>feat.jpg</a:t>
            </a:r>
            <a:endParaRPr lang="en-US" sz="800" dirty="0"/>
          </a:p>
        </p:txBody>
      </p:sp>
      <p:pic>
        <p:nvPicPr>
          <p:cNvPr id="15" name="Picture 14" descr="research-tech-books-fea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r="4853"/>
          <a:stretch/>
        </p:blipFill>
        <p:spPr>
          <a:xfrm>
            <a:off x="3040323" y="134935"/>
            <a:ext cx="5934343" cy="34633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4934" y="6642556"/>
            <a:ext cx="8389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www.timeshighereducation.com</a:t>
            </a:r>
            <a:r>
              <a:rPr lang="en-US" sz="800" dirty="0"/>
              <a:t>/sites/default/files/styles/</a:t>
            </a:r>
            <a:r>
              <a:rPr lang="en-US" sz="800" dirty="0" err="1"/>
              <a:t>the_breaking_news_image_style</a:t>
            </a:r>
            <a:r>
              <a:rPr lang="en-US" sz="800" dirty="0"/>
              <a:t>/public/shutterstock_96451256.jpg?itok=-</a:t>
            </a:r>
            <a:r>
              <a:rPr lang="en-US" sz="800" dirty="0" err="1"/>
              <a:t>YlDRkWt</a:t>
            </a:r>
            <a:endParaRPr lang="en-US" sz="800" dirty="0"/>
          </a:p>
        </p:txBody>
      </p:sp>
      <p:pic>
        <p:nvPicPr>
          <p:cNvPr id="17" name="Picture 16" descr="shutterstock_9645125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0" y="3784203"/>
            <a:ext cx="3894665" cy="2594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7482007" y="1581484"/>
            <a:ext cx="3108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https://www.cs2.com.ng/</a:t>
            </a:r>
            <a:r>
              <a:rPr lang="en-US" sz="800" dirty="0" err="1"/>
              <a:t>wp</a:t>
            </a:r>
            <a:r>
              <a:rPr lang="en-US" sz="800" dirty="0"/>
              <a:t>-content/uploads/2017/11/</a:t>
            </a:r>
            <a:r>
              <a:rPr lang="en-US" sz="800" dirty="0" err="1"/>
              <a:t>resources.jpg</a:t>
            </a:r>
            <a:endParaRPr lang="en-US" sz="800" dirty="0"/>
          </a:p>
        </p:txBody>
      </p:sp>
      <p:pic>
        <p:nvPicPr>
          <p:cNvPr id="19" name="Picture 18" descr="resources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8" r="27228"/>
          <a:stretch/>
        </p:blipFill>
        <p:spPr>
          <a:xfrm>
            <a:off x="4510309" y="1598941"/>
            <a:ext cx="4371783" cy="477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AMPL screen looks like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C:\Users\flyke\OneDrive\桌面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32" y="1285860"/>
            <a:ext cx="8616948" cy="4847033"/>
          </a:xfrm>
          <a:prstGeom prst="rect">
            <a:avLst/>
          </a:prstGeom>
          <a:noFill/>
        </p:spPr>
      </p:pic>
      <p:sp>
        <p:nvSpPr>
          <p:cNvPr id="7" name="向右箭號 6">
            <a:hlinkClick r:id="rId3" action="ppaction://hlinksldjump"/>
          </p:cNvPr>
          <p:cNvSpPr/>
          <p:nvPr/>
        </p:nvSpPr>
        <p:spPr>
          <a:xfrm>
            <a:off x="7643834" y="6215082"/>
            <a:ext cx="357190" cy="50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lyke\OneDrive\桌面\istockphoto-166081142-612x6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89868">
            <a:off x="7064342" y="1285860"/>
            <a:ext cx="1865376" cy="1801368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Maximization </a:t>
            </a:r>
            <a:r>
              <a:rPr lang="en-US" altLang="zh-TW" dirty="0"/>
              <a:t>P</a:t>
            </a:r>
            <a:r>
              <a:rPr lang="en-US" altLang="zh-TW" dirty="0" smtClean="0"/>
              <a:t>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Example 1.:</a:t>
            </a:r>
          </a:p>
          <a:p>
            <a:pPr marL="0" indent="0">
              <a:buNone/>
            </a:pPr>
            <a:r>
              <a:rPr lang="en-US" altLang="zh-TW" sz="2000" dirty="0" smtClean="0"/>
              <a:t>Berkeley Paint Company makes two colors of paint, blue and gold.</a:t>
            </a:r>
          </a:p>
          <a:p>
            <a:pPr marL="0" indent="0">
              <a:buNone/>
            </a:pPr>
            <a:r>
              <a:rPr lang="en-US" altLang="zh-TW" sz="2000" dirty="0" smtClean="0"/>
              <a:t> - The blue paint: $10 / per gallon</a:t>
            </a:r>
          </a:p>
          <a:p>
            <a:pPr marL="0" indent="0">
              <a:buNone/>
            </a:pPr>
            <a:r>
              <a:rPr lang="en-US" altLang="zh-TW" sz="2000" dirty="0" smtClean="0"/>
              <a:t> - The gold paint: $15 / per gallon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The company can make only one color of paint at a time. It can make 40 gallons per hour of blue paint, but only 30 gallons per hour of gold paint. 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In addition, at most 860 gallons of gold paint and 1000 gallons of blue paint can be sold. If a week is 40 hours and paint can’t be stored until next week.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Question: Determine how many gallons of blue and gold paint to make, so that the total revenue is maximized.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b="1" dirty="0"/>
              <a:t>https://tinyurl.com/w6e77wc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72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Create a .mod file using the mathematical program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571612"/>
            <a:ext cx="6929486" cy="49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Create a .mod file using the mathematical program code.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 descr="C:\Users\flyke\OneDrive\桌面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71612"/>
            <a:ext cx="6715172" cy="4937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235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Create a .mod file using the mathematical program code.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 descr="C:\Users\flyke\OneDrive\桌面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438461" cy="4746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3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Create a .mod file using the mathematical program code</a:t>
            </a:r>
            <a:endParaRPr lang="zh-TW" altLang="en-US" dirty="0"/>
          </a:p>
        </p:txBody>
      </p:sp>
      <p:pic>
        <p:nvPicPr>
          <p:cNvPr id="6" name="內容版面配置區 5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38C2-4A94-40EF-B5CC-FE1191EB838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1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952</Words>
  <Application>Microsoft Macintosh PowerPoint</Application>
  <PresentationFormat>On-screen Show (4:3)</PresentationFormat>
  <Paragraphs>130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A Mathematical Programming Language</vt:lpstr>
      <vt:lpstr>PowerPoint Presentation</vt:lpstr>
      <vt:lpstr>PowerPoint Presentation</vt:lpstr>
      <vt:lpstr>How AMPL screen looks like</vt:lpstr>
      <vt:lpstr>Linear Maximization Problem</vt:lpstr>
      <vt:lpstr>1st: Create a .mod file using the mathematical program code</vt:lpstr>
      <vt:lpstr>1st: Create a .mod file using the mathematical program code.</vt:lpstr>
      <vt:lpstr>1st: Create a .mod file using the mathematical program code.</vt:lpstr>
      <vt:lpstr>1st: Create a .mod file using the mathematical program code</vt:lpstr>
      <vt:lpstr>1st: Create a .mod file using the mathematical program code</vt:lpstr>
      <vt:lpstr>1st: Create a .mod file using the mathematical program code</vt:lpstr>
      <vt:lpstr>2nd: type AMPL commands to show the results</vt:lpstr>
      <vt:lpstr>2nd: type AMPL commands to show the results</vt:lpstr>
      <vt:lpstr>Example from 30/10/2019 lecture </vt:lpstr>
      <vt:lpstr>Example from 30/10/2019 lecture </vt:lpstr>
      <vt:lpstr>PowerPoint Presentation</vt:lpstr>
      <vt:lpstr>PowerPoint Presentation</vt:lpstr>
      <vt:lpstr>PowerPoint Presentation</vt:lpstr>
      <vt:lpstr>generalizations</vt:lpstr>
      <vt:lpstr>PowerPoint Presentation</vt:lpstr>
      <vt:lpstr>Resources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</dc:title>
  <dc:creator>Thu Hong</dc:creator>
  <cp:lastModifiedBy>Thu Hong</cp:lastModifiedBy>
  <cp:revision>35</cp:revision>
  <dcterms:created xsi:type="dcterms:W3CDTF">2020-01-13T12:39:08Z</dcterms:created>
  <dcterms:modified xsi:type="dcterms:W3CDTF">2020-01-15T08:43:43Z</dcterms:modified>
</cp:coreProperties>
</file>