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71" r:id="rId4"/>
    <p:sldId id="258" r:id="rId5"/>
    <p:sldId id="280" r:id="rId6"/>
    <p:sldId id="283" r:id="rId7"/>
    <p:sldId id="295" r:id="rId8"/>
    <p:sldId id="285" r:id="rId9"/>
    <p:sldId id="259" r:id="rId10"/>
    <p:sldId id="268" r:id="rId11"/>
    <p:sldId id="282" r:id="rId12"/>
    <p:sldId id="260" r:id="rId13"/>
    <p:sldId id="296" r:id="rId14"/>
    <p:sldId id="261" r:id="rId15"/>
    <p:sldId id="267" r:id="rId16"/>
    <p:sldId id="288" r:id="rId17"/>
    <p:sldId id="263" r:id="rId18"/>
    <p:sldId id="270" r:id="rId19"/>
    <p:sldId id="264" r:id="rId20"/>
    <p:sldId id="272" r:id="rId21"/>
    <p:sldId id="291" r:id="rId22"/>
    <p:sldId id="277" r:id="rId23"/>
    <p:sldId id="292" r:id="rId24"/>
    <p:sldId id="289" r:id="rId25"/>
    <p:sldId id="266" r:id="rId26"/>
    <p:sldId id="279" r:id="rId27"/>
    <p:sldId id="273" r:id="rId28"/>
    <p:sldId id="274" r:id="rId29"/>
    <p:sldId id="290" r:id="rId30"/>
    <p:sldId id="275" r:id="rId31"/>
    <p:sldId id="297" r:id="rId32"/>
    <p:sldId id="281" r:id="rId33"/>
    <p:sldId id="278" r:id="rId34"/>
    <p:sldId id="284" r:id="rId35"/>
    <p:sldId id="293" r:id="rId36"/>
    <p:sldId id="286" r:id="rId37"/>
    <p:sldId id="28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66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FA2DF-472B-4F3D-902C-81F3424761EF}" type="datetimeFigureOut">
              <a:rPr lang="de-DE" smtClean="0"/>
              <a:pPr/>
              <a:t>29.09.2016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732DB-8A05-41D1-B8F2-738DFD2104F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11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Vortrag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in</a:t>
            </a:r>
            <a:r>
              <a:rPr lang="en-US" baseline="0" dirty="0"/>
              <a:t> 2 </a:t>
            </a:r>
            <a:r>
              <a:rPr lang="en-US" baseline="0" dirty="0" err="1"/>
              <a:t>Kapitel</a:t>
            </a:r>
            <a:r>
              <a:rPr lang="en-US" baseline="0" dirty="0"/>
              <a:t> </a:t>
            </a:r>
            <a:r>
              <a:rPr lang="en-US" baseline="0" dirty="0" err="1"/>
              <a:t>eingeteilt</a:t>
            </a:r>
            <a:r>
              <a:rPr lang="en-US" baseline="0" dirty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26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Gantt Diagramm</a:t>
            </a:r>
            <a:r>
              <a:rPr lang="de-DE" baseline="0" dirty="0"/>
              <a:t> vor </a:t>
            </a:r>
            <a:r>
              <a:rPr lang="de-DE" baseline="0" dirty="0" err="1"/>
              <a:t>Baseline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-Geordnet, noch nichts umgestellt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885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Vorher: Die ganze</a:t>
            </a:r>
            <a:r>
              <a:rPr lang="de-DE" baseline="0" dirty="0"/>
              <a:t> Logik innerhalb des Projektes geplant</a:t>
            </a:r>
          </a:p>
          <a:p>
            <a:endParaRPr lang="de-DE" baseline="0" dirty="0"/>
          </a:p>
          <a:p>
            <a:r>
              <a:rPr lang="de-DE" baseline="0" dirty="0"/>
              <a:t>-&gt; Es musste umgestellt werden, da die Umsetzung der Logik zeitlich zu eng angesetzt war.</a:t>
            </a:r>
          </a:p>
          <a:p>
            <a:endParaRPr lang="de-DE" baseline="0" dirty="0"/>
          </a:p>
          <a:p>
            <a:r>
              <a:rPr lang="de-DE" baseline="0" dirty="0"/>
              <a:t>Nachher: Ein Großteil der Logik (unteres Bild) wird auf nach dem Modulende angesetzt – bisherige Implementierung nur als Prototyp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6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der Baseline</a:t>
            </a:r>
            <a:r>
              <a:rPr lang="de-DE" baseline="0" dirty="0"/>
              <a:t> wurde viel am Plan geändert -&gt; sichtbare Relikte alter Pakete</a:t>
            </a:r>
          </a:p>
          <a:p>
            <a:endParaRPr lang="en-US" baseline="0" dirty="0"/>
          </a:p>
          <a:p>
            <a:r>
              <a:rPr lang="en-US" baseline="0" dirty="0" err="1"/>
              <a:t>Diese</a:t>
            </a:r>
            <a:r>
              <a:rPr lang="en-US" baseline="0" dirty="0"/>
              <a:t> </a:t>
            </a:r>
            <a:r>
              <a:rPr lang="en-US" baseline="0" dirty="0" err="1"/>
              <a:t>alten</a:t>
            </a:r>
            <a:r>
              <a:rPr lang="en-US" baseline="0" dirty="0"/>
              <a:t> </a:t>
            </a:r>
            <a:r>
              <a:rPr lang="en-US" baseline="0" dirty="0" err="1"/>
              <a:t>Pakete</a:t>
            </a:r>
            <a:r>
              <a:rPr lang="en-US" baseline="0" dirty="0"/>
              <a:t> </a:t>
            </a:r>
            <a:r>
              <a:rPr lang="en-US" baseline="0" dirty="0" err="1"/>
              <a:t>waren</a:t>
            </a:r>
            <a:r>
              <a:rPr lang="en-US" baseline="0" dirty="0"/>
              <a:t> </a:t>
            </a:r>
            <a:r>
              <a:rPr lang="en-US" baseline="0" dirty="0" err="1"/>
              <a:t>eigentlich</a:t>
            </a:r>
            <a:r>
              <a:rPr lang="en-US" baseline="0" dirty="0"/>
              <a:t> </a:t>
            </a:r>
            <a:r>
              <a:rPr lang="en-US" baseline="0" dirty="0" err="1"/>
              <a:t>früher</a:t>
            </a:r>
            <a:r>
              <a:rPr lang="en-US" baseline="0" dirty="0"/>
              <a:t> </a:t>
            </a:r>
            <a:r>
              <a:rPr lang="en-US" baseline="0" dirty="0" err="1"/>
              <a:t>geplant</a:t>
            </a:r>
            <a:r>
              <a:rPr lang="en-US" baseline="0" dirty="0"/>
              <a:t> -&gt; </a:t>
            </a:r>
            <a:r>
              <a:rPr lang="en-US" baseline="0" dirty="0" err="1"/>
              <a:t>durch</a:t>
            </a:r>
            <a:r>
              <a:rPr lang="en-US" baseline="0" dirty="0"/>
              <a:t> </a:t>
            </a:r>
            <a:r>
              <a:rPr lang="en-US" baseline="0" dirty="0" err="1"/>
              <a:t>umstellungen</a:t>
            </a:r>
            <a:r>
              <a:rPr lang="en-US" baseline="0" dirty="0"/>
              <a:t> </a:t>
            </a:r>
            <a:r>
              <a:rPr lang="en-US" baseline="0" dirty="0" err="1"/>
              <a:t>wurden</a:t>
            </a:r>
            <a:r>
              <a:rPr lang="en-US" baseline="0" dirty="0"/>
              <a:t> </a:t>
            </a:r>
            <a:r>
              <a:rPr lang="en-US" baseline="0" dirty="0" err="1"/>
              <a:t>diese</a:t>
            </a:r>
            <a:r>
              <a:rPr lang="en-US" baseline="0" dirty="0"/>
              <a:t> </a:t>
            </a:r>
            <a:r>
              <a:rPr lang="en-US" baseline="0" dirty="0" err="1"/>
              <a:t>nach</a:t>
            </a:r>
            <a:r>
              <a:rPr lang="en-US" baseline="0" dirty="0"/>
              <a:t> </a:t>
            </a:r>
            <a:r>
              <a:rPr lang="en-US" baseline="0" dirty="0" err="1"/>
              <a:t>hinten</a:t>
            </a:r>
            <a:r>
              <a:rPr lang="en-US" baseline="0" dirty="0"/>
              <a:t> </a:t>
            </a:r>
            <a:r>
              <a:rPr lang="en-US" baseline="0" dirty="0" err="1"/>
              <a:t>geschoben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Auch sichtbar: Kritischer Pfad (nur in noch nicht abgeschlossenen </a:t>
            </a:r>
            <a:r>
              <a:rPr lang="de-DE" baseline="0" dirty="0" err="1"/>
              <a:t>Arbeitpaketen</a:t>
            </a:r>
            <a:r>
              <a:rPr lang="de-DE" baseline="0" dirty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951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Aufgabenstellung des Moduls waren folgende Punkte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649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 Technologievorgaben bzw. Anforderungen wurden folgende</a:t>
            </a:r>
            <a:r>
              <a:rPr lang="de-DE" baseline="0" dirty="0"/>
              <a:t> Punkte festgelegt:</a:t>
            </a:r>
            <a:endParaRPr lang="de-DE" dirty="0"/>
          </a:p>
          <a:p>
            <a:endParaRPr lang="de-DE" dirty="0"/>
          </a:p>
          <a:p>
            <a:r>
              <a:rPr lang="de-DE" dirty="0"/>
              <a:t>Technologien:</a:t>
            </a:r>
          </a:p>
          <a:p>
            <a:r>
              <a:rPr lang="de-DE" dirty="0"/>
              <a:t>-Frontend</a:t>
            </a:r>
            <a:r>
              <a:rPr lang="de-DE" baseline="0" dirty="0"/>
              <a:t> : UWP</a:t>
            </a:r>
          </a:p>
          <a:p>
            <a:r>
              <a:rPr lang="de-DE" baseline="0" dirty="0"/>
              <a:t>-Backend: .NET Core</a:t>
            </a:r>
          </a:p>
          <a:p>
            <a:r>
              <a:rPr lang="de-DE" baseline="0" dirty="0"/>
              <a:t>-Persistenz: </a:t>
            </a:r>
            <a:r>
              <a:rPr lang="de-DE" baseline="0" dirty="0" err="1"/>
              <a:t>SQLite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03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Interessierte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baseline="0" dirty="0"/>
              <a:t> </a:t>
            </a:r>
            <a:r>
              <a:rPr lang="en-US" baseline="0" dirty="0" err="1"/>
              <a:t>Inforgrafik</a:t>
            </a:r>
            <a:r>
              <a:rPr lang="en-US" baseline="0" dirty="0"/>
              <a:t> </a:t>
            </a:r>
            <a:r>
              <a:rPr lang="en-US" baseline="0" dirty="0" err="1"/>
              <a:t>zu</a:t>
            </a:r>
            <a:r>
              <a:rPr lang="en-US" baseline="0" dirty="0"/>
              <a:t> .NET Core</a:t>
            </a:r>
          </a:p>
          <a:p>
            <a:r>
              <a:rPr lang="en-US" baseline="0" dirty="0"/>
              <a:t>Man </a:t>
            </a:r>
            <a:r>
              <a:rPr lang="en-US" baseline="0" dirty="0" err="1"/>
              <a:t>sieht</a:t>
            </a:r>
            <a:r>
              <a:rPr lang="en-US" baseline="0" dirty="0"/>
              <a:t>, </a:t>
            </a:r>
            <a:r>
              <a:rPr lang="en-US" baseline="0" dirty="0" err="1"/>
              <a:t>dass</a:t>
            </a:r>
            <a:r>
              <a:rPr lang="en-US" baseline="0" dirty="0"/>
              <a:t> .NET Core </a:t>
            </a:r>
            <a:r>
              <a:rPr lang="en-US" baseline="0" dirty="0" err="1"/>
              <a:t>eigenständig</a:t>
            </a:r>
            <a:r>
              <a:rPr lang="en-US" baseline="0" dirty="0"/>
              <a:t> </a:t>
            </a:r>
            <a:r>
              <a:rPr lang="en-US" baseline="0" dirty="0" err="1"/>
              <a:t>neben</a:t>
            </a:r>
            <a:r>
              <a:rPr lang="en-US" baseline="0" dirty="0"/>
              <a:t> </a:t>
            </a:r>
            <a:r>
              <a:rPr lang="en-US" baseline="0" dirty="0" err="1"/>
              <a:t>dem</a:t>
            </a:r>
            <a:r>
              <a:rPr lang="en-US" baseline="0" dirty="0"/>
              <a:t> .NET Framework </a:t>
            </a:r>
            <a:r>
              <a:rPr lang="en-US" baseline="0" dirty="0" err="1"/>
              <a:t>platziert</a:t>
            </a:r>
            <a:r>
              <a:rPr lang="en-US" baseline="0" dirty="0"/>
              <a:t> </a:t>
            </a:r>
            <a:r>
              <a:rPr lang="en-US" baseline="0" dirty="0" err="1"/>
              <a:t>wird</a:t>
            </a:r>
            <a:endParaRPr lang="en-US" baseline="0" dirty="0"/>
          </a:p>
          <a:p>
            <a:r>
              <a:rPr lang="en-US" baseline="0" dirty="0"/>
              <a:t>UWP </a:t>
            </a:r>
            <a:r>
              <a:rPr lang="en-US" baseline="0" dirty="0" err="1"/>
              <a:t>wäre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links </a:t>
            </a:r>
            <a:r>
              <a:rPr lang="en-US" baseline="0" dirty="0" err="1"/>
              <a:t>vorzufinden</a:t>
            </a:r>
            <a:endParaRPr lang="en-US" baseline="0" dirty="0"/>
          </a:p>
          <a:p>
            <a:r>
              <a:rPr lang="en-US" baseline="0" dirty="0" err="1"/>
              <a:t>NuGet</a:t>
            </a:r>
            <a:r>
              <a:rPr lang="en-US" baseline="0" dirty="0"/>
              <a:t> </a:t>
            </a:r>
            <a:r>
              <a:rPr lang="en-US" baseline="0" dirty="0" err="1"/>
              <a:t>soll</a:t>
            </a:r>
            <a:r>
              <a:rPr lang="en-US" baseline="0" dirty="0"/>
              <a:t> </a:t>
            </a:r>
            <a:r>
              <a:rPr lang="en-US" baseline="0" dirty="0" err="1"/>
              <a:t>gemiensam</a:t>
            </a:r>
            <a:r>
              <a:rPr lang="en-US" baseline="0" dirty="0"/>
              <a:t> </a:t>
            </a:r>
            <a:r>
              <a:rPr lang="en-US" baseline="0" dirty="0" err="1"/>
              <a:t>genutzt</a:t>
            </a:r>
            <a:r>
              <a:rPr lang="en-US" baseline="0" dirty="0"/>
              <a:t> </a:t>
            </a:r>
            <a:r>
              <a:rPr lang="en-US" baseline="0" dirty="0" err="1"/>
              <a:t>werden</a:t>
            </a:r>
            <a:r>
              <a:rPr lang="en-US" baseline="0" dirty="0"/>
              <a:t> – </a:t>
            </a:r>
            <a:r>
              <a:rPr lang="en-US" baseline="0" dirty="0" err="1"/>
              <a:t>viele</a:t>
            </a:r>
            <a:r>
              <a:rPr lang="en-US" baseline="0" dirty="0"/>
              <a:t> Packages </a:t>
            </a:r>
            <a:r>
              <a:rPr lang="en-US" baseline="0" dirty="0" err="1"/>
              <a:t>gehen</a:t>
            </a:r>
            <a:r>
              <a:rPr lang="en-US" baseline="0" dirty="0"/>
              <a:t> </a:t>
            </a:r>
            <a:r>
              <a:rPr lang="en-US" baseline="0" dirty="0" err="1"/>
              <a:t>noch</a:t>
            </a:r>
            <a:r>
              <a:rPr lang="en-US" baseline="0" dirty="0"/>
              <a:t> </a:t>
            </a:r>
            <a:r>
              <a:rPr lang="en-US" baseline="0" dirty="0" err="1"/>
              <a:t>nicht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Folgendem</a:t>
            </a:r>
            <a:r>
              <a:rPr lang="en-US" baseline="0" dirty="0"/>
              <a:t> </a:t>
            </a:r>
            <a:r>
              <a:rPr lang="en-US" baseline="0" dirty="0" err="1"/>
              <a:t>NuGet</a:t>
            </a:r>
            <a:r>
              <a:rPr lang="en-US" baseline="0" dirty="0"/>
              <a:t>-Packages </a:t>
            </a:r>
            <a:r>
              <a:rPr lang="en-US" baseline="0" dirty="0" err="1"/>
              <a:t>haben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verwendet</a:t>
            </a:r>
            <a:r>
              <a:rPr lang="en-US" baseline="0" dirty="0"/>
              <a:t>…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Abgesehne</a:t>
            </a:r>
            <a:r>
              <a:rPr lang="en-US" baseline="0" dirty="0"/>
              <a:t> von </a:t>
            </a:r>
            <a:r>
              <a:rPr lang="en-US" baseline="0" dirty="0" err="1"/>
              <a:t>der</a:t>
            </a:r>
            <a:r>
              <a:rPr lang="en-US" baseline="0" dirty="0"/>
              <a:t> </a:t>
            </a:r>
            <a:r>
              <a:rPr lang="en-US" baseline="0" dirty="0" err="1"/>
              <a:t>üblichen</a:t>
            </a:r>
            <a:r>
              <a:rPr lang="en-US" baseline="0" dirty="0"/>
              <a:t> </a:t>
            </a:r>
            <a:r>
              <a:rPr lang="en-US" baseline="0" dirty="0" err="1"/>
              <a:t>zusätlichen</a:t>
            </a:r>
            <a:r>
              <a:rPr lang="en-US" baseline="0" dirty="0"/>
              <a:t> Software </a:t>
            </a:r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Editoren</a:t>
            </a:r>
            <a:r>
              <a:rPr lang="en-US" baseline="0" dirty="0"/>
              <a:t> etc. </a:t>
            </a:r>
            <a:r>
              <a:rPr lang="en-US" baseline="0" dirty="0" err="1"/>
              <a:t>haben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noch</a:t>
            </a:r>
            <a:r>
              <a:rPr lang="en-US" baseline="0" dirty="0"/>
              <a:t> den </a:t>
            </a:r>
            <a:r>
              <a:rPr lang="en-US" baseline="0" dirty="0" err="1"/>
              <a:t>SQLite</a:t>
            </a:r>
            <a:r>
              <a:rPr lang="en-US" baseline="0" dirty="0"/>
              <a:t> Browser </a:t>
            </a:r>
            <a:r>
              <a:rPr lang="en-US" baseline="0" dirty="0" err="1"/>
              <a:t>verwendet</a:t>
            </a:r>
            <a:r>
              <a:rPr lang="en-US" baseline="0" dirty="0"/>
              <a:t> um die </a:t>
            </a:r>
            <a:r>
              <a:rPr lang="en-US" baseline="0" dirty="0" err="1"/>
              <a:t>SQLite</a:t>
            </a:r>
            <a:r>
              <a:rPr lang="en-US" baseline="0" dirty="0"/>
              <a:t> </a:t>
            </a:r>
            <a:r>
              <a:rPr lang="en-US" baseline="0" dirty="0" err="1"/>
              <a:t>Datenbank</a:t>
            </a:r>
            <a:r>
              <a:rPr lang="en-US" baseline="0" dirty="0"/>
              <a:t> </a:t>
            </a:r>
            <a:r>
              <a:rPr lang="en-US" baseline="0" dirty="0" err="1"/>
              <a:t>zu</a:t>
            </a:r>
            <a:r>
              <a:rPr lang="en-US" baseline="0" dirty="0"/>
              <a:t> </a:t>
            </a:r>
            <a:r>
              <a:rPr lang="en-US" baseline="0" dirty="0" err="1"/>
              <a:t>erstellen</a:t>
            </a:r>
            <a:r>
              <a:rPr lang="en-US" baseline="0" dirty="0"/>
              <a:t> und </a:t>
            </a:r>
            <a:r>
              <a:rPr lang="en-US" baseline="0" dirty="0" err="1"/>
              <a:t>auszulesen</a:t>
            </a: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Verwendetes Tool: </a:t>
            </a:r>
            <a:r>
              <a:rPr lang="de-DE" dirty="0" err="1"/>
              <a:t>Ninjamock</a:t>
            </a:r>
            <a:endParaRPr lang="de-DE" dirty="0"/>
          </a:p>
          <a:p>
            <a:endParaRPr lang="de-DE" dirty="0"/>
          </a:p>
          <a:p>
            <a:r>
              <a:rPr lang="de-DE" dirty="0"/>
              <a:t>Erste </a:t>
            </a:r>
            <a:r>
              <a:rPr lang="de-DE" dirty="0" err="1"/>
              <a:t>Mockups</a:t>
            </a:r>
            <a:r>
              <a:rPr lang="de-DE" dirty="0"/>
              <a:t> waren noch mit </a:t>
            </a:r>
            <a:r>
              <a:rPr lang="de-DE" dirty="0" err="1"/>
              <a:t>mehrereren</a:t>
            </a:r>
            <a:r>
              <a:rPr lang="de-DE" dirty="0"/>
              <a:t> Notizen</a:t>
            </a:r>
            <a:r>
              <a:rPr lang="de-DE" baseline="0" dirty="0"/>
              <a:t> pro Zeile horizontal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102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Danach</a:t>
            </a:r>
            <a:r>
              <a:rPr lang="en-US" dirty="0"/>
              <a:t> </a:t>
            </a:r>
            <a:r>
              <a:rPr lang="en-US" dirty="0" err="1"/>
              <a:t>spezifischere</a:t>
            </a:r>
            <a:r>
              <a:rPr lang="en-US" baseline="0" dirty="0"/>
              <a:t> Mockups, die </a:t>
            </a:r>
            <a:r>
              <a:rPr lang="en-US" baseline="0" dirty="0" err="1"/>
              <a:t>dann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in </a:t>
            </a:r>
            <a:r>
              <a:rPr lang="en-US" baseline="0" dirty="0" err="1"/>
              <a:t>dieser</a:t>
            </a:r>
            <a:r>
              <a:rPr lang="en-US" baseline="0" dirty="0"/>
              <a:t> Form </a:t>
            </a:r>
            <a:r>
              <a:rPr lang="en-US" baseline="0" dirty="0" err="1"/>
              <a:t>beschlossen</a:t>
            </a:r>
            <a:r>
              <a:rPr lang="en-US" baseline="0" dirty="0"/>
              <a:t> und </a:t>
            </a:r>
            <a:r>
              <a:rPr lang="en-US" baseline="0" dirty="0" err="1"/>
              <a:t>umgesetzt</a:t>
            </a:r>
            <a:r>
              <a:rPr lang="en-US" baseline="0" dirty="0"/>
              <a:t> </a:t>
            </a:r>
            <a:r>
              <a:rPr lang="en-US" baseline="0" dirty="0" err="1"/>
              <a:t>wurden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62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baseline="0" dirty="0"/>
              <a:t> </a:t>
            </a:r>
            <a:r>
              <a:rPr lang="en-US" baseline="0" dirty="0" err="1"/>
              <a:t>sieht</a:t>
            </a:r>
            <a:r>
              <a:rPr lang="en-US" baseline="0" dirty="0"/>
              <a:t> man die </a:t>
            </a:r>
            <a:r>
              <a:rPr lang="en-US" baseline="0" dirty="0" err="1"/>
              <a:t>umgesetzten</a:t>
            </a:r>
            <a:r>
              <a:rPr lang="en-US" baseline="0" dirty="0"/>
              <a:t> Mockups </a:t>
            </a:r>
            <a:r>
              <a:rPr lang="en-US" baseline="0" dirty="0" err="1"/>
              <a:t>als</a:t>
            </a:r>
            <a:r>
              <a:rPr lang="en-US" baseline="0" dirty="0"/>
              <a:t> WPF - 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86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690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Zusätzlich haben wir Programmablaufpläne</a:t>
            </a:r>
            <a:r>
              <a:rPr lang="de-DE" baseline="0" dirty="0"/>
              <a:t> erstellt, hier zwei Beispiele</a:t>
            </a:r>
          </a:p>
          <a:p>
            <a:endParaRPr lang="de-DE" baseline="0" dirty="0"/>
          </a:p>
          <a:p>
            <a:r>
              <a:rPr lang="de-DE" baseline="0" dirty="0"/>
              <a:t>Bei diesen Beispielen sind die Routen komplett – </a:t>
            </a:r>
            <a:r>
              <a:rPr lang="de-DE" baseline="0" dirty="0" err="1"/>
              <a:t>beispielCode</a:t>
            </a:r>
            <a:r>
              <a:rPr lang="de-DE" baseline="0" dirty="0"/>
              <a:t> folgt auf nächsten Folien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744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Prototyp</a:t>
            </a:r>
            <a:r>
              <a:rPr lang="de-DE" baseline="0" dirty="0"/>
              <a:t> zeigen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622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Weis </a:t>
            </a:r>
            <a:r>
              <a:rPr lang="en-US" dirty="0" err="1"/>
              <a:t>machen</a:t>
            </a:r>
            <a:endParaRPr lang="en-US" dirty="0"/>
          </a:p>
          <a:p>
            <a:r>
              <a:rPr lang="en-US" dirty="0" err="1"/>
              <a:t>Codebeispiel</a:t>
            </a:r>
            <a:r>
              <a:rPr lang="en-US" dirty="0"/>
              <a:t>:</a:t>
            </a:r>
          </a:p>
          <a:p>
            <a:r>
              <a:rPr lang="en-US" dirty="0" err="1"/>
              <a:t>Einem</a:t>
            </a:r>
            <a:r>
              <a:rPr lang="en-US" baseline="0" dirty="0"/>
              <a:t> User </a:t>
            </a:r>
            <a:r>
              <a:rPr lang="en-US" baseline="0" dirty="0" err="1"/>
              <a:t>zu</a:t>
            </a:r>
            <a:r>
              <a:rPr lang="en-US" baseline="0" dirty="0"/>
              <a:t> </a:t>
            </a:r>
            <a:r>
              <a:rPr lang="en-US" baseline="0" dirty="0" err="1"/>
              <a:t>einem</a:t>
            </a:r>
            <a:r>
              <a:rPr lang="en-US" baseline="0" dirty="0"/>
              <a:t> Board </a:t>
            </a:r>
            <a:r>
              <a:rPr lang="en-US" baseline="0" dirty="0" err="1"/>
              <a:t>Lese</a:t>
            </a:r>
            <a:r>
              <a:rPr lang="en-US" baseline="0" dirty="0"/>
              <a:t>- und </a:t>
            </a:r>
            <a:r>
              <a:rPr lang="en-US" baseline="0" dirty="0" err="1"/>
              <a:t>Schreibrechte</a:t>
            </a:r>
            <a:r>
              <a:rPr lang="en-US" baseline="0" dirty="0"/>
              <a:t> </a:t>
            </a:r>
            <a:r>
              <a:rPr lang="en-US" baseline="0" dirty="0" err="1"/>
              <a:t>erteilen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1. </a:t>
            </a:r>
            <a:r>
              <a:rPr lang="en-US" baseline="0" dirty="0" err="1"/>
              <a:t>Roter</a:t>
            </a:r>
            <a:r>
              <a:rPr lang="en-US" baseline="0" dirty="0"/>
              <a:t> </a:t>
            </a:r>
            <a:r>
              <a:rPr lang="en-US" baseline="0" dirty="0" err="1"/>
              <a:t>Kasten</a:t>
            </a:r>
            <a:r>
              <a:rPr lang="en-US" baseline="0" dirty="0"/>
              <a:t>: Request </a:t>
            </a:r>
            <a:r>
              <a:rPr lang="en-US" baseline="0" dirty="0" err="1"/>
              <a:t>absenden</a:t>
            </a:r>
            <a:endParaRPr lang="en-US" baseline="0" dirty="0"/>
          </a:p>
          <a:p>
            <a:r>
              <a:rPr lang="en-US" baseline="0" dirty="0"/>
              <a:t>2. </a:t>
            </a:r>
            <a:r>
              <a:rPr lang="en-US" baseline="0" dirty="0" err="1"/>
              <a:t>Roter</a:t>
            </a:r>
            <a:r>
              <a:rPr lang="en-US" baseline="0" dirty="0"/>
              <a:t> </a:t>
            </a:r>
            <a:r>
              <a:rPr lang="en-US" baseline="0" dirty="0" err="1"/>
              <a:t>Kasten</a:t>
            </a:r>
            <a:r>
              <a:rPr lang="en-US" baseline="0" dirty="0"/>
              <a:t>: Backend </a:t>
            </a:r>
            <a:r>
              <a:rPr lang="en-US" baseline="0" dirty="0" err="1"/>
              <a:t>sendet</a:t>
            </a:r>
            <a:r>
              <a:rPr lang="en-US" baseline="0" dirty="0"/>
              <a:t> </a:t>
            </a:r>
            <a:r>
              <a:rPr lang="en-US" baseline="0" dirty="0" err="1"/>
              <a:t>neue</a:t>
            </a:r>
            <a:r>
              <a:rPr lang="en-US" baseline="0" dirty="0"/>
              <a:t> </a:t>
            </a:r>
            <a:r>
              <a:rPr lang="en-US" baseline="0" dirty="0" err="1"/>
              <a:t>UserListe</a:t>
            </a:r>
            <a:r>
              <a:rPr lang="en-US" baseline="0" dirty="0"/>
              <a:t> </a:t>
            </a:r>
            <a:r>
              <a:rPr lang="en-US" baseline="0" dirty="0" err="1"/>
              <a:t>für</a:t>
            </a:r>
            <a:r>
              <a:rPr lang="en-US" baseline="0" dirty="0"/>
              <a:t> dieses Board </a:t>
            </a:r>
            <a:r>
              <a:rPr lang="en-US" baseline="0" dirty="0" err="1"/>
              <a:t>zurück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Weis </a:t>
            </a:r>
            <a:r>
              <a:rPr lang="en-US" dirty="0" err="1"/>
              <a:t>machen</a:t>
            </a:r>
            <a:endParaRPr lang="en-US" dirty="0"/>
          </a:p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derselbe</a:t>
            </a:r>
            <a:r>
              <a:rPr lang="en-US" baseline="0" dirty="0"/>
              <a:t> Code auf Backend </a:t>
            </a:r>
            <a:r>
              <a:rPr lang="en-US" baseline="0" dirty="0" err="1"/>
              <a:t>Seite</a:t>
            </a:r>
            <a:endParaRPr lang="en-US" baseline="0" dirty="0"/>
          </a:p>
          <a:p>
            <a:r>
              <a:rPr lang="en-US" baseline="0" dirty="0"/>
              <a:t>Die </a:t>
            </a:r>
            <a:r>
              <a:rPr lang="en-US" baseline="0" dirty="0" err="1"/>
              <a:t>neuen</a:t>
            </a:r>
            <a:r>
              <a:rPr lang="en-US" baseline="0" dirty="0"/>
              <a:t> </a:t>
            </a:r>
            <a:r>
              <a:rPr lang="en-US" baseline="0" dirty="0" err="1"/>
              <a:t>Rechte</a:t>
            </a:r>
            <a:r>
              <a:rPr lang="en-US" baseline="0" dirty="0"/>
              <a:t> des Users </a:t>
            </a:r>
            <a:r>
              <a:rPr lang="en-US" baseline="0" dirty="0" err="1"/>
              <a:t>werden</a:t>
            </a:r>
            <a:r>
              <a:rPr lang="en-US" baseline="0" dirty="0"/>
              <a:t> in die </a:t>
            </a:r>
            <a:r>
              <a:rPr lang="en-US" baseline="0" dirty="0" err="1"/>
              <a:t>Datenbank</a:t>
            </a:r>
            <a:r>
              <a:rPr lang="en-US" baseline="0" dirty="0"/>
              <a:t> </a:t>
            </a:r>
            <a:r>
              <a:rPr lang="en-US" baseline="0" dirty="0" err="1"/>
              <a:t>geschrieben</a:t>
            </a:r>
            <a:r>
              <a:rPr lang="en-US" baseline="0" dirty="0"/>
              <a:t>, </a:t>
            </a:r>
            <a:r>
              <a:rPr lang="en-US" baseline="0" dirty="0" err="1"/>
              <a:t>sofern</a:t>
            </a:r>
            <a:r>
              <a:rPr lang="en-US" baseline="0" dirty="0"/>
              <a:t> </a:t>
            </a:r>
            <a:r>
              <a:rPr lang="en-US" baseline="0" dirty="0" err="1"/>
              <a:t>der</a:t>
            </a:r>
            <a:r>
              <a:rPr lang="en-US" baseline="0" dirty="0"/>
              <a:t> User </a:t>
            </a:r>
            <a:r>
              <a:rPr lang="en-US" baseline="0" dirty="0" err="1"/>
              <a:t>existiert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selbes</a:t>
            </a:r>
            <a:r>
              <a:rPr lang="en-US" dirty="0"/>
              <a:t> </a:t>
            </a:r>
            <a:r>
              <a:rPr lang="en-US" dirty="0" err="1"/>
              <a:t>Datenmodell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Backend</a:t>
            </a:r>
          </a:p>
          <a:p>
            <a:endParaRPr lang="en-US" dirty="0"/>
          </a:p>
          <a:p>
            <a:r>
              <a:rPr lang="en-US" dirty="0"/>
              <a:t>Backend </a:t>
            </a:r>
            <a:r>
              <a:rPr lang="en-US" dirty="0" err="1"/>
              <a:t>durch</a:t>
            </a:r>
            <a:r>
              <a:rPr lang="en-US" dirty="0"/>
              <a:t> Entity</a:t>
            </a:r>
            <a:r>
              <a:rPr lang="en-US" baseline="0" dirty="0"/>
              <a:t> Framework </a:t>
            </a:r>
            <a:r>
              <a:rPr lang="en-US" baseline="0" dirty="0" err="1"/>
              <a:t>erstellt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 am </a:t>
            </a:r>
            <a:r>
              <a:rPr lang="en-US" dirty="0" err="1"/>
              <a:t>Ende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unser</a:t>
            </a:r>
            <a:r>
              <a:rPr lang="en-US" dirty="0"/>
              <a:t> </a:t>
            </a:r>
            <a:r>
              <a:rPr lang="en-US" dirty="0" err="1"/>
              <a:t>Fazit</a:t>
            </a:r>
            <a:r>
              <a:rPr lang="en-US" dirty="0"/>
              <a:t>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92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Habn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04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Zweites</a:t>
            </a:r>
            <a:r>
              <a:rPr lang="en-US" baseline="0" dirty="0"/>
              <a:t> </a:t>
            </a:r>
            <a:r>
              <a:rPr lang="en-US" baseline="0" dirty="0" err="1"/>
              <a:t>Beispiel</a:t>
            </a:r>
            <a:r>
              <a:rPr lang="en-US" baseline="0" dirty="0"/>
              <a:t>: </a:t>
            </a:r>
            <a:r>
              <a:rPr lang="en-US" baseline="0" dirty="0" err="1"/>
              <a:t>Atlassian’s</a:t>
            </a:r>
            <a:r>
              <a:rPr lang="en-US" baseline="0" dirty="0"/>
              <a:t> JIRA</a:t>
            </a:r>
          </a:p>
          <a:p>
            <a:r>
              <a:rPr lang="en-US" baseline="0" dirty="0" err="1"/>
              <a:t>wird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</a:t>
            </a:r>
            <a:r>
              <a:rPr lang="en-US" baseline="0" dirty="0" err="1"/>
              <a:t>bei</a:t>
            </a:r>
            <a:r>
              <a:rPr lang="en-US" baseline="0" dirty="0"/>
              <a:t> SAP </a:t>
            </a:r>
            <a:r>
              <a:rPr lang="en-US" baseline="0" dirty="0" err="1"/>
              <a:t>verwendet</a:t>
            </a:r>
            <a:endParaRPr lang="en-US" baseline="0" dirty="0"/>
          </a:p>
          <a:p>
            <a:r>
              <a:rPr lang="en-US" baseline="0" dirty="0" err="1"/>
              <a:t>Sehr</a:t>
            </a:r>
            <a:r>
              <a:rPr lang="en-US" baseline="0" dirty="0"/>
              <a:t> </a:t>
            </a:r>
            <a:r>
              <a:rPr lang="en-US" baseline="0" dirty="0" err="1"/>
              <a:t>viele</a:t>
            </a:r>
            <a:r>
              <a:rPr lang="en-US" baseline="0" dirty="0"/>
              <a:t> </a:t>
            </a:r>
            <a:r>
              <a:rPr lang="en-US" baseline="0" dirty="0" err="1"/>
              <a:t>Funktionen</a:t>
            </a:r>
            <a:r>
              <a:rPr lang="en-US" baseline="0" dirty="0"/>
              <a:t>, </a:t>
            </a:r>
            <a:r>
              <a:rPr lang="en-US" baseline="0" dirty="0" err="1"/>
              <a:t>sehr</a:t>
            </a:r>
            <a:r>
              <a:rPr lang="en-US" baseline="0" dirty="0"/>
              <a:t> </a:t>
            </a:r>
            <a:r>
              <a:rPr lang="en-US" baseline="0" dirty="0" err="1"/>
              <a:t>komplex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73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Beispiel aus dem App Store, dort gibt</a:t>
            </a:r>
            <a:r>
              <a:rPr lang="de-DE" baseline="0" dirty="0"/>
              <a:t> es einige </a:t>
            </a:r>
            <a:r>
              <a:rPr lang="de-DE" baseline="0" dirty="0" err="1"/>
              <a:t>KanBan</a:t>
            </a:r>
            <a:r>
              <a:rPr lang="de-DE" baseline="0" dirty="0"/>
              <a:t>-Apps</a:t>
            </a:r>
          </a:p>
          <a:p>
            <a:r>
              <a:rPr lang="de-DE" baseline="0" dirty="0"/>
              <a:t>Diese ist kostenfrei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06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Kommunikationswege: WhatsApp,</a:t>
            </a:r>
            <a:r>
              <a:rPr lang="de-DE" baseline="0" dirty="0"/>
              <a:t> Skype, etc.</a:t>
            </a:r>
          </a:p>
          <a:p>
            <a:endParaRPr lang="de-DE" baseline="0" dirty="0"/>
          </a:p>
          <a:p>
            <a:r>
              <a:rPr lang="de-DE" baseline="0" dirty="0"/>
              <a:t>Team Meetings waren immer persönlich, so kann besser über Skizzen und Abläufe gesprochen werden</a:t>
            </a:r>
          </a:p>
          <a:p>
            <a:endParaRPr lang="de-DE" baseline="0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33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Dieses Protokoll</a:t>
            </a:r>
            <a:r>
              <a:rPr lang="de-DE" baseline="0" dirty="0"/>
              <a:t> nach der Situation, als uns gesagt wurde, dass unsere Routen nicht REST-konform sind.</a:t>
            </a:r>
          </a:p>
          <a:p>
            <a:endParaRPr lang="de-DE" baseline="0" dirty="0"/>
          </a:p>
          <a:p>
            <a:r>
              <a:rPr lang="de-DE" baseline="0" dirty="0"/>
              <a:t>Auf diese Situation haben </a:t>
            </a:r>
            <a:r>
              <a:rPr lang="de-DE" baseline="0" dirty="0" err="1"/>
              <a:t>wirs</a:t>
            </a:r>
            <a:r>
              <a:rPr lang="de-DE" baseline="0" dirty="0"/>
              <a:t> dann einstellen müssen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56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Informationssammlung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das WIKI von </a:t>
            </a:r>
            <a:r>
              <a:rPr lang="en-US" dirty="0" err="1"/>
              <a:t>unserem</a:t>
            </a:r>
            <a:r>
              <a:rPr lang="en-US" baseline="0" dirty="0"/>
              <a:t> </a:t>
            </a:r>
            <a:r>
              <a:rPr lang="en-US" baseline="0" dirty="0" err="1"/>
              <a:t>GitHub</a:t>
            </a:r>
            <a:r>
              <a:rPr lang="en-US" baseline="0" dirty="0"/>
              <a:t> Repository </a:t>
            </a:r>
            <a:r>
              <a:rPr lang="en-US" baseline="0" dirty="0" err="1"/>
              <a:t>verwendet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baseline="0" dirty="0"/>
              <a:t> als </a:t>
            </a:r>
            <a:r>
              <a:rPr lang="de-DE" baseline="0" dirty="0" err="1"/>
              <a:t>Versionskontolle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281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PSP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erstellt</a:t>
            </a:r>
            <a:r>
              <a:rPr lang="en-US" dirty="0"/>
              <a:t>, </a:t>
            </a:r>
            <a:r>
              <a:rPr lang="en-US" dirty="0" err="1"/>
              <a:t>mit</a:t>
            </a:r>
            <a:r>
              <a:rPr lang="en-US" dirty="0"/>
              <a:t> den 3 </a:t>
            </a:r>
            <a:r>
              <a:rPr lang="en-US" dirty="0" err="1"/>
              <a:t>Hauptpunkten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09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C1594A-D4BB-42B8-8BE4-8126D14BBE09}" type="datetime1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353E-268C-4AD4-A096-5A9777AEDC9A}" type="datetime1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4FFD-5988-45DD-85C9-7C740E714BC2}" type="datetime1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4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3A86-2137-4E7A-B092-A2ECCF6AF854}" type="datetime1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0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007E-CBB6-4CC9-9522-98BF0511B89A}" type="datetime1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4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3CAB-C26B-4BE9-8322-971815458397}" type="datetime1">
              <a:rPr lang="de-DE" smtClean="0"/>
              <a:t>29.09.2016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78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8B33-E53D-48FA-A19E-5173B37E0ACA}" type="datetime1">
              <a:rPr lang="de-DE" smtClean="0"/>
              <a:t>29.09.2016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92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16BC-690A-48F1-9E36-A03288BDDD2A}" type="datetime1">
              <a:rPr lang="de-DE" smtClean="0"/>
              <a:t>29.09.2016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37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A89F-3473-42A4-A4E7-84042530305F}" type="datetime1">
              <a:rPr lang="de-DE" smtClean="0"/>
              <a:t>29.09.2016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68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66FA-7B39-44C8-94B7-01813B42D75C}" type="datetime1">
              <a:rPr lang="de-DE" smtClean="0"/>
              <a:t>29.09.2016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07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C270-2E6B-4362-A865-629E317E109E}" type="datetime1">
              <a:rPr lang="de-DE" smtClean="0"/>
              <a:t>29.09.2016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14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A43C515-0AB2-484E-BCCA-96FC09A5E087}" type="datetime1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9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u-M/KanBan-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.Docs/blob/master/docs/platforms/netcore/new-db-sqlite.r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5"/>
            <a:ext cx="9966960" cy="2177347"/>
          </a:xfrm>
        </p:spPr>
        <p:txBody>
          <a:bodyPr>
            <a:normAutofit/>
          </a:bodyPr>
          <a:lstStyle/>
          <a:p>
            <a:r>
              <a:rPr lang="en-US" sz="6600" dirty="0" err="1"/>
              <a:t>Projektmanagement</a:t>
            </a:r>
            <a:br>
              <a:rPr lang="en-US" sz="6600" dirty="0"/>
            </a:br>
            <a:r>
              <a:rPr lang="en-US" sz="4000" dirty="0"/>
              <a:t>KANBAN-</a:t>
            </a:r>
            <a:r>
              <a:rPr lang="en-US" sz="4000" dirty="0" err="1"/>
              <a:t>Anwendung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9530" y="4413737"/>
            <a:ext cx="8767860" cy="2198077"/>
          </a:xfrm>
        </p:spPr>
        <p:txBody>
          <a:bodyPr>
            <a:normAutofit/>
          </a:bodyPr>
          <a:lstStyle/>
          <a:p>
            <a:r>
              <a:rPr lang="en-US" dirty="0"/>
              <a:t>Sebastian </a:t>
            </a:r>
            <a:r>
              <a:rPr lang="en-US" dirty="0" err="1"/>
              <a:t>Strubert</a:t>
            </a:r>
            <a:r>
              <a:rPr lang="en-US" dirty="0"/>
              <a:t> &amp; Lloyd Niebel</a:t>
            </a:r>
          </a:p>
          <a:p>
            <a:r>
              <a:rPr lang="en-US" dirty="0"/>
              <a:t>SRH – Heidelberg</a:t>
            </a:r>
          </a:p>
          <a:p>
            <a:r>
              <a:rPr lang="en-US" dirty="0" err="1"/>
              <a:t>Angewandte</a:t>
            </a:r>
            <a:r>
              <a:rPr lang="en-US" dirty="0"/>
              <a:t> </a:t>
            </a:r>
            <a:r>
              <a:rPr lang="en-US" dirty="0" err="1"/>
              <a:t>Informatik</a:t>
            </a:r>
            <a:endParaRPr lang="en-US" dirty="0"/>
          </a:p>
          <a:p>
            <a:r>
              <a:rPr lang="en-US" dirty="0"/>
              <a:t>30.09.2016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90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Protokoll: Meeting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25" y="1965960"/>
            <a:ext cx="4813069" cy="3910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655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Arbeitsweise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/>
              <a:t>Informationssammlung</a:t>
            </a:r>
            <a:r>
              <a:rPr lang="en-US" dirty="0"/>
              <a:t>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Wikipedia von GitHub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5063" y="1163782"/>
            <a:ext cx="2650808" cy="4689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3924" y="2400300"/>
            <a:ext cx="2176486" cy="25201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de-DE" dirty="0"/>
              <a:t>Versionskontrolle: </a:t>
            </a:r>
            <a:r>
              <a:rPr lang="de-DE" dirty="0" err="1"/>
              <a:t>Git</a:t>
            </a:r>
            <a:r>
              <a:rPr lang="de-DE" dirty="0"/>
              <a:t>(Hub)</a:t>
            </a:r>
          </a:p>
        </p:txBody>
      </p:sp>
      <p:pic>
        <p:nvPicPr>
          <p:cNvPr id="4" name="Inhaltsplatzhalt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89" y="2380307"/>
            <a:ext cx="9515341" cy="2780345"/>
          </a:xfrm>
          <a:ln>
            <a:solidFill>
              <a:schemeClr val="tx1"/>
            </a:solidFill>
          </a:ln>
        </p:spPr>
      </p:pic>
      <p:sp>
        <p:nvSpPr>
          <p:cNvPr id="3" name="Textfeld 2"/>
          <p:cNvSpPr txBox="1"/>
          <p:nvPr/>
        </p:nvSpPr>
        <p:spPr>
          <a:xfrm>
            <a:off x="3879273" y="565265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https://github.com/Kulu-M/KanBan-App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8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Ganzes </a:t>
            </a:r>
            <a:r>
              <a:rPr lang="de-DE" dirty="0" err="1"/>
              <a:t>bild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25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5035" y="2466542"/>
            <a:ext cx="9448800" cy="2943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7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11514" y="1854614"/>
            <a:ext cx="5738492" cy="4272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080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Arbeitspaket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/>
              <a:t>ID: </a:t>
            </a:r>
          </a:p>
          <a:p>
            <a:pPr marL="45720" indent="0">
              <a:buNone/>
            </a:pPr>
            <a:r>
              <a:rPr lang="en-US" dirty="0"/>
              <a:t>Name: </a:t>
            </a:r>
            <a:r>
              <a:rPr lang="en-US" dirty="0">
                <a:solidFill>
                  <a:schemeClr val="tx1"/>
                </a:solidFill>
              </a:rPr>
              <a:t>Entity-Framework </a:t>
            </a:r>
            <a:r>
              <a:rPr lang="en-US" dirty="0" err="1">
                <a:solidFill>
                  <a:schemeClr val="tx1"/>
                </a:solidFill>
              </a:rPr>
              <a:t>umsetzen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err="1"/>
              <a:t>Vorgänger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(MS-</a:t>
            </a:r>
            <a:r>
              <a:rPr lang="en-US" dirty="0" err="1">
                <a:solidFill>
                  <a:schemeClr val="tx1"/>
                </a:solidFill>
              </a:rPr>
              <a:t>Projekt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Nr</a:t>
            </a:r>
            <a:r>
              <a:rPr lang="en-US" dirty="0">
                <a:solidFill>
                  <a:schemeClr val="tx1"/>
                </a:solidFill>
              </a:rPr>
              <a:t>. 62 – “</a:t>
            </a:r>
            <a:r>
              <a:rPr lang="en-US" dirty="0" err="1">
                <a:solidFill>
                  <a:schemeClr val="tx1"/>
                </a:solidFill>
              </a:rPr>
              <a:t>Datenbankmodell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umsetzen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err="1"/>
              <a:t>Geplanter</a:t>
            </a:r>
            <a:r>
              <a:rPr lang="en-US" dirty="0"/>
              <a:t> </a:t>
            </a:r>
            <a:r>
              <a:rPr lang="en-US" dirty="0" err="1"/>
              <a:t>Arbeitsaufwand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err="1">
                <a:solidFill>
                  <a:schemeClr val="tx1"/>
                </a:solidFill>
              </a:rPr>
              <a:t>Stunden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err="1"/>
              <a:t>Themengebiet</a:t>
            </a:r>
            <a:r>
              <a:rPr lang="en-US" dirty="0"/>
              <a:t>: </a:t>
            </a:r>
            <a:r>
              <a:rPr lang="en-US" dirty="0" err="1">
                <a:solidFill>
                  <a:schemeClr val="tx1"/>
                </a:solidFill>
              </a:rPr>
              <a:t>Datenbanken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err="1"/>
              <a:t>Benötigte</a:t>
            </a:r>
            <a:r>
              <a:rPr lang="en-US" dirty="0"/>
              <a:t> </a:t>
            </a:r>
            <a:r>
              <a:rPr lang="en-US" dirty="0" err="1"/>
              <a:t>Qualifikationen</a:t>
            </a:r>
            <a:r>
              <a:rPr lang="en-US" dirty="0"/>
              <a:t>: </a:t>
            </a:r>
            <a:r>
              <a:rPr lang="en-US" dirty="0" err="1">
                <a:solidFill>
                  <a:schemeClr val="tx1"/>
                </a:solidFill>
              </a:rPr>
              <a:t>Grundverständnis</a:t>
            </a:r>
            <a:r>
              <a:rPr lang="en-US" dirty="0">
                <a:solidFill>
                  <a:schemeClr val="tx1"/>
                </a:solidFill>
              </a:rPr>
              <a:t> von </a:t>
            </a:r>
            <a:r>
              <a:rPr lang="en-US" dirty="0" err="1">
                <a:solidFill>
                  <a:schemeClr val="tx1"/>
                </a:solidFill>
              </a:rPr>
              <a:t>Datenbanken</a:t>
            </a:r>
            <a:r>
              <a:rPr lang="en-US" dirty="0">
                <a:solidFill>
                  <a:schemeClr val="tx1"/>
                </a:solidFill>
              </a:rPr>
              <a:t> und .NET Core, </a:t>
            </a:r>
            <a:r>
              <a:rPr lang="en-US" dirty="0" err="1">
                <a:solidFill>
                  <a:schemeClr val="tx1"/>
                </a:solidFill>
              </a:rPr>
              <a:t>Erfahrung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mit</a:t>
            </a:r>
            <a:r>
              <a:rPr lang="en-US" dirty="0">
                <a:solidFill>
                  <a:schemeClr val="tx1"/>
                </a:solidFill>
              </a:rPr>
              <a:t> Entity-Frameworks </a:t>
            </a:r>
            <a:r>
              <a:rPr lang="en-US" dirty="0" err="1">
                <a:solidFill>
                  <a:schemeClr val="tx1"/>
                </a:solidFill>
              </a:rPr>
              <a:t>wünschenswert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de-DE" dirty="0"/>
              <a:t>Beschreibung: </a:t>
            </a:r>
            <a:r>
              <a:rPr lang="de-DE" dirty="0">
                <a:solidFill>
                  <a:schemeClr val="tx1"/>
                </a:solidFill>
              </a:rPr>
              <a:t>Die erstellte Datenbank muss per Entity-Framework (Entity-</a:t>
            </a:r>
            <a:r>
              <a:rPr lang="de-DE" dirty="0" err="1">
                <a:solidFill>
                  <a:schemeClr val="tx1"/>
                </a:solidFill>
              </a:rPr>
              <a:t>Relationship</a:t>
            </a:r>
            <a:r>
              <a:rPr lang="de-DE" dirty="0">
                <a:solidFill>
                  <a:schemeClr val="tx1"/>
                </a:solidFill>
              </a:rPr>
              <a:t>-Modell) mit dem Backend verknüpft werden. Aufgrund der frühen Version des EF in Verbindung mit .NET Core sind in diesem Arbeitspaket viele Fehler zu erwarten. (siehe: </a:t>
            </a:r>
            <a:r>
              <a:rPr lang="de-DE" dirty="0">
                <a:solidFill>
                  <a:schemeClr val="tx1"/>
                </a:solidFill>
                <a:hlinkClick r:id="rId2"/>
              </a:rPr>
              <a:t>https://github.com/aspnet/EntityFramework.Docs/blob/master/docs/platforms/netcore/new-db-sqlite.rst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4572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Gantt-Diagramm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82" y="1746058"/>
            <a:ext cx="8625955" cy="433358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219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12"/>
          <p:cNvCxnSpPr/>
          <p:nvPr/>
        </p:nvCxnSpPr>
        <p:spPr>
          <a:xfrm>
            <a:off x="6057899" y="173485"/>
            <a:ext cx="892" cy="5926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74482" y="644236"/>
            <a:ext cx="2293326" cy="5456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1068" y="396629"/>
            <a:ext cx="2344037" cy="3645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73270" y="3616928"/>
            <a:ext cx="2142478" cy="2483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459947" y="903059"/>
            <a:ext cx="2553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/>
              <a:t>Vorher</a:t>
            </a:r>
            <a:endParaRPr lang="de-DE" u="sng" dirty="0"/>
          </a:p>
        </p:txBody>
      </p:sp>
      <p:sp>
        <p:nvSpPr>
          <p:cNvPr id="11" name="Textfeld 10"/>
          <p:cNvSpPr txBox="1"/>
          <p:nvPr/>
        </p:nvSpPr>
        <p:spPr>
          <a:xfrm>
            <a:off x="6987886" y="903059"/>
            <a:ext cx="31132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/>
              <a:t>Nachher</a:t>
            </a:r>
          </a:p>
          <a:p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81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2" y="1743847"/>
            <a:ext cx="9864871" cy="4226168"/>
          </a:xfrm>
          <a:ln>
            <a:solidFill>
              <a:schemeClr val="tx1"/>
            </a:solidFill>
          </a:ln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28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0070" indent="-514350">
              <a:buFont typeface="+mj-lt"/>
              <a:buAutoNum type="romanUcPeriod"/>
            </a:pPr>
            <a:endParaRPr lang="en-US" dirty="0"/>
          </a:p>
          <a:p>
            <a:pPr marL="560070" indent="-514350">
              <a:buFont typeface="+mj-lt"/>
              <a:buAutoNum type="romanUcPeriod"/>
            </a:pPr>
            <a:endParaRPr lang="en-US" dirty="0"/>
          </a:p>
          <a:p>
            <a:pPr marL="45720" indent="0">
              <a:buNone/>
            </a:pPr>
            <a:r>
              <a:rPr lang="en-US" dirty="0" err="1"/>
              <a:t>Kapitel</a:t>
            </a:r>
            <a:r>
              <a:rPr lang="en-US" dirty="0"/>
              <a:t>: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/>
              <a:t>Management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err="1"/>
              <a:t>Umsetzung</a:t>
            </a:r>
            <a:endParaRPr lang="en-US" dirty="0"/>
          </a:p>
          <a:p>
            <a:pPr marL="502920" indent="-457200">
              <a:buAutoNum type="arabicPeriod"/>
            </a:pPr>
            <a:endParaRPr lang="de-DE" dirty="0"/>
          </a:p>
        </p:txBody>
      </p:sp>
      <p:pic>
        <p:nvPicPr>
          <p:cNvPr id="1026" name="Picture 2" descr="http://www.hopfenwiesen.de/bilder/icon-inhelt-24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03" y="2093788"/>
            <a:ext cx="3457385" cy="33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082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Font typeface="+mj-lt"/>
              <a:buAutoNum type="arabicPeriod"/>
            </a:pPr>
            <a:endParaRPr lang="en-US" dirty="0"/>
          </a:p>
          <a:p>
            <a:pPr marL="788670" lvl="1" indent="-514350">
              <a:buFont typeface="+mj-lt"/>
              <a:buAutoNum type="arabicPeriod"/>
            </a:pPr>
            <a:endParaRPr lang="en-US" dirty="0"/>
          </a:p>
          <a:p>
            <a:pPr marL="788670" lvl="1" indent="-514350">
              <a:buFont typeface="+mj-lt"/>
              <a:buAutoNum type="arabicPeriod"/>
            </a:pP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Aufgabenstellung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Konzeption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Realisierung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Fazit</a:t>
            </a:r>
            <a:endParaRPr lang="en-US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150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Planung</a:t>
            </a:r>
            <a:r>
              <a:rPr lang="en-US" dirty="0"/>
              <a:t> des </a:t>
            </a:r>
            <a:r>
              <a:rPr lang="en-US" dirty="0" err="1"/>
              <a:t>Projektes</a:t>
            </a:r>
            <a:endParaRPr lang="en-US" dirty="0"/>
          </a:p>
          <a:p>
            <a:r>
              <a:rPr lang="en-US" dirty="0" err="1"/>
              <a:t>Überwachung</a:t>
            </a:r>
            <a:r>
              <a:rPr lang="en-US" dirty="0"/>
              <a:t> der </a:t>
            </a:r>
            <a:r>
              <a:rPr lang="en-US" dirty="0" err="1"/>
              <a:t>Planung</a:t>
            </a:r>
            <a:endParaRPr lang="en-US" dirty="0"/>
          </a:p>
          <a:p>
            <a:r>
              <a:rPr lang="en-US" dirty="0" err="1"/>
              <a:t>Entwicklung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Prototypen</a:t>
            </a:r>
            <a:endParaRPr lang="en-US" dirty="0"/>
          </a:p>
          <a:p>
            <a:r>
              <a:rPr lang="en-US" dirty="0" err="1"/>
              <a:t>Reagieren</a:t>
            </a:r>
            <a:r>
              <a:rPr lang="en-US" dirty="0"/>
              <a:t> auf </a:t>
            </a:r>
            <a:r>
              <a:rPr lang="en-US" dirty="0" err="1"/>
              <a:t>Planänderungen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7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de-DE" dirty="0"/>
              <a:t>Thema: ‚Ein teamorientiertes </a:t>
            </a:r>
            <a:r>
              <a:rPr lang="de-DE" dirty="0" err="1"/>
              <a:t>KanBan</a:t>
            </a:r>
            <a:r>
              <a:rPr lang="de-DE" dirty="0"/>
              <a:t> „System“ soll konzipiert und erstellt werden‘</a:t>
            </a:r>
          </a:p>
          <a:p>
            <a:pPr marL="45720" indent="0">
              <a:buNone/>
            </a:pPr>
            <a:r>
              <a:rPr lang="de-DE" dirty="0"/>
              <a:t>Rahmen: Schlanke Anwendung um </a:t>
            </a:r>
            <a:r>
              <a:rPr lang="de-DE" dirty="0" err="1"/>
              <a:t>KanBan</a:t>
            </a:r>
            <a:r>
              <a:rPr lang="de-DE" dirty="0"/>
              <a:t>-Boards zu verwenden</a:t>
            </a:r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Kernfeatures:</a:t>
            </a:r>
          </a:p>
          <a:p>
            <a:pPr marL="45720" indent="0">
              <a:buNone/>
            </a:pPr>
            <a:endParaRPr lang="de-DE" sz="1000" dirty="0"/>
          </a:p>
          <a:p>
            <a:pPr lvl="1"/>
            <a:r>
              <a:rPr lang="de-DE" dirty="0"/>
              <a:t>Boards erstellen</a:t>
            </a:r>
          </a:p>
          <a:p>
            <a:pPr lvl="1"/>
            <a:r>
              <a:rPr lang="de-DE" dirty="0"/>
              <a:t>Notes erstellen</a:t>
            </a:r>
          </a:p>
          <a:p>
            <a:pPr lvl="1"/>
            <a:r>
              <a:rPr lang="de-DE" dirty="0"/>
              <a:t>Nutzer einladen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4098" name="Picture 2" descr="http://images.clipartpanda.com/inference-clipart-147_12794259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882" y="3152479"/>
            <a:ext cx="2819978" cy="26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44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Anforderungen</a:t>
            </a:r>
            <a:r>
              <a:rPr lang="en-US" dirty="0"/>
              <a:t>: </a:t>
            </a:r>
            <a:r>
              <a:rPr lang="en-US" dirty="0" err="1"/>
              <a:t>Inhalte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Anwendung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Zusammenarbeit</a:t>
            </a:r>
            <a:r>
              <a:rPr lang="en-US" dirty="0"/>
              <a:t> </a:t>
            </a:r>
            <a:r>
              <a:rPr lang="en-US" dirty="0" err="1"/>
              <a:t>mithilfe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KanBan</a:t>
            </a:r>
            <a:r>
              <a:rPr lang="en-US" dirty="0"/>
              <a:t>-Systems</a:t>
            </a:r>
          </a:p>
          <a:p>
            <a:r>
              <a:rPr lang="en-US" dirty="0" err="1"/>
              <a:t>Fokus</a:t>
            </a:r>
            <a:r>
              <a:rPr lang="en-US" dirty="0"/>
              <a:t>: </a:t>
            </a:r>
            <a:r>
              <a:rPr lang="en-US" dirty="0" err="1"/>
              <a:t>Nutzung</a:t>
            </a:r>
            <a:r>
              <a:rPr lang="en-US" dirty="0"/>
              <a:t> auf Windows-Smartphones</a:t>
            </a:r>
          </a:p>
          <a:p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Nutzer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Zusammenarbeit</a:t>
            </a:r>
            <a:r>
              <a:rPr lang="en-US" dirty="0"/>
              <a:t> </a:t>
            </a:r>
            <a:r>
              <a:rPr lang="en-US" dirty="0" err="1"/>
              <a:t>einzuladen</a:t>
            </a:r>
            <a:endParaRPr lang="en-US" dirty="0"/>
          </a:p>
          <a:p>
            <a:r>
              <a:rPr lang="en-US" dirty="0" err="1"/>
              <a:t>Persistenz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Backend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3074" name="Picture 2" descr="https://image.freepik.com/freie-ikonen/dokument-mit-inhalt_318-397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057" y="2358736"/>
            <a:ext cx="2149186" cy="214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6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Anforderungen: Technologien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de-DE" dirty="0"/>
              <a:t>Technologien: </a:t>
            </a:r>
          </a:p>
          <a:p>
            <a:pPr marL="45720" indent="0">
              <a:buNone/>
            </a:pPr>
            <a:endParaRPr lang="de-DE" sz="1000" dirty="0"/>
          </a:p>
          <a:p>
            <a:pPr lvl="2"/>
            <a:r>
              <a:rPr lang="de-DE" sz="2000" dirty="0"/>
              <a:t>Frontend: Universal Windows </a:t>
            </a:r>
            <a:r>
              <a:rPr lang="de-DE" sz="2000" dirty="0" err="1"/>
              <a:t>Platform</a:t>
            </a:r>
            <a:endParaRPr lang="de-DE" sz="2000" dirty="0"/>
          </a:p>
          <a:p>
            <a:pPr lvl="2"/>
            <a:r>
              <a:rPr lang="de-DE" sz="2000" dirty="0"/>
              <a:t>Backend: .NET Core</a:t>
            </a:r>
          </a:p>
          <a:p>
            <a:pPr lvl="2"/>
            <a:r>
              <a:rPr lang="de-DE" sz="2000" dirty="0" err="1"/>
              <a:t>Persistenzschicht</a:t>
            </a:r>
            <a:r>
              <a:rPr lang="de-DE" sz="2000" dirty="0"/>
              <a:t>: </a:t>
            </a:r>
            <a:r>
              <a:rPr lang="de-DE" sz="2000" dirty="0" err="1"/>
              <a:t>SQLite</a:t>
            </a:r>
            <a:endParaRPr lang="de-DE" sz="2000" dirty="0"/>
          </a:p>
        </p:txBody>
      </p:sp>
      <p:pic>
        <p:nvPicPr>
          <p:cNvPr id="3076" name="Picture 4" descr="http://cdn1.tnwcdn.com/wp-content/blogs.dir/1/files/2016/03/UWP-Small-Windows-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84" y="4706754"/>
            <a:ext cx="3680233" cy="14249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codeopinion.com/wp-content/uploads/2016/02/aspnetco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43" y="4706754"/>
            <a:ext cx="2010999" cy="1461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upload.wikimedia.org/wikipedia/commons/thumb/3/38/SQLite370.svg/1280px-SQLite370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7350" y="4697130"/>
            <a:ext cx="3141072" cy="1487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27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.NET Core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5544" y="1810338"/>
            <a:ext cx="9864982" cy="4190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858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sz="2800" dirty="0"/>
              <a:t>Entwicklungsumgebung</a:t>
            </a:r>
          </a:p>
          <a:p>
            <a:r>
              <a:rPr lang="de-DE" sz="2000" dirty="0"/>
              <a:t>Visual Studio Community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sz="2800" dirty="0" err="1"/>
              <a:t>NuGet-Packages</a:t>
            </a:r>
            <a:endParaRPr lang="de-DE" sz="2800" dirty="0"/>
          </a:p>
          <a:p>
            <a:r>
              <a:rPr lang="de-DE" sz="2000" dirty="0" err="1"/>
              <a:t>Entity</a:t>
            </a:r>
            <a:r>
              <a:rPr lang="de-DE" sz="2000" dirty="0"/>
              <a:t>-Framework</a:t>
            </a:r>
          </a:p>
          <a:p>
            <a:r>
              <a:rPr lang="de-DE" sz="2000" dirty="0" err="1"/>
              <a:t>Newtonsoft.Json</a:t>
            </a:r>
            <a:endParaRPr lang="de-DE" sz="2000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2800" dirty="0"/>
              <a:t>Zusätzliche Software</a:t>
            </a:r>
          </a:p>
          <a:p>
            <a:r>
              <a:rPr lang="de-DE" sz="2000" dirty="0" err="1"/>
              <a:t>SQLite</a:t>
            </a:r>
            <a:r>
              <a:rPr lang="de-DE" sz="2000" dirty="0"/>
              <a:t> Browser</a:t>
            </a:r>
          </a:p>
        </p:txBody>
      </p:sp>
      <p:pic>
        <p:nvPicPr>
          <p:cNvPr id="1026" name="Picture 2" descr="https://i.ytimg.com/vi/DUGtcWNlrv8/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7076" y="4188501"/>
            <a:ext cx="3312037" cy="186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https://mallibone.com/posts/files/173388cb-4329-42a5-ab05-b9ae6746fa2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66922" y="2972960"/>
            <a:ext cx="2781467" cy="80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 descr="https://lh3.ggpht.com/RCBr2WQuMVgbIQrdkohJc40Km9s1QnaUFhnM01day0QYf4S6_hLATprUZJA1F-6d-P_m=w3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9435" y="4186467"/>
            <a:ext cx="1832410" cy="1832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3" name="Picture 9" descr="https://upload.wikimedia.org/wikipedia/commons/thumb/1/19/Visual_Studio_2012_logo_and_wordmark.svg/2000px-Visual_Studio_2012_logo_and_wordmark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5524" y="2032893"/>
            <a:ext cx="3688305" cy="619635"/>
          </a:xfrm>
          <a:prstGeom prst="rect">
            <a:avLst/>
          </a:prstGeom>
          <a:noFill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756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Konzeption: </a:t>
            </a:r>
            <a:r>
              <a:rPr lang="de-DE" dirty="0" err="1"/>
              <a:t>Mockups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Stift und Papier</a:t>
            </a:r>
          </a:p>
          <a:p>
            <a:r>
              <a:rPr lang="de-DE" dirty="0"/>
              <a:t>Tool: </a:t>
            </a:r>
            <a:r>
              <a:rPr lang="de-DE" dirty="0" err="1"/>
              <a:t>Ninjamock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3114" y="339436"/>
            <a:ext cx="3154386" cy="5756564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886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Konzeption: </a:t>
            </a:r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433" y="1796327"/>
            <a:ext cx="2637340" cy="426287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97623" y="1600923"/>
            <a:ext cx="2714327" cy="453249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958936" y="196596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Boardansicht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510114" y="196803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Notizansicht</a:t>
            </a:r>
          </a:p>
        </p:txBody>
      </p:sp>
      <p:sp>
        <p:nvSpPr>
          <p:cNvPr id="8" name="Eingekerbter Pfeil nach rechts 7"/>
          <p:cNvSpPr/>
          <p:nvPr/>
        </p:nvSpPr>
        <p:spPr>
          <a:xfrm>
            <a:off x="4077134" y="3532908"/>
            <a:ext cx="3512128" cy="78970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22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Umsetzung</a:t>
            </a:r>
            <a:r>
              <a:rPr lang="en-US" dirty="0"/>
              <a:t> der Mockups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31" y="1722635"/>
            <a:ext cx="2785843" cy="437336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144" y="1722636"/>
            <a:ext cx="3238755" cy="3936994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938" y="1722637"/>
            <a:ext cx="2734632" cy="43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0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I.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 err="1"/>
              <a:t>Projektthema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 err="1"/>
              <a:t>Arbeitsweise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</a:p>
          <a:p>
            <a:pPr marL="731520" lvl="1" indent="-457200">
              <a:buAutoNum type="arabicPeriod"/>
            </a:pPr>
            <a:r>
              <a:rPr lang="en-US" dirty="0" err="1"/>
              <a:t>Projektstrukturplan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 err="1"/>
              <a:t>Beispiel-Arbeitspaket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Gantt-</a:t>
            </a:r>
            <a:r>
              <a:rPr lang="en-US" dirty="0" err="1"/>
              <a:t>Diagramm</a:t>
            </a:r>
            <a:r>
              <a:rPr lang="en-US" dirty="0"/>
              <a:t> &amp; MS-Project</a:t>
            </a:r>
          </a:p>
          <a:p>
            <a:endParaRPr lang="de-DE" dirty="0"/>
          </a:p>
        </p:txBody>
      </p:sp>
      <p:pic>
        <p:nvPicPr>
          <p:cNvPr id="32770" name="Picture 2" descr="https://s-media-cache-ak0.pinimg.com/originals/7b/83/0f/7b830f63e35bc03388b8f54e47bdb0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234" y="2537543"/>
            <a:ext cx="4000500" cy="2800351"/>
          </a:xfrm>
          <a:prstGeom prst="rect">
            <a:avLst/>
          </a:prstGeom>
          <a:noFill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623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</a:t>
            </a:r>
          </a:p>
        </p:txBody>
      </p:sp>
      <p:pic>
        <p:nvPicPr>
          <p:cNvPr id="4099" name="Picture 3" descr="Person zu Board einlad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02" y="763168"/>
            <a:ext cx="2929391" cy="52062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4098" name="Picture 2" descr="Note erstell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21" y="1965960"/>
            <a:ext cx="2871555" cy="3749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332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76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168" y="1740777"/>
            <a:ext cx="6043184" cy="436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Codebeispiel</a:t>
            </a:r>
            <a:r>
              <a:rPr lang="en-US" dirty="0"/>
              <a:t>: Request</a:t>
            </a:r>
          </a:p>
        </p:txBody>
      </p:sp>
      <p:sp>
        <p:nvSpPr>
          <p:cNvPr id="5" name="Rechteck 4"/>
          <p:cNvSpPr/>
          <p:nvPr/>
        </p:nvSpPr>
        <p:spPr>
          <a:xfrm>
            <a:off x="3534660" y="4738254"/>
            <a:ext cx="4050704" cy="2805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534661" y="5611090"/>
            <a:ext cx="3666240" cy="2597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964" y="1721989"/>
            <a:ext cx="6299592" cy="4447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Codebeispiel: Response</a:t>
            </a:r>
          </a:p>
        </p:txBody>
      </p:sp>
      <p:sp>
        <p:nvSpPr>
          <p:cNvPr id="5" name="Rechteck 4"/>
          <p:cNvSpPr/>
          <p:nvPr/>
        </p:nvSpPr>
        <p:spPr>
          <a:xfrm>
            <a:off x="3315685" y="5308223"/>
            <a:ext cx="2425566" cy="5101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2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Codebeispiel</a:t>
            </a:r>
            <a:r>
              <a:rPr lang="en-US" dirty="0"/>
              <a:t>: </a:t>
            </a:r>
            <a:r>
              <a:rPr lang="en-US" dirty="0" err="1"/>
              <a:t>Modelle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899" y="4649402"/>
            <a:ext cx="219075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5930" y="4760946"/>
            <a:ext cx="1986117" cy="118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feld 5"/>
          <p:cNvSpPr txBox="1"/>
          <p:nvPr/>
        </p:nvSpPr>
        <p:spPr>
          <a:xfrm>
            <a:off x="1944302" y="4167737"/>
            <a:ext cx="339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720488" y="4254366"/>
            <a:ext cx="217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7858" y="2492208"/>
            <a:ext cx="4291061" cy="16313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4995512" y="1973178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SQLite-Datenbank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Prototyp</a:t>
            </a:r>
            <a:r>
              <a:rPr lang="en-US" dirty="0"/>
              <a:t> </a:t>
            </a:r>
            <a:r>
              <a:rPr lang="en-US" dirty="0" err="1"/>
              <a:t>vorzeigbar</a:t>
            </a:r>
            <a:endParaRPr lang="en-US" dirty="0"/>
          </a:p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aufwändiger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gedacht</a:t>
            </a:r>
            <a:endParaRPr lang="en-US" dirty="0"/>
          </a:p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unbekannten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r>
              <a:rPr lang="en-US" dirty="0"/>
              <a:t> </a:t>
            </a:r>
            <a:r>
              <a:rPr lang="en-US" dirty="0" err="1"/>
              <a:t>schwierig</a:t>
            </a:r>
            <a:endParaRPr lang="en-US" dirty="0"/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Allgemeinen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Zeit</a:t>
            </a:r>
            <a:r>
              <a:rPr lang="en-US" dirty="0"/>
              <a:t> </a:t>
            </a:r>
            <a:r>
              <a:rPr lang="en-US" dirty="0" err="1"/>
              <a:t>eingeplant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5122" name="Picture 2" descr="https://meinsteuerhelfer.files.wordpress.com/2012/07/faz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35" y="768542"/>
            <a:ext cx="2576305" cy="211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161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?</a:t>
            </a:r>
            <a:endParaRPr lang="de-DE" dirty="0"/>
          </a:p>
        </p:txBody>
      </p:sp>
      <p:pic>
        <p:nvPicPr>
          <p:cNvPr id="1026" name="Picture 2" descr="https://www.aaa-werbung.de/wp-content/uploads/2016/02/fragezeich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20" y="2177385"/>
            <a:ext cx="3798630" cy="379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14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!</a:t>
            </a:r>
            <a:endParaRPr lang="de-DE" dirty="0"/>
          </a:p>
        </p:txBody>
      </p:sp>
      <p:pic>
        <p:nvPicPr>
          <p:cNvPr id="2050" name="Picture 2" descr="http://www.testsounds.de/images/wallpaper/thx/wallpaper_thx_1024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60" y="2344594"/>
            <a:ext cx="4618950" cy="34642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76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50" y="2057400"/>
            <a:ext cx="702607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teamorientiertes</a:t>
            </a:r>
            <a:r>
              <a:rPr lang="en-US" dirty="0"/>
              <a:t> </a:t>
            </a:r>
            <a:r>
              <a:rPr lang="en-US" dirty="0" err="1"/>
              <a:t>KanBan</a:t>
            </a:r>
            <a:r>
              <a:rPr lang="en-US" dirty="0"/>
              <a:t> “System”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konzipiert</a:t>
            </a:r>
            <a:r>
              <a:rPr lang="en-US" dirty="0"/>
              <a:t> und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Idee</a:t>
            </a:r>
            <a:r>
              <a:rPr lang="en-US" dirty="0"/>
              <a:t>: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Kartensystem</a:t>
            </a:r>
            <a:r>
              <a:rPr lang="en-US" dirty="0"/>
              <a:t> </a:t>
            </a:r>
            <a:r>
              <a:rPr lang="en-US" dirty="0" err="1"/>
              <a:t>ähnlich</a:t>
            </a:r>
            <a:r>
              <a:rPr lang="en-US" dirty="0"/>
              <a:t> Trello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auf Smartphone </a:t>
            </a:r>
            <a:r>
              <a:rPr lang="en-US" dirty="0" err="1"/>
              <a:t>Nutzer</a:t>
            </a:r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1728" y="987135"/>
            <a:ext cx="2486135" cy="4769101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59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Ähnliche</a:t>
            </a:r>
            <a:r>
              <a:rPr lang="en-US" dirty="0"/>
              <a:t> Software: 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1030" y="3134511"/>
            <a:ext cx="7295952" cy="1597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9156" name="Picture 4" descr="http://www.extendedvolume.com/wp-content/uploads/2015/02/trello-logo-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9278" y="755898"/>
            <a:ext cx="3177704" cy="9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50159" y="1287780"/>
            <a:ext cx="1544746" cy="46124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Ähnliche</a:t>
            </a:r>
            <a:r>
              <a:rPr lang="en-US" dirty="0"/>
              <a:t> Software: 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556" y="1988962"/>
            <a:ext cx="5920958" cy="4107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3252" name="Picture 4" descr="https://upload.wikimedia.org/wikipedia/en/thumb/b/bf/JIRA_logo.svg/800px-JIRA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2653" y="480479"/>
            <a:ext cx="2866690" cy="1433345"/>
          </a:xfrm>
          <a:prstGeom prst="rect">
            <a:avLst/>
          </a:prstGeom>
          <a:noFill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Ähnliche</a:t>
            </a:r>
            <a:r>
              <a:rPr lang="en-US" dirty="0"/>
              <a:t> Software: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313" y="1803276"/>
            <a:ext cx="3919444" cy="42927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435" y="481772"/>
            <a:ext cx="1173307" cy="11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5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/>
              <a:t>Team: </a:t>
            </a:r>
          </a:p>
          <a:p>
            <a:r>
              <a:rPr lang="en-US" dirty="0"/>
              <a:t>Sebastian </a:t>
            </a:r>
            <a:r>
              <a:rPr lang="en-US" dirty="0" err="1"/>
              <a:t>Strubert</a:t>
            </a:r>
            <a:endParaRPr lang="en-US" dirty="0"/>
          </a:p>
          <a:p>
            <a:r>
              <a:rPr lang="en-US" dirty="0"/>
              <a:t>Lloyd Niebel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err="1"/>
              <a:t>Teamleiter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dirty="0"/>
              <a:t>Lloyd Niebel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err="1"/>
              <a:t>Zuständigkeiten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dirty="0"/>
              <a:t>Frontend – Sebastian </a:t>
            </a:r>
            <a:r>
              <a:rPr lang="en-US" dirty="0" err="1"/>
              <a:t>Strubert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Backend – Lloyd Niebel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85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Arbeitsweise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Übliche Kommunikationswege</a:t>
            </a:r>
          </a:p>
          <a:p>
            <a:r>
              <a:rPr lang="de-DE" dirty="0"/>
              <a:t>Team-Meetings: Persönlich, jeden Mittwoch</a:t>
            </a:r>
          </a:p>
        </p:txBody>
      </p:sp>
      <p:pic>
        <p:nvPicPr>
          <p:cNvPr id="2050" name="Picture 2" descr="http://www.freeiconspng.com/uploads/meeting-icon-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581" y="1287780"/>
            <a:ext cx="4130040" cy="41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77674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TotalTime>0</TotalTime>
  <Words>1269</Words>
  <Application>Microsoft Office PowerPoint</Application>
  <PresentationFormat>Breitbild</PresentationFormat>
  <Paragraphs>307</Paragraphs>
  <Slides>37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Corbel</vt:lpstr>
      <vt:lpstr>Symbol</vt:lpstr>
      <vt:lpstr>Basis</vt:lpstr>
      <vt:lpstr>Projektmanagement KANBAN-Anwendung</vt:lpstr>
      <vt:lpstr>Inhaltsverzeichnis</vt:lpstr>
      <vt:lpstr>I. Management</vt:lpstr>
      <vt:lpstr>Projektthema</vt:lpstr>
      <vt:lpstr>Ähnliche Software: </vt:lpstr>
      <vt:lpstr>Ähnliche Software:  </vt:lpstr>
      <vt:lpstr>Ähnliche Software:</vt:lpstr>
      <vt:lpstr>Projektorganisation</vt:lpstr>
      <vt:lpstr>Arbeitsweise im Team</vt:lpstr>
      <vt:lpstr>Beispiel Protokoll: Meeting</vt:lpstr>
      <vt:lpstr>Arbeitsweise im Team</vt:lpstr>
      <vt:lpstr>Versionskontrolle: Git(Hub)</vt:lpstr>
      <vt:lpstr>Projektstrukturplan</vt:lpstr>
      <vt:lpstr>Projektstrukturplan</vt:lpstr>
      <vt:lpstr>Projektstrukturplan</vt:lpstr>
      <vt:lpstr>Beispiel Arbeitspaket</vt:lpstr>
      <vt:lpstr>Gantt-Diagramm</vt:lpstr>
      <vt:lpstr>PowerPoint-Präsentation</vt:lpstr>
      <vt:lpstr>Gantt-Diagramm</vt:lpstr>
      <vt:lpstr>II. Umsetzung</vt:lpstr>
      <vt:lpstr>Aufgabenstellung</vt:lpstr>
      <vt:lpstr>Projektdefinition</vt:lpstr>
      <vt:lpstr>Anforderungen: Inhalte</vt:lpstr>
      <vt:lpstr>Anforderungen: Technologien</vt:lpstr>
      <vt:lpstr>.NET Core</vt:lpstr>
      <vt:lpstr>Verwendete Software</vt:lpstr>
      <vt:lpstr>Konzeption: Mockups</vt:lpstr>
      <vt:lpstr>Konzeption: Mockups</vt:lpstr>
      <vt:lpstr>Umsetzung der Mockups</vt:lpstr>
      <vt:lpstr>Programmablauf</vt:lpstr>
      <vt:lpstr>Realisierung</vt:lpstr>
      <vt:lpstr>Codebeispiel: Request</vt:lpstr>
      <vt:lpstr>Codebeispiel: Response</vt:lpstr>
      <vt:lpstr>Codebeispiel: Modelle</vt:lpstr>
      <vt:lpstr>Fazit</vt:lpstr>
      <vt:lpstr>Haben Sie Fragen?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Projektmanagement KANBAN-Anwendung</dc:title>
  <dc:creator>Lloyd Niebel</dc:creator>
  <cp:lastModifiedBy>Lloyd Niebel</cp:lastModifiedBy>
  <cp:revision>181</cp:revision>
  <dcterms:created xsi:type="dcterms:W3CDTF">2016-09-28T11:25:24Z</dcterms:created>
  <dcterms:modified xsi:type="dcterms:W3CDTF">2016-09-29T16:10:58Z</dcterms:modified>
</cp:coreProperties>
</file>