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1" r:id="rId4"/>
    <p:sldId id="258" r:id="rId5"/>
    <p:sldId id="280" r:id="rId6"/>
    <p:sldId id="283" r:id="rId7"/>
    <p:sldId id="295" r:id="rId8"/>
    <p:sldId id="285" r:id="rId9"/>
    <p:sldId id="259" r:id="rId10"/>
    <p:sldId id="268" r:id="rId11"/>
    <p:sldId id="282" r:id="rId12"/>
    <p:sldId id="260" r:id="rId13"/>
    <p:sldId id="261" r:id="rId14"/>
    <p:sldId id="296" r:id="rId15"/>
    <p:sldId id="267" r:id="rId16"/>
    <p:sldId id="288" r:id="rId17"/>
    <p:sldId id="263" r:id="rId18"/>
    <p:sldId id="270" r:id="rId19"/>
    <p:sldId id="264" r:id="rId20"/>
    <p:sldId id="272" r:id="rId21"/>
    <p:sldId id="291" r:id="rId22"/>
    <p:sldId id="277" r:id="rId23"/>
    <p:sldId id="292" r:id="rId24"/>
    <p:sldId id="289" r:id="rId25"/>
    <p:sldId id="266" r:id="rId26"/>
    <p:sldId id="279" r:id="rId27"/>
    <p:sldId id="273" r:id="rId28"/>
    <p:sldId id="274" r:id="rId29"/>
    <p:sldId id="290" r:id="rId30"/>
    <p:sldId id="275" r:id="rId31"/>
    <p:sldId id="297" r:id="rId32"/>
    <p:sldId id="281" r:id="rId33"/>
    <p:sldId id="278" r:id="rId34"/>
    <p:sldId id="284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66" autoAdjust="0"/>
  </p:normalViewPr>
  <p:slideViewPr>
    <p:cSldViewPr snapToGrid="0">
      <p:cViewPr varScale="1">
        <p:scale>
          <a:sx n="99" d="100"/>
          <a:sy n="99" d="100"/>
        </p:scale>
        <p:origin x="-10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pPr/>
              <a:t>30.09.2016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Vortrag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</a:t>
            </a:r>
            <a:r>
              <a:rPr lang="en-US" baseline="0" dirty="0"/>
              <a:t> 2 </a:t>
            </a:r>
            <a:r>
              <a:rPr lang="en-US" baseline="0" dirty="0" err="1"/>
              <a:t>Kapitel</a:t>
            </a:r>
            <a:r>
              <a:rPr lang="en-US" baseline="0" dirty="0"/>
              <a:t> </a:t>
            </a:r>
            <a:r>
              <a:rPr lang="en-US" baseline="0" dirty="0" err="1"/>
              <a:t>eingeteilt</a:t>
            </a:r>
            <a:r>
              <a:rPr lang="en-US" baseline="0" dirty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626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Informationssammlung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WIKI von </a:t>
            </a:r>
            <a:r>
              <a:rPr lang="en-US" dirty="0" err="1"/>
              <a:t>unserem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Repository </a:t>
            </a:r>
            <a:r>
              <a:rPr lang="en-US" baseline="0" dirty="0" err="1"/>
              <a:t>verwendet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baseline="0" dirty="0" smtClean="0"/>
              <a:t>als </a:t>
            </a:r>
            <a:r>
              <a:rPr lang="de-DE" baseline="0" dirty="0" err="1" smtClean="0"/>
              <a:t>Versionskontolle</a:t>
            </a:r>
            <a:endParaRPr lang="de-DE" baseline="0" dirty="0" smtClean="0"/>
          </a:p>
          <a:p>
            <a:r>
              <a:rPr lang="de-DE" baseline="0" dirty="0" smtClean="0"/>
              <a:t>Auf der Plattform </a:t>
            </a:r>
            <a:r>
              <a:rPr lang="de-DE" baseline="0" dirty="0" err="1" smtClean="0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2828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PSP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smtClean="0"/>
              <a:t>6 </a:t>
            </a:r>
            <a:r>
              <a:rPr lang="en-US" dirty="0" err="1"/>
              <a:t>Hauptpunkten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309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kompletten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Projektstrukturplan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nähere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aufgeklappte</a:t>
            </a:r>
            <a:r>
              <a:rPr lang="en-US" baseline="0" dirty="0" smtClean="0"/>
              <a:t> Node “</a:t>
            </a:r>
            <a:r>
              <a:rPr lang="en-US" baseline="0" dirty="0" err="1" smtClean="0"/>
              <a:t>Konzeption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Beispielarbeitspaket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sehen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Vorgänger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Datenmodell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umsetzen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wegen</a:t>
            </a:r>
            <a:r>
              <a:rPr lang="en-US" baseline="0" dirty="0" smtClean="0"/>
              <a:t> Database first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Gantt Diagramm</a:t>
            </a:r>
            <a:r>
              <a:rPr lang="de-DE" baseline="0" dirty="0"/>
              <a:t> vor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-Geordnet, noch nichts umgestellt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9885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48060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en-US" baseline="0" dirty="0"/>
          </a:p>
          <a:p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alten</a:t>
            </a:r>
            <a:r>
              <a:rPr lang="en-US" baseline="0" dirty="0"/>
              <a:t> </a:t>
            </a:r>
            <a:r>
              <a:rPr lang="en-US" baseline="0" dirty="0" err="1"/>
              <a:t>Pakete</a:t>
            </a:r>
            <a:r>
              <a:rPr lang="en-US" baseline="0" dirty="0"/>
              <a:t> </a:t>
            </a:r>
            <a:r>
              <a:rPr lang="en-US" baseline="0" dirty="0" err="1"/>
              <a:t>waren</a:t>
            </a:r>
            <a:r>
              <a:rPr lang="en-US" baseline="0" dirty="0"/>
              <a:t> </a:t>
            </a:r>
            <a:r>
              <a:rPr lang="en-US" baseline="0" dirty="0" err="1"/>
              <a:t>eigentlich</a:t>
            </a:r>
            <a:r>
              <a:rPr lang="en-US" baseline="0" dirty="0"/>
              <a:t> </a:t>
            </a:r>
            <a:r>
              <a:rPr lang="en-US" baseline="0" dirty="0" err="1"/>
              <a:t>früher</a:t>
            </a:r>
            <a:r>
              <a:rPr lang="en-US" baseline="0" dirty="0"/>
              <a:t> </a:t>
            </a:r>
            <a:r>
              <a:rPr lang="en-US" baseline="0" dirty="0" err="1"/>
              <a:t>geplant</a:t>
            </a:r>
            <a:r>
              <a:rPr lang="en-US" baseline="0" dirty="0"/>
              <a:t> -&gt; </a:t>
            </a:r>
            <a:r>
              <a:rPr lang="en-US" baseline="0" dirty="0" err="1"/>
              <a:t>durch</a:t>
            </a:r>
            <a:r>
              <a:rPr lang="en-US" baseline="0" dirty="0"/>
              <a:t> </a:t>
            </a:r>
            <a:r>
              <a:rPr lang="en-US" baseline="0" dirty="0" err="1"/>
              <a:t>umstellungen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r>
              <a:rPr lang="en-US" baseline="0" dirty="0"/>
              <a:t> </a:t>
            </a:r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nach</a:t>
            </a:r>
            <a:r>
              <a:rPr lang="en-US" baseline="0" dirty="0"/>
              <a:t> </a:t>
            </a:r>
            <a:r>
              <a:rPr lang="en-US" baseline="0" dirty="0" err="1"/>
              <a:t>hinten</a:t>
            </a:r>
            <a:r>
              <a:rPr lang="en-US" baseline="0" dirty="0"/>
              <a:t> </a:t>
            </a:r>
            <a:r>
              <a:rPr lang="en-US" baseline="0" dirty="0" err="1"/>
              <a:t>geschoben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Auch sichtbar: Kritischer Pfad 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0195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Vortrags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Realisierung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Überischt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ersten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Vortrags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Aufgabenstellung des Moduls waren folgende Punkte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65649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Projektdefinition</a:t>
            </a:r>
            <a:r>
              <a:rPr lang="en-US" baseline="0" dirty="0" smtClean="0"/>
              <a:t> war : </a:t>
            </a:r>
            <a:r>
              <a:rPr lang="de-DE" dirty="0" smtClean="0"/>
              <a:t>Ein teamorientiertes </a:t>
            </a:r>
            <a:r>
              <a:rPr lang="de-DE" dirty="0" err="1" smtClean="0"/>
              <a:t>KanBan</a:t>
            </a:r>
            <a:r>
              <a:rPr lang="de-DE" dirty="0" smtClean="0"/>
              <a:t> „System“ soll konzipiert und erstellt werden</a:t>
            </a:r>
          </a:p>
          <a:p>
            <a:r>
              <a:rPr lang="de-DE" dirty="0" smtClean="0"/>
              <a:t>Als</a:t>
            </a:r>
            <a:r>
              <a:rPr lang="de-DE" baseline="0" dirty="0" smtClean="0"/>
              <a:t> Rahmen haben wir uns eine schlanke Anwendung um </a:t>
            </a:r>
            <a:r>
              <a:rPr lang="de-DE" baseline="0" dirty="0" err="1" smtClean="0"/>
              <a:t>KanBan</a:t>
            </a:r>
            <a:r>
              <a:rPr lang="de-DE" baseline="0" dirty="0" smtClean="0"/>
              <a:t>-Boards zu verwenden als Ziel gesetzt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Kernfeatures waren:</a:t>
            </a:r>
          </a:p>
          <a:p>
            <a:pPr lvl="1"/>
            <a:r>
              <a:rPr lang="de-DE" dirty="0" smtClean="0"/>
              <a:t>Boards erstellen</a:t>
            </a:r>
          </a:p>
          <a:p>
            <a:pPr lvl="1"/>
            <a:r>
              <a:rPr lang="de-DE" dirty="0" smtClean="0"/>
              <a:t>Notes erstellen</a:t>
            </a:r>
          </a:p>
          <a:p>
            <a:pPr lvl="1"/>
            <a:r>
              <a:rPr lang="de-DE" dirty="0" smtClean="0"/>
              <a:t>Nutzer einladen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Anforderungen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Inhaltsseite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folgendermaßen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</a:t>
            </a:r>
          </a:p>
          <a:p>
            <a:pPr lvl="1"/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Zusammenarbeit</a:t>
            </a:r>
            <a:r>
              <a:rPr lang="en-US" dirty="0" smtClean="0"/>
              <a:t> </a:t>
            </a:r>
            <a:r>
              <a:rPr lang="en-US" dirty="0" err="1" smtClean="0"/>
              <a:t>mithilfe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-Systems</a:t>
            </a:r>
          </a:p>
          <a:p>
            <a:pPr lvl="1"/>
            <a:r>
              <a:rPr lang="en-US" dirty="0" err="1" smtClean="0"/>
              <a:t>Fokus</a:t>
            </a:r>
            <a:r>
              <a:rPr lang="en-US" dirty="0" smtClean="0"/>
              <a:t>: </a:t>
            </a:r>
            <a:r>
              <a:rPr lang="en-US" dirty="0" err="1" smtClean="0"/>
              <a:t>Nutzung</a:t>
            </a:r>
            <a:r>
              <a:rPr lang="en-US" dirty="0" smtClean="0"/>
              <a:t> auf Windows-</a:t>
            </a:r>
            <a:r>
              <a:rPr lang="en-US" dirty="0" err="1" smtClean="0"/>
              <a:t>Smartphones</a:t>
            </a:r>
            <a:endParaRPr lang="en-US" dirty="0" smtClean="0"/>
          </a:p>
          <a:p>
            <a:pPr lvl="1"/>
            <a:r>
              <a:rPr lang="en-US" dirty="0" err="1" smtClean="0"/>
              <a:t>Möglichkeit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Zusammenarbeit</a:t>
            </a:r>
            <a:r>
              <a:rPr lang="en-US" dirty="0" smtClean="0"/>
              <a:t> </a:t>
            </a:r>
            <a:r>
              <a:rPr lang="en-US" dirty="0" err="1" smtClean="0"/>
              <a:t>einzuladen</a:t>
            </a:r>
            <a:endParaRPr lang="en-US" dirty="0" smtClean="0"/>
          </a:p>
          <a:p>
            <a:pPr lvl="1"/>
            <a:r>
              <a:rPr lang="en-US" dirty="0" err="1" smtClean="0"/>
              <a:t>Persistenz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Backend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Technologievorgaben bzw. Anforderungen wurden folgende</a:t>
            </a:r>
            <a:r>
              <a:rPr lang="de-DE" baseline="0" dirty="0"/>
              <a:t> Punkte festgelegt:</a:t>
            </a:r>
            <a:endParaRPr lang="de-DE" dirty="0"/>
          </a:p>
          <a:p>
            <a:endParaRPr lang="de-DE" dirty="0"/>
          </a:p>
          <a:p>
            <a:r>
              <a:rPr lang="de-DE" dirty="0"/>
              <a:t>Technologien:</a:t>
            </a:r>
          </a:p>
          <a:p>
            <a:r>
              <a:rPr lang="de-DE" dirty="0"/>
              <a:t>-Frontend</a:t>
            </a:r>
            <a:r>
              <a:rPr lang="de-DE" baseline="0" dirty="0"/>
              <a:t> : UWP</a:t>
            </a:r>
          </a:p>
          <a:p>
            <a:r>
              <a:rPr lang="de-DE" baseline="0" dirty="0"/>
              <a:t>-Backend: .NET Core</a:t>
            </a:r>
          </a:p>
          <a:p>
            <a:r>
              <a:rPr lang="de-DE" baseline="0" dirty="0"/>
              <a:t>-Persistenz: </a:t>
            </a:r>
            <a:r>
              <a:rPr lang="de-DE" baseline="0" dirty="0" err="1"/>
              <a:t>SQLite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510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Interessierte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Inforgrafik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.NET Core</a:t>
            </a:r>
          </a:p>
          <a:p>
            <a:r>
              <a:rPr lang="en-US" baseline="0" dirty="0"/>
              <a:t>Man </a:t>
            </a:r>
            <a:r>
              <a:rPr lang="en-US" baseline="0" dirty="0" err="1"/>
              <a:t>sieht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.NET Core </a:t>
            </a:r>
            <a:r>
              <a:rPr lang="en-US" baseline="0" dirty="0" err="1"/>
              <a:t>eigenständig</a:t>
            </a:r>
            <a:r>
              <a:rPr lang="en-US" baseline="0" dirty="0"/>
              <a:t> </a:t>
            </a:r>
            <a:r>
              <a:rPr lang="en-US" baseline="0" dirty="0" err="1"/>
              <a:t>neben</a:t>
            </a:r>
            <a:r>
              <a:rPr lang="en-US" baseline="0" dirty="0"/>
              <a:t> </a:t>
            </a:r>
            <a:r>
              <a:rPr lang="en-US" baseline="0" dirty="0" err="1"/>
              <a:t>dem</a:t>
            </a:r>
            <a:r>
              <a:rPr lang="en-US" baseline="0" dirty="0"/>
              <a:t> .NET Framework </a:t>
            </a:r>
            <a:r>
              <a:rPr lang="en-US" baseline="0" dirty="0" err="1"/>
              <a:t>platziert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baseline="0" dirty="0"/>
          </a:p>
          <a:p>
            <a:r>
              <a:rPr lang="en-US" baseline="0" dirty="0"/>
              <a:t>UWP </a:t>
            </a:r>
            <a:r>
              <a:rPr lang="en-US" baseline="0" dirty="0" err="1"/>
              <a:t>wäre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links </a:t>
            </a:r>
            <a:r>
              <a:rPr lang="en-US" baseline="0" dirty="0" err="1"/>
              <a:t>vorzufinden</a:t>
            </a:r>
            <a:endParaRPr lang="en-US" baseline="0" dirty="0"/>
          </a:p>
          <a:p>
            <a:r>
              <a:rPr lang="en-US" baseline="0" dirty="0" err="1"/>
              <a:t>NuGet</a:t>
            </a:r>
            <a:r>
              <a:rPr lang="en-US" baseline="0" dirty="0"/>
              <a:t> </a:t>
            </a:r>
            <a:r>
              <a:rPr lang="en-US" baseline="0" dirty="0" err="1"/>
              <a:t>soll</a:t>
            </a:r>
            <a:r>
              <a:rPr lang="en-US" baseline="0" dirty="0"/>
              <a:t> </a:t>
            </a:r>
            <a:r>
              <a:rPr lang="en-US" baseline="0" dirty="0" err="1"/>
              <a:t>gemiensam</a:t>
            </a:r>
            <a:r>
              <a:rPr lang="en-US" baseline="0" dirty="0"/>
              <a:t> </a:t>
            </a:r>
            <a:r>
              <a:rPr lang="en-US" baseline="0" dirty="0" err="1"/>
              <a:t>genutzt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– </a:t>
            </a:r>
            <a:r>
              <a:rPr lang="en-US" baseline="0" dirty="0" err="1"/>
              <a:t>viele</a:t>
            </a:r>
            <a:r>
              <a:rPr lang="en-US" baseline="0" dirty="0"/>
              <a:t> Packages </a:t>
            </a:r>
            <a:r>
              <a:rPr lang="en-US" baseline="0" dirty="0" err="1"/>
              <a:t>gehen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Folgendem</a:t>
            </a:r>
            <a:r>
              <a:rPr lang="en-US" baseline="0" dirty="0"/>
              <a:t> </a:t>
            </a:r>
            <a:r>
              <a:rPr lang="en-US" baseline="0" dirty="0" err="1"/>
              <a:t>NuGet</a:t>
            </a:r>
            <a:r>
              <a:rPr lang="en-US" baseline="0" dirty="0"/>
              <a:t>-Packages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verwendet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Abgesehne</a:t>
            </a:r>
            <a:r>
              <a:rPr lang="en-US" baseline="0" dirty="0"/>
              <a:t> von </a:t>
            </a:r>
            <a:r>
              <a:rPr lang="en-US" baseline="0" dirty="0" err="1"/>
              <a:t>der</a:t>
            </a:r>
            <a:r>
              <a:rPr lang="en-US" baseline="0" dirty="0"/>
              <a:t> </a:t>
            </a:r>
            <a:r>
              <a:rPr lang="en-US" baseline="0" dirty="0" err="1"/>
              <a:t>üblichen</a:t>
            </a:r>
            <a:r>
              <a:rPr lang="en-US" baseline="0" dirty="0"/>
              <a:t> </a:t>
            </a:r>
            <a:r>
              <a:rPr lang="en-US" baseline="0" dirty="0" err="1"/>
              <a:t>zusätlichen</a:t>
            </a:r>
            <a:r>
              <a:rPr lang="en-US" baseline="0" dirty="0"/>
              <a:t> Software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Editoren</a:t>
            </a:r>
            <a:r>
              <a:rPr lang="en-US" baseline="0" dirty="0"/>
              <a:t> etc.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den </a:t>
            </a:r>
            <a:r>
              <a:rPr lang="en-US" baseline="0" dirty="0" err="1"/>
              <a:t>SQLite</a:t>
            </a:r>
            <a:r>
              <a:rPr lang="en-US" baseline="0" dirty="0"/>
              <a:t> Browser </a:t>
            </a:r>
            <a:r>
              <a:rPr lang="en-US" baseline="0" dirty="0" err="1"/>
              <a:t>verwendet</a:t>
            </a:r>
            <a:r>
              <a:rPr lang="en-US" baseline="0" dirty="0"/>
              <a:t> um die </a:t>
            </a:r>
            <a:r>
              <a:rPr lang="en-US" baseline="0" dirty="0" err="1"/>
              <a:t>SQLite</a:t>
            </a:r>
            <a:r>
              <a:rPr lang="en-US" baseline="0" dirty="0"/>
              <a:t>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erstellen</a:t>
            </a:r>
            <a:r>
              <a:rPr lang="en-US" baseline="0" dirty="0"/>
              <a:t> und </a:t>
            </a:r>
            <a:r>
              <a:rPr lang="en-US" baseline="0" dirty="0" err="1"/>
              <a:t>auszulesen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</a:t>
            </a:r>
            <a:r>
              <a:rPr lang="de-DE" baseline="0" dirty="0" smtClean="0"/>
              <a:t>horizontal</a:t>
            </a:r>
          </a:p>
          <a:p>
            <a:endParaRPr lang="de-DE" baseline="0" dirty="0" smtClean="0"/>
          </a:p>
          <a:p>
            <a:r>
              <a:rPr lang="de-DE" baseline="0" dirty="0" smtClean="0"/>
              <a:t>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60102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spezifischere</a:t>
            </a:r>
            <a:r>
              <a:rPr lang="en-US" baseline="0" dirty="0"/>
              <a:t> Mockups, die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in </a:t>
            </a:r>
            <a:r>
              <a:rPr lang="en-US" baseline="0" dirty="0" err="1"/>
              <a:t>dieser</a:t>
            </a:r>
            <a:r>
              <a:rPr lang="en-US" baseline="0" dirty="0"/>
              <a:t> Form </a:t>
            </a:r>
            <a:r>
              <a:rPr lang="en-US" baseline="0" dirty="0" err="1"/>
              <a:t>beschlossen</a:t>
            </a:r>
            <a:r>
              <a:rPr lang="en-US" baseline="0" dirty="0"/>
              <a:t> und </a:t>
            </a:r>
            <a:r>
              <a:rPr lang="en-US" baseline="0" dirty="0" err="1"/>
              <a:t>umgesetzt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656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man die </a:t>
            </a:r>
            <a:r>
              <a:rPr lang="en-US" baseline="0" dirty="0" err="1"/>
              <a:t>umgesetzten</a:t>
            </a:r>
            <a:r>
              <a:rPr lang="en-US" baseline="0" dirty="0"/>
              <a:t> Mockups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smtClean="0"/>
              <a:t>UWP- </a:t>
            </a:r>
            <a:r>
              <a:rPr lang="en-US" baseline="0" dirty="0"/>
              <a:t>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51868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Beispiele</a:t>
            </a:r>
          </a:p>
          <a:p>
            <a:endParaRPr lang="de-DE" baseline="0" dirty="0"/>
          </a:p>
          <a:p>
            <a:r>
              <a:rPr lang="de-DE" baseline="0" dirty="0"/>
              <a:t>Bei diesen Beispielen sind die Routen komplett – </a:t>
            </a:r>
            <a:r>
              <a:rPr lang="de-DE" baseline="0" dirty="0" err="1"/>
              <a:t>beispielCode</a:t>
            </a:r>
            <a:r>
              <a:rPr lang="de-DE" baseline="0" dirty="0"/>
              <a:t> folgt auf nächsten 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874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kurze </a:t>
            </a:r>
            <a:r>
              <a:rPr lang="de-DE" dirty="0" err="1" smtClean="0"/>
              <a:t>Überisch</a:t>
            </a:r>
            <a:r>
              <a:rPr lang="de-DE" dirty="0" smtClean="0"/>
              <a:t> über</a:t>
            </a:r>
            <a:r>
              <a:rPr lang="de-DE" baseline="0" dirty="0" smtClean="0"/>
              <a:t> das Projektthema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63690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</a:t>
            </a:r>
            <a:r>
              <a:rPr lang="de-DE" baseline="0" dirty="0"/>
              <a:t>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92622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Codebeispiel</a:t>
            </a:r>
            <a:r>
              <a:rPr lang="en-US" dirty="0"/>
              <a:t>:</a:t>
            </a:r>
          </a:p>
          <a:p>
            <a:r>
              <a:rPr lang="en-US" dirty="0" err="1"/>
              <a:t>Einem</a:t>
            </a:r>
            <a:r>
              <a:rPr lang="en-US" baseline="0" dirty="0"/>
              <a:t> User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Board </a:t>
            </a:r>
            <a:r>
              <a:rPr lang="en-US" baseline="0" dirty="0" err="1"/>
              <a:t>Lese</a:t>
            </a:r>
            <a:r>
              <a:rPr lang="en-US" baseline="0" dirty="0"/>
              <a:t>- und </a:t>
            </a:r>
            <a:r>
              <a:rPr lang="en-US" baseline="0" dirty="0" err="1"/>
              <a:t>Schreibrechte</a:t>
            </a:r>
            <a:r>
              <a:rPr lang="en-US" baseline="0" dirty="0"/>
              <a:t> </a:t>
            </a:r>
            <a:r>
              <a:rPr lang="en-US" baseline="0" dirty="0" err="1"/>
              <a:t>erteilen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1.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Request </a:t>
            </a:r>
            <a:r>
              <a:rPr lang="en-US" baseline="0" dirty="0" err="1"/>
              <a:t>absenden</a:t>
            </a:r>
            <a:endParaRPr lang="en-US" baseline="0" dirty="0"/>
          </a:p>
          <a:p>
            <a:r>
              <a:rPr lang="en-US" baseline="0" dirty="0"/>
              <a:t>2.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Backend </a:t>
            </a:r>
            <a:r>
              <a:rPr lang="en-US" baseline="0" dirty="0" err="1"/>
              <a:t>sendet</a:t>
            </a:r>
            <a:r>
              <a:rPr lang="en-US" baseline="0" dirty="0"/>
              <a:t> </a:t>
            </a:r>
            <a:r>
              <a:rPr lang="en-US" baseline="0" dirty="0" err="1"/>
              <a:t>neue</a:t>
            </a:r>
            <a:r>
              <a:rPr lang="en-US" baseline="0" dirty="0"/>
              <a:t> </a:t>
            </a:r>
            <a:r>
              <a:rPr lang="en-US" baseline="0" dirty="0" err="1"/>
              <a:t>UserListe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dieses Board </a:t>
            </a:r>
            <a:r>
              <a:rPr lang="en-US" baseline="0" dirty="0" err="1"/>
              <a:t>zurück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/>
              <a:t>derselbe</a:t>
            </a:r>
            <a:r>
              <a:rPr lang="en-US" baseline="0" dirty="0"/>
              <a:t> Code auf Backend </a:t>
            </a:r>
            <a:r>
              <a:rPr lang="en-US" baseline="0" dirty="0" err="1"/>
              <a:t>Seite</a:t>
            </a:r>
            <a:endParaRPr lang="en-US" baseline="0" dirty="0"/>
          </a:p>
          <a:p>
            <a:r>
              <a:rPr lang="en-US" baseline="0" dirty="0"/>
              <a:t>Die </a:t>
            </a:r>
            <a:r>
              <a:rPr lang="en-US" baseline="0" dirty="0" err="1"/>
              <a:t>neuen</a:t>
            </a:r>
            <a:r>
              <a:rPr lang="en-US" baseline="0" dirty="0"/>
              <a:t> </a:t>
            </a:r>
            <a:r>
              <a:rPr lang="en-US" baseline="0" dirty="0" err="1"/>
              <a:t>Rechte</a:t>
            </a:r>
            <a:r>
              <a:rPr lang="en-US" baseline="0" dirty="0"/>
              <a:t> des Users </a:t>
            </a:r>
            <a:r>
              <a:rPr lang="en-US" baseline="0" dirty="0" err="1"/>
              <a:t>werden</a:t>
            </a:r>
            <a:r>
              <a:rPr lang="en-US" baseline="0" dirty="0"/>
              <a:t> in die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geschrieben</a:t>
            </a:r>
            <a:r>
              <a:rPr lang="en-US" baseline="0" dirty="0"/>
              <a:t>, </a:t>
            </a:r>
            <a:r>
              <a:rPr lang="en-US" baseline="0" dirty="0" err="1"/>
              <a:t>sofern</a:t>
            </a:r>
            <a:r>
              <a:rPr lang="en-US" baseline="0" dirty="0"/>
              <a:t> </a:t>
            </a:r>
            <a:r>
              <a:rPr lang="en-US" baseline="0" dirty="0" err="1"/>
              <a:t>der</a:t>
            </a:r>
            <a:r>
              <a:rPr lang="en-US" baseline="0" dirty="0"/>
              <a:t> User </a:t>
            </a:r>
            <a:r>
              <a:rPr lang="en-US" baseline="0" dirty="0" err="1" smtClean="0"/>
              <a:t>existiert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Unten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man die </a:t>
            </a:r>
            <a:r>
              <a:rPr lang="en-US" baseline="0" dirty="0" err="1" smtClean="0"/>
              <a:t>einfahcheit</a:t>
            </a:r>
            <a:r>
              <a:rPr lang="en-US" baseline="0" dirty="0" smtClean="0"/>
              <a:t> des Entity Frameworks -&gt; </a:t>
            </a:r>
            <a:r>
              <a:rPr lang="en-US" baseline="0" dirty="0" err="1" smtClean="0"/>
              <a:t>db.SaveChanges</a:t>
            </a:r>
            <a:r>
              <a:rPr lang="en-US" baseline="0" dirty="0" smtClean="0"/>
              <a:t>(); und man </a:t>
            </a:r>
            <a:r>
              <a:rPr lang="en-US" baseline="0" dirty="0" err="1" smtClean="0"/>
              <a:t>spart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SQL </a:t>
            </a:r>
            <a:r>
              <a:rPr lang="en-US" baseline="0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selbes</a:t>
            </a:r>
            <a:r>
              <a:rPr lang="en-US" dirty="0"/>
              <a:t> </a:t>
            </a:r>
            <a:r>
              <a:rPr lang="en-US" dirty="0" err="1"/>
              <a:t>Datenmodell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endParaRPr lang="en-US" dirty="0"/>
          </a:p>
          <a:p>
            <a:r>
              <a:rPr lang="en-US" dirty="0"/>
              <a:t>Backend </a:t>
            </a:r>
            <a:r>
              <a:rPr lang="en-US" dirty="0" err="1"/>
              <a:t>durch</a:t>
            </a:r>
            <a:r>
              <a:rPr lang="en-US" dirty="0"/>
              <a:t> Entity</a:t>
            </a:r>
            <a:r>
              <a:rPr lang="en-US" baseline="0" dirty="0"/>
              <a:t> Framework </a:t>
            </a:r>
            <a:r>
              <a:rPr lang="en-US" baseline="0" dirty="0" err="1"/>
              <a:t>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 am </a:t>
            </a:r>
            <a:r>
              <a:rPr lang="en-US" dirty="0" err="1"/>
              <a:t>Ende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</a:t>
            </a:r>
            <a:r>
              <a:rPr lang="en-US" dirty="0" err="1"/>
              <a:t>Fazit</a:t>
            </a:r>
            <a:r>
              <a:rPr lang="en-US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51892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904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ähnlcihe</a:t>
            </a:r>
            <a:r>
              <a:rPr lang="en-US" dirty="0" smtClean="0"/>
              <a:t> Software </a:t>
            </a:r>
            <a:r>
              <a:rPr lang="en-US" dirty="0" err="1" smtClean="0"/>
              <a:t>angesehen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ähnlicher</a:t>
            </a:r>
            <a:r>
              <a:rPr lang="en-US" dirty="0" smtClean="0"/>
              <a:t> Software </a:t>
            </a:r>
            <a:r>
              <a:rPr lang="en-US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, das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vorgehenden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Vorlesungen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Zweites</a:t>
            </a:r>
            <a:r>
              <a:rPr lang="en-US" baseline="0" dirty="0"/>
              <a:t> </a:t>
            </a:r>
            <a:r>
              <a:rPr lang="en-US" baseline="0" dirty="0" err="1"/>
              <a:t>Beispiel</a:t>
            </a:r>
            <a:r>
              <a:rPr lang="en-US" baseline="0" dirty="0"/>
              <a:t>: </a:t>
            </a:r>
            <a:r>
              <a:rPr lang="en-US" baseline="0" dirty="0" err="1"/>
              <a:t>Atlassian’s</a:t>
            </a:r>
            <a:r>
              <a:rPr lang="en-US" baseline="0" dirty="0"/>
              <a:t> JIRA</a:t>
            </a:r>
          </a:p>
          <a:p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bei</a:t>
            </a:r>
            <a:r>
              <a:rPr lang="en-US" baseline="0" dirty="0"/>
              <a:t> SAP </a:t>
            </a:r>
            <a:r>
              <a:rPr lang="en-US" baseline="0" dirty="0" err="1"/>
              <a:t>verwendet</a:t>
            </a:r>
            <a:endParaRPr lang="en-US" baseline="0" dirty="0"/>
          </a:p>
          <a:p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viele</a:t>
            </a:r>
            <a:r>
              <a:rPr lang="en-US" baseline="0" dirty="0"/>
              <a:t> </a:t>
            </a:r>
            <a:r>
              <a:rPr lang="en-US" baseline="0" dirty="0" err="1"/>
              <a:t>Funktionen</a:t>
            </a:r>
            <a:r>
              <a:rPr lang="en-US" baseline="0" dirty="0"/>
              <a:t>, </a:t>
            </a:r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komplex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8073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Beispiel aus dem App Store, dort gibt</a:t>
            </a:r>
            <a:r>
              <a:rPr lang="de-DE" baseline="0" dirty="0"/>
              <a:t> es einige </a:t>
            </a:r>
            <a:r>
              <a:rPr lang="de-DE" baseline="0" dirty="0" err="1"/>
              <a:t>KanBan</a:t>
            </a:r>
            <a:r>
              <a:rPr lang="de-DE" baseline="0" dirty="0"/>
              <a:t>-Apps</a:t>
            </a:r>
          </a:p>
          <a:p>
            <a:r>
              <a:rPr lang="de-DE" baseline="0" dirty="0"/>
              <a:t>Diese ist </a:t>
            </a:r>
            <a:r>
              <a:rPr lang="de-DE" baseline="0" dirty="0" smtClean="0"/>
              <a:t>kostenfrei</a:t>
            </a:r>
          </a:p>
          <a:p>
            <a:endParaRPr lang="de-DE" baseline="0" dirty="0" smtClean="0"/>
          </a:p>
          <a:p>
            <a:r>
              <a:rPr lang="de-DE" baseline="0" dirty="0" smtClean="0"/>
              <a:t>Schöne UI</a:t>
            </a:r>
          </a:p>
          <a:p>
            <a:r>
              <a:rPr lang="de-DE" baseline="0" dirty="0" smtClean="0"/>
              <a:t>Schwer zu bedienen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viel zu der bisherigen Marktlage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8006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Projektorganisation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folgendermaßen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Sebastian</a:t>
            </a:r>
            <a:r>
              <a:rPr lang="en-US" baseline="0" dirty="0" smtClean="0"/>
              <a:t> und Lloyd</a:t>
            </a:r>
          </a:p>
          <a:p>
            <a:r>
              <a:rPr lang="en-US" baseline="0" dirty="0" smtClean="0"/>
              <a:t>Von </a:t>
            </a:r>
            <a:r>
              <a:rPr lang="en-US" baseline="0" dirty="0" err="1" smtClean="0"/>
              <a:t>Anfang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2.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4133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Protokoll</a:t>
            </a:r>
            <a:r>
              <a:rPr lang="de-DE" baseline="0" dirty="0"/>
              <a:t> nach der Situation, als uns gesagt wurde, dass unsere Routen nicht REST-konform sind.</a:t>
            </a:r>
          </a:p>
          <a:p>
            <a:endParaRPr lang="de-DE" baseline="0" dirty="0"/>
          </a:p>
          <a:p>
            <a:r>
              <a:rPr lang="de-DE" baseline="0" dirty="0"/>
              <a:t>Auf diese Situation haben </a:t>
            </a:r>
            <a:r>
              <a:rPr lang="de-DE" baseline="0" dirty="0" err="1"/>
              <a:t>wirs</a:t>
            </a:r>
            <a:r>
              <a:rPr lang="de-DE" baseline="0" dirty="0"/>
              <a:t> dann einstellen müssen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2356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C1594A-D4BB-42B8-8BE4-8126D14BBE09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353E-268C-4AD4-A096-5A9777AEDC9A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4FFD-5988-45DD-85C9-7C740E714BC2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3A86-2137-4E7A-B092-A2ECCF6AF854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007E-CBB6-4CC9-9522-98BF0511B89A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CAB-C26B-4BE9-8322-971815458397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8B33-E53D-48FA-A19E-5173B37E0ACA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16BC-690A-48F1-9E36-A03288BDDD2A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A89F-3473-42A4-A4E7-84042530305F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66FA-7B39-44C8-94B7-01813B42D75C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C270-2E6B-4362-A865-629E317E109E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43C515-0AB2-484E-BCCA-96FC09A5E087}" type="datetime1">
              <a:rPr lang="de-DE" smtClean="0"/>
              <a:pPr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.Docs/blob/master/docs/platforms/netcore/new-db-sqlite.r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7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Protokoll: Meeting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4225" y="1965960"/>
            <a:ext cx="4813069" cy="3910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565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Informationssammlung</a:t>
            </a:r>
            <a:r>
              <a:rPr lang="en-US" dirty="0"/>
              <a:t>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Wikipedia von GitHub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5063" y="1163782"/>
            <a:ext cx="2650808" cy="4689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3924" y="2400300"/>
            <a:ext cx="2176486" cy="2520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/>
              <a:t>Versionskontrolle: </a:t>
            </a:r>
            <a:r>
              <a:rPr lang="de-DE" dirty="0" err="1"/>
              <a:t>Git</a:t>
            </a:r>
            <a:r>
              <a:rPr lang="de-DE" dirty="0"/>
              <a:t>(Hub)</a:t>
            </a:r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7258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300" y="474057"/>
            <a:ext cx="8046720" cy="5679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08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11514" y="1854614"/>
            <a:ext cx="5738492" cy="4272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110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ID: </a:t>
            </a:r>
            <a:r>
              <a:rPr lang="en-US" dirty="0" smtClean="0">
                <a:solidFill>
                  <a:schemeClr val="tx1"/>
                </a:solidFill>
              </a:rPr>
              <a:t>63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/>
              <a:t>Name: </a:t>
            </a:r>
            <a:r>
              <a:rPr lang="en-US" dirty="0">
                <a:solidFill>
                  <a:schemeClr val="tx1"/>
                </a:solidFill>
              </a:rPr>
              <a:t>Entity-Framework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Vorgänger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(MS-</a:t>
            </a:r>
            <a:r>
              <a:rPr lang="en-US" dirty="0" err="1">
                <a:solidFill>
                  <a:schemeClr val="tx1"/>
                </a:solidFill>
              </a:rPr>
              <a:t>Projekt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Nr</a:t>
            </a:r>
            <a:r>
              <a:rPr lang="en-US" dirty="0">
                <a:solidFill>
                  <a:schemeClr val="tx1"/>
                </a:solidFill>
              </a:rPr>
              <a:t>. 62 – “</a:t>
            </a:r>
            <a:r>
              <a:rPr lang="en-US" dirty="0" err="1">
                <a:solidFill>
                  <a:schemeClr val="tx1"/>
                </a:solidFill>
              </a:rPr>
              <a:t>Datenbankmodell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 smtClean="0"/>
              <a:t>Arbeitsaufwand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err="1" smtClean="0">
                <a:solidFill>
                  <a:schemeClr val="tx1"/>
                </a:solidFill>
              </a:rPr>
              <a:t>Stunden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 smtClean="0"/>
              <a:t>Themengebiet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Qualifikationen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Grundverständnis</a:t>
            </a:r>
            <a:r>
              <a:rPr lang="en-US" dirty="0">
                <a:solidFill>
                  <a:schemeClr val="tx1"/>
                </a:solidFill>
              </a:rPr>
              <a:t> von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r>
              <a:rPr lang="en-US" dirty="0">
                <a:solidFill>
                  <a:schemeClr val="tx1"/>
                </a:solidFill>
              </a:rPr>
              <a:t> und .NET </a:t>
            </a:r>
            <a:r>
              <a:rPr lang="en-US" dirty="0" smtClean="0">
                <a:solidFill>
                  <a:schemeClr val="tx1"/>
                </a:solidFill>
              </a:rPr>
              <a:t>Core </a:t>
            </a:r>
            <a:r>
              <a:rPr lang="en-US" dirty="0" err="1" smtClean="0">
                <a:solidFill>
                  <a:schemeClr val="tx1"/>
                </a:solidFill>
              </a:rPr>
              <a:t>erforderlich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Erfahrung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Entity-Frameworks </a:t>
            </a:r>
            <a:r>
              <a:rPr lang="en-US" dirty="0" err="1">
                <a:solidFill>
                  <a:schemeClr val="tx1"/>
                </a:solidFill>
              </a:rPr>
              <a:t>wünschenswert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de-DE" dirty="0"/>
              <a:t>Beschreibung: </a:t>
            </a:r>
            <a:r>
              <a:rPr lang="de-DE" dirty="0">
                <a:solidFill>
                  <a:schemeClr val="tx1"/>
                </a:solidFill>
              </a:rPr>
              <a:t>Die erstellte Datenbank muss per Entity-Framework (Entity-</a:t>
            </a:r>
            <a:r>
              <a:rPr lang="de-DE" dirty="0" err="1">
                <a:solidFill>
                  <a:schemeClr val="tx1"/>
                </a:solidFill>
              </a:rPr>
              <a:t>Relationship</a:t>
            </a:r>
            <a:r>
              <a:rPr lang="de-DE" dirty="0">
                <a:solidFill>
                  <a:schemeClr val="tx1"/>
                </a:solidFill>
              </a:rPr>
              <a:t>-Modell) mit dem Backend verknüpft werden. Aufgrund der frühen Version des EF in Verbindung mit .NET Core sind in diesem Arbeitspaket viele Fehler zu erwarten. (siehe: </a:t>
            </a:r>
            <a:r>
              <a:rPr lang="de-DE" dirty="0">
                <a:solidFill>
                  <a:schemeClr val="tx1"/>
                </a:solidFill>
                <a:hlinkClick r:id="rId3"/>
              </a:rPr>
              <a:t>https://github.com/aspnet/EntityFramework.Docs/blob/master/docs/platforms/netcore/new-db-sqlite.rst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86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82" y="1746058"/>
            <a:ext cx="8625955" cy="43335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74219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6057899" y="173485"/>
            <a:ext cx="892" cy="592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74482" y="644236"/>
            <a:ext cx="2293326" cy="545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068" y="396629"/>
            <a:ext cx="2344037" cy="3645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3270" y="3616928"/>
            <a:ext cx="2142478" cy="2483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728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2" y="1743847"/>
            <a:ext cx="9864871" cy="4226168"/>
          </a:xfr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122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Kapitel</a:t>
            </a:r>
            <a:r>
              <a:rPr lang="en-US" dirty="0"/>
              <a:t>: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/>
              <a:t>Management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03" y="2093788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350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Konzeption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Realisierung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Fazit</a:t>
            </a:r>
            <a:endParaRPr lang="en-US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33794" name="Picture 2" descr="https://internetblogger.de/wp-content/uploads/2014/10/programmieren-blogparaden-ak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262" y="2042413"/>
            <a:ext cx="4922287" cy="3286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06915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des </a:t>
            </a:r>
            <a:r>
              <a:rPr lang="en-US" dirty="0" err="1"/>
              <a:t>Projektes</a:t>
            </a:r>
            <a:endParaRPr lang="en-US" dirty="0"/>
          </a:p>
          <a:p>
            <a:r>
              <a:rPr lang="en-US" dirty="0" err="1"/>
              <a:t>Überwachung</a:t>
            </a:r>
            <a:r>
              <a:rPr lang="en-US" dirty="0"/>
              <a:t> der </a:t>
            </a:r>
            <a:r>
              <a:rPr lang="en-US" dirty="0" err="1"/>
              <a:t>Planung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en-US" dirty="0"/>
          </a:p>
          <a:p>
            <a:r>
              <a:rPr lang="en-US" dirty="0" err="1"/>
              <a:t>Reagieren</a:t>
            </a:r>
            <a:r>
              <a:rPr lang="en-US" dirty="0"/>
              <a:t> auf </a:t>
            </a:r>
            <a:r>
              <a:rPr lang="en-US" dirty="0" err="1"/>
              <a:t>Planänderungen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32770" name="Picture 2" descr="http://www.zephram.de/blog/wp-content/uploads/2007/11/istock_000003622913xsmall_b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9440" y="2366127"/>
            <a:ext cx="2291581" cy="2280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7837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Rahmen: Schlanke Anwendung um </a:t>
            </a:r>
            <a:r>
              <a:rPr lang="de-DE" dirty="0" err="1"/>
              <a:t>KanBan</a:t>
            </a:r>
            <a:r>
              <a:rPr lang="de-DE" dirty="0"/>
              <a:t>-Boards 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marL="45720" indent="0">
              <a:buNone/>
            </a:pPr>
            <a:endParaRPr lang="de-DE" sz="1000" dirty="0"/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098" name="Picture 2" descr="http://images.clipartpanda.com/inference-clipart-147_12794259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82" y="3152479"/>
            <a:ext cx="2819978" cy="26816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0734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r>
              <a:rPr lang="en-US" dirty="0"/>
              <a:t>: </a:t>
            </a:r>
            <a:r>
              <a:rPr lang="en-US" dirty="0" err="1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-Systems</a:t>
            </a:r>
          </a:p>
          <a:p>
            <a:r>
              <a:rPr lang="en-US" dirty="0" err="1"/>
              <a:t>Fokus</a:t>
            </a:r>
            <a:r>
              <a:rPr lang="en-US" dirty="0"/>
              <a:t>: </a:t>
            </a:r>
            <a:r>
              <a:rPr lang="en-US" dirty="0" err="1"/>
              <a:t>Nutzung</a:t>
            </a:r>
            <a:r>
              <a:rPr lang="en-US" dirty="0"/>
              <a:t> auf Windows-Smartphones</a:t>
            </a:r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einzuladen</a:t>
            </a:r>
            <a:endParaRPr lang="en-US" dirty="0"/>
          </a:p>
          <a:p>
            <a:r>
              <a:rPr lang="en-US" dirty="0" err="1"/>
              <a:t>Persistenz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3074" name="Picture 2" descr="https://image.freepik.com/freie-ikonen/dokument-mit-inhalt_318-397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57" y="2358736"/>
            <a:ext cx="2149186" cy="2149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25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Anforderungen: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sz="1000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Core</a:t>
            </a:r>
          </a:p>
          <a:p>
            <a:pPr lvl="2"/>
            <a:r>
              <a:rPr lang="de-DE" sz="2000" dirty="0" err="1"/>
              <a:t>Persistenzschicht</a:t>
            </a:r>
            <a:r>
              <a:rPr lang="de-DE" sz="2000" dirty="0"/>
              <a:t>: </a:t>
            </a:r>
            <a:r>
              <a:rPr lang="de-DE" sz="2000" dirty="0" err="1"/>
              <a:t>SQLite</a:t>
            </a:r>
            <a:endParaRPr lang="de-DE" sz="2000" dirty="0"/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4" y="4706754"/>
            <a:ext cx="3680233" cy="142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43" y="4706754"/>
            <a:ext cx="2010999" cy="1461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350" y="4697130"/>
            <a:ext cx="3141072" cy="148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982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Core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544" y="1810338"/>
            <a:ext cx="9864982" cy="4190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4585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/>
              <a:t>Entwicklungsumgebung</a:t>
            </a:r>
          </a:p>
          <a:p>
            <a:r>
              <a:rPr lang="de-DE" sz="2000" dirty="0"/>
              <a:t>Visual Studio Community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sz="2800" dirty="0" err="1"/>
              <a:t>NuGet-Packages</a:t>
            </a:r>
            <a:endParaRPr lang="de-DE" sz="2800" dirty="0"/>
          </a:p>
          <a:p>
            <a:r>
              <a:rPr lang="de-DE" sz="2000" dirty="0" err="1"/>
              <a:t>Entity</a:t>
            </a:r>
            <a:r>
              <a:rPr lang="de-DE" sz="2000" dirty="0"/>
              <a:t>-Framework</a:t>
            </a:r>
          </a:p>
          <a:p>
            <a:r>
              <a:rPr lang="de-DE" sz="2000" dirty="0" err="1"/>
              <a:t>Newtonsoft.Json</a:t>
            </a:r>
            <a:endParaRPr lang="de-DE" sz="2000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800" dirty="0"/>
              <a:t>Zusätzliche Software</a:t>
            </a:r>
          </a:p>
          <a:p>
            <a:r>
              <a:rPr lang="de-DE" sz="2000" dirty="0" err="1"/>
              <a:t>SQLite</a:t>
            </a:r>
            <a:r>
              <a:rPr lang="de-DE" sz="2000" dirty="0"/>
              <a:t> Browser</a:t>
            </a:r>
          </a:p>
        </p:txBody>
      </p:sp>
      <p:pic>
        <p:nvPicPr>
          <p:cNvPr id="1026" name="Picture 2" descr="https://i.ytimg.com/vi/DUGtcWNlrv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7076" y="4188501"/>
            <a:ext cx="3312037" cy="186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s://mallibone.com/posts/files/173388cb-4329-42a5-ab05-b9ae6746fa2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6922" y="2972960"/>
            <a:ext cx="2781467" cy="8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https://lh3.ggpht.com/RCBr2WQuMVgbIQrdkohJc40Km9s1QnaUFhnM01day0QYf4S6_hLATprUZJA1F-6d-P_m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435" y="4186467"/>
            <a:ext cx="1832410" cy="183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5524" y="2032893"/>
            <a:ext cx="3688305" cy="61963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1075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3114" y="339436"/>
            <a:ext cx="3154386" cy="5756564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5688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433" y="1796327"/>
            <a:ext cx="2637340" cy="42628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97623" y="1600923"/>
            <a:ext cx="2714327" cy="453249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10114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077134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4172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r>
              <a:rPr lang="en-US" dirty="0"/>
              <a:t> der 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831" y="1722635"/>
            <a:ext cx="2785843" cy="43733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5144" y="1722636"/>
            <a:ext cx="3238755" cy="3936994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6938" y="1722637"/>
            <a:ext cx="2734632" cy="43733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96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Projektthema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/>
              <a:t>Projektstrukturplan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Beispiel-Arbeitspaket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&amp; MS-Project</a:t>
            </a:r>
          </a:p>
          <a:p>
            <a:endParaRPr lang="de-DE" dirty="0"/>
          </a:p>
        </p:txBody>
      </p:sp>
      <p:pic>
        <p:nvPicPr>
          <p:cNvPr id="32770" name="Picture 2" descr="https://s-media-cache-ak0.pinimg.com/originals/7b/83/0f/7b830f63e35bc03388b8f54e47bdb0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234" y="2537543"/>
            <a:ext cx="4000500" cy="2800351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836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02" y="763168"/>
            <a:ext cx="2929391" cy="52062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21" y="1965960"/>
            <a:ext cx="2871555" cy="374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233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Werfen wir einen Blick in den Prototypen…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4338" name="Picture 2" descr="https://media.kulturbanause.de/blog/2013/06/responsive-webdesign-work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6592" y="2906363"/>
            <a:ext cx="5328353" cy="2791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217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168" y="1740777"/>
            <a:ext cx="6043184" cy="43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Request</a:t>
            </a:r>
          </a:p>
        </p:txBody>
      </p:sp>
      <p:sp>
        <p:nvSpPr>
          <p:cNvPr id="5" name="Rechteck 4"/>
          <p:cNvSpPr/>
          <p:nvPr/>
        </p:nvSpPr>
        <p:spPr>
          <a:xfrm>
            <a:off x="3534660" y="4738254"/>
            <a:ext cx="4050704" cy="280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534661" y="5611090"/>
            <a:ext cx="3666240" cy="259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964" y="1721989"/>
            <a:ext cx="6299592" cy="4447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Codebeispiel: Response</a:t>
            </a:r>
          </a:p>
        </p:txBody>
      </p:sp>
      <p:sp>
        <p:nvSpPr>
          <p:cNvPr id="5" name="Rechteck 4"/>
          <p:cNvSpPr/>
          <p:nvPr/>
        </p:nvSpPr>
        <p:spPr>
          <a:xfrm>
            <a:off x="3315685" y="5308223"/>
            <a:ext cx="2425566" cy="5101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47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</a:t>
            </a:r>
            <a:r>
              <a:rPr lang="en-US" dirty="0" err="1"/>
              <a:t>Modelle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899" y="4649402"/>
            <a:ext cx="2190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5930" y="4760946"/>
            <a:ext cx="1986117" cy="118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1944302" y="4167737"/>
            <a:ext cx="3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20488" y="4254366"/>
            <a:ext cx="21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7858" y="2492208"/>
            <a:ext cx="4291061" cy="1631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4995512" y="197317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SQLite-Datenbank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vorzeigbar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aufwändiger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gedacht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unbekannten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Zeit</a:t>
            </a:r>
            <a:r>
              <a:rPr lang="en-US" dirty="0"/>
              <a:t> </a:t>
            </a:r>
            <a:r>
              <a:rPr lang="en-US" dirty="0" err="1"/>
              <a:t>eingeplant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122" name="Picture 2" descr="https://meinsteuerhelfer.files.wordpress.com/2012/07/faz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35" y="768542"/>
            <a:ext cx="2576305" cy="2117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2416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pic>
        <p:nvPicPr>
          <p:cNvPr id="1026" name="Picture 2" descr="https://www.aaa-werbung.de/wp-content/uploads/2016/02/fragezeich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20" y="2177385"/>
            <a:ext cx="3798630" cy="3798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991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  <a:endParaRPr lang="de-DE" dirty="0"/>
          </a:p>
        </p:txBody>
      </p:sp>
      <p:pic>
        <p:nvPicPr>
          <p:cNvPr id="2050" name="Picture 2" descr="http://www.testsounds.de/images/wallpaper/thx/wallpaper_thx_1024_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60" y="2344594"/>
            <a:ext cx="4618950" cy="3464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767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728" y="987135"/>
            <a:ext cx="2486135" cy="4769101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383" y="2566621"/>
            <a:ext cx="8228237" cy="1801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6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9278" y="755898"/>
            <a:ext cx="3177704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50159" y="1287780"/>
            <a:ext cx="1544746" cy="4612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	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556" y="1988962"/>
            <a:ext cx="5920958" cy="410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3252" name="Picture 4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653" y="480479"/>
            <a:ext cx="2866690" cy="143334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8313" y="1803276"/>
            <a:ext cx="3919444" cy="42927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9435" y="481772"/>
            <a:ext cx="1173307" cy="1166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7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Team: </a:t>
            </a:r>
          </a:p>
          <a:p>
            <a:r>
              <a:rPr lang="en-US" dirty="0"/>
              <a:t>Sebastian </a:t>
            </a:r>
            <a:r>
              <a:rPr lang="en-US" dirty="0" err="1"/>
              <a:t>Strubert</a:t>
            </a:r>
            <a:endParaRPr lang="en-US" dirty="0"/>
          </a:p>
          <a:p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Teamleiter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Zuständigkeiten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Frontend – Sebastian </a:t>
            </a:r>
            <a:r>
              <a:rPr lang="en-US" dirty="0" err="1"/>
              <a:t>Strubert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Backend – Lloyd Niebel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3250" name="Picture 2" descr="http://www.bertelsmann.de/media/verantwortung/bilder/cr-organisation-organigramm-1600-900px_article_landscape_gt_1200_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2279" y="2293045"/>
            <a:ext cx="4814002" cy="2707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6618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</a:t>
            </a:r>
            <a:r>
              <a:rPr lang="de-DE" dirty="0" smtClean="0"/>
              <a:t>persönlich</a:t>
            </a:r>
            <a:r>
              <a:rPr lang="de-DE" dirty="0"/>
              <a:t>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81" y="1287780"/>
            <a:ext cx="4130040" cy="413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67767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1476</Words>
  <Application>Microsoft Office PowerPoint</Application>
  <PresentationFormat>Benutzerdefiniert</PresentationFormat>
  <Paragraphs>350</Paragraphs>
  <Slides>37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Basis</vt:lpstr>
      <vt:lpstr>Projektmanagement KANBAN-Anwendung</vt:lpstr>
      <vt:lpstr>Inhaltsverzeichnis</vt:lpstr>
      <vt:lpstr>I. Management</vt:lpstr>
      <vt:lpstr>Projektthema</vt:lpstr>
      <vt:lpstr>Ähnliche Software: </vt:lpstr>
      <vt:lpstr>Ähnliche Software:  </vt:lpstr>
      <vt:lpstr>Ähnliche Software:</vt:lpstr>
      <vt:lpstr>Projektorganisation</vt:lpstr>
      <vt:lpstr>Arbeitsweise im Team</vt:lpstr>
      <vt:lpstr>Beispiel Protokoll: Meeting</vt:lpstr>
      <vt:lpstr>Arbeitsweise im Team</vt:lpstr>
      <vt:lpstr>Versionskontrolle: Git(Hub)</vt:lpstr>
      <vt:lpstr>Projektstrukturplan</vt:lpstr>
      <vt:lpstr>Folie 14</vt:lpstr>
      <vt:lpstr>Projektstrukturplan</vt:lpstr>
      <vt:lpstr>Beispiel Arbeitspaket</vt:lpstr>
      <vt:lpstr>Gantt-Diagramm</vt:lpstr>
      <vt:lpstr>Folie 18</vt:lpstr>
      <vt:lpstr>Gantt-Diagramm</vt:lpstr>
      <vt:lpstr>II. Umsetzung</vt:lpstr>
      <vt:lpstr>Aufgabenstellung</vt:lpstr>
      <vt:lpstr>Projektdefinition</vt:lpstr>
      <vt:lpstr>Anforderungen: Inhalte</vt:lpstr>
      <vt:lpstr>Anforderungen: Technologien</vt:lpstr>
      <vt:lpstr>.NET Core</vt:lpstr>
      <vt:lpstr>Verwendete Software</vt:lpstr>
      <vt:lpstr>Konzeption: Mockups</vt:lpstr>
      <vt:lpstr>Konzeption: Mockups</vt:lpstr>
      <vt:lpstr>Umsetzung der Mockups</vt:lpstr>
      <vt:lpstr>Programmablauf</vt:lpstr>
      <vt:lpstr>Realisierung</vt:lpstr>
      <vt:lpstr>Codebeispiel: Request</vt:lpstr>
      <vt:lpstr>Codebeispiel: Response</vt:lpstr>
      <vt:lpstr>Codebeispiel: Modelle</vt:lpstr>
      <vt:lpstr>Fazit</vt:lpstr>
      <vt:lpstr>Haben Sie Fragen?</vt:lpstr>
      <vt:lpstr>Vielen Dank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Kulu-Office</cp:lastModifiedBy>
  <cp:revision>220</cp:revision>
  <dcterms:created xsi:type="dcterms:W3CDTF">2016-09-28T11:25:24Z</dcterms:created>
  <dcterms:modified xsi:type="dcterms:W3CDTF">2016-09-30T06:56:34Z</dcterms:modified>
</cp:coreProperties>
</file>