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Pacifico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acific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9573b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9573b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9573bea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9573bea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9573bea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9573bea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9573bea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39573bea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39573bea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39573bea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9573bea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9573bea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9573bea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39573bea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9573bea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9573bea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9573bea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9573bea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9573bea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39573bea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39573bea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39573bea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9573be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9573be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39573bea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39573bea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39573bea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39573bea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39573bea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39573bea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39573bea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39573bea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39573bea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39573bea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9573bea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39573bea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39573bea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39573bea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39573bea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39573bea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39573bea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39573bea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39573bea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39573bea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9573bea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9573bea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9573bea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9573bea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39573bea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39573bea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39573bea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39573bea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39573beaf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39573bea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9573bea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9573bea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9573bea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9573bea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9573be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9573be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573bea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573bea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9573bea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9573bea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9573be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9573be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39573bea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39573bea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cl.cam.ac.uk/~jrh13/slides/arw-04apr02/slides.pdf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 Proving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 Touretzky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Read R&amp;N Ch. 9.5-9.6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Distribute ∨ over ∧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 Animal(f(x)) ∨ Loves(g(x), x) ] ∧ [ ¬Loves(x, f(x)) ∨ Loves(g(x), x)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sentence is now in CNF. But it’s not very readable.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resolution inference rule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                                    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1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b="1" lang="en"/>
              <a:t>∨ … ∨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l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k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   </a:t>
            </a:r>
            <a:r>
              <a:rPr b="1" lang="en"/>
              <a:t>,  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 m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1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b="1" lang="en"/>
              <a:t>∨ … ∨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m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n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br>
              <a:rPr b="1" baseline="-25000" lang="en">
                <a:latin typeface="Pacifico"/>
                <a:ea typeface="Pacifico"/>
                <a:cs typeface="Pacifico"/>
                <a:sym typeface="Pacifico"/>
              </a:rPr>
            </a:b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------------------------------------------------------------------------------------------------------------------------------------</a:t>
            </a:r>
            <a:br>
              <a:rPr b="1" baseline="-25000" lang="en">
                <a:latin typeface="Pacifico"/>
                <a:ea typeface="Pacifico"/>
                <a:cs typeface="Pacifico"/>
                <a:sym typeface="Pacifico"/>
              </a:rPr>
            </a:b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"/>
              <a:t>S</a:t>
            </a:r>
            <a:r>
              <a:rPr lang="en" sz="1400"/>
              <a:t>UBST</a:t>
            </a:r>
            <a:r>
              <a:rPr lang="en"/>
              <a:t>(</a:t>
            </a:r>
            <a:r>
              <a:rPr i="1" lang="en"/>
              <a:t>θ</a:t>
            </a:r>
            <a:r>
              <a:rPr lang="en"/>
              <a:t>, 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1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b="1" lang="en"/>
              <a:t>∨ … ∨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l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i-1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b="1" lang="en"/>
              <a:t>∨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l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i+1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b="1" lang="en"/>
              <a:t>∨ … ∨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l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k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b="1" lang="en"/>
              <a:t>∨ m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1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b="1" lang="en"/>
              <a:t>∨ … ∨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m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j-1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b="1" lang="en"/>
              <a:t>∨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m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j+1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b="1" lang="en"/>
              <a:t>∨ … ∨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m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n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U</a:t>
            </a:r>
            <a:r>
              <a:rPr lang="en" sz="1400"/>
              <a:t>NIFY</a:t>
            </a:r>
            <a:r>
              <a:rPr lang="en"/>
              <a:t>(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i</a:t>
            </a:r>
            <a:r>
              <a:rPr baseline="-25000" lang="en"/>
              <a:t> </a:t>
            </a:r>
            <a:r>
              <a:rPr lang="en"/>
              <a:t>, ¬</a:t>
            </a: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b="1" baseline="-25000" lang="en">
                <a:latin typeface="Pacifico"/>
                <a:ea typeface="Pacifico"/>
                <a:cs typeface="Pacifico"/>
                <a:sym typeface="Pacifico"/>
              </a:rPr>
              <a:t>j</a:t>
            </a:r>
            <a:r>
              <a:rPr lang="en"/>
              <a:t>) = </a:t>
            </a:r>
            <a:r>
              <a:rPr i="1" lang="en"/>
              <a:t>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binary resolution rule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Unify:   [ Animal(f(x)) ∨ </a:t>
            </a:r>
            <a:r>
              <a:rPr lang="en">
                <a:solidFill>
                  <a:srgbClr val="FF0000"/>
                </a:solidFill>
              </a:rPr>
              <a:t>Loves(g(x), x)</a:t>
            </a:r>
            <a:r>
              <a:rPr lang="en"/>
              <a:t> ]   with  [ </a:t>
            </a:r>
            <a:r>
              <a:rPr lang="en">
                <a:solidFill>
                  <a:srgbClr val="0000FF"/>
                </a:solidFill>
              </a:rPr>
              <a:t>¬Loves(u,v)</a:t>
            </a:r>
            <a:r>
              <a:rPr lang="en"/>
              <a:t> ∨ ¬Kills(u,v) 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the unifier </a:t>
            </a:r>
            <a:r>
              <a:rPr i="1" lang="en"/>
              <a:t>θ = </a:t>
            </a:r>
            <a:r>
              <a:rPr lang="en"/>
              <a:t>{ u / g(x),  v / x } to produce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 Animal(f(x)) </a:t>
            </a:r>
            <a:r>
              <a:rPr lang="en"/>
              <a:t>∨ ¬Kills(g(x), x) 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Tricky bits: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completeness, we must resolve all subsets of literals that are unifiable, not just pairs of literals.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is </a:t>
            </a:r>
            <a:r>
              <a:rPr b="1" lang="en"/>
              <a:t>factoring</a:t>
            </a:r>
            <a:r>
              <a:rPr lang="en"/>
              <a:t>: replacing two literals by one if they are unifiable.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 that Colonel West is a criminal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5551"/>
            <a:ext cx="9144000" cy="438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215850" y="2955100"/>
            <a:ext cx="1697100" cy="2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Unified terms are shown in boldface.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Straight-line derivation because this is a Horn theory.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897875" y="751800"/>
            <a:ext cx="1176000" cy="273000"/>
          </a:xfrm>
          <a:prstGeom prst="rect">
            <a:avLst/>
          </a:prstGeom>
          <a:solidFill>
            <a:srgbClr val="EE0A10">
              <a:alpha val="3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6885300" y="4281325"/>
            <a:ext cx="19800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There is a contradiction but it doesn’t mention West.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6751300" y="4428925"/>
            <a:ext cx="134100" cy="393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highlight>
                <a:srgbClr val="38761D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curiosity kill the cat?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Everyone who loves animals is loved by someone.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Anyone who kills an animal is loved by no one.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Jack loves all animals.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Either Jack or Curiosity killed the cat.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The cat is named Tuna.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Cats are animals.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Did Curiosity kill the cat?</a:t>
            </a:r>
            <a:endParaRPr i="1"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Logically, did curiosity kill the cat?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∀x [ ∀y Animal(y) ⇒ Loves(x,y) ]  </a:t>
            </a:r>
            <a:r>
              <a:rPr lang="en"/>
              <a:t>⇒ </a:t>
            </a:r>
            <a:r>
              <a:rPr lang="en"/>
              <a:t>∃y Loves(y,x)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∀x [ ∃z Animal(z) ∧ Kills(x,z) ] ⇒ ∀y ¬Loves(y,x)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∀x Animal(x) ⇒ Loves(jack,x)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Kills(jack, tuna) ∨ Kills(curiosity, tuna)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Cat(tuna)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∀x Cat(x) ⇒ Animal(x)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¬Kills(curiosity, tuna)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to CNF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Animal(f(x)) ∨ Loves(g(x), x)</a:t>
            </a:r>
            <a:br>
              <a:rPr lang="en"/>
            </a:br>
            <a:r>
              <a:rPr lang="en"/>
              <a:t>¬Loves(x, f(x)) ∨ Loves(g(x), x)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¬Loves(y,x) ∨ ¬Animal(z) ∨ ¬Kills(x,z)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¬Animal(x) ∨ Loves(jack,x)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Kills(jack, tuna) ∨ Kills(curiosity, tuna)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Cat(tuna)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¬Cat(x) ∨ Animal(x)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¬Kills(curiosity, tuna)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curiosity kill the cat?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0694"/>
            <a:ext cx="9144000" cy="268891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/>
          <p:nvPr/>
        </p:nvSpPr>
        <p:spPr>
          <a:xfrm>
            <a:off x="5150950" y="1950225"/>
            <a:ext cx="1533300" cy="216000"/>
          </a:xfrm>
          <a:prstGeom prst="rect">
            <a:avLst/>
          </a:prstGeom>
          <a:solidFill>
            <a:srgbClr val="EE0A10">
              <a:alpha val="3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215850" y="4012075"/>
            <a:ext cx="16971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Not a s</a:t>
            </a:r>
            <a:r>
              <a:rPr lang="en">
                <a:solidFill>
                  <a:srgbClr val="38761D"/>
                </a:solidFill>
              </a:rPr>
              <a:t>traight-line derivation because this is not a Horn theory.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killed the cat?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  ∃w Kills(w, tuna)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Negated, in CNF:  ¬Kills(w, tuna)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unify with both Kills(jack, tuna) or Kills(curiosity, tuna), so we derive a contradiction without knowing who killed tuna.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killed the cat?</a:t>
            </a:r>
            <a:endParaRPr/>
          </a:p>
        </p:txBody>
      </p:sp>
      <p:sp>
        <p:nvSpPr>
          <p:cNvPr id="187" name="Google Shape;18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1190975" y="1607800"/>
            <a:ext cx="32529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Kills(jack, tuna) </a:t>
            </a:r>
            <a:r>
              <a:rPr lang="en">
                <a:solidFill>
                  <a:schemeClr val="dk2"/>
                </a:solidFill>
              </a:rPr>
              <a:t>∨ </a:t>
            </a:r>
            <a:r>
              <a:rPr lang="en"/>
              <a:t>Kills(curiosity, tuna)</a:t>
            </a:r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5130025" y="1607800"/>
            <a:ext cx="14130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¬Kills(w,tuna)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3617550" y="2710550"/>
            <a:ext cx="14589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Kills(jack, tuna)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5130025" y="3777350"/>
            <a:ext cx="445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31"/>
          <p:cNvCxnSpPr>
            <a:stCxn id="188" idx="2"/>
            <a:endCxn id="190" idx="0"/>
          </p:cNvCxnSpPr>
          <p:nvPr/>
        </p:nvCxnSpPr>
        <p:spPr>
          <a:xfrm>
            <a:off x="2817425" y="2001400"/>
            <a:ext cx="1529700" cy="7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1"/>
          <p:cNvCxnSpPr>
            <a:stCxn id="189" idx="2"/>
            <a:endCxn id="190" idx="0"/>
          </p:cNvCxnSpPr>
          <p:nvPr/>
        </p:nvCxnSpPr>
        <p:spPr>
          <a:xfrm flipH="1">
            <a:off x="4347025" y="2001400"/>
            <a:ext cx="1489500" cy="7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1"/>
          <p:cNvCxnSpPr>
            <a:stCxn id="190" idx="2"/>
            <a:endCxn id="191" idx="0"/>
          </p:cNvCxnSpPr>
          <p:nvPr/>
        </p:nvCxnSpPr>
        <p:spPr>
          <a:xfrm>
            <a:off x="4347000" y="3104150"/>
            <a:ext cx="1005600" cy="6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1"/>
          <p:cNvCxnSpPr>
            <a:stCxn id="189" idx="2"/>
            <a:endCxn id="191" idx="0"/>
          </p:cNvCxnSpPr>
          <p:nvPr/>
        </p:nvCxnSpPr>
        <p:spPr>
          <a:xfrm flipH="1">
            <a:off x="5352625" y="2001400"/>
            <a:ext cx="483900" cy="17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1"/>
          <p:cNvSpPr txBox="1"/>
          <p:nvPr/>
        </p:nvSpPr>
        <p:spPr>
          <a:xfrm>
            <a:off x="3714150" y="2196950"/>
            <a:ext cx="1362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{ w / curiosity }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4628550" y="3263750"/>
            <a:ext cx="1362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{ w / jack }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Propositional resolution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by contradiction: to prove α, assume ~α and derive FALSE.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Sound: only valid inferences are made.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Complete: if a sentence is valid, the proof will be found.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Formulas must be in CNF.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conversion to CNF is straightforward.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killed the cat?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allow the query variable w to be bound more than once in a derivation. Backtrack on w until we find a value that gives the desired contradiction.</a:t>
            </a:r>
            <a:br>
              <a:rPr lang="en" sz="800"/>
            </a:br>
            <a:br>
              <a:rPr lang="en" sz="800"/>
            </a:br>
            <a:r>
              <a:rPr lang="en"/>
              <a:t>Example: binding w to curiosity leaves us with Kills(jack, tuna), which resolves with the other clauses to yield a contradiction.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“answer literal” to use in the query:  ¬Kills(w, tuna) ∧ Answer(w).</a:t>
            </a:r>
            <a:br>
              <a:rPr lang="en" sz="800"/>
            </a:br>
            <a:br>
              <a:rPr lang="en" sz="800"/>
            </a:br>
            <a:r>
              <a:rPr lang="en"/>
              <a:t>When we derive a clause containing only Answer(w) for some w, report that value as an answer to the query.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handle equality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approaches: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Axiomatize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Inference rules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Extended unification</a:t>
            </a:r>
            <a:endParaRPr/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Axiomatizing equality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152475"/>
            <a:ext cx="8520600" cy="3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∀x x = x</a:t>
            </a:r>
            <a:br>
              <a:rPr lang="en"/>
            </a:br>
            <a:r>
              <a:rPr lang="en"/>
              <a:t>∀x,y x=y ⇒ y=x</a:t>
            </a:r>
            <a:br>
              <a:rPr lang="en"/>
            </a:br>
            <a:r>
              <a:rPr lang="en"/>
              <a:t>∀x,y,z x=y ∧ y=z ⇒ x=z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For all predicates P, Q, ...:</a:t>
            </a:r>
            <a:br>
              <a:rPr lang="en"/>
            </a:br>
            <a:r>
              <a:rPr lang="en"/>
              <a:t>∀x,y x=y ⇒ (P(x)  ⇔ P(y))</a:t>
            </a:r>
            <a:br>
              <a:rPr lang="en"/>
            </a:br>
            <a:r>
              <a:rPr lang="en"/>
              <a:t>∀w,x,y,z w=x ∧ y=z ⇒ (Q(w,y)  ⇔ Q(x,z))</a:t>
            </a:r>
            <a:br>
              <a:rPr lang="en"/>
            </a:b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For all functions f, g, ...:</a:t>
            </a:r>
            <a:br>
              <a:rPr i="1" lang="en"/>
            </a:br>
            <a:r>
              <a:rPr lang="en"/>
              <a:t>∀x,y x=y ⇒ (f(x)  = f(y))</a:t>
            </a:r>
            <a:br>
              <a:rPr lang="en"/>
            </a:br>
            <a:r>
              <a:rPr lang="en"/>
              <a:t>∀w,x,y,z w=x ∧ y=z ⇒ (g(w,y)  = g(x,z))</a:t>
            </a:r>
            <a:br>
              <a:rPr lang="en"/>
            </a:b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5872975" y="1890675"/>
            <a:ext cx="24861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This produces correct equality reasoning, but it generates a huge number of conclusions, most of which will not be useful.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rules for equality: demodulation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152475"/>
            <a:ext cx="85206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x=y   ,  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baseline="-25000" lang="en">
                <a:latin typeface="Pacifico"/>
                <a:ea typeface="Pacifico"/>
                <a:cs typeface="Pacifico"/>
                <a:sym typeface="Pacifico"/>
              </a:rPr>
              <a:t>1</a:t>
            </a:r>
            <a:r>
              <a:rPr lang="en"/>
              <a:t> ∨ … </a:t>
            </a:r>
            <a:r>
              <a:rPr lang="en"/>
              <a:t>∨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baseline="-25000" lang="en">
                <a:latin typeface="Pacifico"/>
                <a:ea typeface="Pacifico"/>
                <a:cs typeface="Pacifico"/>
                <a:sym typeface="Pacifico"/>
              </a:rPr>
              <a:t>n</a:t>
            </a:r>
            <a:br>
              <a:rPr lang="en">
                <a:latin typeface="Pacifico"/>
                <a:ea typeface="Pacifico"/>
                <a:cs typeface="Pacifico"/>
                <a:sym typeface="Pacifico"/>
              </a:rPr>
            </a:br>
            <a:r>
              <a:rPr lang="en">
                <a:latin typeface="Pacifico"/>
                <a:ea typeface="Pacifico"/>
                <a:cs typeface="Pacifico"/>
                <a:sym typeface="Pacifico"/>
              </a:rPr>
              <a:t>	---------------------</a:t>
            </a:r>
            <a:r>
              <a:rPr lang="en"/>
              <a:t>--------------------------------</a:t>
            </a:r>
            <a:br>
              <a:rPr lang="en"/>
            </a:br>
            <a:r>
              <a:rPr lang="en"/>
              <a:t>	 S</a:t>
            </a:r>
            <a:r>
              <a:rPr lang="en" sz="1400"/>
              <a:t>UB</a:t>
            </a:r>
            <a:r>
              <a:rPr lang="en"/>
              <a:t>(S</a:t>
            </a:r>
            <a:r>
              <a:rPr lang="en" sz="1400"/>
              <a:t>UBST</a:t>
            </a:r>
            <a:r>
              <a:rPr lang="en"/>
              <a:t>(</a:t>
            </a:r>
            <a:r>
              <a:rPr i="1" lang="en"/>
              <a:t>θ</a:t>
            </a:r>
            <a:r>
              <a:rPr lang="en"/>
              <a:t>,x), S</a:t>
            </a:r>
            <a:r>
              <a:rPr lang="en" sz="1400"/>
              <a:t>UBST</a:t>
            </a:r>
            <a:r>
              <a:rPr lang="en"/>
              <a:t>(</a:t>
            </a:r>
            <a:r>
              <a:rPr i="1" lang="en"/>
              <a:t>θ</a:t>
            </a:r>
            <a:r>
              <a:rPr lang="en"/>
              <a:t>,y),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baseline="-25000" lang="en">
                <a:latin typeface="Pacifico"/>
                <a:ea typeface="Pacifico"/>
                <a:cs typeface="Pacifico"/>
                <a:sym typeface="Pacifico"/>
              </a:rPr>
              <a:t>1</a:t>
            </a:r>
            <a:r>
              <a:rPr lang="en"/>
              <a:t> ∨ … ∨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baseline="-25000" lang="en">
                <a:latin typeface="Pacifico"/>
                <a:ea typeface="Pacifico"/>
                <a:cs typeface="Pacifico"/>
                <a:sym typeface="Pacifico"/>
              </a:rPr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U</a:t>
            </a:r>
            <a:r>
              <a:rPr lang="en" sz="1400"/>
              <a:t>NIFY</a:t>
            </a:r>
            <a:r>
              <a:rPr lang="en"/>
              <a:t>(x,z) = </a:t>
            </a:r>
            <a:r>
              <a:rPr i="1" lang="en"/>
              <a:t>θ</a:t>
            </a:r>
            <a:r>
              <a:rPr lang="en"/>
              <a:t> and z appears somewhere in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baseline="-25000" lang="en">
                <a:latin typeface="Pacifico"/>
                <a:ea typeface="Pacifico"/>
                <a:cs typeface="Pacifico"/>
                <a:sym typeface="Pacifico"/>
              </a:rPr>
              <a:t>i</a:t>
            </a:r>
            <a:r>
              <a:rPr lang="en"/>
              <a:t>.</a:t>
            </a:r>
            <a:br>
              <a:rPr lang="en"/>
            </a:br>
            <a:r>
              <a:rPr lang="en"/>
              <a:t>S</a:t>
            </a:r>
            <a:r>
              <a:rPr lang="en" sz="1400"/>
              <a:t>UB</a:t>
            </a:r>
            <a:r>
              <a:rPr lang="en"/>
              <a:t>(x,y,m) means replace x with y everywhere that x occurs in 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br>
              <a:rPr lang="en"/>
            </a:br>
            <a:r>
              <a:rPr lang="en"/>
              <a:t>	father(father(x)) = paternal_grandpa(x)</a:t>
            </a:r>
            <a:br>
              <a:rPr lang="en"/>
            </a:br>
            <a:r>
              <a:rPr lang="en"/>
              <a:t>	Birthdate(father(father(bella)), 1926)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</a:t>
            </a:r>
            <a:r>
              <a:rPr i="1" lang="en"/>
              <a:t>θ</a:t>
            </a:r>
            <a:r>
              <a:rPr lang="en"/>
              <a:t> = { x / bella } we can derive:</a:t>
            </a:r>
            <a:br>
              <a:rPr lang="en"/>
            </a:br>
            <a:r>
              <a:rPr lang="en"/>
              <a:t>	Birthdate(paternal_grandpa(bella), 1926)</a:t>
            </a:r>
            <a:endParaRPr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rules for equality: paramodulation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152475"/>
            <a:ext cx="85206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baseline="-25000" lang="en">
                <a:latin typeface="Pacifico"/>
                <a:ea typeface="Pacifico"/>
                <a:cs typeface="Pacifico"/>
                <a:sym typeface="Pacifico"/>
              </a:rPr>
              <a:t>1</a:t>
            </a:r>
            <a:r>
              <a:rPr lang="en"/>
              <a:t> ∨ … ∨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baseline="-25000" lang="en">
                <a:latin typeface="Pacifico"/>
                <a:ea typeface="Pacifico"/>
                <a:cs typeface="Pacifico"/>
                <a:sym typeface="Pacifico"/>
              </a:rPr>
              <a:t>k</a:t>
            </a:r>
            <a:r>
              <a:rPr lang="en"/>
              <a:t> ∨ x=y   ,  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baseline="-25000" lang="en">
                <a:latin typeface="Pacifico"/>
                <a:ea typeface="Pacifico"/>
                <a:cs typeface="Pacifico"/>
                <a:sym typeface="Pacifico"/>
              </a:rPr>
              <a:t>1</a:t>
            </a:r>
            <a:r>
              <a:rPr lang="en"/>
              <a:t> ∨ … ∨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baseline="-25000" lang="en">
                <a:latin typeface="Pacifico"/>
                <a:ea typeface="Pacifico"/>
                <a:cs typeface="Pacifico"/>
                <a:sym typeface="Pacifico"/>
              </a:rPr>
              <a:t>n</a:t>
            </a:r>
            <a:br>
              <a:rPr lang="en">
                <a:latin typeface="Pacifico"/>
                <a:ea typeface="Pacifico"/>
                <a:cs typeface="Pacifico"/>
                <a:sym typeface="Pacifico"/>
              </a:rPr>
            </a:br>
            <a:r>
              <a:rPr lang="en">
                <a:latin typeface="Pacifico"/>
                <a:ea typeface="Pacifico"/>
                <a:cs typeface="Pacifico"/>
                <a:sym typeface="Pacifico"/>
              </a:rPr>
              <a:t>	---------------------</a:t>
            </a:r>
            <a:r>
              <a:rPr lang="en"/>
              <a:t>-------------------------------------------------</a:t>
            </a:r>
            <a:br>
              <a:rPr lang="en"/>
            </a:br>
            <a:r>
              <a:rPr lang="en"/>
              <a:t>	 S</a:t>
            </a:r>
            <a:r>
              <a:rPr lang="en" sz="1400"/>
              <a:t>UB</a:t>
            </a:r>
            <a:r>
              <a:rPr lang="en"/>
              <a:t>(S</a:t>
            </a:r>
            <a:r>
              <a:rPr lang="en" sz="1400"/>
              <a:t>UBST</a:t>
            </a:r>
            <a:r>
              <a:rPr lang="en"/>
              <a:t>(</a:t>
            </a:r>
            <a:r>
              <a:rPr i="1" lang="en"/>
              <a:t>θ</a:t>
            </a:r>
            <a:r>
              <a:rPr lang="en"/>
              <a:t>,x), S</a:t>
            </a:r>
            <a:r>
              <a:rPr lang="en" sz="1400"/>
              <a:t>UBST</a:t>
            </a:r>
            <a:r>
              <a:rPr lang="en"/>
              <a:t>(</a:t>
            </a:r>
            <a:r>
              <a:rPr i="1" lang="en"/>
              <a:t>θ</a:t>
            </a:r>
            <a:r>
              <a:rPr lang="en"/>
              <a:t>,y),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baseline="-25000" lang="en">
                <a:latin typeface="Pacifico"/>
                <a:ea typeface="Pacifico"/>
                <a:cs typeface="Pacifico"/>
                <a:sym typeface="Pacifico"/>
              </a:rPr>
              <a:t>1</a:t>
            </a:r>
            <a:r>
              <a:rPr lang="en"/>
              <a:t> ∨ … ∨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baseline="-25000" lang="en">
                <a:latin typeface="Pacifico"/>
                <a:ea typeface="Pacifico"/>
                <a:cs typeface="Pacifico"/>
                <a:sym typeface="Pacifico"/>
              </a:rPr>
              <a:t>k</a:t>
            </a:r>
            <a:r>
              <a:rPr lang="en"/>
              <a:t> ∨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baseline="-25000" lang="en">
                <a:latin typeface="Pacifico"/>
                <a:ea typeface="Pacifico"/>
                <a:cs typeface="Pacifico"/>
                <a:sym typeface="Pacifico"/>
              </a:rPr>
              <a:t>1</a:t>
            </a:r>
            <a:r>
              <a:rPr lang="en"/>
              <a:t> ∨ … ∨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m</a:t>
            </a:r>
            <a:r>
              <a:rPr baseline="-25000" lang="en">
                <a:latin typeface="Pacifico"/>
                <a:ea typeface="Pacifico"/>
                <a:cs typeface="Pacifico"/>
                <a:sym typeface="Pacifico"/>
              </a:rPr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Handles non-unit clauses where one of the terms is an equality.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from     P(f(x,b), x) ∨ Q(x)     and    f(a,y)=y ∨ R(y)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</a:t>
            </a:r>
            <a:r>
              <a:rPr i="1" lang="en"/>
              <a:t>θ</a:t>
            </a:r>
            <a:r>
              <a:rPr lang="en"/>
              <a:t> = { x / a,  y / b}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derive:   P(b,a) ∨ Q(a) ∨ R(b)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Paramodulation yields a complete inference procedure.</a:t>
            </a:r>
            <a:endParaRPr/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via extended unification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third way to handle equality is to modify the unification algorithm to allow unification of expressions that are provably equal.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</a:t>
            </a:r>
            <a:r>
              <a:rPr b="1" lang="en"/>
              <a:t>equational  unification</a:t>
            </a:r>
            <a:r>
              <a:rPr lang="en"/>
              <a:t> could allow (1+2) to unify with (2+1) using the empty substitution.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approach is used in CLP (Constraint Logic Programming) systems.</a:t>
            </a:r>
            <a:endParaRPr/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 strategies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Unit preference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of support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resolution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Subsumption</a:t>
            </a:r>
            <a:endParaRPr/>
          </a:p>
        </p:txBody>
      </p:sp>
      <p:sp>
        <p:nvSpPr>
          <p:cNvPr id="247" name="Google Shape;2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preference strategy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clauses should we resolve first?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resolve a unit clause with another clause, the result is always a shorter clause. Since we’re trying to derive a contradiction (empty clause), shorter is better.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choose unit clauses first.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Unit resolution</a:t>
            </a:r>
            <a:r>
              <a:rPr lang="en"/>
              <a:t> requires a unit clause in every step. Incomplete in general, but complete for Horn theories, where it resembles forward chaining.</a:t>
            </a:r>
            <a:endParaRPr/>
          </a:p>
        </p:txBody>
      </p:sp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“Set of support” strategy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 that every resolution step involve at least one element from a special “set of support”. New resolvents are added to this step.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Provides a way to focus attention on formulas relevant to the goal. Inference will be incomplete if the set is not chosen carefully.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set of support starts out with just the negation of the query, it generates a goal-directed proof tree that may be easier for humans to understand.</a:t>
            </a:r>
            <a:endParaRPr/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resolution strategy</a:t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“input set” consists of the sentences of the KB plus the query.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input resolution strategy requires every resolution step to include a sentence from the input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for Horn theories.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 in general.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/>
              <a:t>linear resolution</a:t>
            </a:r>
            <a:r>
              <a:rPr lang="en"/>
              <a:t> we allow P and Q to be resolved together if either P is in the original KB or P is an ancestor of Q in the proof tree.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resolution is complete.</a:t>
            </a:r>
            <a:endParaRPr/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 in First-Order Logic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 is more complicated in FOL due 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— can generate infinite models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— must use unification to match literals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standardization of variables (variable renaming) to avoid conflicts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Existential quantifiers require Skolemization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Nesting order of quantifiers matters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Paramodulation and demodulation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Equational resolution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Subsumption strategy</a:t>
            </a:r>
            <a:endParaRPr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Eliminate all sentences that are subsumed by (i.e., are more specific than) a sentence already in the KB.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have P(x) in the KB, don’t add    P(a)    or   P(a) ∨ Q(b).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goal is to keep the size of the KB small, which reduces the search space.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HW4 we will explore a version of this idea.</a:t>
            </a:r>
            <a:endParaRPr/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theorem proving</a:t>
            </a:r>
            <a:endParaRPr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 mathematical theorems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of digital circuits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Verification of complex hardware, including entire CPUs.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“Automatic programming”: synthesizing a program based on a formal specification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practical for general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in specialized areas such as scientific computing code (e.g., vectorization)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“Hand-guided” synthesis has been used successfully for algorithm design</a:t>
            </a:r>
            <a:endParaRPr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 proving at Intel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slides are based on a presentation by John Harrison of Intel:</a:t>
            </a:r>
            <a:br>
              <a:rPr lang="en"/>
            </a:br>
            <a:r>
              <a:rPr lang="en"/>
              <a:t>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https://www.cl.cam.ac.uk/~jrh13/slides/arw-04apr02/slides.pdf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1994 FDIV (floating point division) bug in the Intel Pentium processor cost the company $500 million.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 new products are developed more quickly: less time to find bugs.</a:t>
            </a:r>
            <a:endParaRPr/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complexity makes bugs more likely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Harrison (Intel):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4-fold increase in pre-silicon bugs in Intel processor designs per generation.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Approximately 8000 bugs introduced during design of the Pentium 4.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Pre-silicon bug detection rates are now at least 99.7%.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that still leaves ~ 24 uncaught bugs.</a:t>
            </a:r>
            <a:endParaRPr/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to formal verification of chips</a:t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Symbolic simulation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Temporal logic model checking (see Ed Clark’s Turing Award)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theorem proving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Intel uses a combination of these techniques.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Hybrid theorem prover that includes mathematical knowledge about floating point representations.</a:t>
            </a:r>
            <a:endParaRPr/>
          </a:p>
        </p:txBody>
      </p:sp>
      <p:sp>
        <p:nvSpPr>
          <p:cNvPr id="303" name="Google Shape;30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an FOL Sentence to CNF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“Everyone who loves all animals is loved by someone.”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∀</a:t>
            </a:r>
            <a:r>
              <a:rPr lang="en"/>
              <a:t>x</a:t>
            </a:r>
            <a:r>
              <a:rPr lang="en"/>
              <a:t> </a:t>
            </a:r>
            <a:r>
              <a:rPr lang="en" sz="2400"/>
              <a:t>[</a:t>
            </a:r>
            <a:r>
              <a:rPr lang="en"/>
              <a:t> [ ∀</a:t>
            </a:r>
            <a:r>
              <a:rPr lang="en">
                <a:solidFill>
                  <a:srgbClr val="FF0000"/>
                </a:solidFill>
              </a:rPr>
              <a:t>y</a:t>
            </a:r>
            <a:r>
              <a:rPr lang="en"/>
              <a:t> Animal(</a:t>
            </a:r>
            <a:r>
              <a:rPr lang="en">
                <a:solidFill>
                  <a:srgbClr val="FF0000"/>
                </a:solidFill>
              </a:rPr>
              <a:t>y</a:t>
            </a:r>
            <a:r>
              <a:rPr lang="en"/>
              <a:t>) ⇒ Loves(x,</a:t>
            </a:r>
            <a:r>
              <a:rPr lang="en">
                <a:solidFill>
                  <a:srgbClr val="FF0000"/>
                </a:solidFill>
              </a:rPr>
              <a:t>y</a:t>
            </a:r>
            <a:r>
              <a:rPr lang="en"/>
              <a:t>) ] ⇒ ∃</a:t>
            </a:r>
            <a:r>
              <a:rPr lang="en">
                <a:solidFill>
                  <a:srgbClr val="0000FF"/>
                </a:solidFill>
              </a:rPr>
              <a:t>y</a:t>
            </a:r>
            <a:r>
              <a:rPr lang="en"/>
              <a:t> Loves(</a:t>
            </a:r>
            <a:r>
              <a:rPr lang="en">
                <a:solidFill>
                  <a:srgbClr val="0000FF"/>
                </a:solidFill>
              </a:rPr>
              <a:t>y</a:t>
            </a:r>
            <a:r>
              <a:rPr lang="en"/>
              <a:t>,x) </a:t>
            </a:r>
            <a:r>
              <a:rPr lang="en" sz="2400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Scoping: </a:t>
            </a:r>
            <a:r>
              <a:rPr lang="en">
                <a:solidFill>
                  <a:srgbClr val="FF0000"/>
                </a:solidFill>
              </a:rPr>
              <a:t>y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y</a:t>
            </a:r>
            <a:r>
              <a:rPr lang="en"/>
              <a:t> are different variables.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Eliminate implications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∀x </a:t>
            </a:r>
            <a:r>
              <a:rPr lang="en" sz="2400"/>
              <a:t>[</a:t>
            </a:r>
            <a:r>
              <a:rPr lang="en"/>
              <a:t> [ ∀y Animal(y) </a:t>
            </a:r>
            <a:r>
              <a:rPr lang="en">
                <a:solidFill>
                  <a:srgbClr val="FF0000"/>
                </a:solidFill>
              </a:rPr>
              <a:t>⇒</a:t>
            </a:r>
            <a:r>
              <a:rPr lang="en"/>
              <a:t> Loves(x,y) ] </a:t>
            </a:r>
            <a:r>
              <a:rPr lang="en">
                <a:solidFill>
                  <a:srgbClr val="FF0000"/>
                </a:solidFill>
              </a:rPr>
              <a:t>⇒</a:t>
            </a:r>
            <a:r>
              <a:rPr lang="en"/>
              <a:t> ∃y Loves(y,x) </a:t>
            </a:r>
            <a:r>
              <a:rPr lang="en" sz="2400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∀x </a:t>
            </a:r>
            <a:r>
              <a:rPr lang="en" sz="2400"/>
              <a:t>[</a:t>
            </a:r>
            <a:r>
              <a:rPr lang="en"/>
              <a:t> [¬ ∀y Animal(y) </a:t>
            </a:r>
            <a:r>
              <a:rPr lang="en">
                <a:solidFill>
                  <a:srgbClr val="FF0000"/>
                </a:solidFill>
              </a:rPr>
              <a:t>⇒</a:t>
            </a:r>
            <a:r>
              <a:rPr lang="en"/>
              <a:t> Loves(x,y) ] ∨ ∃y Loves(y,x) </a:t>
            </a:r>
            <a:r>
              <a:rPr lang="en" sz="2400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∀x </a:t>
            </a:r>
            <a:r>
              <a:rPr lang="en" sz="2400"/>
              <a:t>[</a:t>
            </a:r>
            <a:r>
              <a:rPr lang="en"/>
              <a:t> [ ¬ ∀y ¬ Animal(y) ∨ Loves(x,y) ] ∨ ∃y Loves(y,x) </a:t>
            </a:r>
            <a:r>
              <a:rPr lang="en" sz="2400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Move </a:t>
            </a:r>
            <a:r>
              <a:rPr lang="en" sz="3000">
                <a:solidFill>
                  <a:schemeClr val="dk2"/>
                </a:solidFill>
              </a:rPr>
              <a:t>¬</a:t>
            </a:r>
            <a:r>
              <a:rPr lang="en"/>
              <a:t> inward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¬ ∀ x p		becomes	</a:t>
            </a:r>
            <a:r>
              <a:rPr lang="en"/>
              <a:t>∃ x ¬p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¬ </a:t>
            </a:r>
            <a:r>
              <a:rPr lang="en"/>
              <a:t>∃ x p		becomes	∀ x ¬ p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∀ x </a:t>
            </a:r>
            <a:r>
              <a:rPr lang="en" sz="2400"/>
              <a:t>[ </a:t>
            </a:r>
            <a:r>
              <a:rPr lang="en"/>
              <a:t>[ ∃ y ¬(¬Animal(y) ∨ Loves(x,y)) ] ∨ [ ∃y Loves(y,x) ] </a:t>
            </a:r>
            <a:r>
              <a:rPr lang="en" sz="2400"/>
              <a:t>]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∀ x </a:t>
            </a:r>
            <a:r>
              <a:rPr lang="en" sz="2400"/>
              <a:t>[ </a:t>
            </a:r>
            <a:r>
              <a:rPr lang="en"/>
              <a:t>[ ∃ y ¬¬Animal(y) ∧ ¬Loves(x,y)) ] ∨ [ ∃y Loves(y,x) ] </a:t>
            </a:r>
            <a:r>
              <a:rPr lang="en" sz="2400"/>
              <a:t>]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∀ x </a:t>
            </a:r>
            <a:r>
              <a:rPr lang="en" sz="2400"/>
              <a:t>[ </a:t>
            </a:r>
            <a:r>
              <a:rPr lang="en"/>
              <a:t>[ ∃ y Animal(y) ∧ ¬Loves(x,y)) ] ∨ [ ∃y Loves(y,x) ] </a:t>
            </a:r>
            <a:r>
              <a:rPr lang="en" sz="2400"/>
              <a:t>]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standardize variables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the second y to z: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∀ x </a:t>
            </a:r>
            <a:r>
              <a:rPr lang="en" sz="2400"/>
              <a:t>[ </a:t>
            </a:r>
            <a:r>
              <a:rPr lang="en"/>
              <a:t>[ ∃ </a:t>
            </a:r>
            <a:r>
              <a:rPr lang="en">
                <a:solidFill>
                  <a:srgbClr val="FF0000"/>
                </a:solidFill>
              </a:rPr>
              <a:t>y</a:t>
            </a:r>
            <a:r>
              <a:rPr lang="en"/>
              <a:t> Animal(</a:t>
            </a:r>
            <a:r>
              <a:rPr lang="en">
                <a:solidFill>
                  <a:srgbClr val="FF0000"/>
                </a:solidFill>
              </a:rPr>
              <a:t>y</a:t>
            </a:r>
            <a:r>
              <a:rPr lang="en"/>
              <a:t>) ∧ ¬Loves(x,</a:t>
            </a:r>
            <a:r>
              <a:rPr lang="en">
                <a:solidFill>
                  <a:srgbClr val="FF0000"/>
                </a:solidFill>
              </a:rPr>
              <a:t>y</a:t>
            </a:r>
            <a:r>
              <a:rPr lang="en"/>
              <a:t>)) ] ∨ [ ∃</a:t>
            </a:r>
            <a:r>
              <a:rPr lang="en">
                <a:solidFill>
                  <a:srgbClr val="0000FF"/>
                </a:solidFill>
              </a:rPr>
              <a:t>z</a:t>
            </a:r>
            <a:r>
              <a:rPr lang="en"/>
              <a:t> Loves(</a:t>
            </a:r>
            <a:r>
              <a:rPr lang="en">
                <a:solidFill>
                  <a:srgbClr val="0000FF"/>
                </a:solidFill>
              </a:rPr>
              <a:t>z</a:t>
            </a:r>
            <a:r>
              <a:rPr lang="en"/>
              <a:t>,x) ] </a:t>
            </a:r>
            <a:r>
              <a:rPr lang="en" sz="2400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Skolemization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unique constant for each existentially quantified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the constant is a function of all other variables in its scope, so we must use </a:t>
            </a:r>
            <a:r>
              <a:rPr b="1" lang="en"/>
              <a:t>Skolem functions</a:t>
            </a:r>
            <a:r>
              <a:rPr lang="en"/>
              <a:t> to generate these constants.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∀x </a:t>
            </a:r>
            <a:r>
              <a:rPr lang="en" sz="2400"/>
              <a:t>[ </a:t>
            </a:r>
            <a:r>
              <a:rPr lang="en"/>
              <a:t>[ Animal(</a:t>
            </a:r>
            <a:r>
              <a:rPr lang="en">
                <a:solidFill>
                  <a:srgbClr val="FF0000"/>
                </a:solidFill>
              </a:rPr>
              <a:t>f(x)</a:t>
            </a:r>
            <a:r>
              <a:rPr lang="en"/>
              <a:t>) ∧ ¬Loves(x, </a:t>
            </a:r>
            <a:r>
              <a:rPr lang="en">
                <a:solidFill>
                  <a:srgbClr val="FF0000"/>
                </a:solidFill>
              </a:rPr>
              <a:t>f(x)</a:t>
            </a:r>
            <a:r>
              <a:rPr lang="en"/>
              <a:t>) ] ∨ Loves(</a:t>
            </a:r>
            <a:r>
              <a:rPr lang="en">
                <a:solidFill>
                  <a:srgbClr val="FF0000"/>
                </a:solidFill>
              </a:rPr>
              <a:t>g(x)</a:t>
            </a:r>
            <a:r>
              <a:rPr lang="en"/>
              <a:t>, x) </a:t>
            </a:r>
            <a:r>
              <a:rPr lang="en" sz="2400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Drop universal quantifiers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 Animal(f(x)) ∧ ¬Loves(x, f(x)) ] ∨ Loves(g(x), x)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