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79" r:id="rId11"/>
    <p:sldId id="278" r:id="rId12"/>
  </p:sldIdLst>
  <p:sldSz cx="19009995" cy="10693400"/>
  <p:notesSz cx="7556500" cy="10693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52" y="20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7990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9623971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0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20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5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/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1309436" y="3906061"/>
            <a:ext cx="8042253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9623971" y="2621369"/>
            <a:ext cx="8081859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0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20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5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9623971" y="3906061"/>
            <a:ext cx="8081859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 panose="020F0502020204030204"/>
              <a:buNone/>
              <a:defRPr sz="499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45465" algn="l">
              <a:lnSpc>
                <a:spcPct val="9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4989"/>
              <a:buChar char="•"/>
              <a:defRPr sz="4990"/>
            </a:lvl1pPr>
            <a:lvl2pPr marL="914400" lvl="1" indent="-506095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Char char="•"/>
              <a:defRPr sz="4365"/>
            </a:lvl2pPr>
            <a:lvl3pPr marL="1371600" lvl="2" indent="-46609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Char char="•"/>
              <a:defRPr sz="3740"/>
            </a:lvl3pPr>
            <a:lvl4pPr marL="1828800" lvl="3" indent="-42672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20"/>
            </a:lvl4pPr>
            <a:lvl5pPr marL="2286000" lvl="4" indent="-42672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20"/>
            </a:lvl5pPr>
            <a:lvl6pPr marL="2743200" lvl="5" indent="-42672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20"/>
            </a:lvl6pPr>
            <a:lvl7pPr marL="3200400" lvl="6" indent="-42672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20"/>
            </a:lvl7pPr>
            <a:lvl8pPr marL="3657600" lvl="7" indent="-42672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20"/>
            </a:lvl8pPr>
            <a:lvl9pPr marL="4114800" lvl="8" indent="-42672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2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5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60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60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60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60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60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60"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 panose="020F0502020204030204"/>
              <a:buNone/>
              <a:defRPr sz="499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Arial" panose="020B0604020202020204"/>
              <a:buNone/>
              <a:defRPr sz="499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 panose="020B0604020202020204"/>
              <a:buNone/>
              <a:defRPr sz="43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 panose="020B0604020202020204"/>
              <a:buNone/>
              <a:defRPr sz="374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 panose="020B0604020202020204"/>
              <a:buNone/>
              <a:defRPr sz="312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 panose="020B0604020202020204"/>
              <a:buNone/>
              <a:defRPr sz="312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 panose="020B0604020202020204"/>
              <a:buNone/>
              <a:defRPr sz="312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 panose="020B0604020202020204"/>
              <a:buNone/>
              <a:defRPr sz="312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 panose="020B0604020202020204"/>
              <a:buNone/>
              <a:defRPr sz="312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 panose="020B0604020202020204"/>
              <a:buNone/>
              <a:defRPr sz="312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5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60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60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60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60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60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60"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112725" y="-1959143"/>
            <a:ext cx="6784864" cy="1639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1122724" y="3050857"/>
            <a:ext cx="9062162" cy="409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805712" y="-929427"/>
            <a:ext cx="9062162" cy="1205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60"/>
              <a:buFont typeface="Calibri" panose="020F0502020204030204"/>
              <a:buNone/>
              <a:defRPr sz="686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06095" algn="l" rtl="0">
              <a:lnSpc>
                <a:spcPct val="9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 panose="020B0604020202020204"/>
              <a:buChar char="•"/>
              <a:defRPr sz="43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6609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 panose="020B0604020202020204"/>
              <a:buChar char="•"/>
              <a:defRPr sz="374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42672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 panose="020B0604020202020204"/>
              <a:buChar char="•"/>
              <a:defRPr sz="312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407035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 panose="020B0604020202020204"/>
              <a:buChar char="•"/>
              <a:defRPr sz="28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407035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 panose="020B0604020202020204"/>
              <a:buChar char="•"/>
              <a:defRPr sz="28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407035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 panose="020B0604020202020204"/>
              <a:buChar char="•"/>
              <a:defRPr sz="28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407035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 panose="020B0604020202020204"/>
              <a:buChar char="•"/>
              <a:defRPr sz="28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407035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 panose="020B0604020202020204"/>
              <a:buChar char="•"/>
              <a:defRPr sz="28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407035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 panose="020B0604020202020204"/>
              <a:buChar char="•"/>
              <a:defRPr sz="28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-3939" y="2084293"/>
            <a:ext cx="15071695" cy="840692"/>
            <a:chOff x="-16184" y="8633418"/>
            <a:chExt cx="4045716" cy="446160"/>
          </a:xfrm>
        </p:grpSpPr>
        <p:sp>
          <p:nvSpPr>
            <p:cNvPr id="90" name="Google Shape;90;p13"/>
            <p:cNvSpPr/>
            <p:nvPr/>
          </p:nvSpPr>
          <p:spPr>
            <a:xfrm>
              <a:off x="-16184" y="8633418"/>
              <a:ext cx="3923363" cy="44616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lvl="1" algn="ctr"/>
              <a:r>
                <a:rPr lang="en-US" sz="4000" dirty="0"/>
                <a:t>Object Detection for Road Conditions in </a:t>
              </a:r>
              <a:r>
                <a:rPr lang="en-US" sz="4000" dirty="0" err="1"/>
                <a:t>Gilgit</a:t>
              </a:r>
              <a:r>
                <a:rPr lang="en-US" sz="4000" dirty="0"/>
                <a:t>-Baltistan </a:t>
              </a:r>
              <a:endParaRPr sz="4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3" name="Google Shape;93;p13"/>
          <p:cNvSpPr txBox="1"/>
          <p:nvPr/>
        </p:nvSpPr>
        <p:spPr>
          <a:xfrm>
            <a:off x="4720258" y="425861"/>
            <a:ext cx="112776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cap="all" dirty="0"/>
              <a:t>High Impact Skills Development Program in</a:t>
            </a:r>
            <a:br>
              <a:rPr lang="en-US" sz="2400" b="1" cap="all" dirty="0"/>
            </a:br>
            <a:r>
              <a:rPr lang="en-US" sz="2400" b="1" cap="all" dirty="0"/>
              <a:t>Artificial Intelligence, Data Science and Block Chain</a:t>
            </a:r>
            <a:endParaRPr lang="en-US" sz="2400" b="1" cap="all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Google Shape;94;p13"/>
          <p:cNvGrpSpPr/>
          <p:nvPr/>
        </p:nvGrpSpPr>
        <p:grpSpPr>
          <a:xfrm>
            <a:off x="5893277" y="4453864"/>
            <a:ext cx="4134645" cy="667640"/>
            <a:chOff x="601553" y="8642689"/>
            <a:chExt cx="3734795" cy="354320"/>
          </a:xfrm>
        </p:grpSpPr>
        <p:sp>
          <p:nvSpPr>
            <p:cNvPr id="95" name="Google Shape;95;p13"/>
            <p:cNvSpPr/>
            <p:nvPr/>
          </p:nvSpPr>
          <p:spPr>
            <a:xfrm>
              <a:off x="601553" y="8642690"/>
              <a:ext cx="3321811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/>
              <a:r>
                <a:rPr lang="en-US" sz="3600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	Presented by</a:t>
              </a:r>
              <a:endParaRPr sz="1800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621605" y="8642689"/>
              <a:ext cx="714743" cy="3543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01" name="Google Shape;101;p13"/>
          <p:cNvSpPr txBox="1"/>
          <p:nvPr/>
        </p:nvSpPr>
        <p:spPr>
          <a:xfrm>
            <a:off x="5893277" y="5633757"/>
            <a:ext cx="4754880" cy="125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Arial Black" panose="020B0A04020102020204" pitchFamily="34" charset="0"/>
                <a:cs typeface="Calibri" panose="020F0502020204030204"/>
                <a:sym typeface="Calibri" panose="020F0502020204030204"/>
              </a:rPr>
              <a:t>Kumail Abbas</a:t>
            </a:r>
            <a:endParaRPr lang="en-US" sz="3600" dirty="0">
              <a:solidFill>
                <a:schemeClr val="dk1"/>
              </a:solidFill>
              <a:latin typeface="Arial Black" panose="020B0A04020102020204" pitchFamily="34" charset="0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/>
              </a:rPr>
              <a:t>                          </a:t>
            </a:r>
            <a:endParaRPr lang="en-US" sz="3200" dirty="0">
              <a:solidFill>
                <a:schemeClr val="dk1"/>
              </a:solidFill>
              <a:latin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02" name="Google Shape;102;p13"/>
          <p:cNvSpPr txBox="1"/>
          <p:nvPr/>
        </p:nvSpPr>
        <p:spPr>
          <a:xfrm>
            <a:off x="5164934" y="6867806"/>
            <a:ext cx="3772414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  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lgerian" panose="04020705040A02060702" pitchFamily="82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Algerian" panose="04020705040A02060702" pitchFamily="82" charset="0"/>
            </a:endParaRPr>
          </a:p>
        </p:txBody>
      </p:sp>
      <p:grpSp>
        <p:nvGrpSpPr>
          <p:cNvPr id="103" name="Google Shape;103;p13"/>
          <p:cNvGrpSpPr/>
          <p:nvPr/>
        </p:nvGrpSpPr>
        <p:grpSpPr>
          <a:xfrm>
            <a:off x="16237" y="9568581"/>
            <a:ext cx="19010314" cy="1112119"/>
            <a:chOff x="-2" y="9568581"/>
            <a:chExt cx="19010314" cy="1112119"/>
          </a:xfrm>
        </p:grpSpPr>
        <p:grpSp>
          <p:nvGrpSpPr>
            <p:cNvPr id="104" name="Google Shape;104;p13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07" name="Google Shape;107;p13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08" name="Google Shape;108;p13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Nov - 2024</a:t>
            </a:r>
            <a:endParaRPr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</a:fld>
            <a:endParaRPr dirty="0">
              <a:solidFill>
                <a:schemeClr val="l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7115" y="53915"/>
            <a:ext cx="2093241" cy="18149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" y="53915"/>
            <a:ext cx="1998072" cy="18149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</a:fld>
            <a:endParaRPr sz="3200" dirty="0">
              <a:solidFill>
                <a:schemeClr val="lt1"/>
              </a:solidFill>
            </a:endParaRPr>
          </a:p>
        </p:txBody>
      </p:sp>
      <p:grpSp>
        <p:nvGrpSpPr>
          <p:cNvPr id="117" name="Google Shape;117;p14"/>
          <p:cNvGrpSpPr/>
          <p:nvPr/>
        </p:nvGrpSpPr>
        <p:grpSpPr>
          <a:xfrm>
            <a:off x="-1" y="9581281"/>
            <a:ext cx="19010314" cy="1112119"/>
            <a:chOff x="-2" y="9568581"/>
            <a:chExt cx="19010314" cy="1112119"/>
          </a:xfrm>
        </p:grpSpPr>
        <p:grpSp>
          <p:nvGrpSpPr>
            <p:cNvPr id="118" name="Google Shape;118;p1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19" name="Google Shape;119;p1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21" name="Google Shape;121;p1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23" name="Google Shape;123;p14"/>
          <p:cNvSpPr txBox="1"/>
          <p:nvPr/>
        </p:nvSpPr>
        <p:spPr>
          <a:xfrm>
            <a:off x="15486923" y="9928984"/>
            <a:ext cx="22424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Times New Roman" panose="020206030504050203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Nov-2024</a:t>
            </a:r>
            <a:endParaRPr lang="en-US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870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5" name="Google Shape;125;p14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26" name="Google Shape;126;p14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Contents</a:t>
              </a:r>
              <a:endParaRPr sz="2000" b="0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28" name="Google Shape;128;p14"/>
          <p:cNvSpPr txBox="1"/>
          <p:nvPr/>
        </p:nvSpPr>
        <p:spPr>
          <a:xfrm>
            <a:off x="1326947" y="2945033"/>
            <a:ext cx="111252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4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Introduction</a:t>
            </a:r>
            <a:endParaRPr lang="en-US" sz="4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4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Scope </a:t>
            </a:r>
            <a:endParaRPr lang="en-US" sz="4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lvl="0" indent="-571500"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4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/>
                <a:cs typeface="Calibri" panose="020F0502020204030204" pitchFamily="34" charset="0"/>
                <a:sym typeface="Calibri" panose="020F0502020204030204"/>
              </a:rPr>
              <a:t>Problem </a:t>
            </a:r>
            <a:endParaRPr lang="en-US" sz="4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4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Objectives </a:t>
            </a:r>
            <a:endParaRPr lang="en-US" sz="4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✔"/>
            </a:pPr>
            <a:r>
              <a:rPr lang="en-US" sz="4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Tool Used</a:t>
            </a:r>
            <a:endParaRPr lang="en-US" sz="4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27279" y="3181903"/>
            <a:ext cx="10245181" cy="55048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This project leverages AI-powered object detection to classify road conditions in </a:t>
            </a:r>
            <a:r>
              <a:rPr lang="en-US" sz="3200" dirty="0" err="1"/>
              <a:t>Gilgit</a:t>
            </a:r>
            <a:r>
              <a:rPr lang="en-US" sz="3200" dirty="0"/>
              <a:t>-Baltistan, including turns, straight paths, and landslides. By providing real-time alerts, it enhances driver safety on challenging roads. Additionally, it offers insights for better infrastructure planning, promoting safer travel in the region.</a:t>
            </a:r>
            <a:endParaRPr lang="en-US" sz="3200" dirty="0"/>
          </a:p>
        </p:txBody>
      </p:sp>
      <p:sp>
        <p:nvSpPr>
          <p:cNvPr id="150" name="Google Shape;1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</a:fld>
            <a:endParaRPr sz="3200" dirty="0">
              <a:solidFill>
                <a:schemeClr val="lt1"/>
              </a:solidFill>
            </a:endParaRPr>
          </a:p>
        </p:txBody>
      </p:sp>
      <p:grpSp>
        <p:nvGrpSpPr>
          <p:cNvPr id="151" name="Google Shape;151;p16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52" name="Google Shape;152;p16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55" name="Google Shape;155;p16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56" name="Google Shape;156;p16"/>
          <p:cNvSpPr txBox="1"/>
          <p:nvPr/>
        </p:nvSpPr>
        <p:spPr>
          <a:xfrm>
            <a:off x="665956" y="9771598"/>
            <a:ext cx="112776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 algn="ctr"/>
            <a:r>
              <a:rPr lang="en-US" sz="3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Road Detection</a:t>
            </a:r>
            <a:endParaRPr lang="en-US" sz="3200" b="1" dirty="0">
              <a:solidFill>
                <a:srgbClr val="000000">
                  <a:lumMod val="95000"/>
                  <a:lumOff val="5000"/>
                </a:srgb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16"/>
          <p:cNvSpPr txBox="1"/>
          <p:nvPr/>
        </p:nvSpPr>
        <p:spPr>
          <a:xfrm>
            <a:off x="15486923" y="9928984"/>
            <a:ext cx="224242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Times New Roman" panose="020206030504050203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Nov-2024</a:t>
            </a:r>
            <a:endParaRPr lang="en-US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endParaRPr lang="en-US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870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59" name="Google Shape;159;p16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60" name="Google Shape;160;p16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Introduction</a:t>
              </a:r>
              <a:endParaRPr sz="2000" b="0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301" y="2510794"/>
            <a:ext cx="5703218" cy="57032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</a:fld>
            <a:endParaRPr sz="3200" dirty="0">
              <a:solidFill>
                <a:schemeClr val="lt1"/>
              </a:solidFill>
            </a:endParaRPr>
          </a:p>
        </p:txBody>
      </p:sp>
      <p:grpSp>
        <p:nvGrpSpPr>
          <p:cNvPr id="187" name="Google Shape;187;p18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88" name="Google Shape;188;p18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89" name="Google Shape;189;p18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91" name="Google Shape;191;p18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93" name="Google Shape;193;p18"/>
          <p:cNvSpPr txBox="1"/>
          <p:nvPr/>
        </p:nvSpPr>
        <p:spPr>
          <a:xfrm>
            <a:off x="15486923" y="9928984"/>
            <a:ext cx="224242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Times New Roman" panose="020206030504050203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Nov-2024</a:t>
            </a:r>
            <a:endParaRPr lang="en-US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870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95" name="Google Shape;195;p18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96" name="Google Shape;196;p18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 panose="020F0502020204030204"/>
                  <a:cs typeface="Calibri" panose="020F0502020204030204"/>
                  <a:sym typeface="Calibri" panose="020F0502020204030204"/>
                </a:rPr>
                <a:t>Scope of Project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98" name="Google Shape;198;p18"/>
          <p:cNvSpPr txBox="1"/>
          <p:nvPr/>
        </p:nvSpPr>
        <p:spPr>
          <a:xfrm>
            <a:off x="1275907" y="2776102"/>
            <a:ext cx="13769507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dirty="0"/>
              <a:t>The project aims to develop an AI-based object detection system to enhance road safety in </a:t>
            </a:r>
            <a:r>
              <a:rPr lang="en-US" sz="3200" dirty="0" err="1"/>
              <a:t>Gilgit</a:t>
            </a:r>
            <a:r>
              <a:rPr lang="en-US" sz="3200" dirty="0"/>
              <a:t>-Baltistan by identifying road conditions like turns and landslides. It provides real-time alerts to drivers and valuable data insights for infrastructure planning. This initiative could significantly improve navigation in challenging terrains while contributing to future AI-driven safety solutions</a:t>
            </a:r>
            <a:r>
              <a:rPr lang="en-US" sz="3600" dirty="0"/>
              <a:t>.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68230" y="2776102"/>
            <a:ext cx="2535124" cy="3380165"/>
          </a:xfrm>
          <a:prstGeom prst="rect">
            <a:avLst/>
          </a:prstGeom>
        </p:spPr>
      </p:pic>
      <p:sp>
        <p:nvSpPr>
          <p:cNvPr id="16" name="Google Shape;156;p16"/>
          <p:cNvSpPr txBox="1"/>
          <p:nvPr/>
        </p:nvSpPr>
        <p:spPr>
          <a:xfrm>
            <a:off x="665956" y="9771598"/>
            <a:ext cx="1127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 algn="ctr"/>
            <a:r>
              <a:rPr lang="en-US" sz="3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Road Detection</a:t>
            </a:r>
            <a:endParaRPr lang="en-US" sz="3200" b="1" dirty="0">
              <a:solidFill>
                <a:srgbClr val="000000">
                  <a:lumMod val="95000"/>
                  <a:lumOff val="5000"/>
                </a:srgb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</a:fld>
            <a:endParaRPr sz="3200" dirty="0">
              <a:solidFill>
                <a:schemeClr val="lt1"/>
              </a:solidFill>
            </a:endParaRPr>
          </a:p>
        </p:txBody>
      </p:sp>
      <p:grpSp>
        <p:nvGrpSpPr>
          <p:cNvPr id="187" name="Google Shape;187;p18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88" name="Google Shape;188;p18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89" name="Google Shape;189;p18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91" name="Google Shape;191;p18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93" name="Google Shape;193;p18"/>
          <p:cNvSpPr txBox="1"/>
          <p:nvPr/>
        </p:nvSpPr>
        <p:spPr>
          <a:xfrm>
            <a:off x="15486923" y="9928984"/>
            <a:ext cx="224242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Times New Roman" panose="020206030504050203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Nov-2024</a:t>
            </a:r>
            <a:endParaRPr lang="en-US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870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95" name="Google Shape;195;p18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96" name="Google Shape;196;p18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 panose="020F0502020204030204"/>
                  <a:cs typeface="Calibri" panose="020F0502020204030204"/>
                  <a:sym typeface="Calibri" panose="020F0502020204030204"/>
                </a:rPr>
                <a:t>Problem 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87" y="0"/>
            <a:ext cx="3073626" cy="3324742"/>
          </a:xfrm>
          <a:prstGeom prst="rect">
            <a:avLst/>
          </a:prstGeom>
        </p:spPr>
      </p:pic>
      <p:sp>
        <p:nvSpPr>
          <p:cNvPr id="15" name="Google Shape;156;p16"/>
          <p:cNvSpPr txBox="1"/>
          <p:nvPr/>
        </p:nvSpPr>
        <p:spPr>
          <a:xfrm>
            <a:off x="665956" y="9771598"/>
            <a:ext cx="1127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 algn="ctr"/>
            <a:r>
              <a:rPr lang="en-US" sz="3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Road Detection</a:t>
            </a:r>
            <a:endParaRPr lang="en-US" sz="3200" b="1" dirty="0">
              <a:solidFill>
                <a:srgbClr val="000000">
                  <a:lumMod val="95000"/>
                  <a:lumOff val="5000"/>
                </a:srgb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Rectangle: Diagonal Corners Rounded 1"/>
          <p:cNvSpPr/>
          <p:nvPr/>
        </p:nvSpPr>
        <p:spPr>
          <a:xfrm>
            <a:off x="2019740" y="2812965"/>
            <a:ext cx="12784935" cy="1464395"/>
          </a:xfrm>
          <a:prstGeom prst="round2DiagRect">
            <a:avLst>
              <a:gd name="adj1" fmla="val 16667"/>
              <a:gd name="adj2" fmla="val 4221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Complex and time-consuming content creation</a:t>
            </a:r>
            <a:endParaRPr lang="x-none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: Diagonal Corners Rounded 17"/>
          <p:cNvSpPr/>
          <p:nvPr/>
        </p:nvSpPr>
        <p:spPr>
          <a:xfrm>
            <a:off x="1918140" y="5171251"/>
            <a:ext cx="12784935" cy="1473389"/>
          </a:xfrm>
          <a:prstGeom prst="round2DiagRect">
            <a:avLst>
              <a:gd name="adj1" fmla="val 16667"/>
              <a:gd name="adj2" fmla="val 4221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Limited GPU resources, internet access, and real-time road data in </a:t>
            </a:r>
            <a:r>
              <a:rPr lang="en-US" sz="2800" dirty="0" err="1">
                <a:solidFill>
                  <a:schemeClr val="tx1"/>
                </a:solidFill>
              </a:rPr>
              <a:t>Gilgit</a:t>
            </a:r>
            <a:r>
              <a:rPr lang="en-US" sz="2800" dirty="0">
                <a:solidFill>
                  <a:schemeClr val="tx1"/>
                </a:solidFill>
              </a:rPr>
              <a:t>-Baltistan create safety risks for drivers on hazardous routes</a:t>
            </a:r>
            <a:endParaRPr lang="x-none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</a:fld>
            <a:endParaRPr sz="3200" dirty="0">
              <a:solidFill>
                <a:schemeClr val="lt1"/>
              </a:solidFill>
            </a:endParaRPr>
          </a:p>
        </p:txBody>
      </p:sp>
      <p:grpSp>
        <p:nvGrpSpPr>
          <p:cNvPr id="187" name="Google Shape;187;p18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88" name="Google Shape;188;p18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89" name="Google Shape;189;p18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91" name="Google Shape;191;p18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93" name="Google Shape;193;p18"/>
          <p:cNvSpPr txBox="1"/>
          <p:nvPr/>
        </p:nvSpPr>
        <p:spPr>
          <a:xfrm>
            <a:off x="15486923" y="9928984"/>
            <a:ext cx="224242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Times New Roman" panose="020206030504050203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Nov-2024</a:t>
            </a:r>
            <a:endParaRPr lang="en-US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endParaRPr lang="en-US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870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95" name="Google Shape;195;p18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96" name="Google Shape;196;p18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Objectives 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98" name="Google Shape;198;p18"/>
          <p:cNvSpPr txBox="1"/>
          <p:nvPr/>
        </p:nvSpPr>
        <p:spPr>
          <a:xfrm>
            <a:off x="1275907" y="3324742"/>
            <a:ext cx="13769507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>
              <a:buClr>
                <a:schemeClr val="dk1"/>
              </a:buClr>
              <a:buSzPts val="3600"/>
              <a:buFont typeface="Wingdings" panose="05000000000000000000" pitchFamily="2" charset="2"/>
              <a:buChar char="q"/>
            </a:pPr>
            <a:r>
              <a:rPr lang="en-US" sz="3200" b="1" dirty="0"/>
              <a:t>Data Collection &amp; Labeling</a:t>
            </a:r>
            <a:r>
              <a:rPr lang="en-US" sz="3200" dirty="0"/>
              <a:t>: Gather and label a dataset of road images from </a:t>
            </a:r>
            <a:r>
              <a:rPr lang="en-US" sz="3200" dirty="0" err="1"/>
              <a:t>Gilgit</a:t>
            </a:r>
            <a:r>
              <a:rPr lang="en-US" sz="3200" dirty="0"/>
              <a:t>-Baltistan, identifying road conditions such as left turns, right turns, straight roads, and landslides</a:t>
            </a:r>
            <a:endParaRPr lang="en-US" sz="3200" dirty="0"/>
          </a:p>
          <a:p>
            <a:pPr marL="571500" lvl="0" indent="-571500">
              <a:buClr>
                <a:schemeClr val="dk1"/>
              </a:buClr>
              <a:buSzPts val="3600"/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571500" lvl="0" indent="-571500">
              <a:buClr>
                <a:schemeClr val="dk1"/>
              </a:buClr>
              <a:buSzPts val="3600"/>
              <a:buFont typeface="Wingdings" panose="05000000000000000000" pitchFamily="2" charset="2"/>
              <a:buChar char="q"/>
            </a:pPr>
            <a:r>
              <a:rPr lang="en-US" sz="3200" b="1" dirty="0"/>
              <a:t>Model Training</a:t>
            </a:r>
            <a:r>
              <a:rPr lang="en-US" sz="3200" dirty="0"/>
              <a:t>: Train the YOLO v3 model on the labeled dataset to detect and classify the identified road conditions accurately.</a:t>
            </a:r>
            <a:endParaRPr lang="en-US" sz="3200" dirty="0"/>
          </a:p>
          <a:p>
            <a:pPr marL="571500" lvl="0" indent="-571500">
              <a:buClr>
                <a:schemeClr val="dk1"/>
              </a:buClr>
              <a:buSzPts val="3600"/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Clr>
                <a:schemeClr val="dk1"/>
              </a:buClr>
              <a:buSzPts val="3600"/>
              <a:buFont typeface="Wingdings" panose="05000000000000000000" pitchFamily="2" charset="2"/>
              <a:buChar char="q"/>
            </a:pPr>
            <a:r>
              <a:rPr lang="en-US" sz="3200" b="1" dirty="0"/>
              <a:t>Model Evaluation &amp; Deployment</a:t>
            </a:r>
            <a:r>
              <a:rPr lang="en-US" sz="3200" dirty="0"/>
              <a:t>: Evaluate the model's performance using metrics like precision and recall, and deploy it for real-time road condition monitoring and navigation assistance.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156;p16"/>
          <p:cNvSpPr txBox="1"/>
          <p:nvPr/>
        </p:nvSpPr>
        <p:spPr>
          <a:xfrm>
            <a:off x="665956" y="9771598"/>
            <a:ext cx="1127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 algn="ctr"/>
            <a:r>
              <a:rPr lang="en-US" sz="3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Road Detection</a:t>
            </a:r>
            <a:endParaRPr lang="en-US" sz="3200" b="1" dirty="0">
              <a:solidFill>
                <a:srgbClr val="000000">
                  <a:lumMod val="95000"/>
                  <a:lumOff val="5000"/>
                </a:srgb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</a:fld>
            <a:endParaRPr sz="3200" dirty="0">
              <a:solidFill>
                <a:schemeClr val="lt1"/>
              </a:solidFill>
            </a:endParaRPr>
          </a:p>
        </p:txBody>
      </p:sp>
      <p:grpSp>
        <p:nvGrpSpPr>
          <p:cNvPr id="187" name="Google Shape;187;p18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88" name="Google Shape;188;p18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89" name="Google Shape;189;p18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91" name="Google Shape;191;p18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93" name="Google Shape;193;p18"/>
          <p:cNvSpPr txBox="1"/>
          <p:nvPr/>
        </p:nvSpPr>
        <p:spPr>
          <a:xfrm>
            <a:off x="15486923" y="9928984"/>
            <a:ext cx="224242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Times New Roman" panose="020206030504050203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Nov-2024</a:t>
            </a:r>
            <a:endParaRPr lang="en-US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870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95" name="Google Shape;195;p18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96" name="Google Shape;196;p18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Tool Used </a:t>
              </a:r>
              <a:endParaRPr dirty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98" name="Google Shape;198;p18"/>
          <p:cNvSpPr txBox="1"/>
          <p:nvPr/>
        </p:nvSpPr>
        <p:spPr>
          <a:xfrm>
            <a:off x="848686" y="3375542"/>
            <a:ext cx="11455373" cy="569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b="1" dirty="0"/>
              <a:t>YOLO v3</a:t>
            </a:r>
            <a:r>
              <a:rPr lang="en-US" sz="2800" dirty="0"/>
              <a:t>: For the object detection model to classify road conditions and hazards</a:t>
            </a:r>
            <a:endParaRPr lang="en-US" sz="2800" dirty="0"/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b="1" dirty="0" err="1"/>
              <a:t>Roboflow</a:t>
            </a:r>
            <a:r>
              <a:rPr lang="en-US" sz="2800" dirty="0"/>
              <a:t>: To create, manage, and augment your custom dataset for road condition images.</a:t>
            </a:r>
            <a:endParaRPr lang="en-US" sz="28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b="1" dirty="0" err="1"/>
              <a:t>TensorFlow</a:t>
            </a:r>
            <a:r>
              <a:rPr lang="en-US" sz="2800" b="1" dirty="0"/>
              <a:t>/</a:t>
            </a:r>
            <a:r>
              <a:rPr lang="en-US" sz="2800" b="1" dirty="0" err="1"/>
              <a:t>Keras</a:t>
            </a:r>
            <a:r>
              <a:rPr lang="en-US" sz="2800" dirty="0"/>
              <a:t>: For training and fine-tuning the YOLO v3 model using the labeled dataset.</a:t>
            </a:r>
            <a:endParaRPr lang="en-US" sz="28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b="1" dirty="0" err="1"/>
              <a:t>OpenCV</a:t>
            </a:r>
            <a:r>
              <a:rPr lang="en-US" sz="2800" dirty="0"/>
              <a:t>: To handle image preprocessing and visualization of detection results.</a:t>
            </a:r>
            <a:endParaRPr lang="en-US" sz="28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b="1" dirty="0"/>
              <a:t>Python</a:t>
            </a:r>
            <a:r>
              <a:rPr lang="en-US" sz="2800" dirty="0"/>
              <a:t>: As the primary programming language for model development and deployment.</a:t>
            </a:r>
            <a:endParaRPr lang="en-US" sz="28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b="1" dirty="0"/>
              <a:t>Google </a:t>
            </a:r>
            <a:r>
              <a:rPr lang="en-US" sz="2800" b="1" dirty="0" err="1"/>
              <a:t>Colab</a:t>
            </a:r>
            <a:r>
              <a:rPr lang="en-US" sz="2800" b="1" dirty="0"/>
              <a:t> or </a:t>
            </a:r>
            <a:r>
              <a:rPr lang="en-US" sz="2800" b="1" dirty="0" err="1"/>
              <a:t>Jupyter</a:t>
            </a:r>
            <a:r>
              <a:rPr lang="en-US" sz="2800" b="1" dirty="0"/>
              <a:t> Notebook</a:t>
            </a:r>
            <a:r>
              <a:rPr lang="en-US" sz="2800" dirty="0"/>
              <a:t>: For running experiments and training the model in a cloud or local environment.</a:t>
            </a:r>
            <a:endParaRPr lang="en-US" sz="2800" dirty="0"/>
          </a:p>
        </p:txBody>
      </p:sp>
      <p:sp>
        <p:nvSpPr>
          <p:cNvPr id="14" name="Google Shape;156;p16"/>
          <p:cNvSpPr txBox="1"/>
          <p:nvPr/>
        </p:nvSpPr>
        <p:spPr>
          <a:xfrm>
            <a:off x="665956" y="9771598"/>
            <a:ext cx="1127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 algn="ctr"/>
            <a:r>
              <a:rPr lang="en-US" sz="3200" b="1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Road Detection</a:t>
            </a:r>
            <a:endParaRPr lang="en-US" sz="3200" b="1" dirty="0">
              <a:solidFill>
                <a:srgbClr val="000000">
                  <a:lumMod val="95000"/>
                  <a:lumOff val="5000"/>
                </a:srgb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284" y="2182257"/>
            <a:ext cx="6349206" cy="63492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689" y="2415049"/>
            <a:ext cx="637487" cy="61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612" y="215153"/>
            <a:ext cx="6131320" cy="908573"/>
          </a:xfrm>
        </p:spPr>
        <p:txBody>
          <a:bodyPr>
            <a:normAutofit fontScale="90000"/>
          </a:bodyPr>
          <a:lstStyle/>
          <a:p>
            <a:r>
              <a:rPr lang="en-US" sz="1400" b="1" dirty="0"/>
              <a:t>							</a:t>
            </a:r>
            <a:r>
              <a:rPr lang="en-US" sz="5400" b="1" dirty="0"/>
              <a:t>Account Links</a:t>
            </a:r>
            <a:endParaRPr lang="en-US" sz="54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533119" y="2356881"/>
            <a:ext cx="11626634" cy="664733"/>
          </a:xfrm>
        </p:spPr>
        <p:txBody>
          <a:bodyPr>
            <a:normAutofit/>
          </a:bodyPr>
          <a:lstStyle/>
          <a:p>
            <a:r>
              <a:rPr lang="en-US" dirty="0"/>
              <a:t>https://www.linkedin.com/in/ammar-ali-ds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1358153"/>
            <a:ext cx="19010313" cy="4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42" y="4151167"/>
            <a:ext cx="690693" cy="643954"/>
          </a:xfrm>
          <a:prstGeom prst="rect">
            <a:avLst/>
          </a:prstGeom>
        </p:spPr>
      </p:pic>
      <p:sp>
        <p:nvSpPr>
          <p:cNvPr id="13" name="Text Placeholder 8"/>
          <p:cNvSpPr txBox="1"/>
          <p:nvPr/>
        </p:nvSpPr>
        <p:spPr>
          <a:xfrm>
            <a:off x="2344860" y="4065759"/>
            <a:ext cx="11626634" cy="66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2495"/>
              <a:buFont typeface="Arial" panose="020B0604020202020204"/>
              <a:buNone/>
              <a:defRPr sz="249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Font typeface="Arial" panose="020B0604020202020204"/>
              <a:buNone/>
              <a:defRPr sz="218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Font typeface="Arial" panose="020B0604020202020204"/>
              <a:buNone/>
              <a:defRPr sz="187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Font typeface="Arial" panose="020B0604020202020204"/>
              <a:buNone/>
              <a:defRPr sz="156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Font typeface="Arial" panose="020B0604020202020204"/>
              <a:buNone/>
              <a:defRPr sz="156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Font typeface="Arial" panose="020B0604020202020204"/>
              <a:buNone/>
              <a:defRPr sz="156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Font typeface="Arial" panose="020B0604020202020204"/>
              <a:buNone/>
              <a:defRPr sz="156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Font typeface="Arial" panose="020B0604020202020204"/>
              <a:buNone/>
              <a:defRPr sz="156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Font typeface="Arial" panose="020B0604020202020204"/>
              <a:buNone/>
              <a:defRPr sz="156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https://github.com/DayalAli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86009" y="4114801"/>
            <a:ext cx="88827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en-US" sz="6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For  Your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</a:rPr>
              <a:t>ATTENTION!!!</a:t>
            </a:r>
            <a:endParaRPr lang="en-US" sz="6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2518</Words>
  <Application>WPS Presentation</Application>
  <PresentationFormat>Custom</PresentationFormat>
  <Paragraphs>132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Times New Roman</vt:lpstr>
      <vt:lpstr>Arial Black</vt:lpstr>
      <vt:lpstr>Algerian</vt:lpstr>
      <vt:lpstr>Gabriola</vt:lpstr>
      <vt:lpstr>Times New Roman</vt:lpstr>
      <vt:lpstr>Noto Sans Symbols</vt:lpstr>
      <vt:lpstr>Segoe Print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							Account Links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sibtain ali</dc:creator>
  <cp:lastModifiedBy>PMYLS</cp:lastModifiedBy>
  <cp:revision>19</cp:revision>
  <dcterms:created xsi:type="dcterms:W3CDTF">2024-11-11T09:48:20Z</dcterms:created>
  <dcterms:modified xsi:type="dcterms:W3CDTF">2024-11-11T09:49:14Z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9F60566801954FC6AC0C677708C2AF30</vt:lpwstr>
  </property>
  <property fmtid="{D5CDD505-2E9C-101B-9397-08002B2CF9AE}" pid="3" name="KSOProductBuildVer">
    <vt:lpwstr>1033-11.2.0.11225</vt:lpwstr>
  </property>
</Properties>
</file>