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4" r:id="rId2"/>
    <p:sldId id="308" r:id="rId3"/>
    <p:sldId id="310" r:id="rId4"/>
    <p:sldId id="311" r:id="rId5"/>
    <p:sldId id="296" r:id="rId6"/>
    <p:sldId id="285" r:id="rId7"/>
    <p:sldId id="283" r:id="rId8"/>
    <p:sldId id="286" r:id="rId9"/>
    <p:sldId id="297" r:id="rId10"/>
    <p:sldId id="312" r:id="rId11"/>
    <p:sldId id="284" r:id="rId12"/>
    <p:sldId id="287" r:id="rId13"/>
    <p:sldId id="288" r:id="rId14"/>
    <p:sldId id="289" r:id="rId15"/>
    <p:sldId id="290" r:id="rId16"/>
    <p:sldId id="292" r:id="rId17"/>
    <p:sldId id="295" r:id="rId18"/>
    <p:sldId id="293" r:id="rId19"/>
    <p:sldId id="294" r:id="rId20"/>
    <p:sldId id="291" r:id="rId21"/>
    <p:sldId id="307" r:id="rId22"/>
    <p:sldId id="298" r:id="rId23"/>
    <p:sldId id="299" r:id="rId24"/>
    <p:sldId id="301" r:id="rId25"/>
    <p:sldId id="302" r:id="rId26"/>
    <p:sldId id="303" r:id="rId27"/>
    <p:sldId id="3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D10"/>
    <a:srgbClr val="D23A3A"/>
    <a:srgbClr val="C73939"/>
    <a:srgbClr val="B406FA"/>
    <a:srgbClr val="1E1E1E"/>
    <a:srgbClr val="262626"/>
    <a:srgbClr val="C88A00"/>
    <a:srgbClr val="422E00"/>
    <a:srgbClr val="362500"/>
    <a:srgbClr val="FF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5907" autoAdjust="0"/>
  </p:normalViewPr>
  <p:slideViewPr>
    <p:cSldViewPr snapToGrid="0">
      <p:cViewPr varScale="1">
        <p:scale>
          <a:sx n="99" d="100"/>
          <a:sy n="99" d="100"/>
        </p:scale>
        <p:origin x="896" y="48"/>
      </p:cViewPr>
      <p:guideLst>
        <p:guide orient="horz" pos="2160"/>
        <p:guide pos="38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88F67-683C-4520-8647-6CEFE6FE01BB}" type="datetimeFigureOut">
              <a:rPr lang="en-US" smtClean="0"/>
              <a:t>9/18/2016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8C6FA-4308-48B8-A2A4-F41E5B3CEB97}" type="slidenum">
              <a:rPr lang="en-US" smtClean="0"/>
              <a:t>‹#›</a:t>
            </a:fld>
            <a:endParaRPr lang="en-US"/>
          </a:p>
        </p:txBody>
      </p:sp>
    </p:spTree>
    <p:extLst>
      <p:ext uri="{BB962C8B-B14F-4D97-AF65-F5344CB8AC3E}">
        <p14:creationId xmlns:p14="http://schemas.microsoft.com/office/powerpoint/2010/main" val="324844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8C6FA-4308-48B8-A2A4-F41E5B3CEB97}" type="slidenum">
              <a:rPr lang="en-US" smtClean="0"/>
              <a:t>1</a:t>
            </a:fld>
            <a:endParaRPr lang="en-US"/>
          </a:p>
        </p:txBody>
      </p:sp>
    </p:spTree>
    <p:extLst>
      <p:ext uri="{BB962C8B-B14F-4D97-AF65-F5344CB8AC3E}">
        <p14:creationId xmlns:p14="http://schemas.microsoft.com/office/powerpoint/2010/main" val="1135324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11</a:t>
            </a:fld>
            <a:endParaRPr lang="en-US"/>
          </a:p>
        </p:txBody>
      </p:sp>
    </p:spTree>
    <p:extLst>
      <p:ext uri="{BB962C8B-B14F-4D97-AF65-F5344CB8AC3E}">
        <p14:creationId xmlns:p14="http://schemas.microsoft.com/office/powerpoint/2010/main" val="1064847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12</a:t>
            </a:fld>
            <a:endParaRPr lang="en-US"/>
          </a:p>
        </p:txBody>
      </p:sp>
    </p:spTree>
    <p:extLst>
      <p:ext uri="{BB962C8B-B14F-4D97-AF65-F5344CB8AC3E}">
        <p14:creationId xmlns:p14="http://schemas.microsoft.com/office/powerpoint/2010/main" val="220534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13</a:t>
            </a:fld>
            <a:endParaRPr lang="en-US"/>
          </a:p>
        </p:txBody>
      </p:sp>
    </p:spTree>
    <p:extLst>
      <p:ext uri="{BB962C8B-B14F-4D97-AF65-F5344CB8AC3E}">
        <p14:creationId xmlns:p14="http://schemas.microsoft.com/office/powerpoint/2010/main" val="70776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14</a:t>
            </a:fld>
            <a:endParaRPr lang="en-US"/>
          </a:p>
        </p:txBody>
      </p:sp>
    </p:spTree>
    <p:extLst>
      <p:ext uri="{BB962C8B-B14F-4D97-AF65-F5344CB8AC3E}">
        <p14:creationId xmlns:p14="http://schemas.microsoft.com/office/powerpoint/2010/main" val="287113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A unified story for building web UI and web APIs</a:t>
            </a:r>
          </a:p>
          <a:p>
            <a:pPr marL="285750" indent="-285750">
              <a:buFont typeface="Arial" panose="020B0604020202020204" pitchFamily="34" charset="0"/>
              <a:buChar char="•"/>
            </a:pPr>
            <a:r>
              <a:rPr lang="en-US" sz="1200" dirty="0"/>
              <a:t>Integration of modern client-side frameworks and development workflows</a:t>
            </a:r>
          </a:p>
          <a:p>
            <a:pPr marL="285750" indent="-285750">
              <a:buFont typeface="Arial" panose="020B0604020202020204" pitchFamily="34" charset="0"/>
              <a:buChar char="•"/>
            </a:pPr>
            <a:r>
              <a:rPr lang="en-US" sz="1200" dirty="0"/>
              <a:t>A cloud-ready environment-based configuration system</a:t>
            </a:r>
          </a:p>
          <a:p>
            <a:pPr marL="285750" indent="-285750">
              <a:buFont typeface="Arial" panose="020B0604020202020204" pitchFamily="34" charset="0"/>
              <a:buChar char="•"/>
            </a:pPr>
            <a:r>
              <a:rPr lang="en-US" sz="1200" dirty="0"/>
              <a:t>Built-in dependency injection</a:t>
            </a:r>
          </a:p>
          <a:p>
            <a:pPr marL="285750" indent="-285750">
              <a:buFont typeface="Arial" panose="020B0604020202020204" pitchFamily="34" charset="0"/>
              <a:buChar char="•"/>
            </a:pPr>
            <a:r>
              <a:rPr lang="en-US" sz="1200" dirty="0"/>
              <a:t>New light-weight and modular HTTP request pipeline</a:t>
            </a:r>
          </a:p>
          <a:p>
            <a:pPr marL="285750" indent="-285750">
              <a:buFont typeface="Arial" panose="020B0604020202020204" pitchFamily="34" charset="0"/>
              <a:buChar char="•"/>
            </a:pPr>
            <a:r>
              <a:rPr lang="en-US" sz="1200" dirty="0"/>
              <a:t>Ability to host on IIS or self-host in your own process</a:t>
            </a:r>
          </a:p>
          <a:p>
            <a:pPr marL="285750" indent="-285750">
              <a:buFont typeface="Arial" panose="020B0604020202020204" pitchFamily="34" charset="0"/>
              <a:buChar char="•"/>
            </a:pPr>
            <a:r>
              <a:rPr lang="en-US" sz="1200" dirty="0"/>
              <a:t>Ships entirely as </a:t>
            </a:r>
            <a:r>
              <a:rPr lang="en-US" sz="1200" dirty="0" err="1"/>
              <a:t>NuGet</a:t>
            </a:r>
            <a:r>
              <a:rPr lang="en-US" sz="1200" dirty="0"/>
              <a:t> packages</a:t>
            </a:r>
          </a:p>
          <a:p>
            <a:pPr marL="285750" indent="-285750">
              <a:buFont typeface="Arial" panose="020B0604020202020204" pitchFamily="34" charset="0"/>
              <a:buChar char="•"/>
            </a:pPr>
            <a:r>
              <a:rPr lang="en-US" sz="1200" dirty="0"/>
              <a:t>New tooling that simplifies modern web development</a:t>
            </a:r>
          </a:p>
          <a:p>
            <a:pPr marL="285750" indent="-285750">
              <a:buFont typeface="Arial" panose="020B0604020202020204" pitchFamily="34" charset="0"/>
              <a:buChar char="•"/>
            </a:pPr>
            <a:r>
              <a:rPr lang="en-US" sz="1200" dirty="0"/>
              <a:t>Build and run cross-platform ASP.NET apps on Windows, Mac and Linux</a:t>
            </a:r>
          </a:p>
          <a:p>
            <a:pPr marL="285750" indent="-285750">
              <a:buFont typeface="Arial" panose="020B0604020202020204" pitchFamily="34" charset="0"/>
              <a:buChar char="•"/>
            </a:pPr>
            <a:r>
              <a:rPr lang="en-US" sz="1200" dirty="0"/>
              <a:t>Open source and community focused</a:t>
            </a:r>
          </a:p>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15</a:t>
            </a:fld>
            <a:endParaRPr lang="en-US"/>
          </a:p>
        </p:txBody>
      </p:sp>
    </p:spTree>
    <p:extLst>
      <p:ext uri="{BB962C8B-B14F-4D97-AF65-F5344CB8AC3E}">
        <p14:creationId xmlns:p14="http://schemas.microsoft.com/office/powerpoint/2010/main" val="3653691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16</a:t>
            </a:fld>
            <a:endParaRPr lang="en-US"/>
          </a:p>
        </p:txBody>
      </p:sp>
    </p:spTree>
    <p:extLst>
      <p:ext uri="{BB962C8B-B14F-4D97-AF65-F5344CB8AC3E}">
        <p14:creationId xmlns:p14="http://schemas.microsoft.com/office/powerpoint/2010/main" val="4234351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Ketrel</a:t>
            </a:r>
            <a:r>
              <a:rPr lang="en-US" b="1" baseline="0" dirty="0"/>
              <a:t> will bind a port and transform requests for ASP.NET Core</a:t>
            </a:r>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17</a:t>
            </a:fld>
            <a:endParaRPr lang="en-US"/>
          </a:p>
        </p:txBody>
      </p:sp>
    </p:spTree>
    <p:extLst>
      <p:ext uri="{BB962C8B-B14F-4D97-AF65-F5344CB8AC3E}">
        <p14:creationId xmlns:p14="http://schemas.microsoft.com/office/powerpoint/2010/main" val="69967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Middleware</a:t>
            </a:r>
            <a:r>
              <a:rPr lang="en-US" b="1" baseline="0" dirty="0"/>
              <a:t> is request chaining ! </a:t>
            </a:r>
          </a:p>
          <a:p>
            <a:r>
              <a:rPr lang="en-US" b="1" baseline="0" dirty="0"/>
              <a:t>First A, then B, then C, D</a:t>
            </a:r>
          </a:p>
          <a:p>
            <a:r>
              <a:rPr lang="en-US" b="1" baseline="0" dirty="0"/>
              <a:t>Return goes through C, B and A</a:t>
            </a:r>
          </a:p>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18</a:t>
            </a:fld>
            <a:endParaRPr lang="en-US"/>
          </a:p>
        </p:txBody>
      </p:sp>
    </p:spTree>
    <p:extLst>
      <p:ext uri="{BB962C8B-B14F-4D97-AF65-F5344CB8AC3E}">
        <p14:creationId xmlns:p14="http://schemas.microsoft.com/office/powerpoint/2010/main" val="2579978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19</a:t>
            </a:fld>
            <a:endParaRPr lang="en-US"/>
          </a:p>
        </p:txBody>
      </p:sp>
    </p:spTree>
    <p:extLst>
      <p:ext uri="{BB962C8B-B14F-4D97-AF65-F5344CB8AC3E}">
        <p14:creationId xmlns:p14="http://schemas.microsoft.com/office/powerpoint/2010/main" val="3395757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20</a:t>
            </a:fld>
            <a:endParaRPr lang="en-US"/>
          </a:p>
        </p:txBody>
      </p:sp>
    </p:spTree>
    <p:extLst>
      <p:ext uri="{BB962C8B-B14F-4D97-AF65-F5344CB8AC3E}">
        <p14:creationId xmlns:p14="http://schemas.microsoft.com/office/powerpoint/2010/main" val="376574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.NET Framework becomes bigger and bigger</a:t>
            </a:r>
          </a:p>
          <a:p>
            <a:r>
              <a:rPr lang="en-US" b="1" dirty="0"/>
              <a:t>ASP.NET,</a:t>
            </a:r>
            <a:r>
              <a:rPr lang="en-US" b="1" baseline="0" dirty="0"/>
              <a:t> including MVC, tightly coupled to the framework</a:t>
            </a:r>
          </a:p>
          <a:p>
            <a:r>
              <a:rPr lang="en-US" b="1" baseline="0" dirty="0"/>
              <a:t>Difficult to keep release cycle</a:t>
            </a:r>
          </a:p>
          <a:p>
            <a:endParaRPr lang="en-US" b="1" dirty="0"/>
          </a:p>
          <a:p>
            <a:endParaRPr lang="en-US" dirty="0"/>
          </a:p>
        </p:txBody>
      </p:sp>
      <p:sp>
        <p:nvSpPr>
          <p:cNvPr id="4" name="Tijdelijke aanduiding voor dianummer 3"/>
          <p:cNvSpPr>
            <a:spLocks noGrp="1"/>
          </p:cNvSpPr>
          <p:nvPr>
            <p:ph type="sldNum" sz="quarter" idx="10"/>
          </p:nvPr>
        </p:nvSpPr>
        <p:spPr/>
        <p:txBody>
          <a:bodyPr/>
          <a:lstStyle/>
          <a:p>
            <a:fld id="{7068C6FA-4308-48B8-A2A4-F41E5B3CEB97}" type="slidenum">
              <a:rPr lang="en-US" smtClean="0"/>
              <a:t>3</a:t>
            </a:fld>
            <a:endParaRPr lang="en-US"/>
          </a:p>
        </p:txBody>
      </p:sp>
    </p:spTree>
    <p:extLst>
      <p:ext uri="{BB962C8B-B14F-4D97-AF65-F5344CB8AC3E}">
        <p14:creationId xmlns:p14="http://schemas.microsoft.com/office/powerpoint/2010/main" val="2016898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21</a:t>
            </a:fld>
            <a:endParaRPr lang="en-US"/>
          </a:p>
        </p:txBody>
      </p:sp>
    </p:spTree>
    <p:extLst>
      <p:ext uri="{BB962C8B-B14F-4D97-AF65-F5344CB8AC3E}">
        <p14:creationId xmlns:p14="http://schemas.microsoft.com/office/powerpoint/2010/main" val="3875633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Scaffolding tool</a:t>
            </a:r>
            <a:r>
              <a:rPr lang="en-US" b="1" baseline="0" dirty="0"/>
              <a:t> to generate templates which you can use to start new applications</a:t>
            </a:r>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22</a:t>
            </a:fld>
            <a:endParaRPr lang="en-US"/>
          </a:p>
        </p:txBody>
      </p:sp>
    </p:spTree>
    <p:extLst>
      <p:ext uri="{BB962C8B-B14F-4D97-AF65-F5344CB8AC3E}">
        <p14:creationId xmlns:p14="http://schemas.microsoft.com/office/powerpoint/2010/main" val="1114647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23</a:t>
            </a:fld>
            <a:endParaRPr lang="en-US"/>
          </a:p>
        </p:txBody>
      </p:sp>
    </p:spTree>
    <p:extLst>
      <p:ext uri="{BB962C8B-B14F-4D97-AF65-F5344CB8AC3E}">
        <p14:creationId xmlns:p14="http://schemas.microsoft.com/office/powerpoint/2010/main" val="3349492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24</a:t>
            </a:fld>
            <a:endParaRPr lang="en-US"/>
          </a:p>
        </p:txBody>
      </p:sp>
    </p:spTree>
    <p:extLst>
      <p:ext uri="{BB962C8B-B14F-4D97-AF65-F5344CB8AC3E}">
        <p14:creationId xmlns:p14="http://schemas.microsoft.com/office/powerpoint/2010/main" val="3822066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25</a:t>
            </a:fld>
            <a:endParaRPr lang="en-US"/>
          </a:p>
        </p:txBody>
      </p:sp>
    </p:spTree>
    <p:extLst>
      <p:ext uri="{BB962C8B-B14F-4D97-AF65-F5344CB8AC3E}">
        <p14:creationId xmlns:p14="http://schemas.microsoft.com/office/powerpoint/2010/main" val="2789045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26</a:t>
            </a:fld>
            <a:endParaRPr lang="en-US"/>
          </a:p>
        </p:txBody>
      </p:sp>
    </p:spTree>
    <p:extLst>
      <p:ext uri="{BB962C8B-B14F-4D97-AF65-F5344CB8AC3E}">
        <p14:creationId xmlns:p14="http://schemas.microsoft.com/office/powerpoint/2010/main" val="296200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Multiple</a:t>
            </a:r>
            <a:r>
              <a:rPr lang="en-US" b="1" baseline="0" dirty="0"/>
              <a:t> fragmented versions of .NET for different platforms</a:t>
            </a:r>
          </a:p>
          <a:p>
            <a:r>
              <a:rPr lang="en-US" b="1" baseline="0" dirty="0"/>
              <a:t>Different runtime, frameworks and application model</a:t>
            </a:r>
          </a:p>
          <a:p>
            <a:r>
              <a:rPr lang="en-US" b="1" baseline="0" dirty="0"/>
              <a:t>Different platforms are always going to have different features and capabilities</a:t>
            </a:r>
          </a:p>
          <a:p>
            <a:endParaRPr lang="en-US" dirty="0"/>
          </a:p>
        </p:txBody>
      </p:sp>
      <p:sp>
        <p:nvSpPr>
          <p:cNvPr id="4" name="Tijdelijke aanduiding voor dianummer 3"/>
          <p:cNvSpPr>
            <a:spLocks noGrp="1"/>
          </p:cNvSpPr>
          <p:nvPr>
            <p:ph type="sldNum" sz="quarter" idx="10"/>
          </p:nvPr>
        </p:nvSpPr>
        <p:spPr/>
        <p:txBody>
          <a:bodyPr/>
          <a:lstStyle/>
          <a:p>
            <a:fld id="{7068C6FA-4308-48B8-A2A4-F41E5B3CEB97}" type="slidenum">
              <a:rPr lang="en-US" smtClean="0"/>
              <a:t>4</a:t>
            </a:fld>
            <a:endParaRPr lang="en-US"/>
          </a:p>
        </p:txBody>
      </p:sp>
    </p:spTree>
    <p:extLst>
      <p:ext uri="{BB962C8B-B14F-4D97-AF65-F5344CB8AC3E}">
        <p14:creationId xmlns:p14="http://schemas.microsoft.com/office/powerpoint/2010/main" val="365558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While the monolithic</a:t>
            </a:r>
            <a:r>
              <a:rPr lang="en-US" b="0" baseline="0" dirty="0"/>
              <a:t> .NET Version releases new kids were appearing on the block.</a:t>
            </a:r>
          </a:p>
          <a:p>
            <a:r>
              <a:rPr lang="en-US" b="0" baseline="0" dirty="0"/>
              <a:t>Integration within VS studio works, but was never really good..</a:t>
            </a:r>
          </a:p>
        </p:txBody>
      </p:sp>
      <p:sp>
        <p:nvSpPr>
          <p:cNvPr id="4" name="Slide Number Placeholder 3"/>
          <p:cNvSpPr>
            <a:spLocks noGrp="1"/>
          </p:cNvSpPr>
          <p:nvPr>
            <p:ph type="sldNum" sz="quarter" idx="10"/>
          </p:nvPr>
        </p:nvSpPr>
        <p:spPr/>
        <p:txBody>
          <a:bodyPr/>
          <a:lstStyle/>
          <a:p>
            <a:fld id="{7068C6FA-4308-48B8-A2A4-F41E5B3CEB97}" type="slidenum">
              <a:rPr lang="en-US" smtClean="0"/>
              <a:t>5</a:t>
            </a:fld>
            <a:endParaRPr lang="en-US"/>
          </a:p>
        </p:txBody>
      </p:sp>
    </p:spTree>
    <p:extLst>
      <p:ext uri="{BB962C8B-B14F-4D97-AF65-F5344CB8AC3E}">
        <p14:creationId xmlns:p14="http://schemas.microsoft.com/office/powerpoint/2010/main" val="2587509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068C6FA-4308-48B8-A2A4-F41E5B3CEB97}" type="slidenum">
              <a:rPr lang="en-US" smtClean="0"/>
              <a:t>6</a:t>
            </a:fld>
            <a:endParaRPr lang="en-US"/>
          </a:p>
        </p:txBody>
      </p:sp>
    </p:spTree>
    <p:extLst>
      <p:ext uri="{BB962C8B-B14F-4D97-AF65-F5344CB8AC3E}">
        <p14:creationId xmlns:p14="http://schemas.microsoft.com/office/powerpoint/2010/main" val="772904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Microsoft decided</a:t>
            </a:r>
            <a:r>
              <a:rPr lang="en-US" b="1" baseline="0" dirty="0"/>
              <a:t> to rename ASP.NET 5 and .NET Core 5 applications to .NET Core</a:t>
            </a:r>
          </a:p>
          <a:p>
            <a:pPr marL="171450" indent="-171450">
              <a:buFontTx/>
              <a:buChar char="-"/>
            </a:pPr>
            <a:r>
              <a:rPr lang="en-US" b="1" baseline="0" dirty="0"/>
              <a:t>Not an upgrade of .NET v1.4</a:t>
            </a:r>
          </a:p>
          <a:p>
            <a:pPr marL="171450" indent="-171450">
              <a:buFontTx/>
              <a:buChar char="-"/>
            </a:pPr>
            <a:r>
              <a:rPr lang="en-US" b="1" baseline="0" dirty="0"/>
              <a:t>.NET Core is build from scratch</a:t>
            </a:r>
          </a:p>
        </p:txBody>
      </p:sp>
      <p:sp>
        <p:nvSpPr>
          <p:cNvPr id="4" name="Slide Number Placeholder 3"/>
          <p:cNvSpPr>
            <a:spLocks noGrp="1"/>
          </p:cNvSpPr>
          <p:nvPr>
            <p:ph type="sldNum" sz="quarter" idx="10"/>
          </p:nvPr>
        </p:nvSpPr>
        <p:spPr/>
        <p:txBody>
          <a:bodyPr/>
          <a:lstStyle/>
          <a:p>
            <a:fld id="{7068C6FA-4308-48B8-A2A4-F41E5B3CEB97}" type="slidenum">
              <a:rPr lang="en-US" smtClean="0"/>
              <a:t>7</a:t>
            </a:fld>
            <a:endParaRPr lang="en-US"/>
          </a:p>
        </p:txBody>
      </p:sp>
    </p:spTree>
    <p:extLst>
      <p:ext uri="{BB962C8B-B14F-4D97-AF65-F5344CB8AC3E}">
        <p14:creationId xmlns:p14="http://schemas.microsoft.com/office/powerpoint/2010/main" val="388801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7068C6FA-4308-48B8-A2A4-F41E5B3CEB97}" type="slidenum">
              <a:rPr lang="en-US" smtClean="0"/>
              <a:t>8</a:t>
            </a:fld>
            <a:endParaRPr lang="en-US"/>
          </a:p>
        </p:txBody>
      </p:sp>
    </p:spTree>
    <p:extLst>
      <p:ext uri="{BB962C8B-B14F-4D97-AF65-F5344CB8AC3E}">
        <p14:creationId xmlns:p14="http://schemas.microsoft.com/office/powerpoint/2010/main" val="158212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7068C6FA-4308-48B8-A2A4-F41E5B3CEB97}" type="slidenum">
              <a:rPr lang="en-US" smtClean="0"/>
              <a:t>9</a:t>
            </a:fld>
            <a:endParaRPr lang="en-US"/>
          </a:p>
        </p:txBody>
      </p:sp>
    </p:spTree>
    <p:extLst>
      <p:ext uri="{BB962C8B-B14F-4D97-AF65-F5344CB8AC3E}">
        <p14:creationId xmlns:p14="http://schemas.microsoft.com/office/powerpoint/2010/main" val="181446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Cross-platform</a:t>
            </a:r>
          </a:p>
          <a:p>
            <a:r>
              <a:rPr lang="en-US" sz="1200" b="0" i="0" kern="1200" dirty="0">
                <a:solidFill>
                  <a:schemeClr val="tx1"/>
                </a:solidFill>
                <a:effectLst/>
                <a:latin typeface="+mn-lt"/>
                <a:ea typeface="+mn-ea"/>
                <a:cs typeface="+mn-cs"/>
              </a:rPr>
              <a:t>You can create .NET Core apps that run on Windows, Linux and </a:t>
            </a:r>
            <a:r>
              <a:rPr lang="en-US" sz="1200" b="0" i="0" kern="1200" dirty="0" err="1">
                <a:solidFill>
                  <a:schemeClr val="tx1"/>
                </a:solidFill>
                <a:effectLst/>
                <a:latin typeface="+mn-lt"/>
                <a:ea typeface="+mn-ea"/>
                <a:cs typeface="+mn-cs"/>
              </a:rPr>
              <a:t>macOS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Unified</a:t>
            </a:r>
          </a:p>
          <a:p>
            <a:r>
              <a:rPr lang="en-US" sz="1200" b="0" i="0" kern="1200" dirty="0">
                <a:solidFill>
                  <a:schemeClr val="tx1"/>
                </a:solidFill>
                <a:effectLst/>
                <a:latin typeface="+mn-lt"/>
                <a:ea typeface="+mn-ea"/>
                <a:cs typeface="+mn-cs"/>
              </a:rPr>
              <a:t>Leverage the unified .NET Standard library to target all platforms with the same code and use the same languages and tools to reuse your skills.</a:t>
            </a:r>
          </a:p>
          <a:p>
            <a:endParaRPr lang="en-US" b="1" dirty="0"/>
          </a:p>
          <a:p>
            <a:r>
              <a:rPr lang="en-US" sz="1200" b="0" i="0" kern="1200" dirty="0">
                <a:solidFill>
                  <a:schemeClr val="tx1"/>
                </a:solidFill>
                <a:effectLst/>
                <a:latin typeface="+mn-lt"/>
                <a:ea typeface="+mn-ea"/>
                <a:cs typeface="+mn-cs"/>
              </a:rPr>
              <a:t>Fast</a:t>
            </a:r>
          </a:p>
          <a:p>
            <a:r>
              <a:rPr lang="en-US" sz="1200" b="0" i="0" kern="1200" dirty="0">
                <a:solidFill>
                  <a:schemeClr val="tx1"/>
                </a:solidFill>
                <a:effectLst/>
                <a:latin typeface="+mn-lt"/>
                <a:ea typeface="+mn-ea"/>
                <a:cs typeface="+mn-cs"/>
              </a:rPr>
              <a:t>High performance server runtime for Windows Server and Linux make .NET 8x faster than Node.js and 3x faster than Go. That means applications provide better response times and require less compute power.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Lightweight</a:t>
            </a:r>
          </a:p>
          <a:p>
            <a:r>
              <a:rPr lang="en-US" sz="1200" b="0" i="0" kern="1200" dirty="0">
                <a:solidFill>
                  <a:schemeClr val="tx1"/>
                </a:solidFill>
                <a:effectLst/>
                <a:latin typeface="+mn-lt"/>
                <a:ea typeface="+mn-ea"/>
                <a:cs typeface="+mn-cs"/>
              </a:rPr>
              <a:t>No impact deployment and a modular development model where you only take dependencies on the minimal set of packages you need.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Modern</a:t>
            </a:r>
          </a:p>
          <a:p>
            <a:r>
              <a:rPr lang="en-US" sz="1200" b="0" i="0" kern="1200" dirty="0">
                <a:solidFill>
                  <a:schemeClr val="tx1"/>
                </a:solidFill>
                <a:effectLst/>
                <a:latin typeface="+mn-lt"/>
                <a:ea typeface="+mn-ea"/>
                <a:cs typeface="+mn-cs"/>
              </a:rPr>
              <a:t>Multiple language support with C#, VB, F# and modern constructs like generics, Language Integrated Query (LINQ),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support and more.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Open Source</a:t>
            </a:r>
          </a:p>
          <a:p>
            <a:r>
              <a:rPr lang="en-US" sz="1200" b="0" i="0" kern="1200" dirty="0">
                <a:solidFill>
                  <a:schemeClr val="tx1"/>
                </a:solidFill>
                <a:effectLst/>
                <a:latin typeface="+mn-lt"/>
                <a:ea typeface="+mn-ea"/>
                <a:cs typeface="+mn-cs"/>
              </a:rPr>
              <a:t>Runtime, libraries, compiler, languages and tools are all open source on GitHub where contributions are accepted, tested and fully supported.</a:t>
            </a:r>
          </a:p>
          <a:p>
            <a:endParaRPr lang="en-US" sz="1200" b="0" i="0" kern="1200" dirty="0">
              <a:solidFill>
                <a:schemeClr val="tx1"/>
              </a:solidFill>
              <a:effectLst/>
              <a:latin typeface="+mn-lt"/>
              <a:ea typeface="+mn-ea"/>
              <a:cs typeface="+mn-cs"/>
            </a:endParaRPr>
          </a:p>
          <a:p>
            <a:endParaRPr lang="en-US" b="1" dirty="0"/>
          </a:p>
          <a:p>
            <a:endParaRPr lang="en-US" dirty="0"/>
          </a:p>
        </p:txBody>
      </p:sp>
      <p:sp>
        <p:nvSpPr>
          <p:cNvPr id="4" name="Tijdelijke aanduiding voor dianummer 3"/>
          <p:cNvSpPr>
            <a:spLocks noGrp="1"/>
          </p:cNvSpPr>
          <p:nvPr>
            <p:ph type="sldNum" sz="quarter" idx="10"/>
          </p:nvPr>
        </p:nvSpPr>
        <p:spPr/>
        <p:txBody>
          <a:bodyPr/>
          <a:lstStyle/>
          <a:p>
            <a:fld id="{7068C6FA-4308-48B8-A2A4-F41E5B3CEB97}" type="slidenum">
              <a:rPr lang="en-US" smtClean="0"/>
              <a:t>10</a:t>
            </a:fld>
            <a:endParaRPr lang="en-US"/>
          </a:p>
        </p:txBody>
      </p:sp>
    </p:spTree>
    <p:extLst>
      <p:ext uri="{BB962C8B-B14F-4D97-AF65-F5344CB8AC3E}">
        <p14:creationId xmlns:p14="http://schemas.microsoft.com/office/powerpoint/2010/main" val="384719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8C73-054B-481F-9D19-FBD7184149FB}"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277697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8C73-054B-481F-9D19-FBD7184149FB}"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222820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8C73-054B-481F-9D19-FBD7184149FB}"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899224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8C73-054B-481F-9D19-FBD7184149FB}"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352344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7D8C73-054B-481F-9D19-FBD7184149FB}"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829BC-CEDA-44B9-BFDA-5B9069CD3914}" type="slidenum">
              <a:rPr lang="en-US" smtClean="0"/>
              <a:t>‹#›</a:t>
            </a:fld>
            <a:endParaRPr lang="en-US"/>
          </a:p>
        </p:txBody>
      </p:sp>
      <p:sp>
        <p:nvSpPr>
          <p:cNvPr id="7" name="Content Placeholder 2"/>
          <p:cNvSpPr>
            <a:spLocks noGrp="1"/>
          </p:cNvSpPr>
          <p:nvPr>
            <p:ph idx="13"/>
          </p:nvPr>
        </p:nvSpPr>
        <p:spPr>
          <a:xfrm>
            <a:off x="442609" y="1424318"/>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p:nvPr userDrawn="1"/>
        </p:nvSpPr>
        <p:spPr>
          <a:xfrm rot="21444632">
            <a:off x="-573744" y="-693387"/>
            <a:ext cx="13111384" cy="1617717"/>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16526" y="200333"/>
            <a:ext cx="1158180" cy="327848"/>
          </a:xfrm>
          <a:prstGeom prst="rect">
            <a:avLst/>
          </a:prstGeom>
        </p:spPr>
      </p:pic>
      <p:sp>
        <p:nvSpPr>
          <p:cNvPr id="15" name="Titel 14"/>
          <p:cNvSpPr>
            <a:spLocks noGrp="1"/>
          </p:cNvSpPr>
          <p:nvPr>
            <p:ph type="title" hasCustomPrompt="1"/>
          </p:nvPr>
        </p:nvSpPr>
        <p:spPr>
          <a:xfrm>
            <a:off x="442609" y="183230"/>
            <a:ext cx="10515600" cy="498857"/>
          </a:xfrm>
        </p:spPr>
        <p:txBody>
          <a:bodyPr/>
          <a:lstStyle>
            <a:lvl1pPr>
              <a:defRPr lang="en-US" sz="2800" kern="1200" baseline="0" dirty="0">
                <a:solidFill>
                  <a:schemeClr val="bg1"/>
                </a:solidFill>
                <a:latin typeface="+mj-lt"/>
                <a:ea typeface="+mj-ea"/>
                <a:cs typeface="+mj-cs"/>
              </a:defRPr>
            </a:lvl1pPr>
          </a:lstStyle>
          <a:p>
            <a:r>
              <a:rPr lang="nl-NL" dirty="0" err="1"/>
              <a:t>Title</a:t>
            </a:r>
            <a:r>
              <a:rPr lang="nl-NL" dirty="0"/>
              <a:t> </a:t>
            </a:r>
            <a:r>
              <a:rPr lang="nl-NL" dirty="0" err="1"/>
              <a:t>to</a:t>
            </a:r>
            <a:r>
              <a:rPr lang="nl-NL" dirty="0"/>
              <a:t> </a:t>
            </a:r>
            <a:r>
              <a:rPr lang="nl-NL" dirty="0" err="1"/>
              <a:t>the</a:t>
            </a:r>
            <a:r>
              <a:rPr lang="nl-NL" dirty="0"/>
              <a:t> </a:t>
            </a:r>
            <a:r>
              <a:rPr lang="nl-NL" dirty="0" err="1"/>
              <a:t>title</a:t>
            </a:r>
            <a:endParaRPr lang="en-US" dirty="0"/>
          </a:p>
        </p:txBody>
      </p:sp>
    </p:spTree>
    <p:extLst>
      <p:ext uri="{BB962C8B-B14F-4D97-AF65-F5344CB8AC3E}">
        <p14:creationId xmlns:p14="http://schemas.microsoft.com/office/powerpoint/2010/main" val="6133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8C73-054B-481F-9D19-FBD7184149FB}"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118816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8C73-054B-481F-9D19-FBD7184149FB}"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35352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8C73-054B-481F-9D19-FBD7184149FB}" type="datetimeFigureOut">
              <a:rPr lang="en-US" smtClean="0"/>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74002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8C73-054B-481F-9D19-FBD7184149FB}"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33674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8C73-054B-481F-9D19-FBD7184149FB}"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91381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8C73-054B-481F-9D19-FBD7184149FB}"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96714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8C73-054B-481F-9D19-FBD7184149FB}"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829BC-CEDA-44B9-BFDA-5B9069CD3914}" type="slidenum">
              <a:rPr lang="en-US" smtClean="0"/>
              <a:t>‹#›</a:t>
            </a:fld>
            <a:endParaRPr lang="en-US"/>
          </a:p>
        </p:txBody>
      </p:sp>
    </p:spTree>
    <p:extLst>
      <p:ext uri="{BB962C8B-B14F-4D97-AF65-F5344CB8AC3E}">
        <p14:creationId xmlns:p14="http://schemas.microsoft.com/office/powerpoint/2010/main" val="212765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BD1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8C73-054B-481F-9D19-FBD7184149FB}" type="datetimeFigureOut">
              <a:rPr lang="en-US" smtClean="0"/>
              <a:t>9/18/2016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829BC-CEDA-44B9-BFDA-5B9069CD3914}" type="slidenum">
              <a:rPr lang="en-US" smtClean="0"/>
              <a:t>‹#›</a:t>
            </a:fld>
            <a:endParaRPr lang="en-US"/>
          </a:p>
        </p:txBody>
      </p:sp>
    </p:spTree>
    <p:extLst>
      <p:ext uri="{BB962C8B-B14F-4D97-AF65-F5344CB8AC3E}">
        <p14:creationId xmlns:p14="http://schemas.microsoft.com/office/powerpoint/2010/main" val="12490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t.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github.com/aspnet" TargetMode="External"/><Relationship Id="rId13" Type="http://schemas.openxmlformats.org/officeDocument/2006/relationships/hyperlink" Target="http://omnisharp.net/" TargetMode="External"/><Relationship Id="rId3" Type="http://schemas.openxmlformats.org/officeDocument/2006/relationships/image" Target="../media/image28.png"/><Relationship Id="rId7" Type="http://schemas.openxmlformats.org/officeDocument/2006/relationships/hyperlink" Target="http://github.com/dotnet" TargetMode="External"/><Relationship Id="rId12"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docs.asp.net/" TargetMode="External"/><Relationship Id="rId11" Type="http://schemas.openxmlformats.org/officeDocument/2006/relationships/hyperlink" Target="http://code.visualstudio.com/" TargetMode="External"/><Relationship Id="rId5" Type="http://schemas.openxmlformats.org/officeDocument/2006/relationships/hyperlink" Target="http://dot.net/" TargetMode="External"/><Relationship Id="rId10" Type="http://schemas.openxmlformats.org/officeDocument/2006/relationships/hyperlink" Target="http://github.com/microsoft" TargetMode="External"/><Relationship Id="rId4" Type="http://schemas.openxmlformats.org/officeDocument/2006/relationships/image" Target="../media/image29.png"/><Relationship Id="rId9" Type="http://schemas.openxmlformats.org/officeDocument/2006/relationships/hyperlink" Target="https://github.com/aspnet/benchmarks" TargetMode="External"/><Relationship Id="rId14" Type="http://schemas.openxmlformats.org/officeDocument/2006/relationships/hyperlink" Target="http://github.com/omnishar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a:xfrm>
            <a:off x="1524000" y="1122363"/>
            <a:ext cx="9144000" cy="2387600"/>
          </a:xfrm>
        </p:spPr>
        <p:txBody>
          <a:bodyPr/>
          <a:lstStyle/>
          <a:p>
            <a:r>
              <a:rPr lang="en-US" sz="6600" dirty="0">
                <a:solidFill>
                  <a:schemeClr val="tx1"/>
                </a:solidFill>
              </a:rPr>
              <a:t>Angular 2</a:t>
            </a:r>
          </a:p>
        </p:txBody>
      </p:sp>
      <p:sp>
        <p:nvSpPr>
          <p:cNvPr id="7" name="Subtitle 4"/>
          <p:cNvSpPr>
            <a:spLocks noGrp="1"/>
          </p:cNvSpPr>
          <p:nvPr>
            <p:ph type="subTitle" idx="1"/>
          </p:nvPr>
        </p:nvSpPr>
        <p:spPr>
          <a:xfrm>
            <a:off x="1524000" y="3602038"/>
            <a:ext cx="9144000" cy="1655762"/>
          </a:xfrm>
        </p:spPr>
        <p:txBody>
          <a:bodyPr/>
          <a:lstStyle/>
          <a:p>
            <a:r>
              <a:rPr lang="en-US" dirty="0"/>
              <a:t>@</a:t>
            </a:r>
            <a:r>
              <a:rPr lang="en-US" dirty="0" err="1"/>
              <a:t>jorisbrauns</a:t>
            </a:r>
            <a:endParaRPr lang="en-US" dirty="0"/>
          </a:p>
        </p:txBody>
      </p:sp>
      <p:sp>
        <p:nvSpPr>
          <p:cNvPr id="8" name="Title 1"/>
          <p:cNvSpPr txBox="1">
            <a:spLocks/>
          </p:cNvSpPr>
          <p:nvPr/>
        </p:nvSpPr>
        <p:spPr>
          <a:xfrm>
            <a:off x="1382805" y="1828333"/>
            <a:ext cx="9144000" cy="2387600"/>
          </a:xfrm>
          <a:prstGeom prst="rect">
            <a:avLst/>
          </a:prstGeom>
        </p:spPr>
        <p:txBody>
          <a:bodyPr anchor="b"/>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000"/>
              <a:t>HEADS AND TAILS</a:t>
            </a:r>
            <a:endParaRPr lang="en-US" sz="4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247" y="1750578"/>
            <a:ext cx="5461107" cy="1545884"/>
          </a:xfrm>
          <a:prstGeom prst="rect">
            <a:avLst/>
          </a:prstGeom>
        </p:spPr>
      </p:pic>
      <p:grpSp>
        <p:nvGrpSpPr>
          <p:cNvPr id="10" name="Group 9"/>
          <p:cNvGrpSpPr/>
          <p:nvPr/>
        </p:nvGrpSpPr>
        <p:grpSpPr>
          <a:xfrm>
            <a:off x="891988" y="431407"/>
            <a:ext cx="10058400" cy="5181451"/>
            <a:chOff x="1116106" y="840055"/>
            <a:chExt cx="10058400" cy="5181451"/>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106" y="840055"/>
              <a:ext cx="10058400" cy="5181451"/>
            </a:xfrm>
            <a:prstGeom prst="rect">
              <a:avLst/>
            </a:prstGeom>
          </p:spPr>
        </p:pic>
        <p:sp>
          <p:nvSpPr>
            <p:cNvPr id="12" name="Rectangle 11"/>
            <p:cNvSpPr/>
            <p:nvPr/>
          </p:nvSpPr>
          <p:spPr>
            <a:xfrm>
              <a:off x="4713194" y="3724835"/>
              <a:ext cx="4329953" cy="295836"/>
            </a:xfrm>
            <a:prstGeom prst="rect">
              <a:avLst/>
            </a:prstGeom>
            <a:solidFill>
              <a:srgbClr val="FF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4106955" y="3560323"/>
            <a:ext cx="4679576" cy="1569660"/>
          </a:xfrm>
          <a:prstGeom prst="rect">
            <a:avLst/>
          </a:prstGeom>
          <a:noFill/>
        </p:spPr>
        <p:txBody>
          <a:bodyPr wrap="square" rtlCol="0">
            <a:spAutoFit/>
          </a:bodyPr>
          <a:lstStyle/>
          <a:p>
            <a:pPr algn="ctr"/>
            <a:r>
              <a:rPr lang="en-US" sz="4800" dirty="0">
                <a:solidFill>
                  <a:schemeClr val="bg1"/>
                </a:solidFill>
              </a:rPr>
              <a:t>Introduction to ASP.NET Core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4072" y="2133817"/>
            <a:ext cx="7206816" cy="5405112"/>
          </a:xfrm>
          <a:prstGeom prst="rect">
            <a:avLst/>
          </a:prstGeom>
        </p:spPr>
      </p:pic>
      <p:sp>
        <p:nvSpPr>
          <p:cNvPr id="15" name="TextBox 14"/>
          <p:cNvSpPr txBox="1"/>
          <p:nvPr/>
        </p:nvSpPr>
        <p:spPr>
          <a:xfrm>
            <a:off x="4855572" y="5117782"/>
            <a:ext cx="2976281" cy="369332"/>
          </a:xfrm>
          <a:prstGeom prst="rect">
            <a:avLst/>
          </a:prstGeom>
          <a:noFill/>
        </p:spPr>
        <p:txBody>
          <a:bodyPr wrap="square" rtlCol="0">
            <a:spAutoFit/>
          </a:bodyPr>
          <a:lstStyle/>
          <a:p>
            <a:pPr algn="ctr"/>
            <a:r>
              <a:rPr lang="en-US" dirty="0">
                <a:solidFill>
                  <a:schemeClr val="bg1"/>
                </a:solidFill>
              </a:rPr>
              <a:t>@</a:t>
            </a:r>
            <a:r>
              <a:rPr lang="en-US" dirty="0" err="1">
                <a:solidFill>
                  <a:schemeClr val="bg1"/>
                </a:solidFill>
              </a:rPr>
              <a:t>sommertim</a:t>
            </a:r>
            <a:endParaRPr lang="en-US" dirty="0">
              <a:solidFill>
                <a:schemeClr val="bg1"/>
              </a:solidFill>
            </a:endParaRPr>
          </a:p>
        </p:txBody>
      </p:sp>
    </p:spTree>
    <p:extLst>
      <p:ext uri="{BB962C8B-B14F-4D97-AF65-F5344CB8AC3E}">
        <p14:creationId xmlns:p14="http://schemas.microsoft.com/office/powerpoint/2010/main" val="314914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Why .NET Core</a:t>
            </a:r>
          </a:p>
        </p:txBody>
      </p:sp>
      <p:grpSp>
        <p:nvGrpSpPr>
          <p:cNvPr id="4" name="Groep 3"/>
          <p:cNvGrpSpPr/>
          <p:nvPr/>
        </p:nvGrpSpPr>
        <p:grpSpPr>
          <a:xfrm>
            <a:off x="807020" y="2759513"/>
            <a:ext cx="1568571" cy="1906313"/>
            <a:chOff x="3552400" y="2086842"/>
            <a:chExt cx="1568571" cy="1906313"/>
          </a:xfrm>
        </p:grpSpPr>
        <p:pic>
          <p:nvPicPr>
            <p:cNvPr id="5" name="Picture 4" descr="\\SD.DIKA.BE\DATA\BEAN\SOMMERT01\Desktop\dotnetcore\cross-plat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311" y="2086842"/>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3552400" y="3623823"/>
              <a:ext cx="1568571" cy="369332"/>
            </a:xfrm>
            <a:prstGeom prst="rect">
              <a:avLst/>
            </a:prstGeom>
            <a:noFill/>
          </p:spPr>
          <p:txBody>
            <a:bodyPr wrap="none" rtlCol="0">
              <a:spAutoFit/>
            </a:bodyPr>
            <a:lstStyle/>
            <a:p>
              <a:r>
                <a:rPr lang="en-US" dirty="0"/>
                <a:t>Cross-platform</a:t>
              </a:r>
            </a:p>
          </p:txBody>
        </p:sp>
      </p:grpSp>
      <p:grpSp>
        <p:nvGrpSpPr>
          <p:cNvPr id="7" name="Groep 6"/>
          <p:cNvGrpSpPr/>
          <p:nvPr/>
        </p:nvGrpSpPr>
        <p:grpSpPr>
          <a:xfrm>
            <a:off x="2624334" y="2815469"/>
            <a:ext cx="1428750" cy="1888693"/>
            <a:chOff x="3629045" y="4270768"/>
            <a:chExt cx="1428750" cy="1888693"/>
          </a:xfrm>
        </p:grpSpPr>
        <p:pic>
          <p:nvPicPr>
            <p:cNvPr id="8" name="Picture 7" descr="\\SD.DIKA.BE\DATA\BEAN\SOMMERT01\Desktop\dotnetcore\unifi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45" y="427076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9" name="Tekstvak 8"/>
            <p:cNvSpPr txBox="1"/>
            <p:nvPr/>
          </p:nvSpPr>
          <p:spPr>
            <a:xfrm>
              <a:off x="3909647" y="5790129"/>
              <a:ext cx="867545" cy="369332"/>
            </a:xfrm>
            <a:prstGeom prst="rect">
              <a:avLst/>
            </a:prstGeom>
            <a:noFill/>
          </p:spPr>
          <p:txBody>
            <a:bodyPr wrap="none" rtlCol="0">
              <a:spAutoFit/>
            </a:bodyPr>
            <a:lstStyle/>
            <a:p>
              <a:r>
                <a:rPr lang="en-US" dirty="0"/>
                <a:t>Unified</a:t>
              </a:r>
            </a:p>
          </p:txBody>
        </p:sp>
      </p:grpSp>
      <p:grpSp>
        <p:nvGrpSpPr>
          <p:cNvPr id="10" name="Groep 9"/>
          <p:cNvGrpSpPr/>
          <p:nvPr/>
        </p:nvGrpSpPr>
        <p:grpSpPr>
          <a:xfrm>
            <a:off x="4404933" y="2834615"/>
            <a:ext cx="1428750" cy="1904238"/>
            <a:chOff x="5606357" y="2086842"/>
            <a:chExt cx="1428750" cy="1904238"/>
          </a:xfrm>
        </p:grpSpPr>
        <p:pic>
          <p:nvPicPr>
            <p:cNvPr id="11" name="Picture 5" descr="\\SD.DIKA.BE\DATA\BEAN\SOMMERT01\Desktop\dotnetcore\fa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6357" y="2086842"/>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kstvak 11"/>
            <p:cNvSpPr txBox="1"/>
            <p:nvPr/>
          </p:nvSpPr>
          <p:spPr>
            <a:xfrm>
              <a:off x="6041232" y="3621748"/>
              <a:ext cx="558999" cy="369332"/>
            </a:xfrm>
            <a:prstGeom prst="rect">
              <a:avLst/>
            </a:prstGeom>
            <a:noFill/>
          </p:spPr>
          <p:txBody>
            <a:bodyPr wrap="none" rtlCol="0">
              <a:spAutoFit/>
            </a:bodyPr>
            <a:lstStyle/>
            <a:p>
              <a:r>
                <a:rPr lang="en-US" dirty="0"/>
                <a:t>Fast</a:t>
              </a:r>
            </a:p>
          </p:txBody>
        </p:sp>
      </p:grpSp>
      <p:grpSp>
        <p:nvGrpSpPr>
          <p:cNvPr id="13" name="Groep 12"/>
          <p:cNvGrpSpPr/>
          <p:nvPr/>
        </p:nvGrpSpPr>
        <p:grpSpPr>
          <a:xfrm>
            <a:off x="8032258" y="2815469"/>
            <a:ext cx="1428750" cy="1850357"/>
            <a:chOff x="7590403" y="2107583"/>
            <a:chExt cx="1428750" cy="1850357"/>
          </a:xfrm>
        </p:grpSpPr>
        <p:pic>
          <p:nvPicPr>
            <p:cNvPr id="14" name="Picture 3" descr="\\SD.DIKA.BE\DATA\BEAN\SOMMERT01\Desktop\dotnetcore\moder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0403" y="2107583"/>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5" name="Tekstvak 14"/>
            <p:cNvSpPr txBox="1"/>
            <p:nvPr/>
          </p:nvSpPr>
          <p:spPr>
            <a:xfrm>
              <a:off x="7826599" y="3588608"/>
              <a:ext cx="942887" cy="369332"/>
            </a:xfrm>
            <a:prstGeom prst="rect">
              <a:avLst/>
            </a:prstGeom>
            <a:noFill/>
          </p:spPr>
          <p:txBody>
            <a:bodyPr wrap="none" rtlCol="0">
              <a:spAutoFit/>
            </a:bodyPr>
            <a:lstStyle/>
            <a:p>
              <a:r>
                <a:rPr lang="en-US" dirty="0"/>
                <a:t>Modern</a:t>
              </a:r>
            </a:p>
          </p:txBody>
        </p:sp>
      </p:grpSp>
      <p:grpSp>
        <p:nvGrpSpPr>
          <p:cNvPr id="16" name="Groep 15"/>
          <p:cNvGrpSpPr/>
          <p:nvPr/>
        </p:nvGrpSpPr>
        <p:grpSpPr>
          <a:xfrm>
            <a:off x="9781560" y="2834615"/>
            <a:ext cx="1428750" cy="1888693"/>
            <a:chOff x="7583669" y="4270768"/>
            <a:chExt cx="1428750" cy="1888693"/>
          </a:xfrm>
        </p:grpSpPr>
        <p:pic>
          <p:nvPicPr>
            <p:cNvPr id="17" name="Picture 2" descr="\\SD.DIKA.BE\DATA\BEAN\SOMMERT01\Desktop\dotnetcore\open sourc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3669" y="427076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8" name="Tekstvak 17"/>
            <p:cNvSpPr txBox="1"/>
            <p:nvPr/>
          </p:nvSpPr>
          <p:spPr>
            <a:xfrm>
              <a:off x="7603879" y="5790129"/>
              <a:ext cx="1388329" cy="369332"/>
            </a:xfrm>
            <a:prstGeom prst="rect">
              <a:avLst/>
            </a:prstGeom>
            <a:noFill/>
          </p:spPr>
          <p:txBody>
            <a:bodyPr wrap="none" rtlCol="0">
              <a:spAutoFit/>
            </a:bodyPr>
            <a:lstStyle/>
            <a:p>
              <a:r>
                <a:rPr lang="en-US" dirty="0"/>
                <a:t>Open Source</a:t>
              </a:r>
            </a:p>
          </p:txBody>
        </p:sp>
      </p:grpSp>
      <p:grpSp>
        <p:nvGrpSpPr>
          <p:cNvPr id="19" name="Groep 18"/>
          <p:cNvGrpSpPr/>
          <p:nvPr/>
        </p:nvGrpSpPr>
        <p:grpSpPr>
          <a:xfrm>
            <a:off x="6282956" y="2815469"/>
            <a:ext cx="1428750" cy="1888693"/>
            <a:chOff x="5606357" y="4270768"/>
            <a:chExt cx="1428750" cy="1888693"/>
          </a:xfrm>
        </p:grpSpPr>
        <p:pic>
          <p:nvPicPr>
            <p:cNvPr id="20" name="Picture 6" descr="\\SD.DIKA.BE\DATA\BEAN\SOMMERT01\Desktop\dotnetcore\lightweigh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6357" y="427076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1" name="Tekstvak 20"/>
            <p:cNvSpPr txBox="1"/>
            <p:nvPr/>
          </p:nvSpPr>
          <p:spPr>
            <a:xfrm>
              <a:off x="5681710" y="5790129"/>
              <a:ext cx="1278042" cy="369332"/>
            </a:xfrm>
            <a:prstGeom prst="rect">
              <a:avLst/>
            </a:prstGeom>
            <a:noFill/>
          </p:spPr>
          <p:txBody>
            <a:bodyPr wrap="none" rtlCol="0">
              <a:spAutoFit/>
            </a:bodyPr>
            <a:lstStyle/>
            <a:p>
              <a:r>
                <a:rPr lang="en-US" dirty="0"/>
                <a:t>Lightweight</a:t>
              </a:r>
            </a:p>
          </p:txBody>
        </p:sp>
      </p:grpSp>
    </p:spTree>
    <p:extLst>
      <p:ext uri="{BB962C8B-B14F-4D97-AF65-F5344CB8AC3E}">
        <p14:creationId xmlns:p14="http://schemas.microsoft.com/office/powerpoint/2010/main" val="255559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SD.DIKA.BE\DATA\BEAN\SOMMERT01\Desktop\dotnetcore\image_60140ec0-ce46-4dbf-a14f-4210eab7f42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662" y="1789247"/>
            <a:ext cx="8608664" cy="4667809"/>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US" dirty="0"/>
              <a:t>Composition</a:t>
            </a:r>
          </a:p>
        </p:txBody>
      </p:sp>
    </p:spTree>
    <p:extLst>
      <p:ext uri="{BB962C8B-B14F-4D97-AF65-F5344CB8AC3E}">
        <p14:creationId xmlns:p14="http://schemas.microsoft.com/office/powerpoint/2010/main" val="25647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1463742" y="2338936"/>
            <a:ext cx="9366183"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t>ASP.NET 4.6 is the more mature platform</a:t>
            </a:r>
          </a:p>
          <a:p>
            <a:pPr marL="285750" indent="-285750">
              <a:buFont typeface="Arial" panose="020B0604020202020204" pitchFamily="34" charset="0"/>
              <a:buChar char="•"/>
            </a:pPr>
            <a:r>
              <a:rPr lang="en-US" sz="3200" dirty="0"/>
              <a:t>ASP.NET Core 1.0 is a 1.0 release, but tooling is still in preview</a:t>
            </a:r>
          </a:p>
          <a:p>
            <a:pPr marL="285750" indent="-285750">
              <a:buFont typeface="Arial" panose="020B0604020202020204" pitchFamily="34" charset="0"/>
              <a:buChar char="•"/>
            </a:pPr>
            <a:r>
              <a:rPr lang="en-US" sz="3200" dirty="0" err="1"/>
              <a:t>SignalR</a:t>
            </a:r>
            <a:r>
              <a:rPr lang="en-US" sz="3200" dirty="0"/>
              <a:t> and </a:t>
            </a:r>
            <a:r>
              <a:rPr lang="en-US" sz="3200" dirty="0" err="1"/>
              <a:t>WebPages</a:t>
            </a:r>
            <a:r>
              <a:rPr lang="en-US" sz="3200" dirty="0"/>
              <a:t> are not included (yet)</a:t>
            </a:r>
          </a:p>
          <a:p>
            <a:pPr marL="285750" indent="-285750">
              <a:buFont typeface="Arial" panose="020B0604020202020204" pitchFamily="34" charset="0"/>
              <a:buChar char="•"/>
            </a:pPr>
            <a:r>
              <a:rPr lang="en-US" sz="3200" dirty="0"/>
              <a:t>VB or F# is not included (yet)</a:t>
            </a:r>
          </a:p>
          <a:p>
            <a:pPr marL="285750" indent="-285750">
              <a:buFont typeface="Arial" panose="020B0604020202020204" pitchFamily="34" charset="0"/>
              <a:buChar char="•"/>
            </a:pPr>
            <a:r>
              <a:rPr lang="en-US" sz="3200" dirty="0"/>
              <a:t>Not all packages are available for .</a:t>
            </a:r>
            <a:r>
              <a:rPr lang="en-US" sz="3200"/>
              <a:t>NET Core (yet)</a:t>
            </a:r>
            <a:endParaRPr lang="en-US" sz="3200" dirty="0"/>
          </a:p>
        </p:txBody>
      </p:sp>
      <p:sp>
        <p:nvSpPr>
          <p:cNvPr id="5" name="Titel 4"/>
          <p:cNvSpPr>
            <a:spLocks noGrp="1"/>
          </p:cNvSpPr>
          <p:nvPr>
            <p:ph type="title"/>
          </p:nvPr>
        </p:nvSpPr>
        <p:spPr/>
        <p:txBody>
          <a:bodyPr/>
          <a:lstStyle/>
          <a:p>
            <a:r>
              <a:rPr lang="en-US" dirty="0"/>
              <a:t>Keep in mind!</a:t>
            </a:r>
          </a:p>
        </p:txBody>
      </p:sp>
    </p:spTree>
    <p:extLst>
      <p:ext uri="{BB962C8B-B14F-4D97-AF65-F5344CB8AC3E}">
        <p14:creationId xmlns:p14="http://schemas.microsoft.com/office/powerpoint/2010/main" val="44794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3509024" y="3292154"/>
            <a:ext cx="5305940" cy="830997"/>
          </a:xfrm>
          <a:prstGeom prst="rect">
            <a:avLst/>
          </a:prstGeom>
          <a:noFill/>
        </p:spPr>
        <p:txBody>
          <a:bodyPr wrap="none" rtlCol="0">
            <a:spAutoFit/>
          </a:bodyPr>
          <a:lstStyle/>
          <a:p>
            <a:r>
              <a:rPr lang="en-US" sz="4800" dirty="0"/>
              <a:t>Let’s see it in action!</a:t>
            </a:r>
          </a:p>
        </p:txBody>
      </p:sp>
      <p:sp>
        <p:nvSpPr>
          <p:cNvPr id="5" name="Titel 4"/>
          <p:cNvSpPr>
            <a:spLocks noGrp="1"/>
          </p:cNvSpPr>
          <p:nvPr>
            <p:ph type="title"/>
          </p:nvPr>
        </p:nvSpPr>
        <p:spPr/>
        <p:txBody>
          <a:bodyPr/>
          <a:lstStyle/>
          <a:p>
            <a:r>
              <a:rPr lang="en-US" dirty="0"/>
              <a:t>.NET CLI</a:t>
            </a:r>
          </a:p>
        </p:txBody>
      </p:sp>
    </p:spTree>
    <p:extLst>
      <p:ext uri="{BB962C8B-B14F-4D97-AF65-F5344CB8AC3E}">
        <p14:creationId xmlns:p14="http://schemas.microsoft.com/office/powerpoint/2010/main" val="375520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1645685" y="2168651"/>
            <a:ext cx="4560672" cy="3539430"/>
          </a:xfrm>
          <a:prstGeom prst="rect">
            <a:avLst/>
          </a:prstGeom>
          <a:noFill/>
        </p:spPr>
        <p:txBody>
          <a:bodyPr wrap="none" rtlCol="0">
            <a:spAutoFit/>
          </a:bodyPr>
          <a:lstStyle/>
          <a:p>
            <a:pPr marL="285750" indent="-285750">
              <a:buFont typeface="Arial" panose="020B0604020202020204" pitchFamily="34" charset="0"/>
              <a:buChar char="•"/>
            </a:pPr>
            <a:r>
              <a:rPr lang="en-US" sz="3200" dirty="0"/>
              <a:t>Command line approach</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err="1"/>
              <a:t>dotnet</a:t>
            </a:r>
            <a:r>
              <a:rPr lang="en-US" sz="3200" dirty="0"/>
              <a:t> new</a:t>
            </a:r>
          </a:p>
          <a:p>
            <a:pPr marL="285750" indent="-285750">
              <a:buFont typeface="Arial" panose="020B0604020202020204" pitchFamily="34" charset="0"/>
              <a:buChar char="•"/>
            </a:pPr>
            <a:r>
              <a:rPr lang="en-US" sz="3200" dirty="0" err="1"/>
              <a:t>dotnet</a:t>
            </a:r>
            <a:r>
              <a:rPr lang="en-US" sz="3200" dirty="0"/>
              <a:t> restore</a:t>
            </a:r>
          </a:p>
          <a:p>
            <a:pPr marL="285750" indent="-285750">
              <a:buFont typeface="Arial" panose="020B0604020202020204" pitchFamily="34" charset="0"/>
              <a:buChar char="•"/>
            </a:pPr>
            <a:r>
              <a:rPr lang="en-US" sz="3200" dirty="0" err="1"/>
              <a:t>dotnet</a:t>
            </a:r>
            <a:r>
              <a:rPr lang="en-US" sz="3200" dirty="0"/>
              <a:t> run</a:t>
            </a:r>
          </a:p>
          <a:p>
            <a:pPr marL="285750" indent="-285750">
              <a:buFont typeface="Arial" panose="020B0604020202020204" pitchFamily="34" charset="0"/>
              <a:buChar char="•"/>
            </a:pPr>
            <a:r>
              <a:rPr lang="en-US" sz="3200" dirty="0" err="1"/>
              <a:t>dotnet</a:t>
            </a:r>
            <a:r>
              <a:rPr lang="en-US" sz="3200" dirty="0"/>
              <a:t> build</a:t>
            </a:r>
          </a:p>
          <a:p>
            <a:pPr marL="285750" indent="-285750">
              <a:buFont typeface="Arial" panose="020B0604020202020204" pitchFamily="34" charset="0"/>
              <a:buChar char="•"/>
            </a:pPr>
            <a:r>
              <a:rPr lang="en-US" sz="3200" dirty="0" err="1"/>
              <a:t>dotnet</a:t>
            </a:r>
            <a:r>
              <a:rPr lang="en-US" sz="3200" dirty="0"/>
              <a:t> publish</a:t>
            </a:r>
          </a:p>
        </p:txBody>
      </p:sp>
      <p:sp>
        <p:nvSpPr>
          <p:cNvPr id="4" name="Titel 3"/>
          <p:cNvSpPr>
            <a:spLocks noGrp="1"/>
          </p:cNvSpPr>
          <p:nvPr>
            <p:ph type="title"/>
          </p:nvPr>
        </p:nvSpPr>
        <p:spPr/>
        <p:txBody>
          <a:bodyPr/>
          <a:lstStyle/>
          <a:p>
            <a:r>
              <a:rPr lang="en-US" dirty="0"/>
              <a:t>.NET CLI</a:t>
            </a:r>
          </a:p>
        </p:txBody>
      </p:sp>
      <p:sp>
        <p:nvSpPr>
          <p:cNvPr id="2" name="Tekstvak 1"/>
          <p:cNvSpPr txBox="1"/>
          <p:nvPr/>
        </p:nvSpPr>
        <p:spPr>
          <a:xfrm>
            <a:off x="6948797" y="3276646"/>
            <a:ext cx="3285900" cy="1323439"/>
          </a:xfrm>
          <a:prstGeom prst="rect">
            <a:avLst/>
          </a:prstGeom>
          <a:noFill/>
        </p:spPr>
        <p:txBody>
          <a:bodyPr wrap="none" rtlCol="0">
            <a:spAutoFit/>
          </a:bodyPr>
          <a:lstStyle/>
          <a:p>
            <a:r>
              <a:rPr lang="en-US" sz="4000" b="1" kern="1200" dirty="0">
                <a:latin typeface="+mj-lt"/>
                <a:ea typeface="+mj-ea"/>
                <a:cs typeface="+mj-cs"/>
              </a:rPr>
              <a:t>Get the SDK at </a:t>
            </a:r>
          </a:p>
          <a:p>
            <a:r>
              <a:rPr lang="en-US" sz="4000" b="1" kern="1200" dirty="0">
                <a:latin typeface="+mj-lt"/>
                <a:ea typeface="+mj-ea"/>
                <a:cs typeface="+mj-cs"/>
                <a:hlinkClick r:id="rId3"/>
              </a:rPr>
              <a:t>http://dot.net</a:t>
            </a:r>
            <a:endParaRPr lang="en-US" sz="4000" b="1" kern="1200" dirty="0">
              <a:latin typeface="+mj-lt"/>
              <a:ea typeface="+mj-ea"/>
              <a:cs typeface="+mj-cs"/>
            </a:endParaRPr>
          </a:p>
        </p:txBody>
      </p:sp>
    </p:spTree>
    <p:extLst>
      <p:ext uri="{BB962C8B-B14F-4D97-AF65-F5344CB8AC3E}">
        <p14:creationId xmlns:p14="http://schemas.microsoft.com/office/powerpoint/2010/main" val="163247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p:cNvSpPr/>
          <p:nvPr/>
        </p:nvSpPr>
        <p:spPr>
          <a:xfrm>
            <a:off x="1371599" y="2473569"/>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 Platform Runtime</a:t>
            </a:r>
          </a:p>
        </p:txBody>
      </p:sp>
      <p:sp>
        <p:nvSpPr>
          <p:cNvPr id="8" name="Rechthoek 7"/>
          <p:cNvSpPr/>
          <p:nvPr/>
        </p:nvSpPr>
        <p:spPr>
          <a:xfrm>
            <a:off x="3751384" y="2465524"/>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Unified programming model</a:t>
            </a:r>
          </a:p>
        </p:txBody>
      </p:sp>
      <p:sp>
        <p:nvSpPr>
          <p:cNvPr id="9" name="Rechthoek 8"/>
          <p:cNvSpPr/>
          <p:nvPr/>
        </p:nvSpPr>
        <p:spPr>
          <a:xfrm>
            <a:off x="6131169" y="2465523"/>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bower, grunt, gulp</a:t>
            </a:r>
          </a:p>
        </p:txBody>
      </p:sp>
      <p:sp>
        <p:nvSpPr>
          <p:cNvPr id="10" name="Rechthoek 9"/>
          <p:cNvSpPr/>
          <p:nvPr/>
        </p:nvSpPr>
        <p:spPr>
          <a:xfrm>
            <a:off x="8510954" y="2465523"/>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Simplified dependency </a:t>
            </a:r>
            <a:r>
              <a:rPr lang="en-US" dirty="0" err="1"/>
              <a:t>mgmt</a:t>
            </a:r>
            <a:endParaRPr lang="en-US" dirty="0"/>
          </a:p>
        </p:txBody>
      </p:sp>
      <p:sp>
        <p:nvSpPr>
          <p:cNvPr id="11" name="Rechthoek 10"/>
          <p:cNvSpPr/>
          <p:nvPr/>
        </p:nvSpPr>
        <p:spPr>
          <a:xfrm>
            <a:off x="1371599" y="3429881"/>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Cloud-ready </a:t>
            </a:r>
            <a:r>
              <a:rPr lang="en-US" dirty="0" err="1"/>
              <a:t>config</a:t>
            </a:r>
            <a:endParaRPr lang="en-US" dirty="0"/>
          </a:p>
        </p:txBody>
      </p:sp>
      <p:sp>
        <p:nvSpPr>
          <p:cNvPr id="12" name="Rechthoek 11"/>
          <p:cNvSpPr/>
          <p:nvPr/>
        </p:nvSpPr>
        <p:spPr>
          <a:xfrm>
            <a:off x="3751384" y="3421836"/>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Built in DI</a:t>
            </a:r>
          </a:p>
        </p:txBody>
      </p:sp>
      <p:sp>
        <p:nvSpPr>
          <p:cNvPr id="13" name="Rechthoek 12"/>
          <p:cNvSpPr/>
          <p:nvPr/>
        </p:nvSpPr>
        <p:spPr>
          <a:xfrm>
            <a:off x="6131169" y="3421835"/>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 and modular HTTP request pipeline</a:t>
            </a:r>
          </a:p>
        </p:txBody>
      </p:sp>
      <p:sp>
        <p:nvSpPr>
          <p:cNvPr id="14" name="Rechthoek 13"/>
          <p:cNvSpPr/>
          <p:nvPr/>
        </p:nvSpPr>
        <p:spPr>
          <a:xfrm>
            <a:off x="8510954" y="3421835"/>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Modular</a:t>
            </a:r>
          </a:p>
        </p:txBody>
      </p:sp>
      <p:sp>
        <p:nvSpPr>
          <p:cNvPr id="16" name="Rechthoek 15"/>
          <p:cNvSpPr/>
          <p:nvPr/>
        </p:nvSpPr>
        <p:spPr>
          <a:xfrm>
            <a:off x="1371599" y="4449559"/>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a:t>
            </a:r>
          </a:p>
        </p:txBody>
      </p:sp>
      <p:sp>
        <p:nvSpPr>
          <p:cNvPr id="17" name="Rechthoek 16"/>
          <p:cNvSpPr/>
          <p:nvPr/>
        </p:nvSpPr>
        <p:spPr>
          <a:xfrm>
            <a:off x="3751384" y="4441514"/>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Identity updates</a:t>
            </a:r>
          </a:p>
        </p:txBody>
      </p:sp>
      <p:sp>
        <p:nvSpPr>
          <p:cNvPr id="18" name="Rechthoek 17"/>
          <p:cNvSpPr/>
          <p:nvPr/>
        </p:nvSpPr>
        <p:spPr>
          <a:xfrm>
            <a:off x="6131169" y="4441513"/>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tooling</a:t>
            </a:r>
          </a:p>
        </p:txBody>
      </p:sp>
      <p:sp>
        <p:nvSpPr>
          <p:cNvPr id="19" name="Rechthoek 18"/>
          <p:cNvSpPr/>
          <p:nvPr/>
        </p:nvSpPr>
        <p:spPr>
          <a:xfrm>
            <a:off x="8510954" y="4441513"/>
            <a:ext cx="2162175" cy="82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Leaner, faster, simpler</a:t>
            </a:r>
          </a:p>
        </p:txBody>
      </p:sp>
      <p:sp>
        <p:nvSpPr>
          <p:cNvPr id="4" name="Titel 3"/>
          <p:cNvSpPr>
            <a:spLocks noGrp="1"/>
          </p:cNvSpPr>
          <p:nvPr>
            <p:ph type="title"/>
          </p:nvPr>
        </p:nvSpPr>
        <p:spPr/>
        <p:txBody>
          <a:bodyPr/>
          <a:lstStyle/>
          <a:p>
            <a:r>
              <a:rPr lang="en-US" dirty="0"/>
              <a:t>ASP.NET Core</a:t>
            </a:r>
          </a:p>
        </p:txBody>
      </p:sp>
    </p:spTree>
    <p:extLst>
      <p:ext uri="{BB962C8B-B14F-4D97-AF65-F5344CB8AC3E}">
        <p14:creationId xmlns:p14="http://schemas.microsoft.com/office/powerpoint/2010/main" val="164988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1292504" y="2801074"/>
            <a:ext cx="1574157" cy="8102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p:txBody>
      </p:sp>
      <p:sp>
        <p:nvSpPr>
          <p:cNvPr id="7" name="Rechthoek 6"/>
          <p:cNvSpPr/>
          <p:nvPr/>
        </p:nvSpPr>
        <p:spPr>
          <a:xfrm>
            <a:off x="1292504" y="4100002"/>
            <a:ext cx="1574157" cy="8102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Response</a:t>
            </a:r>
          </a:p>
        </p:txBody>
      </p:sp>
      <p:sp>
        <p:nvSpPr>
          <p:cNvPr id="4" name="Rechthoek 3"/>
          <p:cNvSpPr/>
          <p:nvPr/>
        </p:nvSpPr>
        <p:spPr>
          <a:xfrm>
            <a:off x="3923817" y="2152891"/>
            <a:ext cx="6423949" cy="33566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Application</a:t>
            </a:r>
          </a:p>
          <a:p>
            <a:pPr algn="ctr"/>
            <a:r>
              <a:rPr lang="en-US" sz="2800" dirty="0"/>
              <a:t>‘Hello World’</a:t>
            </a:r>
          </a:p>
        </p:txBody>
      </p:sp>
      <p:sp>
        <p:nvSpPr>
          <p:cNvPr id="8" name="Pijl: rechts 7"/>
          <p:cNvSpPr/>
          <p:nvPr/>
        </p:nvSpPr>
        <p:spPr>
          <a:xfrm>
            <a:off x="2866661" y="2953778"/>
            <a:ext cx="1057156" cy="509287"/>
          </a:xfrm>
          <a:prstGeom prst="rightArrow">
            <a:avLst>
              <a:gd name="adj1" fmla="val 590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jl: rechts 10"/>
          <p:cNvSpPr/>
          <p:nvPr/>
        </p:nvSpPr>
        <p:spPr>
          <a:xfrm flipH="1">
            <a:off x="2866661" y="4250472"/>
            <a:ext cx="1057156" cy="509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p:cNvSpPr>
            <a:spLocks noGrp="1"/>
          </p:cNvSpPr>
          <p:nvPr>
            <p:ph type="title"/>
          </p:nvPr>
        </p:nvSpPr>
        <p:spPr/>
        <p:txBody>
          <a:bodyPr/>
          <a:lstStyle/>
          <a:p>
            <a:r>
              <a:rPr lang="en-US" dirty="0"/>
              <a:t>How to make a web app from a console app?</a:t>
            </a:r>
          </a:p>
        </p:txBody>
      </p:sp>
    </p:spTree>
    <p:extLst>
      <p:ext uri="{BB962C8B-B14F-4D97-AF65-F5344CB8AC3E}">
        <p14:creationId xmlns:p14="http://schemas.microsoft.com/office/powerpoint/2010/main" val="313506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1292504" y="2801074"/>
            <a:ext cx="1574157" cy="8102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p:txBody>
      </p:sp>
      <p:sp>
        <p:nvSpPr>
          <p:cNvPr id="7" name="Rechthoek 6"/>
          <p:cNvSpPr/>
          <p:nvPr/>
        </p:nvSpPr>
        <p:spPr>
          <a:xfrm>
            <a:off x="1292504" y="4100002"/>
            <a:ext cx="1574157" cy="8102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Response</a:t>
            </a:r>
          </a:p>
        </p:txBody>
      </p:sp>
      <p:sp>
        <p:nvSpPr>
          <p:cNvPr id="4" name="Rechthoek 3"/>
          <p:cNvSpPr/>
          <p:nvPr/>
        </p:nvSpPr>
        <p:spPr>
          <a:xfrm>
            <a:off x="3923817" y="2152891"/>
            <a:ext cx="6423949" cy="33566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Application</a:t>
            </a:r>
          </a:p>
          <a:p>
            <a:pPr algn="ctr"/>
            <a:r>
              <a:rPr lang="en-US" sz="2800" dirty="0"/>
              <a:t>‘Hello World’</a:t>
            </a:r>
          </a:p>
        </p:txBody>
      </p:sp>
      <p:sp>
        <p:nvSpPr>
          <p:cNvPr id="8" name="Pijl: rechts 7"/>
          <p:cNvSpPr/>
          <p:nvPr/>
        </p:nvSpPr>
        <p:spPr>
          <a:xfrm>
            <a:off x="2866661" y="2953778"/>
            <a:ext cx="916283" cy="509287"/>
          </a:xfrm>
          <a:prstGeom prst="rightArrow">
            <a:avLst>
              <a:gd name="adj1" fmla="val 590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jl: rechts 10"/>
          <p:cNvSpPr/>
          <p:nvPr/>
        </p:nvSpPr>
        <p:spPr>
          <a:xfrm flipH="1">
            <a:off x="2866661" y="4250472"/>
            <a:ext cx="916283" cy="509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hoek 9"/>
          <p:cNvSpPr/>
          <p:nvPr/>
        </p:nvSpPr>
        <p:spPr>
          <a:xfrm>
            <a:off x="3782944" y="2619640"/>
            <a:ext cx="708660" cy="242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Kestrel</a:t>
            </a:r>
          </a:p>
        </p:txBody>
      </p:sp>
      <p:sp>
        <p:nvSpPr>
          <p:cNvPr id="5" name="Tekstvak 4"/>
          <p:cNvSpPr txBox="1"/>
          <p:nvPr/>
        </p:nvSpPr>
        <p:spPr>
          <a:xfrm>
            <a:off x="1508760" y="1685184"/>
            <a:ext cx="3406140" cy="369332"/>
          </a:xfrm>
          <a:prstGeom prst="rect">
            <a:avLst/>
          </a:prstGeom>
          <a:noFill/>
        </p:spPr>
        <p:txBody>
          <a:bodyPr wrap="square" rtlCol="0">
            <a:spAutoFit/>
          </a:bodyPr>
          <a:lstStyle/>
          <a:p>
            <a:r>
              <a:rPr lang="en-US" b="1" dirty="0"/>
              <a:t>Add Kestrel Server</a:t>
            </a:r>
          </a:p>
        </p:txBody>
      </p:sp>
      <p:sp>
        <p:nvSpPr>
          <p:cNvPr id="9" name="Titel 8"/>
          <p:cNvSpPr>
            <a:spLocks noGrp="1"/>
          </p:cNvSpPr>
          <p:nvPr>
            <p:ph type="title"/>
          </p:nvPr>
        </p:nvSpPr>
        <p:spPr/>
        <p:txBody>
          <a:bodyPr/>
          <a:lstStyle/>
          <a:p>
            <a:r>
              <a:rPr lang="en-US" dirty="0"/>
              <a:t>How to make a web app from a console app?</a:t>
            </a:r>
          </a:p>
        </p:txBody>
      </p:sp>
    </p:spTree>
    <p:extLst>
      <p:ext uri="{BB962C8B-B14F-4D97-AF65-F5344CB8AC3E}">
        <p14:creationId xmlns:p14="http://schemas.microsoft.com/office/powerpoint/2010/main" val="403317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1292504" y="3486874"/>
            <a:ext cx="1574157" cy="8102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p:txBody>
      </p:sp>
      <p:sp>
        <p:nvSpPr>
          <p:cNvPr id="7" name="Rechthoek 6"/>
          <p:cNvSpPr/>
          <p:nvPr/>
        </p:nvSpPr>
        <p:spPr>
          <a:xfrm>
            <a:off x="1292504" y="4785802"/>
            <a:ext cx="1574157" cy="8102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Response</a:t>
            </a:r>
          </a:p>
        </p:txBody>
      </p:sp>
      <p:sp>
        <p:nvSpPr>
          <p:cNvPr id="4" name="Rechthoek 3"/>
          <p:cNvSpPr/>
          <p:nvPr/>
        </p:nvSpPr>
        <p:spPr>
          <a:xfrm>
            <a:off x="3941440" y="2872299"/>
            <a:ext cx="6185539" cy="33566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dirty="0"/>
          </a:p>
        </p:txBody>
      </p:sp>
      <p:sp>
        <p:nvSpPr>
          <p:cNvPr id="8" name="Pijl: rechts 7"/>
          <p:cNvSpPr/>
          <p:nvPr/>
        </p:nvSpPr>
        <p:spPr>
          <a:xfrm>
            <a:off x="2866661" y="3639578"/>
            <a:ext cx="813799" cy="509287"/>
          </a:xfrm>
          <a:prstGeom prst="rightArrow">
            <a:avLst>
              <a:gd name="adj1" fmla="val 590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jl: rechts 10"/>
          <p:cNvSpPr/>
          <p:nvPr/>
        </p:nvSpPr>
        <p:spPr>
          <a:xfrm flipH="1">
            <a:off x="2866661" y="4936272"/>
            <a:ext cx="813799" cy="509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hoek 4"/>
          <p:cNvSpPr/>
          <p:nvPr/>
        </p:nvSpPr>
        <p:spPr>
          <a:xfrm>
            <a:off x="3680460" y="3337560"/>
            <a:ext cx="708660" cy="242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Kestrel</a:t>
            </a:r>
          </a:p>
        </p:txBody>
      </p:sp>
      <p:sp>
        <p:nvSpPr>
          <p:cNvPr id="6" name="Tekstvak 5"/>
          <p:cNvSpPr txBox="1"/>
          <p:nvPr/>
        </p:nvSpPr>
        <p:spPr>
          <a:xfrm>
            <a:off x="1324606" y="2219396"/>
            <a:ext cx="5019066" cy="369332"/>
          </a:xfrm>
          <a:prstGeom prst="rect">
            <a:avLst/>
          </a:prstGeom>
          <a:noFill/>
        </p:spPr>
        <p:txBody>
          <a:bodyPr wrap="none" rtlCol="0">
            <a:spAutoFit/>
          </a:bodyPr>
          <a:lstStyle/>
          <a:p>
            <a:r>
              <a:rPr lang="en-US" dirty="0"/>
              <a:t>Kestrel passes the request to a middleware pipeline</a:t>
            </a:r>
          </a:p>
        </p:txBody>
      </p:sp>
      <p:sp>
        <p:nvSpPr>
          <p:cNvPr id="12" name="Rechthoek 11"/>
          <p:cNvSpPr/>
          <p:nvPr/>
        </p:nvSpPr>
        <p:spPr>
          <a:xfrm>
            <a:off x="5019041" y="3337560"/>
            <a:ext cx="708660" cy="24231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 rtlCol="0" anchor="ctr"/>
          <a:lstStyle/>
          <a:p>
            <a:pPr algn="ctr"/>
            <a:r>
              <a:rPr lang="en-US" dirty="0"/>
              <a:t>Middleware A</a:t>
            </a:r>
          </a:p>
        </p:txBody>
      </p:sp>
      <p:sp>
        <p:nvSpPr>
          <p:cNvPr id="13" name="Rechthoek 12"/>
          <p:cNvSpPr/>
          <p:nvPr/>
        </p:nvSpPr>
        <p:spPr>
          <a:xfrm>
            <a:off x="6357622" y="3337560"/>
            <a:ext cx="708660" cy="24231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 rtlCol="0" anchor="ctr"/>
          <a:lstStyle/>
          <a:p>
            <a:pPr algn="ctr"/>
            <a:r>
              <a:rPr lang="en-US" dirty="0"/>
              <a:t>Middleware B</a:t>
            </a:r>
          </a:p>
        </p:txBody>
      </p:sp>
      <p:sp>
        <p:nvSpPr>
          <p:cNvPr id="14" name="Rechthoek 13"/>
          <p:cNvSpPr/>
          <p:nvPr/>
        </p:nvSpPr>
        <p:spPr>
          <a:xfrm>
            <a:off x="7696203" y="3337560"/>
            <a:ext cx="708660" cy="24231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 rtlCol="0" anchor="ctr"/>
          <a:lstStyle/>
          <a:p>
            <a:pPr algn="ctr"/>
            <a:r>
              <a:rPr lang="en-US" dirty="0"/>
              <a:t>Middleware C</a:t>
            </a:r>
          </a:p>
        </p:txBody>
      </p:sp>
      <p:sp>
        <p:nvSpPr>
          <p:cNvPr id="15" name="Rechthoek 14"/>
          <p:cNvSpPr/>
          <p:nvPr/>
        </p:nvSpPr>
        <p:spPr>
          <a:xfrm>
            <a:off x="9034784" y="3337560"/>
            <a:ext cx="708660" cy="24231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 rtlCol="0" anchor="ctr"/>
          <a:lstStyle/>
          <a:p>
            <a:pPr algn="ctr"/>
            <a:r>
              <a:rPr lang="en-US" dirty="0"/>
              <a:t>Middleware D</a:t>
            </a:r>
          </a:p>
        </p:txBody>
      </p:sp>
      <p:sp>
        <p:nvSpPr>
          <p:cNvPr id="16" name="Pijl: rechts 15"/>
          <p:cNvSpPr/>
          <p:nvPr/>
        </p:nvSpPr>
        <p:spPr>
          <a:xfrm>
            <a:off x="4388236" y="3639578"/>
            <a:ext cx="639614" cy="509287"/>
          </a:xfrm>
          <a:prstGeom prst="rightArrow">
            <a:avLst>
              <a:gd name="adj1" fmla="val 590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jl: rechts 19"/>
          <p:cNvSpPr/>
          <p:nvPr/>
        </p:nvSpPr>
        <p:spPr>
          <a:xfrm>
            <a:off x="5722855" y="3639578"/>
            <a:ext cx="639614" cy="509287"/>
          </a:xfrm>
          <a:prstGeom prst="rightArrow">
            <a:avLst>
              <a:gd name="adj1" fmla="val 590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jl: rechts 20"/>
          <p:cNvSpPr/>
          <p:nvPr/>
        </p:nvSpPr>
        <p:spPr>
          <a:xfrm>
            <a:off x="7076270" y="3639578"/>
            <a:ext cx="639614" cy="509287"/>
          </a:xfrm>
          <a:prstGeom prst="rightArrow">
            <a:avLst>
              <a:gd name="adj1" fmla="val 590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jl: rechts 21"/>
          <p:cNvSpPr/>
          <p:nvPr/>
        </p:nvSpPr>
        <p:spPr>
          <a:xfrm>
            <a:off x="8406999" y="3639578"/>
            <a:ext cx="639614" cy="509287"/>
          </a:xfrm>
          <a:prstGeom prst="rightArrow">
            <a:avLst>
              <a:gd name="adj1" fmla="val 590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jl: rechts 22"/>
          <p:cNvSpPr/>
          <p:nvPr/>
        </p:nvSpPr>
        <p:spPr>
          <a:xfrm flipH="1">
            <a:off x="4388235" y="4936272"/>
            <a:ext cx="620817" cy="509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jl: rechts 23"/>
          <p:cNvSpPr/>
          <p:nvPr/>
        </p:nvSpPr>
        <p:spPr>
          <a:xfrm flipH="1">
            <a:off x="5722855" y="4936272"/>
            <a:ext cx="620817" cy="509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jl: rechts 25"/>
          <p:cNvSpPr/>
          <p:nvPr/>
        </p:nvSpPr>
        <p:spPr>
          <a:xfrm flipH="1">
            <a:off x="7069839" y="4936272"/>
            <a:ext cx="620817" cy="509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jl: rechts 26"/>
          <p:cNvSpPr/>
          <p:nvPr/>
        </p:nvSpPr>
        <p:spPr>
          <a:xfrm flipH="1">
            <a:off x="8413146" y="4936272"/>
            <a:ext cx="620817" cy="509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el 9"/>
          <p:cNvSpPr>
            <a:spLocks noGrp="1"/>
          </p:cNvSpPr>
          <p:nvPr>
            <p:ph type="title"/>
          </p:nvPr>
        </p:nvSpPr>
        <p:spPr/>
        <p:txBody>
          <a:bodyPr/>
          <a:lstStyle/>
          <a:p>
            <a:r>
              <a:rPr lang="en-US" dirty="0"/>
              <a:t>How to make a web app from a console app?</a:t>
            </a:r>
          </a:p>
        </p:txBody>
      </p:sp>
    </p:spTree>
    <p:extLst>
      <p:ext uri="{BB962C8B-B14F-4D97-AF65-F5344CB8AC3E}">
        <p14:creationId xmlns:p14="http://schemas.microsoft.com/office/powerpoint/2010/main" val="263172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3958590" y="1957481"/>
            <a:ext cx="4164089" cy="830997"/>
          </a:xfrm>
          <a:prstGeom prst="rect">
            <a:avLst/>
          </a:prstGeom>
          <a:noFill/>
        </p:spPr>
        <p:txBody>
          <a:bodyPr wrap="none" rtlCol="0">
            <a:spAutoFit/>
          </a:bodyPr>
          <a:lstStyle/>
          <a:p>
            <a:r>
              <a:rPr lang="en-US" sz="2400" dirty="0"/>
              <a:t>Kestrel does nothing by default!</a:t>
            </a:r>
          </a:p>
          <a:p>
            <a:pPr algn="ctr"/>
            <a:r>
              <a:rPr lang="en-US" sz="2400" dirty="0"/>
              <a:t>Add features as middleware.</a:t>
            </a:r>
          </a:p>
        </p:txBody>
      </p:sp>
      <p:sp>
        <p:nvSpPr>
          <p:cNvPr id="9" name="Rechthoek 8"/>
          <p:cNvSpPr/>
          <p:nvPr/>
        </p:nvSpPr>
        <p:spPr>
          <a:xfrm>
            <a:off x="1863090" y="3257108"/>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Runtime info page</a:t>
            </a:r>
          </a:p>
        </p:txBody>
      </p:sp>
      <p:sp>
        <p:nvSpPr>
          <p:cNvPr id="25" name="Rechthoek 24"/>
          <p:cNvSpPr/>
          <p:nvPr/>
        </p:nvSpPr>
        <p:spPr>
          <a:xfrm>
            <a:off x="3958590" y="3257108"/>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Static files</a:t>
            </a:r>
          </a:p>
        </p:txBody>
      </p:sp>
      <p:sp>
        <p:nvSpPr>
          <p:cNvPr id="28" name="Rechthoek 27"/>
          <p:cNvSpPr/>
          <p:nvPr/>
        </p:nvSpPr>
        <p:spPr>
          <a:xfrm>
            <a:off x="6054090" y="3245678"/>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Authentication</a:t>
            </a:r>
          </a:p>
        </p:txBody>
      </p:sp>
      <p:sp>
        <p:nvSpPr>
          <p:cNvPr id="29" name="Rechthoek 28"/>
          <p:cNvSpPr/>
          <p:nvPr/>
        </p:nvSpPr>
        <p:spPr>
          <a:xfrm>
            <a:off x="8149590" y="3245678"/>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Developer exception page</a:t>
            </a:r>
          </a:p>
        </p:txBody>
      </p:sp>
      <p:sp>
        <p:nvSpPr>
          <p:cNvPr id="34" name="Rechthoek 33"/>
          <p:cNvSpPr/>
          <p:nvPr/>
        </p:nvSpPr>
        <p:spPr>
          <a:xfrm>
            <a:off x="1863090" y="4377469"/>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ASP.NET MVC</a:t>
            </a:r>
          </a:p>
        </p:txBody>
      </p:sp>
      <p:sp>
        <p:nvSpPr>
          <p:cNvPr id="35" name="Rechthoek 34"/>
          <p:cNvSpPr/>
          <p:nvPr/>
        </p:nvSpPr>
        <p:spPr>
          <a:xfrm>
            <a:off x="3958590" y="4377469"/>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Facebook Authentication</a:t>
            </a:r>
          </a:p>
        </p:txBody>
      </p:sp>
      <p:sp>
        <p:nvSpPr>
          <p:cNvPr id="36" name="Rechthoek 35"/>
          <p:cNvSpPr/>
          <p:nvPr/>
        </p:nvSpPr>
        <p:spPr>
          <a:xfrm>
            <a:off x="6054090" y="4366039"/>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Status code pages</a:t>
            </a:r>
          </a:p>
        </p:txBody>
      </p:sp>
      <p:sp>
        <p:nvSpPr>
          <p:cNvPr id="37" name="Rechthoek 36"/>
          <p:cNvSpPr/>
          <p:nvPr/>
        </p:nvSpPr>
        <p:spPr>
          <a:xfrm>
            <a:off x="8149590" y="4366039"/>
            <a:ext cx="19431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Error page</a:t>
            </a:r>
          </a:p>
        </p:txBody>
      </p:sp>
      <p:sp>
        <p:nvSpPr>
          <p:cNvPr id="4" name="Titel 3"/>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412780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722395" cy="6861362"/>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kstvak 6"/>
          <p:cNvSpPr txBox="1"/>
          <p:nvPr/>
        </p:nvSpPr>
        <p:spPr>
          <a:xfrm>
            <a:off x="5236029" y="587828"/>
            <a:ext cx="6004785" cy="1384995"/>
          </a:xfrm>
          <a:prstGeom prst="rect">
            <a:avLst/>
          </a:prstGeom>
          <a:noFill/>
        </p:spPr>
        <p:txBody>
          <a:bodyPr wrap="none" rtlCol="0">
            <a:spAutoFit/>
          </a:bodyPr>
          <a:lstStyle/>
          <a:p>
            <a:r>
              <a:rPr lang="en-US" sz="6000" dirty="0">
                <a:solidFill>
                  <a:schemeClr val="bg1"/>
                </a:solidFill>
                <a:latin typeface="+mj-lt"/>
                <a:ea typeface="+mj-ea"/>
                <a:cs typeface="+mj-cs"/>
              </a:rPr>
              <a:t>Tim Sommer</a:t>
            </a:r>
            <a:br>
              <a:rPr lang="en-US" sz="6000" dirty="0">
                <a:solidFill>
                  <a:schemeClr val="bg1"/>
                </a:solidFill>
                <a:latin typeface="+mj-lt"/>
                <a:ea typeface="+mj-ea"/>
                <a:cs typeface="+mj-cs"/>
              </a:rPr>
            </a:br>
            <a:r>
              <a:rPr lang="en-US" sz="2400" dirty="0">
                <a:solidFill>
                  <a:schemeClr val="bg1"/>
                </a:solidFill>
                <a:latin typeface="+mj-lt"/>
                <a:ea typeface="+mj-ea"/>
                <a:cs typeface="+mj-cs"/>
              </a:rPr>
              <a:t>Competence Manager Team4Talent, </a:t>
            </a:r>
            <a:r>
              <a:rPr lang="en-US" sz="2400" dirty="0" err="1">
                <a:solidFill>
                  <a:schemeClr val="bg1"/>
                </a:solidFill>
                <a:latin typeface="+mj-lt"/>
                <a:ea typeface="+mj-ea"/>
                <a:cs typeface="+mj-cs"/>
              </a:rPr>
              <a:t>Coderdojo</a:t>
            </a:r>
            <a:endParaRPr lang="en-US" sz="2400" dirty="0">
              <a:solidFill>
                <a:schemeClr val="bg1"/>
              </a:solidFill>
              <a:latin typeface="+mj-lt"/>
              <a:ea typeface="+mj-ea"/>
              <a:cs typeface="+mj-cs"/>
            </a:endParaRPr>
          </a:p>
        </p:txBody>
      </p:sp>
      <p:sp>
        <p:nvSpPr>
          <p:cNvPr id="8" name="Subtitle 5"/>
          <p:cNvSpPr txBox="1">
            <a:spLocks/>
          </p:cNvSpPr>
          <p:nvPr/>
        </p:nvSpPr>
        <p:spPr>
          <a:xfrm>
            <a:off x="5236029" y="2190514"/>
            <a:ext cx="4038600" cy="22560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pPr marL="0" indent="0">
              <a:buNone/>
            </a:pPr>
            <a:r>
              <a:rPr lang="en-US" sz="2400" dirty="0"/>
              <a:t>@</a:t>
            </a:r>
            <a:r>
              <a:rPr lang="en-US" sz="2400" dirty="0" err="1"/>
              <a:t>sommertim</a:t>
            </a:r>
            <a:endParaRPr lang="en-US" sz="2400" dirty="0"/>
          </a:p>
          <a:p>
            <a:pPr marL="0" indent="0">
              <a:buNone/>
            </a:pPr>
            <a:r>
              <a:rPr lang="en-US" sz="2400" dirty="0"/>
              <a:t>tim.sommer@outlook.be</a:t>
            </a:r>
          </a:p>
          <a:p>
            <a:pPr marL="0" indent="0">
              <a:buNone/>
            </a:pPr>
            <a:r>
              <a:rPr lang="en-US" sz="2400" dirty="0"/>
              <a:t>http://blog.timsommer.be</a:t>
            </a:r>
          </a:p>
        </p:txBody>
      </p:sp>
      <p:sp>
        <p:nvSpPr>
          <p:cNvPr id="9" name="Rectangle 8"/>
          <p:cNvSpPr/>
          <p:nvPr/>
        </p:nvSpPr>
        <p:spPr>
          <a:xfrm>
            <a:off x="962526" y="457207"/>
            <a:ext cx="2719137" cy="572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descr="\\SD.DIKA.BE\DATA\BEAN\SOMMERT01\Desktop\dotnetcore\TimSommer.pn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284062" y="950604"/>
            <a:ext cx="2091529" cy="282743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282" y="3268756"/>
            <a:ext cx="1431692" cy="405271"/>
          </a:xfrm>
          <a:prstGeom prst="rect">
            <a:avLst/>
          </a:prstGeom>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52" y="180730"/>
            <a:ext cx="2265948" cy="1285967"/>
          </a:xfrm>
          <a:prstGeom prst="rect">
            <a:avLst/>
          </a:prstGeom>
        </p:spPr>
      </p:pic>
      <p:pic>
        <p:nvPicPr>
          <p:cNvPr id="15" name="Afbeelding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966" y="3906846"/>
            <a:ext cx="2144255" cy="2144255"/>
          </a:xfrm>
          <a:prstGeom prst="rect">
            <a:avLst/>
          </a:prstGeom>
        </p:spPr>
      </p:pic>
    </p:spTree>
    <p:extLst>
      <p:ext uri="{BB962C8B-B14F-4D97-AF65-F5344CB8AC3E}">
        <p14:creationId xmlns:p14="http://schemas.microsoft.com/office/powerpoint/2010/main" val="142933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3"/>
          <a:stretch>
            <a:fillRect/>
          </a:stretch>
        </p:blipFill>
        <p:spPr>
          <a:xfrm>
            <a:off x="3320841" y="1532826"/>
            <a:ext cx="4943483" cy="5144513"/>
          </a:xfrm>
          <a:prstGeom prst="rect">
            <a:avLst/>
          </a:prstGeom>
        </p:spPr>
      </p:pic>
      <p:sp>
        <p:nvSpPr>
          <p:cNvPr id="5" name="Titel 4"/>
          <p:cNvSpPr>
            <a:spLocks noGrp="1"/>
          </p:cNvSpPr>
          <p:nvPr>
            <p:ph type="title"/>
          </p:nvPr>
        </p:nvSpPr>
        <p:spPr/>
        <p:txBody>
          <a:bodyPr/>
          <a:lstStyle/>
          <a:p>
            <a:r>
              <a:rPr lang="en-US" dirty="0"/>
              <a:t>Anatomy of a ASP.NET Core app</a:t>
            </a:r>
          </a:p>
        </p:txBody>
      </p:sp>
    </p:spTree>
    <p:extLst>
      <p:ext uri="{BB962C8B-B14F-4D97-AF65-F5344CB8AC3E}">
        <p14:creationId xmlns:p14="http://schemas.microsoft.com/office/powerpoint/2010/main" val="832606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Injection</a:t>
            </a:r>
            <a:endParaRPr lang="en-US" dirty="0"/>
          </a:p>
        </p:txBody>
      </p:sp>
      <p:sp>
        <p:nvSpPr>
          <p:cNvPr id="3" name="Tekstvak 2"/>
          <p:cNvSpPr txBox="1"/>
          <p:nvPr/>
        </p:nvSpPr>
        <p:spPr>
          <a:xfrm>
            <a:off x="1733550" y="1857375"/>
            <a:ext cx="929639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Built in support for Dependency Injection</a:t>
            </a:r>
          </a:p>
          <a:p>
            <a:pPr marL="742950" lvl="1" indent="-285750">
              <a:buFont typeface="Arial" panose="020B0604020202020204" pitchFamily="34" charset="0"/>
              <a:buChar char="•"/>
            </a:pPr>
            <a:r>
              <a:rPr lang="en-US" sz="2400" dirty="0"/>
              <a:t>Constructor and Action </a:t>
            </a:r>
            <a:r>
              <a:rPr lang="en-US" sz="2400" dirty="0" err="1"/>
              <a:t>injecton</a:t>
            </a:r>
            <a:endParaRPr lang="en-US" sz="2400" dirty="0"/>
          </a:p>
          <a:p>
            <a:pPr lvl="1"/>
            <a:endParaRPr lang="en-US" sz="2400" dirty="0"/>
          </a:p>
          <a:p>
            <a:pPr marL="285750" indent="-285750">
              <a:buFont typeface="Arial" panose="020B0604020202020204" pitchFamily="34" charset="0"/>
              <a:buChar char="•"/>
            </a:pPr>
            <a:r>
              <a:rPr lang="en-US" sz="2400" dirty="0"/>
              <a:t>Transient</a:t>
            </a:r>
          </a:p>
          <a:p>
            <a:pPr marL="742950" lvl="1" indent="-285750">
              <a:buFont typeface="Arial" panose="020B0604020202020204" pitchFamily="34" charset="0"/>
              <a:buChar char="•"/>
            </a:pPr>
            <a:r>
              <a:rPr lang="en-US" sz="2400" dirty="0"/>
              <a:t>Services are created each time they are requested</a:t>
            </a:r>
          </a:p>
          <a:p>
            <a:pPr marL="285750" indent="-285750">
              <a:buFont typeface="Arial" panose="020B0604020202020204" pitchFamily="34" charset="0"/>
              <a:buChar char="•"/>
            </a:pPr>
            <a:r>
              <a:rPr lang="en-US" sz="2400" dirty="0"/>
              <a:t>Scoped</a:t>
            </a:r>
          </a:p>
          <a:p>
            <a:pPr marL="742950" lvl="1" indent="-285750">
              <a:buFont typeface="Arial" panose="020B0604020202020204" pitchFamily="34" charset="0"/>
              <a:buChar char="•"/>
            </a:pPr>
            <a:r>
              <a:rPr lang="en-US" sz="2400" dirty="0"/>
              <a:t>Services are created once per request</a:t>
            </a:r>
          </a:p>
          <a:p>
            <a:pPr marL="285750" indent="-285750">
              <a:buFont typeface="Arial" panose="020B0604020202020204" pitchFamily="34" charset="0"/>
              <a:buChar char="•"/>
            </a:pPr>
            <a:r>
              <a:rPr lang="en-US" sz="2400" dirty="0"/>
              <a:t>Singleton</a:t>
            </a:r>
          </a:p>
          <a:p>
            <a:pPr marL="742950" lvl="1" indent="-285750">
              <a:buFont typeface="Arial" panose="020B0604020202020204" pitchFamily="34" charset="0"/>
              <a:buChar char="•"/>
            </a:pPr>
            <a:r>
              <a:rPr lang="en-US" sz="2400" dirty="0"/>
              <a:t>Services are created the first time they are requested and then every subsequent request will use the same instance</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53587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Yeoman</a:t>
            </a:r>
            <a:endParaRPr lang="en-US" dirty="0"/>
          </a:p>
        </p:txBody>
      </p:sp>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433" y="2598420"/>
            <a:ext cx="9005207" cy="2572916"/>
          </a:xfrm>
          <a:prstGeom prst="rect">
            <a:avLst/>
          </a:prstGeom>
        </p:spPr>
      </p:pic>
    </p:spTree>
    <p:extLst>
      <p:ext uri="{BB962C8B-B14F-4D97-AF65-F5344CB8AC3E}">
        <p14:creationId xmlns:p14="http://schemas.microsoft.com/office/powerpoint/2010/main" val="105426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Yeoman</a:t>
            </a:r>
            <a:endParaRPr lang="en-US"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479" y="2040055"/>
            <a:ext cx="2417152" cy="3740225"/>
          </a:xfrm>
          <a:prstGeom prst="rect">
            <a:avLst/>
          </a:prstGeom>
        </p:spPr>
      </p:pic>
      <p:sp>
        <p:nvSpPr>
          <p:cNvPr id="5" name="Tekstvak 4"/>
          <p:cNvSpPr txBox="1"/>
          <p:nvPr/>
        </p:nvSpPr>
        <p:spPr>
          <a:xfrm>
            <a:off x="1289538" y="2416127"/>
            <a:ext cx="5439508" cy="3139321"/>
          </a:xfrm>
          <a:prstGeom prst="rect">
            <a:avLst/>
          </a:prstGeom>
          <a:noFill/>
        </p:spPr>
        <p:txBody>
          <a:bodyPr wrap="square" rtlCol="0">
            <a:spAutoFit/>
          </a:bodyPr>
          <a:lstStyle/>
          <a:p>
            <a:pPr marL="285750" indent="-285750">
              <a:buFontTx/>
              <a:buChar char="-"/>
            </a:pPr>
            <a:r>
              <a:rPr lang="en-US" dirty="0"/>
              <a:t>Scaffolding tool</a:t>
            </a:r>
          </a:p>
          <a:p>
            <a:pPr marL="742950" lvl="1" indent="-285750">
              <a:buFontTx/>
              <a:buChar char="-"/>
            </a:pPr>
            <a:r>
              <a:rPr lang="en-US" dirty="0" err="1"/>
              <a:t>npm</a:t>
            </a:r>
            <a:r>
              <a:rPr lang="en-US" dirty="0"/>
              <a:t> install --global </a:t>
            </a:r>
            <a:r>
              <a:rPr lang="en-US" dirty="0" err="1"/>
              <a:t>yo</a:t>
            </a:r>
            <a:endParaRPr lang="en-US" dirty="0"/>
          </a:p>
          <a:p>
            <a:pPr lvl="1"/>
            <a:endParaRPr lang="en-US" dirty="0"/>
          </a:p>
          <a:p>
            <a:pPr marL="285750" indent="-285750">
              <a:buFontTx/>
              <a:buChar char="-"/>
            </a:pPr>
            <a:r>
              <a:rPr lang="en-US" dirty="0"/>
              <a:t>Generates </a:t>
            </a:r>
          </a:p>
          <a:p>
            <a:pPr marL="742950" lvl="1" indent="-285750">
              <a:buFontTx/>
              <a:buChar char="-"/>
            </a:pPr>
            <a:r>
              <a:rPr lang="en-US" dirty="0"/>
              <a:t>Projects</a:t>
            </a:r>
          </a:p>
          <a:p>
            <a:pPr marL="742950" lvl="1" indent="-285750">
              <a:buFontTx/>
              <a:buChar char="-"/>
            </a:pPr>
            <a:r>
              <a:rPr lang="en-US" dirty="0"/>
              <a:t>Classes</a:t>
            </a:r>
          </a:p>
          <a:p>
            <a:pPr marL="742950" lvl="1" indent="-285750">
              <a:buFontTx/>
              <a:buChar char="-"/>
            </a:pPr>
            <a:r>
              <a:rPr lang="en-US" dirty="0"/>
              <a:t>Files</a:t>
            </a:r>
          </a:p>
          <a:p>
            <a:pPr marL="742950" lvl="1" indent="-285750">
              <a:buFontTx/>
              <a:buChar char="-"/>
            </a:pPr>
            <a:endParaRPr lang="en-US" dirty="0"/>
          </a:p>
          <a:p>
            <a:pPr marL="285750" indent="-285750">
              <a:buFontTx/>
              <a:buChar char="-"/>
            </a:pPr>
            <a:r>
              <a:rPr lang="en-US" dirty="0"/>
              <a:t>Uses generators</a:t>
            </a:r>
          </a:p>
          <a:p>
            <a:pPr marL="742950" lvl="1" indent="-285750">
              <a:buFontTx/>
              <a:buChar char="-"/>
            </a:pPr>
            <a:r>
              <a:rPr lang="en-US" dirty="0" err="1"/>
              <a:t>npm</a:t>
            </a:r>
            <a:r>
              <a:rPr lang="en-US" dirty="0"/>
              <a:t> install --global generator-</a:t>
            </a:r>
            <a:r>
              <a:rPr lang="en-US" dirty="0" err="1"/>
              <a:t>aspnet</a:t>
            </a:r>
            <a:endParaRPr lang="en-US" dirty="0"/>
          </a:p>
          <a:p>
            <a:pPr marL="742950" lvl="1" indent="-285750">
              <a:buFontTx/>
              <a:buChar char="-"/>
            </a:pPr>
            <a:r>
              <a:rPr lang="en-US" dirty="0" err="1"/>
              <a:t>yo</a:t>
            </a:r>
            <a:r>
              <a:rPr lang="en-US" dirty="0"/>
              <a:t> </a:t>
            </a:r>
            <a:r>
              <a:rPr lang="en-US" dirty="0" err="1"/>
              <a:t>aspnet</a:t>
            </a:r>
            <a:endParaRPr lang="en-US" dirty="0"/>
          </a:p>
        </p:txBody>
      </p:sp>
    </p:spTree>
    <p:extLst>
      <p:ext uri="{BB962C8B-B14F-4D97-AF65-F5344CB8AC3E}">
        <p14:creationId xmlns:p14="http://schemas.microsoft.com/office/powerpoint/2010/main" val="340773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API project with ASP.NET Core</a:t>
            </a:r>
            <a:endParaRPr lang="en-US" dirty="0"/>
          </a:p>
        </p:txBody>
      </p:sp>
      <p:sp>
        <p:nvSpPr>
          <p:cNvPr id="7" name="Tekstvak 6"/>
          <p:cNvSpPr txBox="1"/>
          <p:nvPr/>
        </p:nvSpPr>
        <p:spPr>
          <a:xfrm>
            <a:off x="3509024" y="3292154"/>
            <a:ext cx="5305940" cy="830997"/>
          </a:xfrm>
          <a:prstGeom prst="rect">
            <a:avLst/>
          </a:prstGeom>
          <a:noFill/>
        </p:spPr>
        <p:txBody>
          <a:bodyPr wrap="none" rtlCol="0">
            <a:spAutoFit/>
          </a:bodyPr>
          <a:lstStyle/>
          <a:p>
            <a:r>
              <a:rPr lang="en-US" sz="4800" dirty="0"/>
              <a:t>Let’s see it in action!</a:t>
            </a:r>
          </a:p>
        </p:txBody>
      </p:sp>
    </p:spTree>
    <p:extLst>
      <p:ext uri="{BB962C8B-B14F-4D97-AF65-F5344CB8AC3E}">
        <p14:creationId xmlns:p14="http://schemas.microsoft.com/office/powerpoint/2010/main" val="924215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a:t>
            </a:r>
            <a:endParaRPr lang="en-US" dirty="0"/>
          </a:p>
        </p:txBody>
      </p:sp>
      <p:graphicFrame>
        <p:nvGraphicFramePr>
          <p:cNvPr id="3" name="Tabel 2"/>
          <p:cNvGraphicFramePr>
            <a:graphicFrameLocks noGrp="1"/>
          </p:cNvGraphicFramePr>
          <p:nvPr>
            <p:extLst>
              <p:ext uri="{D42A27DB-BD31-4B8C-83A1-F6EECF244321}">
                <p14:modId xmlns:p14="http://schemas.microsoft.com/office/powerpoint/2010/main" val="822483703"/>
              </p:ext>
            </p:extLst>
          </p:nvPr>
        </p:nvGraphicFramePr>
        <p:xfrm>
          <a:off x="674540" y="1820044"/>
          <a:ext cx="5848808" cy="1097280"/>
        </p:xfrm>
        <a:graphic>
          <a:graphicData uri="http://schemas.openxmlformats.org/drawingml/2006/table">
            <a:tbl>
              <a:tblPr firstRow="1" bandRow="1">
                <a:tableStyleId>{2D5ABB26-0587-4C30-8999-92F81FD0307C}</a:tableStyleId>
              </a:tblPr>
              <a:tblGrid>
                <a:gridCol w="2924404">
                  <a:extLst>
                    <a:ext uri="{9D8B030D-6E8A-4147-A177-3AD203B41FA5}">
                      <a16:colId xmlns:a16="http://schemas.microsoft.com/office/drawing/2014/main" val="3881106973"/>
                    </a:ext>
                  </a:extLst>
                </a:gridCol>
                <a:gridCol w="2924404">
                  <a:extLst>
                    <a:ext uri="{9D8B030D-6E8A-4147-A177-3AD203B41FA5}">
                      <a16:colId xmlns:a16="http://schemas.microsoft.com/office/drawing/2014/main" val="1756325341"/>
                    </a:ext>
                  </a:extLst>
                </a:gridCol>
              </a:tblGrid>
              <a:tr h="285723">
                <a:tc>
                  <a:txBody>
                    <a:bodyPr/>
                    <a:lstStyle/>
                    <a:p>
                      <a:r>
                        <a:rPr lang="en-US" b="1" dirty="0"/>
                        <a:t>Release</a:t>
                      </a:r>
                    </a:p>
                  </a:txBody>
                  <a:tcPr/>
                </a:tc>
                <a:tc>
                  <a:txBody>
                    <a:bodyPr/>
                    <a:lstStyle/>
                    <a:p>
                      <a:r>
                        <a:rPr lang="en-US" b="1" dirty="0"/>
                        <a:t>Time frame</a:t>
                      </a:r>
                    </a:p>
                  </a:txBody>
                  <a:tcPr/>
                </a:tc>
                <a:extLst>
                  <a:ext uri="{0D108BD9-81ED-4DB2-BD59-A6C34878D82A}">
                    <a16:rowId xmlns:a16="http://schemas.microsoft.com/office/drawing/2014/main" val="1100975420"/>
                  </a:ext>
                </a:extLst>
              </a:tr>
              <a:tr h="285723">
                <a:tc>
                  <a:txBody>
                    <a:bodyPr/>
                    <a:lstStyle/>
                    <a:p>
                      <a:r>
                        <a:rPr lang="en-US" dirty="0"/>
                        <a:t>1.1</a:t>
                      </a:r>
                    </a:p>
                  </a:txBody>
                  <a:tcPr/>
                </a:tc>
                <a:tc>
                  <a:txBody>
                    <a:bodyPr/>
                    <a:lstStyle/>
                    <a:p>
                      <a:r>
                        <a:rPr lang="en-US" dirty="0"/>
                        <a:t>Q4 2016 / Q1 2017</a:t>
                      </a:r>
                    </a:p>
                  </a:txBody>
                  <a:tcPr/>
                </a:tc>
                <a:extLst>
                  <a:ext uri="{0D108BD9-81ED-4DB2-BD59-A6C34878D82A}">
                    <a16:rowId xmlns:a16="http://schemas.microsoft.com/office/drawing/2014/main" val="3411199580"/>
                  </a:ext>
                </a:extLst>
              </a:tr>
              <a:tr h="285723">
                <a:tc>
                  <a:txBody>
                    <a:bodyPr/>
                    <a:lstStyle/>
                    <a:p>
                      <a:r>
                        <a:rPr lang="en-US" dirty="0"/>
                        <a:t>1.2</a:t>
                      </a:r>
                    </a:p>
                  </a:txBody>
                  <a:tcPr/>
                </a:tc>
                <a:tc>
                  <a:txBody>
                    <a:bodyPr/>
                    <a:lstStyle/>
                    <a:p>
                      <a:r>
                        <a:rPr lang="en-US" dirty="0"/>
                        <a:t>Q1 2017 / Q2 2017</a:t>
                      </a:r>
                    </a:p>
                  </a:txBody>
                  <a:tcPr/>
                </a:tc>
                <a:extLst>
                  <a:ext uri="{0D108BD9-81ED-4DB2-BD59-A6C34878D82A}">
                    <a16:rowId xmlns:a16="http://schemas.microsoft.com/office/drawing/2014/main" val="4138972743"/>
                  </a:ext>
                </a:extLst>
              </a:tr>
            </a:tbl>
          </a:graphicData>
        </a:graphic>
      </p:graphicFrame>
      <p:sp>
        <p:nvSpPr>
          <p:cNvPr id="8" name="Tekstvak 7"/>
          <p:cNvSpPr txBox="1"/>
          <p:nvPr/>
        </p:nvSpPr>
        <p:spPr>
          <a:xfrm>
            <a:off x="749954" y="3141990"/>
            <a:ext cx="5439508" cy="3416320"/>
          </a:xfrm>
          <a:prstGeom prst="rect">
            <a:avLst/>
          </a:prstGeom>
          <a:noFill/>
        </p:spPr>
        <p:txBody>
          <a:bodyPr wrap="square" rtlCol="0">
            <a:spAutoFit/>
          </a:bodyPr>
          <a:lstStyle/>
          <a:p>
            <a:r>
              <a:rPr lang="en-US" b="1" dirty="0"/>
              <a:t>1.1</a:t>
            </a:r>
            <a:endParaRPr lang="en-US" dirty="0"/>
          </a:p>
          <a:p>
            <a:pPr marL="285750" indent="-285750" fontAlgn="ctr">
              <a:buFont typeface="Arial" panose="020B0604020202020204" pitchFamily="34" charset="0"/>
              <a:buChar char="•"/>
            </a:pPr>
            <a:r>
              <a:rPr lang="en-US" dirty="0" err="1"/>
              <a:t>WebSockets</a:t>
            </a:r>
            <a:endParaRPr lang="en-US" dirty="0"/>
          </a:p>
          <a:p>
            <a:pPr marL="285750" indent="-285750" fontAlgn="ctr">
              <a:buFont typeface="Arial" panose="020B0604020202020204" pitchFamily="34" charset="0"/>
              <a:buChar char="•"/>
            </a:pPr>
            <a:r>
              <a:rPr lang="en-US" dirty="0"/>
              <a:t>URL Rewriting middleware</a:t>
            </a:r>
          </a:p>
          <a:p>
            <a:pPr marL="285750" indent="-285750" fontAlgn="ctr">
              <a:buFont typeface="Arial" panose="020B0604020202020204" pitchFamily="34" charset="0"/>
              <a:buChar char="•"/>
            </a:pPr>
            <a:r>
              <a:rPr lang="en-US" dirty="0"/>
              <a:t>Response caching middleware</a:t>
            </a:r>
          </a:p>
          <a:p>
            <a:pPr marL="285750" indent="-285750" fontAlgn="ctr">
              <a:buFont typeface="Arial" panose="020B0604020202020204" pitchFamily="34" charset="0"/>
              <a:buChar char="•"/>
            </a:pPr>
            <a:r>
              <a:rPr lang="en-US" dirty="0"/>
              <a:t>DI improvements for 3rd party containers</a:t>
            </a:r>
          </a:p>
          <a:p>
            <a:pPr marL="285750" indent="-285750" fontAlgn="ctr">
              <a:buFont typeface="Arial" panose="020B0604020202020204" pitchFamily="34" charset="0"/>
              <a:buChar char="•"/>
            </a:pPr>
            <a:r>
              <a:rPr lang="en-US" dirty="0" err="1"/>
              <a:t>WebListener</a:t>
            </a:r>
            <a:r>
              <a:rPr lang="en-US" dirty="0"/>
              <a:t> server (Windows only)</a:t>
            </a:r>
          </a:p>
          <a:p>
            <a:pPr marL="285750" indent="-285750" fontAlgn="ctr">
              <a:buFont typeface="Arial" panose="020B0604020202020204" pitchFamily="34" charset="0"/>
              <a:buChar char="•"/>
            </a:pPr>
            <a:r>
              <a:rPr lang="en-US" dirty="0"/>
              <a:t>Middleware as MVC filters</a:t>
            </a:r>
          </a:p>
          <a:p>
            <a:pPr marL="285750" indent="-285750" fontAlgn="ctr">
              <a:buFont typeface="Arial" panose="020B0604020202020204" pitchFamily="34" charset="0"/>
              <a:buChar char="•"/>
            </a:pPr>
            <a:r>
              <a:rPr lang="en-US" dirty="0" err="1"/>
              <a:t>ViewComponents</a:t>
            </a:r>
            <a:r>
              <a:rPr lang="en-US" dirty="0"/>
              <a:t> as Tag Helpers</a:t>
            </a:r>
          </a:p>
          <a:p>
            <a:pPr marL="285750" indent="-285750" fontAlgn="ctr">
              <a:buFont typeface="Arial" panose="020B0604020202020204" pitchFamily="34" charset="0"/>
              <a:buChar char="•"/>
            </a:pPr>
            <a:r>
              <a:rPr lang="en-US" dirty="0"/>
              <a:t>Improved Azure integration </a:t>
            </a:r>
          </a:p>
          <a:p>
            <a:pPr marL="742950" lvl="1" indent="-285750" fontAlgn="ctr">
              <a:buFont typeface="Arial" panose="020B0604020202020204" pitchFamily="34" charset="0"/>
              <a:buChar char="•"/>
            </a:pPr>
            <a:r>
              <a:rPr lang="en-US" dirty="0"/>
              <a:t>App Service startup time improvements</a:t>
            </a:r>
          </a:p>
          <a:p>
            <a:pPr marL="742950" lvl="1" indent="-285750" fontAlgn="ctr">
              <a:buFont typeface="Arial" panose="020B0604020202020204" pitchFamily="34" charset="0"/>
              <a:buChar char="•"/>
            </a:pPr>
            <a:r>
              <a:rPr lang="en-US" dirty="0"/>
              <a:t>App Service logging provider</a:t>
            </a:r>
          </a:p>
          <a:p>
            <a:pPr marL="742950" lvl="1" indent="-285750" fontAlgn="ctr">
              <a:buFont typeface="Arial" panose="020B0604020202020204" pitchFamily="34" charset="0"/>
              <a:buChar char="•"/>
            </a:pPr>
            <a:r>
              <a:rPr lang="en-US" dirty="0"/>
              <a:t>Azure Key Vault provider</a:t>
            </a:r>
          </a:p>
        </p:txBody>
      </p:sp>
      <p:sp>
        <p:nvSpPr>
          <p:cNvPr id="9" name="Tekstvak 8"/>
          <p:cNvSpPr txBox="1"/>
          <p:nvPr/>
        </p:nvSpPr>
        <p:spPr>
          <a:xfrm>
            <a:off x="5991500" y="3879137"/>
            <a:ext cx="5439508" cy="1477328"/>
          </a:xfrm>
          <a:prstGeom prst="rect">
            <a:avLst/>
          </a:prstGeom>
          <a:noFill/>
        </p:spPr>
        <p:txBody>
          <a:bodyPr wrap="square" rtlCol="0">
            <a:spAutoFit/>
          </a:bodyPr>
          <a:lstStyle/>
          <a:p>
            <a:r>
              <a:rPr lang="en-US" b="1" dirty="0"/>
              <a:t>1.2</a:t>
            </a:r>
            <a:endParaRPr lang="en-US" dirty="0"/>
          </a:p>
          <a:p>
            <a:pPr marL="285750" indent="-285750" fontAlgn="ctr">
              <a:buFont typeface="Arial" panose="020B0604020202020204" pitchFamily="34" charset="0"/>
              <a:buChar char="•"/>
            </a:pPr>
            <a:r>
              <a:rPr lang="en-US" dirty="0" err="1"/>
              <a:t>SignalR</a:t>
            </a:r>
            <a:endParaRPr lang="en-US" dirty="0"/>
          </a:p>
          <a:p>
            <a:pPr marL="285750" indent="-285750" fontAlgn="ctr">
              <a:buFont typeface="Arial" panose="020B0604020202020204" pitchFamily="34" charset="0"/>
              <a:buChar char="•"/>
            </a:pPr>
            <a:r>
              <a:rPr lang="en-US" dirty="0"/>
              <a:t>View Pages (Views without MVC controllers)</a:t>
            </a:r>
          </a:p>
          <a:p>
            <a:pPr marL="285750" indent="-285750" fontAlgn="ctr">
              <a:buFont typeface="Arial" panose="020B0604020202020204" pitchFamily="34" charset="0"/>
              <a:buChar char="•"/>
            </a:pPr>
            <a:r>
              <a:rPr lang="en-US" dirty="0"/>
              <a:t>Web API security</a:t>
            </a:r>
          </a:p>
          <a:p>
            <a:pPr marL="285750" indent="-285750" fontAlgn="ctr">
              <a:buFont typeface="Arial" panose="020B0604020202020204" pitchFamily="34" charset="0"/>
              <a:buChar char="•"/>
            </a:pPr>
            <a:r>
              <a:rPr lang="en-US" dirty="0"/>
              <a:t>View </a:t>
            </a:r>
            <a:r>
              <a:rPr lang="en-US" dirty="0" err="1"/>
              <a:t>precompilation</a:t>
            </a:r>
            <a:endParaRPr lang="en-US"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093" y="1738884"/>
            <a:ext cx="3180531" cy="1789672"/>
          </a:xfrm>
          <a:prstGeom prst="rect">
            <a:avLst/>
          </a:prstGeom>
        </p:spPr>
      </p:pic>
    </p:spTree>
    <p:extLst>
      <p:ext uri="{BB962C8B-B14F-4D97-AF65-F5344CB8AC3E}">
        <p14:creationId xmlns:p14="http://schemas.microsoft.com/office/powerpoint/2010/main" val="2089488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 you!</a:t>
            </a:r>
            <a:endParaRPr lang="en-US" dirty="0"/>
          </a:p>
        </p:txBody>
      </p:sp>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06" y="1789949"/>
            <a:ext cx="1481876" cy="1481876"/>
          </a:xfrm>
          <a:prstGeom prst="rect">
            <a:avLst/>
          </a:prstGeom>
        </p:spPr>
      </p:pic>
      <p:pic>
        <p:nvPicPr>
          <p:cNvPr id="4" name="Afbeelding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012" y="4897659"/>
            <a:ext cx="1272651" cy="1272651"/>
          </a:xfrm>
          <a:prstGeom prst="rect">
            <a:avLst/>
          </a:prstGeom>
        </p:spPr>
      </p:pic>
      <p:sp>
        <p:nvSpPr>
          <p:cNvPr id="5" name="Tekstvak 4"/>
          <p:cNvSpPr txBox="1"/>
          <p:nvPr/>
        </p:nvSpPr>
        <p:spPr>
          <a:xfrm>
            <a:off x="637556" y="2126420"/>
            <a:ext cx="4234924" cy="1477328"/>
          </a:xfrm>
          <a:prstGeom prst="rect">
            <a:avLst/>
          </a:prstGeom>
          <a:noFill/>
        </p:spPr>
        <p:txBody>
          <a:bodyPr wrap="square" rtlCol="0">
            <a:spAutoFit/>
          </a:bodyPr>
          <a:lstStyle/>
          <a:p>
            <a:r>
              <a:rPr lang="en-US" dirty="0"/>
              <a:t>Starting point for .NET</a:t>
            </a:r>
          </a:p>
          <a:p>
            <a:r>
              <a:rPr lang="en-US" dirty="0"/>
              <a:t>	</a:t>
            </a:r>
            <a:r>
              <a:rPr lang="en-US" dirty="0">
                <a:hlinkClick r:id="rId5"/>
              </a:rPr>
              <a:t>http://dot.net</a:t>
            </a:r>
            <a:endParaRPr lang="en-US" dirty="0"/>
          </a:p>
          <a:p>
            <a:endParaRPr lang="en-US" dirty="0"/>
          </a:p>
          <a:p>
            <a:r>
              <a:rPr lang="en-US" dirty="0"/>
              <a:t>ASP.NET Core docs</a:t>
            </a:r>
          </a:p>
          <a:p>
            <a:r>
              <a:rPr lang="en-US" dirty="0"/>
              <a:t>	</a:t>
            </a:r>
            <a:r>
              <a:rPr lang="en-US" dirty="0">
                <a:hlinkClick r:id="rId6"/>
              </a:rPr>
              <a:t>http://docs.asp.net</a:t>
            </a:r>
            <a:endParaRPr lang="en-US" dirty="0"/>
          </a:p>
        </p:txBody>
      </p:sp>
      <p:sp>
        <p:nvSpPr>
          <p:cNvPr id="9" name="Tekstvak 8"/>
          <p:cNvSpPr txBox="1"/>
          <p:nvPr/>
        </p:nvSpPr>
        <p:spPr>
          <a:xfrm>
            <a:off x="637556" y="4551747"/>
            <a:ext cx="5031724" cy="1477328"/>
          </a:xfrm>
          <a:prstGeom prst="rect">
            <a:avLst/>
          </a:prstGeom>
          <a:noFill/>
        </p:spPr>
        <p:txBody>
          <a:bodyPr wrap="square" rtlCol="0">
            <a:spAutoFit/>
          </a:bodyPr>
          <a:lstStyle/>
          <a:p>
            <a:r>
              <a:rPr lang="en-US" dirty="0"/>
              <a:t>All open source on </a:t>
            </a:r>
            <a:r>
              <a:rPr lang="en-US" dirty="0" err="1"/>
              <a:t>github</a:t>
            </a:r>
            <a:r>
              <a:rPr lang="en-US" dirty="0"/>
              <a:t> !</a:t>
            </a:r>
          </a:p>
          <a:p>
            <a:r>
              <a:rPr lang="en-US" dirty="0"/>
              <a:t>     </a:t>
            </a:r>
            <a:r>
              <a:rPr lang="en-US" dirty="0">
                <a:hlinkClick r:id="rId7"/>
              </a:rPr>
              <a:t>http://github.com/dotnet</a:t>
            </a:r>
            <a:endParaRPr lang="en-US" dirty="0"/>
          </a:p>
          <a:p>
            <a:r>
              <a:rPr lang="en-US" dirty="0"/>
              <a:t>     </a:t>
            </a:r>
            <a:r>
              <a:rPr lang="en-US" dirty="0">
                <a:hlinkClick r:id="rId8"/>
              </a:rPr>
              <a:t>http://github.com/aspnet</a:t>
            </a:r>
            <a:endParaRPr lang="en-US" dirty="0"/>
          </a:p>
          <a:p>
            <a:r>
              <a:rPr lang="en-US" dirty="0"/>
              <a:t>     </a:t>
            </a:r>
            <a:r>
              <a:rPr lang="en-US" dirty="0">
                <a:hlinkClick r:id="rId9"/>
              </a:rPr>
              <a:t>https://github.com/aspnet/benchmarks</a:t>
            </a:r>
            <a:r>
              <a:rPr lang="en-US" dirty="0"/>
              <a:t> </a:t>
            </a:r>
          </a:p>
          <a:p>
            <a:r>
              <a:rPr lang="en-US" dirty="0"/>
              <a:t>     </a:t>
            </a:r>
            <a:r>
              <a:rPr lang="en-US" dirty="0">
                <a:hlinkClick r:id="rId10"/>
              </a:rPr>
              <a:t>http://github.com/microsoft</a:t>
            </a:r>
            <a:r>
              <a:rPr lang="en-US" dirty="0"/>
              <a:t>	</a:t>
            </a:r>
          </a:p>
        </p:txBody>
      </p:sp>
      <p:sp>
        <p:nvSpPr>
          <p:cNvPr id="10" name="Tekstvak 9"/>
          <p:cNvSpPr txBox="1"/>
          <p:nvPr/>
        </p:nvSpPr>
        <p:spPr>
          <a:xfrm>
            <a:off x="7399101" y="2185892"/>
            <a:ext cx="4234924" cy="1200329"/>
          </a:xfrm>
          <a:prstGeom prst="rect">
            <a:avLst/>
          </a:prstGeom>
          <a:noFill/>
        </p:spPr>
        <p:txBody>
          <a:bodyPr wrap="square" rtlCol="0">
            <a:spAutoFit/>
          </a:bodyPr>
          <a:lstStyle/>
          <a:p>
            <a:r>
              <a:rPr lang="en-US" dirty="0"/>
              <a:t>Get Visual Studio Code</a:t>
            </a:r>
          </a:p>
          <a:p>
            <a:r>
              <a:rPr lang="en-US" dirty="0"/>
              <a:t>	</a:t>
            </a:r>
            <a:r>
              <a:rPr lang="en-US" b="1" dirty="0"/>
              <a:t>It’s awesome!</a:t>
            </a:r>
          </a:p>
          <a:p>
            <a:endParaRPr lang="en-US" b="1" dirty="0"/>
          </a:p>
          <a:p>
            <a:r>
              <a:rPr lang="en-US" dirty="0">
                <a:hlinkClick r:id="rId11"/>
              </a:rPr>
              <a:t>http://code.visualstudio.com</a:t>
            </a:r>
            <a:r>
              <a:rPr lang="en-US" dirty="0"/>
              <a:t> </a:t>
            </a:r>
          </a:p>
        </p:txBody>
      </p:sp>
      <p:pic>
        <p:nvPicPr>
          <p:cNvPr id="6" name="Afbeelding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04621" y="3386221"/>
            <a:ext cx="1397042" cy="1397042"/>
          </a:xfrm>
          <a:prstGeom prst="rect">
            <a:avLst/>
          </a:prstGeom>
        </p:spPr>
      </p:pic>
      <p:sp>
        <p:nvSpPr>
          <p:cNvPr id="13" name="Tekstvak 12"/>
          <p:cNvSpPr txBox="1"/>
          <p:nvPr/>
        </p:nvSpPr>
        <p:spPr>
          <a:xfrm>
            <a:off x="7428320" y="4671420"/>
            <a:ext cx="4234924" cy="923330"/>
          </a:xfrm>
          <a:prstGeom prst="rect">
            <a:avLst/>
          </a:prstGeom>
          <a:noFill/>
        </p:spPr>
        <p:txBody>
          <a:bodyPr wrap="square" rtlCol="0">
            <a:spAutoFit/>
          </a:bodyPr>
          <a:lstStyle/>
          <a:p>
            <a:r>
              <a:rPr lang="en-US" dirty="0" err="1"/>
              <a:t>Omnisharp</a:t>
            </a:r>
            <a:r>
              <a:rPr lang="en-US" dirty="0"/>
              <a:t> </a:t>
            </a:r>
            <a:r>
              <a:rPr lang="en-US" dirty="0" err="1"/>
              <a:t>intellisense</a:t>
            </a:r>
            <a:r>
              <a:rPr lang="en-US" dirty="0"/>
              <a:t> for editors</a:t>
            </a:r>
          </a:p>
          <a:p>
            <a:r>
              <a:rPr lang="en-US" dirty="0"/>
              <a:t>	</a:t>
            </a:r>
            <a:r>
              <a:rPr lang="en-US" dirty="0">
                <a:hlinkClick r:id="rId13"/>
              </a:rPr>
              <a:t>http://omnisharp.net</a:t>
            </a:r>
            <a:endParaRPr lang="en-US" dirty="0"/>
          </a:p>
          <a:p>
            <a:r>
              <a:rPr lang="en-US" dirty="0"/>
              <a:t>	</a:t>
            </a:r>
            <a:r>
              <a:rPr lang="en-US" dirty="0">
                <a:hlinkClick r:id="rId14"/>
              </a:rPr>
              <a:t>http://github.com/omnisharp</a:t>
            </a:r>
            <a:endParaRPr lang="en-US" dirty="0"/>
          </a:p>
        </p:txBody>
      </p:sp>
    </p:spTree>
    <p:extLst>
      <p:ext uri="{BB962C8B-B14F-4D97-AF65-F5344CB8AC3E}">
        <p14:creationId xmlns:p14="http://schemas.microsoft.com/office/powerpoint/2010/main" val="1626345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722395" cy="6861362"/>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kstvak 6"/>
          <p:cNvSpPr txBox="1"/>
          <p:nvPr/>
        </p:nvSpPr>
        <p:spPr>
          <a:xfrm>
            <a:off x="5236029" y="587828"/>
            <a:ext cx="6004785" cy="1384995"/>
          </a:xfrm>
          <a:prstGeom prst="rect">
            <a:avLst/>
          </a:prstGeom>
          <a:noFill/>
        </p:spPr>
        <p:txBody>
          <a:bodyPr wrap="none" rtlCol="0">
            <a:spAutoFit/>
          </a:bodyPr>
          <a:lstStyle/>
          <a:p>
            <a:r>
              <a:rPr lang="en-US" sz="6000" dirty="0">
                <a:solidFill>
                  <a:schemeClr val="bg1"/>
                </a:solidFill>
                <a:latin typeface="+mj-lt"/>
                <a:ea typeface="+mj-ea"/>
                <a:cs typeface="+mj-cs"/>
              </a:rPr>
              <a:t>Tim Sommer</a:t>
            </a:r>
            <a:br>
              <a:rPr lang="en-US" sz="6000" dirty="0">
                <a:solidFill>
                  <a:schemeClr val="bg1"/>
                </a:solidFill>
                <a:latin typeface="+mj-lt"/>
                <a:ea typeface="+mj-ea"/>
                <a:cs typeface="+mj-cs"/>
              </a:rPr>
            </a:br>
            <a:r>
              <a:rPr lang="en-US" sz="2400" dirty="0">
                <a:solidFill>
                  <a:schemeClr val="bg1"/>
                </a:solidFill>
                <a:latin typeface="+mj-lt"/>
                <a:ea typeface="+mj-ea"/>
                <a:cs typeface="+mj-cs"/>
              </a:rPr>
              <a:t>Competence Manager Team4Talent, </a:t>
            </a:r>
            <a:r>
              <a:rPr lang="en-US" sz="2400" dirty="0" err="1">
                <a:solidFill>
                  <a:schemeClr val="bg1"/>
                </a:solidFill>
                <a:latin typeface="+mj-lt"/>
                <a:ea typeface="+mj-ea"/>
                <a:cs typeface="+mj-cs"/>
              </a:rPr>
              <a:t>Coderdojo</a:t>
            </a:r>
            <a:endParaRPr lang="en-US" sz="2400" dirty="0">
              <a:solidFill>
                <a:schemeClr val="bg1"/>
              </a:solidFill>
              <a:latin typeface="+mj-lt"/>
              <a:ea typeface="+mj-ea"/>
              <a:cs typeface="+mj-cs"/>
            </a:endParaRPr>
          </a:p>
        </p:txBody>
      </p:sp>
      <p:sp>
        <p:nvSpPr>
          <p:cNvPr id="8" name="Subtitle 5"/>
          <p:cNvSpPr txBox="1">
            <a:spLocks/>
          </p:cNvSpPr>
          <p:nvPr/>
        </p:nvSpPr>
        <p:spPr>
          <a:xfrm>
            <a:off x="5236029" y="2190514"/>
            <a:ext cx="4038600" cy="22560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pPr marL="0" indent="0">
              <a:buNone/>
            </a:pPr>
            <a:r>
              <a:rPr lang="en-US" sz="2400" dirty="0"/>
              <a:t>@</a:t>
            </a:r>
            <a:r>
              <a:rPr lang="en-US" sz="2400" dirty="0" err="1"/>
              <a:t>sommertim</a:t>
            </a:r>
            <a:endParaRPr lang="en-US" sz="2400" dirty="0"/>
          </a:p>
          <a:p>
            <a:pPr marL="0" indent="0">
              <a:buNone/>
            </a:pPr>
            <a:r>
              <a:rPr lang="en-US" sz="2400" dirty="0"/>
              <a:t>tim.sommer@outlook.be</a:t>
            </a:r>
          </a:p>
          <a:p>
            <a:pPr marL="0" indent="0">
              <a:buNone/>
            </a:pPr>
            <a:r>
              <a:rPr lang="en-US" sz="2400" dirty="0"/>
              <a:t>http://blog.timsommer.be</a:t>
            </a:r>
          </a:p>
          <a:p>
            <a:pPr marL="0" indent="0">
              <a:buNone/>
            </a:pPr>
            <a:endParaRPr lang="en-US" sz="2400" dirty="0"/>
          </a:p>
          <a:p>
            <a:pPr marL="0" indent="0">
              <a:buNone/>
            </a:pPr>
            <a:endParaRPr lang="en-US" sz="2400" dirty="0"/>
          </a:p>
          <a:p>
            <a:pPr marL="0" indent="0">
              <a:buNone/>
            </a:pPr>
            <a:endParaRPr lang="en-US" sz="3200" b="1" dirty="0"/>
          </a:p>
          <a:p>
            <a:pPr marL="0" indent="0">
              <a:buNone/>
            </a:pPr>
            <a:r>
              <a:rPr lang="en-US" sz="3200" b="1" dirty="0"/>
              <a:t>Questions?</a:t>
            </a:r>
          </a:p>
        </p:txBody>
      </p:sp>
      <p:sp>
        <p:nvSpPr>
          <p:cNvPr id="9" name="Rectangle 8"/>
          <p:cNvSpPr/>
          <p:nvPr/>
        </p:nvSpPr>
        <p:spPr>
          <a:xfrm>
            <a:off x="962526" y="457207"/>
            <a:ext cx="2719137" cy="5722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descr="\\SD.DIKA.BE\DATA\BEAN\SOMMERT01\Desktop\dotnetcore\TimSommer.pn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284062" y="950604"/>
            <a:ext cx="2091529" cy="282743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282" y="3268756"/>
            <a:ext cx="1431692" cy="405271"/>
          </a:xfrm>
          <a:prstGeom prst="rect">
            <a:avLst/>
          </a:prstGeom>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52" y="180730"/>
            <a:ext cx="2265948" cy="1285967"/>
          </a:xfrm>
          <a:prstGeom prst="rect">
            <a:avLst/>
          </a:prstGeom>
        </p:spPr>
      </p:pic>
      <p:pic>
        <p:nvPicPr>
          <p:cNvPr id="15" name="Afbeelding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966" y="3906846"/>
            <a:ext cx="2144255" cy="2144255"/>
          </a:xfrm>
          <a:prstGeom prst="rect">
            <a:avLst/>
          </a:prstGeom>
        </p:spPr>
      </p:pic>
    </p:spTree>
    <p:extLst>
      <p:ext uri="{BB962C8B-B14F-4D97-AF65-F5344CB8AC3E}">
        <p14:creationId xmlns:p14="http://schemas.microsoft.com/office/powerpoint/2010/main" val="300527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History of .NET</a:t>
            </a:r>
          </a:p>
        </p:txBody>
      </p:sp>
      <p:sp>
        <p:nvSpPr>
          <p:cNvPr id="4" name="Rectangle 3"/>
          <p:cNvSpPr/>
          <p:nvPr/>
        </p:nvSpPr>
        <p:spPr>
          <a:xfrm>
            <a:off x="782185" y="3449449"/>
            <a:ext cx="1728216" cy="693323"/>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Open Sans" panose="020B0606030504020204" pitchFamily="34" charset="0"/>
              </a:rPr>
              <a:t>2002</a:t>
            </a:r>
            <a:endParaRPr lang="en-US" dirty="0">
              <a:solidFill>
                <a:schemeClr val="bg1"/>
              </a:solidFill>
            </a:endParaRPr>
          </a:p>
        </p:txBody>
      </p:sp>
      <p:sp>
        <p:nvSpPr>
          <p:cNvPr id="5" name="Rectangle 56"/>
          <p:cNvSpPr/>
          <p:nvPr/>
        </p:nvSpPr>
        <p:spPr>
          <a:xfrm>
            <a:off x="2509817" y="3449449"/>
            <a:ext cx="1728216" cy="693323"/>
          </a:xfrm>
          <a:prstGeom prst="rect">
            <a:avLst/>
          </a:prstGeom>
          <a:solidFill>
            <a:srgbClr val="8D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2005</a:t>
            </a:r>
            <a:endParaRPr lang="en-US" dirty="0"/>
          </a:p>
        </p:txBody>
      </p:sp>
      <p:sp>
        <p:nvSpPr>
          <p:cNvPr id="6" name="Rectangle 66"/>
          <p:cNvSpPr/>
          <p:nvPr/>
        </p:nvSpPr>
        <p:spPr>
          <a:xfrm>
            <a:off x="4237449" y="3449449"/>
            <a:ext cx="1728216" cy="693323"/>
          </a:xfrm>
          <a:prstGeom prst="rect">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2006</a:t>
            </a:r>
            <a:endParaRPr lang="en-US" dirty="0"/>
          </a:p>
        </p:txBody>
      </p:sp>
      <p:sp>
        <p:nvSpPr>
          <p:cNvPr id="7" name="Rectangle 67"/>
          <p:cNvSpPr/>
          <p:nvPr/>
        </p:nvSpPr>
        <p:spPr>
          <a:xfrm>
            <a:off x="5965081" y="3449449"/>
            <a:ext cx="1728216" cy="693323"/>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2007</a:t>
            </a:r>
            <a:endParaRPr lang="en-US" dirty="0"/>
          </a:p>
        </p:txBody>
      </p:sp>
      <p:sp>
        <p:nvSpPr>
          <p:cNvPr id="8" name="Rectangle 68"/>
          <p:cNvSpPr/>
          <p:nvPr/>
        </p:nvSpPr>
        <p:spPr>
          <a:xfrm>
            <a:off x="7692713" y="3449449"/>
            <a:ext cx="1728216" cy="693323"/>
          </a:xfrm>
          <a:prstGeom prst="rect">
            <a:avLst/>
          </a:pr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2010</a:t>
            </a:r>
            <a:endParaRPr lang="en-US" dirty="0"/>
          </a:p>
        </p:txBody>
      </p:sp>
      <p:sp>
        <p:nvSpPr>
          <p:cNvPr id="9" name="Rectangle 69"/>
          <p:cNvSpPr/>
          <p:nvPr/>
        </p:nvSpPr>
        <p:spPr>
          <a:xfrm>
            <a:off x="9420343" y="3449449"/>
            <a:ext cx="1728216" cy="693323"/>
          </a:xfrm>
          <a:prstGeom prst="rect">
            <a:avLst/>
          </a:pr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2012</a:t>
            </a:r>
            <a:endParaRPr lang="en-US" dirty="0"/>
          </a:p>
        </p:txBody>
      </p:sp>
      <p:cxnSp>
        <p:nvCxnSpPr>
          <p:cNvPr id="10" name="Straight Connector 9"/>
          <p:cNvCxnSpPr/>
          <p:nvPr/>
        </p:nvCxnSpPr>
        <p:spPr>
          <a:xfrm>
            <a:off x="1644891" y="4155344"/>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585455" y="4083336"/>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48847" y="4661013"/>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2D3E50"/>
              </a:solidFill>
              <a:latin typeface="FontAwesome" pitchFamily="2" charset="0"/>
            </a:endParaRPr>
          </a:p>
        </p:txBody>
      </p:sp>
      <p:cxnSp>
        <p:nvCxnSpPr>
          <p:cNvPr id="13" name="Straight Connector 14"/>
          <p:cNvCxnSpPr/>
          <p:nvPr/>
        </p:nvCxnSpPr>
        <p:spPr>
          <a:xfrm>
            <a:off x="3351481" y="2788805"/>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14" name="Oval 15"/>
          <p:cNvSpPr/>
          <p:nvPr/>
        </p:nvSpPr>
        <p:spPr>
          <a:xfrm>
            <a:off x="3292045" y="3390013"/>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21"/>
          <p:cNvSpPr/>
          <p:nvPr/>
        </p:nvSpPr>
        <p:spPr>
          <a:xfrm>
            <a:off x="2955437" y="2139120"/>
            <a:ext cx="792088" cy="792088"/>
          </a:xfrm>
          <a:prstGeom prst="ellipse">
            <a:avLst/>
          </a:prstGeom>
          <a:solidFill>
            <a:schemeClr val="bg1"/>
          </a:solidFill>
          <a:ln w="28575">
            <a:solidFill>
              <a:srgbClr val="8D4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8D44AD"/>
              </a:solidFill>
              <a:latin typeface="FontAwesome" pitchFamily="2" charset="0"/>
            </a:endParaRPr>
          </a:p>
        </p:txBody>
      </p:sp>
      <p:grpSp>
        <p:nvGrpSpPr>
          <p:cNvPr id="16" name="Group 29"/>
          <p:cNvGrpSpPr/>
          <p:nvPr/>
        </p:nvGrpSpPr>
        <p:grpSpPr>
          <a:xfrm>
            <a:off x="4662027" y="4083336"/>
            <a:ext cx="792088" cy="1369765"/>
            <a:chOff x="1379476" y="3717032"/>
            <a:chExt cx="792088" cy="1369765"/>
          </a:xfrm>
        </p:grpSpPr>
        <p:cxnSp>
          <p:nvCxnSpPr>
            <p:cNvPr id="17" name="Straight Connector 30"/>
            <p:cNvCxnSpPr/>
            <p:nvPr/>
          </p:nvCxnSpPr>
          <p:spPr>
            <a:xfrm>
              <a:off x="1775520" y="3789040"/>
              <a:ext cx="0" cy="720080"/>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sp>
          <p:nvSpPr>
            <p:cNvPr id="18" name="Oval 31"/>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2"/>
            <p:cNvSpPr/>
            <p:nvPr/>
          </p:nvSpPr>
          <p:spPr>
            <a:xfrm>
              <a:off x="1379476" y="4294709"/>
              <a:ext cx="792088" cy="792088"/>
            </a:xfrm>
            <a:prstGeom prst="ellipse">
              <a:avLst/>
            </a:prstGeom>
            <a:solidFill>
              <a:schemeClr val="bg1"/>
            </a:solidFill>
            <a:ln w="28575">
              <a:solidFill>
                <a:srgbClr val="29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297FB8"/>
                </a:solidFill>
                <a:latin typeface="FontAwesome" pitchFamily="2" charset="0"/>
              </a:endParaRPr>
            </a:p>
          </p:txBody>
        </p:sp>
      </p:grpSp>
      <p:grpSp>
        <p:nvGrpSpPr>
          <p:cNvPr id="20" name="Group 33"/>
          <p:cNvGrpSpPr/>
          <p:nvPr/>
        </p:nvGrpSpPr>
        <p:grpSpPr>
          <a:xfrm>
            <a:off x="6368617" y="2139120"/>
            <a:ext cx="792088" cy="1369765"/>
            <a:chOff x="2570677" y="3717032"/>
            <a:chExt cx="792088" cy="1369765"/>
          </a:xfrm>
        </p:grpSpPr>
        <p:cxnSp>
          <p:nvCxnSpPr>
            <p:cNvPr id="21" name="Straight Connector 34"/>
            <p:cNvCxnSpPr/>
            <p:nvPr/>
          </p:nvCxnSpPr>
          <p:spPr>
            <a:xfrm>
              <a:off x="2966721" y="4366717"/>
              <a:ext cx="0" cy="720080"/>
            </a:xfrm>
            <a:prstGeom prst="line">
              <a:avLst/>
            </a:prstGeom>
            <a:ln>
              <a:solidFill>
                <a:srgbClr val="27AE61"/>
              </a:solidFill>
              <a:prstDash val="dash"/>
            </a:ln>
          </p:spPr>
          <p:style>
            <a:lnRef idx="1">
              <a:schemeClr val="accent1"/>
            </a:lnRef>
            <a:fillRef idx="0">
              <a:schemeClr val="accent1"/>
            </a:fillRef>
            <a:effectRef idx="0">
              <a:schemeClr val="accent1"/>
            </a:effectRef>
            <a:fontRef idx="minor">
              <a:schemeClr val="tx1"/>
            </a:fontRef>
          </p:style>
        </p:cxnSp>
        <p:sp>
          <p:nvSpPr>
            <p:cNvPr id="22" name="Oval 35"/>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36"/>
            <p:cNvSpPr/>
            <p:nvPr/>
          </p:nvSpPr>
          <p:spPr>
            <a:xfrm>
              <a:off x="2570677" y="3717032"/>
              <a:ext cx="792088" cy="792088"/>
            </a:xfrm>
            <a:prstGeom prst="ellipse">
              <a:avLst/>
            </a:prstGeom>
            <a:solidFill>
              <a:schemeClr val="bg1"/>
            </a:solidFill>
            <a:ln w="28575">
              <a:solidFill>
                <a:srgbClr val="27AE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27AE61"/>
                </a:solidFill>
                <a:latin typeface="FontAwesome" pitchFamily="2" charset="0"/>
              </a:endParaRPr>
            </a:p>
          </p:txBody>
        </p:sp>
      </p:grpSp>
      <p:grpSp>
        <p:nvGrpSpPr>
          <p:cNvPr id="24" name="Group 37"/>
          <p:cNvGrpSpPr/>
          <p:nvPr/>
        </p:nvGrpSpPr>
        <p:grpSpPr>
          <a:xfrm>
            <a:off x="8075207" y="4083336"/>
            <a:ext cx="792088" cy="1369765"/>
            <a:chOff x="1379476" y="3717032"/>
            <a:chExt cx="792088" cy="1369765"/>
          </a:xfrm>
        </p:grpSpPr>
        <p:cxnSp>
          <p:nvCxnSpPr>
            <p:cNvPr id="25" name="Straight Connector 38"/>
            <p:cNvCxnSpPr/>
            <p:nvPr/>
          </p:nvCxnSpPr>
          <p:spPr>
            <a:xfrm>
              <a:off x="1775520" y="3789040"/>
              <a:ext cx="0" cy="720080"/>
            </a:xfrm>
            <a:prstGeom prst="line">
              <a:avLst/>
            </a:prstGeom>
            <a:ln>
              <a:solidFill>
                <a:srgbClr val="E84C3D"/>
              </a:solidFill>
              <a:prstDash val="dash"/>
            </a:ln>
          </p:spPr>
          <p:style>
            <a:lnRef idx="1">
              <a:schemeClr val="accent1"/>
            </a:lnRef>
            <a:fillRef idx="0">
              <a:schemeClr val="accent1"/>
            </a:fillRef>
            <a:effectRef idx="0">
              <a:schemeClr val="accent1"/>
            </a:effectRef>
            <a:fontRef idx="minor">
              <a:schemeClr val="tx1"/>
            </a:fontRef>
          </p:style>
        </p:cxnSp>
        <p:sp>
          <p:nvSpPr>
            <p:cNvPr id="26" name="Oval 39"/>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40"/>
            <p:cNvSpPr/>
            <p:nvPr/>
          </p:nvSpPr>
          <p:spPr>
            <a:xfrm>
              <a:off x="1379476" y="4294709"/>
              <a:ext cx="792088" cy="792088"/>
            </a:xfrm>
            <a:prstGeom prst="ellipse">
              <a:avLst/>
            </a:prstGeom>
            <a:solidFill>
              <a:schemeClr val="bg1"/>
            </a:solidFill>
            <a:ln w="28575">
              <a:solidFill>
                <a:srgbClr val="E84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E84C3D"/>
                </a:solidFill>
                <a:latin typeface="FontAwesome" pitchFamily="2" charset="0"/>
              </a:endParaRPr>
            </a:p>
          </p:txBody>
        </p:sp>
      </p:grpSp>
      <p:grpSp>
        <p:nvGrpSpPr>
          <p:cNvPr id="28" name="Group 41"/>
          <p:cNvGrpSpPr/>
          <p:nvPr/>
        </p:nvGrpSpPr>
        <p:grpSpPr>
          <a:xfrm>
            <a:off x="9781795" y="2139120"/>
            <a:ext cx="792088" cy="1369765"/>
            <a:chOff x="2570677" y="3717032"/>
            <a:chExt cx="792088" cy="1369765"/>
          </a:xfrm>
        </p:grpSpPr>
        <p:cxnSp>
          <p:nvCxnSpPr>
            <p:cNvPr id="29" name="Straight Connector 42"/>
            <p:cNvCxnSpPr/>
            <p:nvPr/>
          </p:nvCxnSpPr>
          <p:spPr>
            <a:xfrm>
              <a:off x="2966721" y="4366717"/>
              <a:ext cx="0" cy="720080"/>
            </a:xfrm>
            <a:prstGeom prst="line">
              <a:avLst/>
            </a:prstGeom>
            <a:ln>
              <a:solidFill>
                <a:srgbClr val="F39C11"/>
              </a:solidFill>
              <a:prstDash val="dash"/>
            </a:ln>
          </p:spPr>
          <p:style>
            <a:lnRef idx="1">
              <a:schemeClr val="accent1"/>
            </a:lnRef>
            <a:fillRef idx="0">
              <a:schemeClr val="accent1"/>
            </a:fillRef>
            <a:effectRef idx="0">
              <a:schemeClr val="accent1"/>
            </a:effectRef>
            <a:fontRef idx="minor">
              <a:schemeClr val="tx1"/>
            </a:fontRef>
          </p:style>
        </p:cxnSp>
        <p:sp>
          <p:nvSpPr>
            <p:cNvPr id="30" name="Oval 43"/>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44"/>
            <p:cNvSpPr/>
            <p:nvPr/>
          </p:nvSpPr>
          <p:spPr>
            <a:xfrm>
              <a:off x="2570677" y="3717032"/>
              <a:ext cx="792088" cy="792088"/>
            </a:xfrm>
            <a:prstGeom prst="ellipse">
              <a:avLst/>
            </a:prstGeom>
            <a:solidFill>
              <a:schemeClr val="bg1"/>
            </a:solidFill>
            <a:ln w="28575">
              <a:solidFill>
                <a:srgbClr val="F39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rgbClr val="F39C11"/>
                </a:solidFill>
                <a:latin typeface="FontAwesome" pitchFamily="2" charset="0"/>
              </a:endParaRPr>
            </a:p>
          </p:txBody>
        </p:sp>
      </p:grpSp>
      <p:grpSp>
        <p:nvGrpSpPr>
          <p:cNvPr id="32" name="Group 47"/>
          <p:cNvGrpSpPr/>
          <p:nvPr/>
        </p:nvGrpSpPr>
        <p:grpSpPr>
          <a:xfrm>
            <a:off x="1403280" y="4766120"/>
            <a:ext cx="2862703" cy="923330"/>
            <a:chOff x="333235" y="5429016"/>
            <a:chExt cx="2862703" cy="923330"/>
          </a:xfrm>
        </p:grpSpPr>
        <p:sp>
          <p:nvSpPr>
            <p:cNvPr id="33" name="TextBox 45"/>
            <p:cNvSpPr txBox="1"/>
            <p:nvPr/>
          </p:nvSpPr>
          <p:spPr>
            <a:xfrm>
              <a:off x="333235" y="5505488"/>
              <a:ext cx="472245" cy="369332"/>
            </a:xfrm>
            <a:prstGeom prst="rect">
              <a:avLst/>
            </a:prstGeom>
            <a:noFill/>
          </p:spPr>
          <p:txBody>
            <a:bodyPr wrap="none" rtlCol="0">
              <a:spAutoFit/>
            </a:bodyPr>
            <a:lstStyle/>
            <a:p>
              <a:r>
                <a:rPr lang="en-US" b="1" dirty="0">
                  <a:solidFill>
                    <a:srgbClr val="2D3E50"/>
                  </a:solidFill>
                  <a:latin typeface="Open Sans" panose="020B0606030504020204" pitchFamily="34" charset="0"/>
                  <a:ea typeface="Open Sans" panose="020B0606030504020204" pitchFamily="34" charset="0"/>
                  <a:cs typeface="Open Sans" panose="020B0606030504020204" pitchFamily="34" charset="0"/>
                </a:rPr>
                <a:t>1.0</a:t>
              </a:r>
            </a:p>
          </p:txBody>
        </p:sp>
        <p:sp>
          <p:nvSpPr>
            <p:cNvPr id="34" name="TextBox 46"/>
            <p:cNvSpPr txBox="1"/>
            <p:nvPr/>
          </p:nvSpPr>
          <p:spPr>
            <a:xfrm>
              <a:off x="1071319" y="5429016"/>
              <a:ext cx="2124619" cy="923330"/>
            </a:xfrm>
            <a:prstGeom prst="rect">
              <a:avLst/>
            </a:prstGeom>
            <a:noFill/>
          </p:spPr>
          <p:txBody>
            <a:bodyPr wrap="square" rtlCol="0">
              <a:spAutoFit/>
            </a:bodyPr>
            <a:lstStyle/>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Visual Studio 2002</a:t>
              </a:r>
            </a:p>
            <a:p>
              <a:r>
                <a:rPr lang="en-US" b="1" dirty="0" err="1">
                  <a:solidFill>
                    <a:srgbClr val="7E8C8D"/>
                  </a:solidFill>
                  <a:latin typeface="Open Sans" panose="020B0606030504020204" pitchFamily="34" charset="0"/>
                  <a:ea typeface="Open Sans" panose="020B0606030504020204" pitchFamily="34" charset="0"/>
                  <a:cs typeface="Open Sans" panose="020B0606030504020204" pitchFamily="34" charset="0"/>
                </a:rPr>
                <a:t>Winforms</a:t>
              </a:r>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 ADO.NET, ASP.NET</a:t>
              </a:r>
            </a:p>
          </p:txBody>
        </p:sp>
      </p:grpSp>
      <p:grpSp>
        <p:nvGrpSpPr>
          <p:cNvPr id="35" name="Group 48"/>
          <p:cNvGrpSpPr/>
          <p:nvPr/>
        </p:nvGrpSpPr>
        <p:grpSpPr>
          <a:xfrm>
            <a:off x="4819865" y="4766120"/>
            <a:ext cx="2650456" cy="646331"/>
            <a:chOff x="336640" y="5429016"/>
            <a:chExt cx="2650456" cy="646331"/>
          </a:xfrm>
        </p:grpSpPr>
        <p:sp>
          <p:nvSpPr>
            <p:cNvPr id="36" name="TextBox 49"/>
            <p:cNvSpPr txBox="1"/>
            <p:nvPr/>
          </p:nvSpPr>
          <p:spPr>
            <a:xfrm>
              <a:off x="336640" y="5550892"/>
              <a:ext cx="476412" cy="369332"/>
            </a:xfrm>
            <a:prstGeom prst="rect">
              <a:avLst/>
            </a:prstGeom>
            <a:noFill/>
          </p:spPr>
          <p:txBody>
            <a:bodyPr wrap="none" rtlCol="0">
              <a:spAutoFit/>
            </a:bodyPr>
            <a:lstStyle/>
            <a:p>
              <a:r>
                <a:rPr lang="en-US" b="1" dirty="0">
                  <a:solidFill>
                    <a:srgbClr val="297FB8"/>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37" name="TextBox 50"/>
            <p:cNvSpPr txBox="1"/>
            <p:nvPr/>
          </p:nvSpPr>
          <p:spPr>
            <a:xfrm>
              <a:off x="1071320" y="5429016"/>
              <a:ext cx="1915776" cy="646331"/>
            </a:xfrm>
            <a:prstGeom prst="rect">
              <a:avLst/>
            </a:prstGeom>
            <a:noFill/>
          </p:spPr>
          <p:txBody>
            <a:bodyPr wrap="square" rtlCol="0">
              <a:spAutoFit/>
            </a:bodyPr>
            <a:lstStyle/>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Visual Studio 2008</a:t>
              </a:r>
            </a:p>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WCF, WPF, WF</a:t>
              </a:r>
            </a:p>
          </p:txBody>
        </p:sp>
      </p:grpSp>
      <p:grpSp>
        <p:nvGrpSpPr>
          <p:cNvPr id="38" name="Group 51"/>
          <p:cNvGrpSpPr/>
          <p:nvPr/>
        </p:nvGrpSpPr>
        <p:grpSpPr>
          <a:xfrm>
            <a:off x="8233044" y="4766120"/>
            <a:ext cx="3176516" cy="923330"/>
            <a:chOff x="336639" y="5429016"/>
            <a:chExt cx="2429569" cy="923330"/>
          </a:xfrm>
        </p:grpSpPr>
        <p:sp>
          <p:nvSpPr>
            <p:cNvPr id="39" name="TextBox 52"/>
            <p:cNvSpPr txBox="1"/>
            <p:nvPr/>
          </p:nvSpPr>
          <p:spPr>
            <a:xfrm>
              <a:off x="336639" y="5518123"/>
              <a:ext cx="476412" cy="369332"/>
            </a:xfrm>
            <a:prstGeom prst="rect">
              <a:avLst/>
            </a:prstGeom>
            <a:noFill/>
          </p:spPr>
          <p:txBody>
            <a:bodyPr wrap="none" rtlCol="0">
              <a:spAutoFit/>
            </a:bodyPr>
            <a:lstStyle/>
            <a:p>
              <a:r>
                <a:rPr lang="en-US" b="1" dirty="0">
                  <a:solidFill>
                    <a:srgbClr val="E84C3D"/>
                  </a:solidFill>
                  <a:latin typeface="Open Sans" panose="020B0606030504020204" pitchFamily="34" charset="0"/>
                  <a:ea typeface="Open Sans" panose="020B0606030504020204" pitchFamily="34" charset="0"/>
                  <a:cs typeface="Open Sans" panose="020B0606030504020204" pitchFamily="34" charset="0"/>
                </a:rPr>
                <a:t>4.0</a:t>
              </a:r>
            </a:p>
          </p:txBody>
        </p:sp>
        <p:sp>
          <p:nvSpPr>
            <p:cNvPr id="40" name="TextBox 53"/>
            <p:cNvSpPr txBox="1"/>
            <p:nvPr/>
          </p:nvSpPr>
          <p:spPr>
            <a:xfrm>
              <a:off x="1071320" y="5429016"/>
              <a:ext cx="1694888" cy="923330"/>
            </a:xfrm>
            <a:prstGeom prst="rect">
              <a:avLst/>
            </a:prstGeom>
            <a:noFill/>
          </p:spPr>
          <p:txBody>
            <a:bodyPr wrap="square" rtlCol="0">
              <a:spAutoFit/>
            </a:bodyPr>
            <a:lstStyle/>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Visual Studio 2010</a:t>
              </a:r>
            </a:p>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Parallel computing, new language features</a:t>
              </a:r>
            </a:p>
          </p:txBody>
        </p:sp>
      </p:grpSp>
      <p:grpSp>
        <p:nvGrpSpPr>
          <p:cNvPr id="41" name="Group 57"/>
          <p:cNvGrpSpPr/>
          <p:nvPr/>
        </p:nvGrpSpPr>
        <p:grpSpPr>
          <a:xfrm>
            <a:off x="920931" y="2242012"/>
            <a:ext cx="2633270" cy="923330"/>
            <a:chOff x="821468" y="5429016"/>
            <a:chExt cx="2633270" cy="923330"/>
          </a:xfrm>
        </p:grpSpPr>
        <p:sp>
          <p:nvSpPr>
            <p:cNvPr id="42" name="TextBox 58"/>
            <p:cNvSpPr txBox="1"/>
            <p:nvPr/>
          </p:nvSpPr>
          <p:spPr>
            <a:xfrm>
              <a:off x="2978326" y="5537502"/>
              <a:ext cx="476412" cy="369332"/>
            </a:xfrm>
            <a:prstGeom prst="rect">
              <a:avLst/>
            </a:prstGeom>
            <a:noFill/>
          </p:spPr>
          <p:txBody>
            <a:bodyPr wrap="none" rtlCol="0">
              <a:spAutoFit/>
            </a:bodyPr>
            <a:lstStyle/>
            <a:p>
              <a:r>
                <a:rPr lang="en-US" b="1" dirty="0">
                  <a:solidFill>
                    <a:srgbClr val="8D44AD"/>
                  </a:solidFill>
                  <a:latin typeface="Open Sans" panose="020B0606030504020204" pitchFamily="34" charset="0"/>
                  <a:ea typeface="Open Sans" panose="020B0606030504020204" pitchFamily="34" charset="0"/>
                  <a:cs typeface="Open Sans" panose="020B0606030504020204" pitchFamily="34" charset="0"/>
                </a:rPr>
                <a:t>2.0</a:t>
              </a:r>
            </a:p>
          </p:txBody>
        </p:sp>
        <p:sp>
          <p:nvSpPr>
            <p:cNvPr id="43" name="TextBox 59"/>
            <p:cNvSpPr txBox="1"/>
            <p:nvPr/>
          </p:nvSpPr>
          <p:spPr>
            <a:xfrm>
              <a:off x="821468" y="5429016"/>
              <a:ext cx="1944740" cy="923330"/>
            </a:xfrm>
            <a:prstGeom prst="rect">
              <a:avLst/>
            </a:prstGeom>
            <a:noFill/>
          </p:spPr>
          <p:txBody>
            <a:bodyPr wrap="square" rtlCol="0">
              <a:spAutoFit/>
            </a:bodyPr>
            <a:lstStyle/>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Visual Studio 2005</a:t>
              </a:r>
            </a:p>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64-bit support, Generics</a:t>
              </a:r>
            </a:p>
          </p:txBody>
        </p:sp>
      </p:grpSp>
      <p:grpSp>
        <p:nvGrpSpPr>
          <p:cNvPr id="44" name="Group 60"/>
          <p:cNvGrpSpPr/>
          <p:nvPr/>
        </p:nvGrpSpPr>
        <p:grpSpPr>
          <a:xfrm>
            <a:off x="4098152" y="2242012"/>
            <a:ext cx="2900482" cy="923330"/>
            <a:chOff x="585509" y="5429016"/>
            <a:chExt cx="2900482" cy="923330"/>
          </a:xfrm>
        </p:grpSpPr>
        <p:sp>
          <p:nvSpPr>
            <p:cNvPr id="45" name="TextBox 61"/>
            <p:cNvSpPr txBox="1"/>
            <p:nvPr/>
          </p:nvSpPr>
          <p:spPr>
            <a:xfrm>
              <a:off x="3009579" y="5517004"/>
              <a:ext cx="476412" cy="369332"/>
            </a:xfrm>
            <a:prstGeom prst="rect">
              <a:avLst/>
            </a:prstGeom>
            <a:noFill/>
          </p:spPr>
          <p:txBody>
            <a:bodyPr wrap="none" rtlCol="0">
              <a:spAutoFit/>
            </a:bodyPr>
            <a:lstStyle/>
            <a:p>
              <a:r>
                <a:rPr lang="en-US" b="1" dirty="0">
                  <a:solidFill>
                    <a:srgbClr val="27AE61"/>
                  </a:solidFill>
                  <a:latin typeface="Open Sans" panose="020B0606030504020204" pitchFamily="34" charset="0"/>
                  <a:ea typeface="Open Sans" panose="020B0606030504020204" pitchFamily="34" charset="0"/>
                  <a:cs typeface="Open Sans" panose="020B0606030504020204" pitchFamily="34" charset="0"/>
                </a:rPr>
                <a:t>3.5</a:t>
              </a:r>
            </a:p>
          </p:txBody>
        </p:sp>
        <p:sp>
          <p:nvSpPr>
            <p:cNvPr id="46" name="TextBox 62"/>
            <p:cNvSpPr txBox="1"/>
            <p:nvPr/>
          </p:nvSpPr>
          <p:spPr>
            <a:xfrm>
              <a:off x="585509" y="5429016"/>
              <a:ext cx="2180699" cy="923330"/>
            </a:xfrm>
            <a:prstGeom prst="rect">
              <a:avLst/>
            </a:prstGeom>
            <a:noFill/>
          </p:spPr>
          <p:txBody>
            <a:bodyPr wrap="square" rtlCol="0">
              <a:spAutoFit/>
            </a:bodyPr>
            <a:lstStyle/>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Visual Studio 2008</a:t>
              </a:r>
            </a:p>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LINQ, AJAX, REST, RSS</a:t>
              </a:r>
            </a:p>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(SP) MVC, EF</a:t>
              </a:r>
            </a:p>
          </p:txBody>
        </p:sp>
      </p:grpSp>
      <p:grpSp>
        <p:nvGrpSpPr>
          <p:cNvPr id="47" name="Group 63"/>
          <p:cNvGrpSpPr/>
          <p:nvPr/>
        </p:nvGrpSpPr>
        <p:grpSpPr>
          <a:xfrm>
            <a:off x="7484444" y="2038714"/>
            <a:ext cx="3124000" cy="1200329"/>
            <a:chOff x="1071320" y="5429016"/>
            <a:chExt cx="2296828" cy="1558329"/>
          </a:xfrm>
        </p:grpSpPr>
        <p:sp>
          <p:nvSpPr>
            <p:cNvPr id="48" name="TextBox 64"/>
            <p:cNvSpPr txBox="1"/>
            <p:nvPr/>
          </p:nvSpPr>
          <p:spPr>
            <a:xfrm>
              <a:off x="2891736" y="5796430"/>
              <a:ext cx="476412" cy="369332"/>
            </a:xfrm>
            <a:prstGeom prst="rect">
              <a:avLst/>
            </a:prstGeom>
            <a:noFill/>
          </p:spPr>
          <p:txBody>
            <a:bodyPr wrap="none" rtlCol="0">
              <a:spAutoFit/>
            </a:bodyPr>
            <a:lstStyle/>
            <a:p>
              <a:r>
                <a:rPr lang="en-US" b="1" dirty="0">
                  <a:solidFill>
                    <a:srgbClr val="F39C1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49" name="TextBox 65"/>
            <p:cNvSpPr txBox="1"/>
            <p:nvPr/>
          </p:nvSpPr>
          <p:spPr>
            <a:xfrm>
              <a:off x="1071320" y="5429016"/>
              <a:ext cx="1694888" cy="1558329"/>
            </a:xfrm>
            <a:prstGeom prst="rect">
              <a:avLst/>
            </a:prstGeom>
            <a:noFill/>
          </p:spPr>
          <p:txBody>
            <a:bodyPr wrap="square" rtlCol="0">
              <a:spAutoFit/>
            </a:bodyPr>
            <a:lstStyle/>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Visual Studio 2012</a:t>
              </a:r>
            </a:p>
            <a:p>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Windows store (Metro), Portable class lib, HTML 5, </a:t>
              </a:r>
              <a:r>
                <a:rPr lang="en-US" b="1" dirty="0" err="1">
                  <a:solidFill>
                    <a:srgbClr val="7E8C8D"/>
                  </a:solidFill>
                  <a:latin typeface="Open Sans" panose="020B0606030504020204" pitchFamily="34" charset="0"/>
                  <a:ea typeface="Open Sans" panose="020B0606030504020204" pitchFamily="34" charset="0"/>
                  <a:cs typeface="Open Sans" panose="020B0606030504020204" pitchFamily="34" charset="0"/>
                </a:rPr>
                <a:t>Async</a:t>
              </a:r>
              <a:r>
                <a:rPr lang="en-US" b="1" dirty="0">
                  <a:solidFill>
                    <a:srgbClr val="7E8C8D"/>
                  </a:solidFill>
                  <a:latin typeface="Open Sans" panose="020B0606030504020204" pitchFamily="34" charset="0"/>
                  <a:ea typeface="Open Sans" panose="020B0606030504020204" pitchFamily="34" charset="0"/>
                  <a:cs typeface="Open Sans" panose="020B0606030504020204" pitchFamily="34" charset="0"/>
                </a:rPr>
                <a:t> support</a:t>
              </a:r>
            </a:p>
          </p:txBody>
        </p:sp>
      </p:grpSp>
    </p:spTree>
    <p:extLst>
      <p:ext uri="{BB962C8B-B14F-4D97-AF65-F5344CB8AC3E}">
        <p14:creationId xmlns:p14="http://schemas.microsoft.com/office/powerpoint/2010/main" val="409876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Fragmentation</a:t>
            </a:r>
          </a:p>
        </p:txBody>
      </p:sp>
      <p:sp>
        <p:nvSpPr>
          <p:cNvPr id="4" name="Rechthoek 3"/>
          <p:cNvSpPr/>
          <p:nvPr/>
        </p:nvSpPr>
        <p:spPr>
          <a:xfrm>
            <a:off x="1974145" y="1998283"/>
            <a:ext cx="1805651" cy="4414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hthoek 4"/>
          <p:cNvSpPr/>
          <p:nvPr/>
        </p:nvSpPr>
        <p:spPr>
          <a:xfrm>
            <a:off x="4152115" y="1998283"/>
            <a:ext cx="1805651" cy="4414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hoek 5"/>
          <p:cNvSpPr/>
          <p:nvPr/>
        </p:nvSpPr>
        <p:spPr>
          <a:xfrm>
            <a:off x="6330085" y="1998282"/>
            <a:ext cx="1805651" cy="4414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hoek 6"/>
          <p:cNvSpPr/>
          <p:nvPr/>
        </p:nvSpPr>
        <p:spPr>
          <a:xfrm>
            <a:off x="8411598" y="1998282"/>
            <a:ext cx="1805651" cy="4414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hoek 7"/>
          <p:cNvSpPr/>
          <p:nvPr/>
        </p:nvSpPr>
        <p:spPr>
          <a:xfrm>
            <a:off x="2245489" y="3632445"/>
            <a:ext cx="1273215" cy="7523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Model</a:t>
            </a:r>
          </a:p>
        </p:txBody>
      </p:sp>
      <p:sp>
        <p:nvSpPr>
          <p:cNvPr id="9" name="Rechthoek 8"/>
          <p:cNvSpPr/>
          <p:nvPr/>
        </p:nvSpPr>
        <p:spPr>
          <a:xfrm>
            <a:off x="4418332" y="3632444"/>
            <a:ext cx="1273215" cy="7523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Model</a:t>
            </a:r>
          </a:p>
        </p:txBody>
      </p:sp>
      <p:sp>
        <p:nvSpPr>
          <p:cNvPr id="10" name="Rechthoek 9"/>
          <p:cNvSpPr/>
          <p:nvPr/>
        </p:nvSpPr>
        <p:spPr>
          <a:xfrm>
            <a:off x="6596302" y="3632444"/>
            <a:ext cx="1273215" cy="7523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Model</a:t>
            </a:r>
          </a:p>
        </p:txBody>
      </p:sp>
      <p:sp>
        <p:nvSpPr>
          <p:cNvPr id="11" name="Rechthoek 10"/>
          <p:cNvSpPr/>
          <p:nvPr/>
        </p:nvSpPr>
        <p:spPr>
          <a:xfrm>
            <a:off x="8677815" y="3632443"/>
            <a:ext cx="1273215" cy="7523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Model</a:t>
            </a:r>
          </a:p>
        </p:txBody>
      </p:sp>
      <p:sp>
        <p:nvSpPr>
          <p:cNvPr id="12" name="Rechthoek 11"/>
          <p:cNvSpPr/>
          <p:nvPr/>
        </p:nvSpPr>
        <p:spPr>
          <a:xfrm>
            <a:off x="2245489" y="4516432"/>
            <a:ext cx="1273215" cy="7523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Framework</a:t>
            </a:r>
          </a:p>
        </p:txBody>
      </p:sp>
      <p:sp>
        <p:nvSpPr>
          <p:cNvPr id="13" name="Rechthoek 12"/>
          <p:cNvSpPr/>
          <p:nvPr/>
        </p:nvSpPr>
        <p:spPr>
          <a:xfrm>
            <a:off x="4418332" y="4516431"/>
            <a:ext cx="1273215" cy="7523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Framework</a:t>
            </a:r>
          </a:p>
        </p:txBody>
      </p:sp>
      <p:sp>
        <p:nvSpPr>
          <p:cNvPr id="14" name="Rechthoek 13"/>
          <p:cNvSpPr/>
          <p:nvPr/>
        </p:nvSpPr>
        <p:spPr>
          <a:xfrm>
            <a:off x="6596302" y="4516431"/>
            <a:ext cx="1273215" cy="7523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Framework</a:t>
            </a:r>
          </a:p>
        </p:txBody>
      </p:sp>
      <p:sp>
        <p:nvSpPr>
          <p:cNvPr id="15" name="Rechthoek 14"/>
          <p:cNvSpPr/>
          <p:nvPr/>
        </p:nvSpPr>
        <p:spPr>
          <a:xfrm>
            <a:off x="8677815" y="4516430"/>
            <a:ext cx="1273215" cy="7523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Framework</a:t>
            </a:r>
          </a:p>
        </p:txBody>
      </p:sp>
      <p:sp>
        <p:nvSpPr>
          <p:cNvPr id="16" name="Rechthoek 15"/>
          <p:cNvSpPr/>
          <p:nvPr/>
        </p:nvSpPr>
        <p:spPr>
          <a:xfrm>
            <a:off x="2245489" y="5406200"/>
            <a:ext cx="1273215" cy="7523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Runtime</a:t>
            </a:r>
          </a:p>
        </p:txBody>
      </p:sp>
      <p:sp>
        <p:nvSpPr>
          <p:cNvPr id="17" name="Rechthoek 16"/>
          <p:cNvSpPr/>
          <p:nvPr/>
        </p:nvSpPr>
        <p:spPr>
          <a:xfrm>
            <a:off x="4418332" y="5406199"/>
            <a:ext cx="1273215" cy="7523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Runtime</a:t>
            </a:r>
          </a:p>
        </p:txBody>
      </p:sp>
      <p:sp>
        <p:nvSpPr>
          <p:cNvPr id="18" name="Rechthoek 17"/>
          <p:cNvSpPr/>
          <p:nvPr/>
        </p:nvSpPr>
        <p:spPr>
          <a:xfrm>
            <a:off x="6596302" y="5406199"/>
            <a:ext cx="1273215" cy="7523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Runtime</a:t>
            </a:r>
          </a:p>
        </p:txBody>
      </p:sp>
      <p:sp>
        <p:nvSpPr>
          <p:cNvPr id="19" name="Rechthoek 18"/>
          <p:cNvSpPr/>
          <p:nvPr/>
        </p:nvSpPr>
        <p:spPr>
          <a:xfrm>
            <a:off x="8677815" y="5406198"/>
            <a:ext cx="1273215" cy="7523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Runtime</a:t>
            </a:r>
          </a:p>
        </p:txBody>
      </p:sp>
      <p:sp>
        <p:nvSpPr>
          <p:cNvPr id="20" name="Tekstvak 19"/>
          <p:cNvSpPr txBox="1"/>
          <p:nvPr/>
        </p:nvSpPr>
        <p:spPr>
          <a:xfrm>
            <a:off x="2314933" y="2169032"/>
            <a:ext cx="1446836" cy="646331"/>
          </a:xfrm>
          <a:prstGeom prst="rect">
            <a:avLst/>
          </a:prstGeom>
          <a:noFill/>
        </p:spPr>
        <p:txBody>
          <a:bodyPr wrap="square" rtlCol="0">
            <a:spAutoFit/>
          </a:bodyPr>
          <a:lstStyle/>
          <a:p>
            <a:r>
              <a:rPr lang="en-US" dirty="0"/>
              <a:t>Windows Desktop</a:t>
            </a:r>
          </a:p>
        </p:txBody>
      </p:sp>
      <p:sp>
        <p:nvSpPr>
          <p:cNvPr id="21" name="Tekstvak 20"/>
          <p:cNvSpPr txBox="1"/>
          <p:nvPr/>
        </p:nvSpPr>
        <p:spPr>
          <a:xfrm>
            <a:off x="4518426" y="2169032"/>
            <a:ext cx="1446836" cy="646331"/>
          </a:xfrm>
          <a:prstGeom prst="rect">
            <a:avLst/>
          </a:prstGeom>
          <a:noFill/>
        </p:spPr>
        <p:txBody>
          <a:bodyPr wrap="square" rtlCol="0">
            <a:spAutoFit/>
          </a:bodyPr>
          <a:lstStyle/>
          <a:p>
            <a:r>
              <a:rPr lang="en-US" dirty="0"/>
              <a:t>Windows Store</a:t>
            </a:r>
          </a:p>
        </p:txBody>
      </p:sp>
      <p:sp>
        <p:nvSpPr>
          <p:cNvPr id="22" name="Tekstvak 21"/>
          <p:cNvSpPr txBox="1"/>
          <p:nvPr/>
        </p:nvSpPr>
        <p:spPr>
          <a:xfrm>
            <a:off x="6715472" y="2169032"/>
            <a:ext cx="1446836" cy="646331"/>
          </a:xfrm>
          <a:prstGeom prst="rect">
            <a:avLst/>
          </a:prstGeom>
          <a:noFill/>
        </p:spPr>
        <p:txBody>
          <a:bodyPr wrap="square" rtlCol="0">
            <a:spAutoFit/>
          </a:bodyPr>
          <a:lstStyle/>
          <a:p>
            <a:r>
              <a:rPr lang="en-US" dirty="0"/>
              <a:t>Windows Phone</a:t>
            </a:r>
          </a:p>
        </p:txBody>
      </p:sp>
      <p:sp>
        <p:nvSpPr>
          <p:cNvPr id="23" name="Tekstvak 22"/>
          <p:cNvSpPr txBox="1"/>
          <p:nvPr/>
        </p:nvSpPr>
        <p:spPr>
          <a:xfrm>
            <a:off x="8677815" y="2261365"/>
            <a:ext cx="1446836" cy="369332"/>
          </a:xfrm>
          <a:prstGeom prst="rect">
            <a:avLst/>
          </a:prstGeom>
          <a:noFill/>
        </p:spPr>
        <p:txBody>
          <a:bodyPr wrap="square" rtlCol="0">
            <a:spAutoFit/>
          </a:bodyPr>
          <a:lstStyle/>
          <a:p>
            <a:r>
              <a:rPr lang="en-US" dirty="0"/>
              <a:t>ASP.NET 4</a:t>
            </a:r>
          </a:p>
        </p:txBody>
      </p:sp>
    </p:spTree>
    <p:extLst>
      <p:ext uri="{BB962C8B-B14F-4D97-AF65-F5344CB8AC3E}">
        <p14:creationId xmlns:p14="http://schemas.microsoft.com/office/powerpoint/2010/main" val="224181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3"/>
          </p:nvPr>
        </p:nvSpPr>
        <p:spPr/>
        <p:txBody>
          <a:bodyPr/>
          <a:lstStyle/>
          <a:p>
            <a:endParaRPr lang="en-US"/>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038856"/>
            <a:ext cx="2705100" cy="1082040"/>
          </a:xfrm>
          <a:prstGeom prst="rect">
            <a:avLst/>
          </a:prstGeom>
        </p:spPr>
      </p:pic>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350" y="2643041"/>
            <a:ext cx="2683764" cy="918673"/>
          </a:xfrm>
          <a:prstGeom prst="rect">
            <a:avLst/>
          </a:prstGeom>
        </p:spPr>
      </p:pic>
      <p:pic>
        <p:nvPicPr>
          <p:cNvPr id="9" name="Afbeelding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7999" y="1770967"/>
            <a:ext cx="1547431" cy="1359863"/>
          </a:xfrm>
          <a:prstGeom prst="rect">
            <a:avLst/>
          </a:prstGeom>
        </p:spPr>
      </p:pic>
      <p:pic>
        <p:nvPicPr>
          <p:cNvPr id="30" name="Afbeelding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2928" y="4000599"/>
            <a:ext cx="2886836" cy="1122979"/>
          </a:xfrm>
          <a:prstGeom prst="rect">
            <a:avLst/>
          </a:prstGeom>
        </p:spPr>
      </p:pic>
      <p:pic>
        <p:nvPicPr>
          <p:cNvPr id="31" name="Afbeelding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5430" y="2651417"/>
            <a:ext cx="1391344" cy="2152921"/>
          </a:xfrm>
          <a:prstGeom prst="rect">
            <a:avLst/>
          </a:prstGeom>
        </p:spPr>
      </p:pic>
      <p:pic>
        <p:nvPicPr>
          <p:cNvPr id="32" name="Afbeelding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6438" y="4324925"/>
            <a:ext cx="1608992" cy="1895035"/>
          </a:xfrm>
          <a:prstGeom prst="rect">
            <a:avLst/>
          </a:prstGeom>
        </p:spPr>
      </p:pic>
      <p:pic>
        <p:nvPicPr>
          <p:cNvPr id="33" name="Afbeelding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29756" y="2891375"/>
            <a:ext cx="895350" cy="1981200"/>
          </a:xfrm>
          <a:prstGeom prst="rect">
            <a:avLst/>
          </a:prstGeom>
        </p:spPr>
      </p:pic>
      <p:sp>
        <p:nvSpPr>
          <p:cNvPr id="7" name="Titel 6"/>
          <p:cNvSpPr>
            <a:spLocks noGrp="1"/>
          </p:cNvSpPr>
          <p:nvPr>
            <p:ph type="title"/>
          </p:nvPr>
        </p:nvSpPr>
        <p:spPr/>
        <p:txBody>
          <a:bodyPr/>
          <a:lstStyle/>
          <a:p>
            <a:r>
              <a:rPr lang="en-US" dirty="0"/>
              <a:t>New kids on the block</a:t>
            </a:r>
          </a:p>
        </p:txBody>
      </p:sp>
    </p:spTree>
    <p:extLst>
      <p:ext uri="{BB962C8B-B14F-4D97-AF65-F5344CB8AC3E}">
        <p14:creationId xmlns:p14="http://schemas.microsoft.com/office/powerpoint/2010/main" val="317879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3"/>
          </p:nvPr>
        </p:nvSpPr>
        <p:spPr/>
        <p:txBody>
          <a:bodyPr/>
          <a:lstStyle/>
          <a:p>
            <a:endParaRPr lang="en-US"/>
          </a:p>
        </p:txBody>
      </p:sp>
      <p:sp>
        <p:nvSpPr>
          <p:cNvPr id="4" name="Rechthoek 3"/>
          <p:cNvSpPr/>
          <p:nvPr/>
        </p:nvSpPr>
        <p:spPr>
          <a:xfrm>
            <a:off x="1143000" y="1789318"/>
            <a:ext cx="9852660" cy="462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D.DIKA.BE\DATA\BEAN\SOMMERT01\Desktop\dotnetcore\2577.DotNet20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217" y="2031770"/>
            <a:ext cx="9173983" cy="4141283"/>
          </a:xfrm>
          <a:prstGeom prst="rect">
            <a:avLst/>
          </a:prstGeom>
          <a:noFill/>
          <a:extLst>
            <a:ext uri="{909E8E84-426E-40DD-AFC4-6F175D3DCCD1}">
              <a14:hiddenFill xmlns:a14="http://schemas.microsoft.com/office/drawing/2010/main">
                <a:solidFill>
                  <a:srgbClr val="FFFFFF"/>
                </a:solidFill>
              </a14:hiddenFill>
            </a:ext>
          </a:extLst>
        </p:spPr>
      </p:pic>
      <p:sp>
        <p:nvSpPr>
          <p:cNvPr id="5" name="Titel 4"/>
          <p:cNvSpPr>
            <a:spLocks noGrp="1"/>
          </p:cNvSpPr>
          <p:nvPr>
            <p:ph type="title"/>
          </p:nvPr>
        </p:nvSpPr>
        <p:spPr/>
        <p:txBody>
          <a:bodyPr/>
          <a:lstStyle/>
          <a:p>
            <a:r>
              <a:rPr lang="en-US" dirty="0"/>
              <a:t>History of .NET - 2015</a:t>
            </a:r>
          </a:p>
        </p:txBody>
      </p:sp>
    </p:spTree>
    <p:extLst>
      <p:ext uri="{BB962C8B-B14F-4D97-AF65-F5344CB8AC3E}">
        <p14:creationId xmlns:p14="http://schemas.microsoft.com/office/powerpoint/2010/main" val="405092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1042782" y="2899062"/>
            <a:ext cx="10128661" cy="1569660"/>
          </a:xfrm>
          <a:prstGeom prst="rect">
            <a:avLst/>
          </a:prstGeom>
          <a:noFill/>
        </p:spPr>
        <p:txBody>
          <a:bodyPr wrap="square" rtlCol="0">
            <a:spAutoFit/>
          </a:bodyPr>
          <a:lstStyle/>
          <a:p>
            <a:r>
              <a:rPr lang="en-US" sz="3200" dirty="0"/>
              <a:t>There are only two hard things in Computer Science: cache invalidation and naming things.</a:t>
            </a:r>
          </a:p>
          <a:p>
            <a:pPr algn="r"/>
            <a:r>
              <a:rPr lang="en-US" sz="3200" dirty="0"/>
              <a:t>- Phil </a:t>
            </a:r>
            <a:r>
              <a:rPr lang="en-US" sz="3200" dirty="0" err="1"/>
              <a:t>Karlton</a:t>
            </a:r>
            <a:endParaRPr lang="en-US" sz="3200" dirty="0"/>
          </a:p>
        </p:txBody>
      </p:sp>
      <p:sp>
        <p:nvSpPr>
          <p:cNvPr id="5" name="Titel 4"/>
          <p:cNvSpPr>
            <a:spLocks noGrp="1"/>
          </p:cNvSpPr>
          <p:nvPr>
            <p:ph type="title"/>
          </p:nvPr>
        </p:nvSpPr>
        <p:spPr/>
        <p:txBody>
          <a:bodyPr/>
          <a:lstStyle/>
          <a:p>
            <a:r>
              <a:rPr lang="en-US" dirty="0"/>
              <a:t>ASP.NET 5 is dead - Introducing ASP.NET Core 1.0</a:t>
            </a:r>
          </a:p>
        </p:txBody>
      </p:sp>
    </p:spTree>
    <p:extLst>
      <p:ext uri="{BB962C8B-B14F-4D97-AF65-F5344CB8AC3E}">
        <p14:creationId xmlns:p14="http://schemas.microsoft.com/office/powerpoint/2010/main" val="27944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3"/>
          </p:nvPr>
        </p:nvSpPr>
        <p:spPr/>
        <p:txBody>
          <a:bodyPr/>
          <a:lstStyle/>
          <a:p>
            <a:endParaRPr lang="en-US"/>
          </a:p>
        </p:txBody>
      </p:sp>
      <p:pic>
        <p:nvPicPr>
          <p:cNvPr id="29" name="Afbeelding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81" y="1577740"/>
            <a:ext cx="10754638" cy="5090822"/>
          </a:xfrm>
          <a:prstGeom prst="rect">
            <a:avLst/>
          </a:prstGeom>
        </p:spPr>
      </p:pic>
      <p:sp>
        <p:nvSpPr>
          <p:cNvPr id="4" name="Titel 3"/>
          <p:cNvSpPr>
            <a:spLocks noGrp="1"/>
          </p:cNvSpPr>
          <p:nvPr>
            <p:ph type="title"/>
          </p:nvPr>
        </p:nvSpPr>
        <p:spPr/>
        <p:txBody>
          <a:bodyPr/>
          <a:lstStyle/>
          <a:p>
            <a:r>
              <a:rPr lang="en-US" dirty="0"/>
              <a:t>Innovation</a:t>
            </a:r>
          </a:p>
        </p:txBody>
      </p:sp>
    </p:spTree>
    <p:extLst>
      <p:ext uri="{BB962C8B-B14F-4D97-AF65-F5344CB8AC3E}">
        <p14:creationId xmlns:p14="http://schemas.microsoft.com/office/powerpoint/2010/main" val="106390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908" y="1404258"/>
            <a:ext cx="9337587" cy="5207040"/>
          </a:xfrm>
          <a:prstGeom prst="rect">
            <a:avLst/>
          </a:prstGeom>
        </p:spPr>
      </p:pic>
      <p:sp>
        <p:nvSpPr>
          <p:cNvPr id="5" name="Titel 4"/>
          <p:cNvSpPr>
            <a:spLocks noGrp="1"/>
          </p:cNvSpPr>
          <p:nvPr>
            <p:ph type="title"/>
          </p:nvPr>
        </p:nvSpPr>
        <p:spPr/>
        <p:txBody>
          <a:bodyPr/>
          <a:lstStyle/>
          <a:p>
            <a:r>
              <a:rPr lang="en-US" dirty="0"/>
              <a:t>.NET Today</a:t>
            </a:r>
          </a:p>
        </p:txBody>
      </p:sp>
    </p:spTree>
    <p:extLst>
      <p:ext uri="{BB962C8B-B14F-4D97-AF65-F5344CB8AC3E}">
        <p14:creationId xmlns:p14="http://schemas.microsoft.com/office/powerpoint/2010/main" val="4190289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kern="1200" dirty="0" smtClean="0">
            <a:solidFill>
              <a:schemeClr val="bg1"/>
            </a:solidFill>
            <a:latin typeface="+mj-lt"/>
            <a:ea typeface="+mj-ea"/>
            <a:cs typeface="+mj-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1031</Words>
  <Application>Microsoft Office PowerPoint</Application>
  <PresentationFormat>Widescreen</PresentationFormat>
  <Paragraphs>279</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FontAwesome</vt:lpstr>
      <vt:lpstr>Open Sans</vt:lpstr>
      <vt:lpstr>Office Theme</vt:lpstr>
      <vt:lpstr>Angular 2</vt:lpstr>
      <vt:lpstr>PowerPoint Presentation</vt:lpstr>
      <vt:lpstr>History of .NET</vt:lpstr>
      <vt:lpstr>Fragmentation</vt:lpstr>
      <vt:lpstr>New kids on the block</vt:lpstr>
      <vt:lpstr>History of .NET - 2015</vt:lpstr>
      <vt:lpstr>ASP.NET 5 is dead - Introducing ASP.NET Core 1.0</vt:lpstr>
      <vt:lpstr>Innovation</vt:lpstr>
      <vt:lpstr>.NET Today</vt:lpstr>
      <vt:lpstr>Why .NET Core</vt:lpstr>
      <vt:lpstr>Composition</vt:lpstr>
      <vt:lpstr>Keep in mind!</vt:lpstr>
      <vt:lpstr>.NET CLI</vt:lpstr>
      <vt:lpstr>.NET CLI</vt:lpstr>
      <vt:lpstr>ASP.NET Core</vt:lpstr>
      <vt:lpstr>How to make a web app from a console app?</vt:lpstr>
      <vt:lpstr>How to make a web app from a console app?</vt:lpstr>
      <vt:lpstr>How to make a web app from a console app?</vt:lpstr>
      <vt:lpstr>Middleware</vt:lpstr>
      <vt:lpstr>Anatomy of a ASP.NET Core app</vt:lpstr>
      <vt:lpstr>Dependency Injection</vt:lpstr>
      <vt:lpstr>Yeoman</vt:lpstr>
      <vt:lpstr>Yeoman</vt:lpstr>
      <vt:lpstr>Creating an API project with ASP.NET Core</vt:lpstr>
      <vt:lpstr>Future</vt:lpstr>
      <vt:lpstr>For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2</dc:title>
  <dc:creator>Joris Brauns</dc:creator>
  <cp:lastModifiedBy>Joris Brauns</cp:lastModifiedBy>
  <cp:revision>121</cp:revision>
  <dcterms:created xsi:type="dcterms:W3CDTF">2016-07-29T20:17:40Z</dcterms:created>
  <dcterms:modified xsi:type="dcterms:W3CDTF">2016-09-18T20:08:58Z</dcterms:modified>
</cp:coreProperties>
</file>