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3"/>
          </p:nvPr>
        </p:nvSpPr>
        <p:spPr>
          <a:xfrm>
            <a:off x="1270000" y="4216398"/>
            <a:ext cx="10464800" cy="71120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窗戶再造"/>
          <p:cNvSpPr txBox="1"/>
          <p:nvPr/>
        </p:nvSpPr>
        <p:spPr>
          <a:xfrm>
            <a:off x="8063620" y="1919814"/>
            <a:ext cx="29591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東門候車亭請購監造暨環境規劃設計</a:t>
            </a:r>
          </a:p>
        </p:txBody>
      </p:sp>
      <p:sp>
        <p:nvSpPr>
          <p:cNvPr id="120" name="享受沙灘區的陽光、景觀，並恣意休閒搖擺。很難想像在生硬的…"/>
          <p:cNvSpPr txBox="1"/>
          <p:nvPr/>
        </p:nvSpPr>
        <p:spPr>
          <a:xfrm>
            <a:off x="8086117" y="2404533"/>
            <a:ext cx="389384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本案為97年依院內政策執行東門候車亭建置計畫，配合協助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週邊環境規劃設計，使同仁候車不再風吹雨淋，並運用LED與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太陽能光電板彰顯院節能減碳意象。</a:t>
            </a:r>
          </a:p>
        </p:txBody>
      </p:sp>
      <p:sp>
        <p:nvSpPr>
          <p:cNvPr id="121" name="Date :…"/>
          <p:cNvSpPr txBox="1"/>
          <p:nvPr/>
        </p:nvSpPr>
        <p:spPr>
          <a:xfrm>
            <a:off x="8062555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97.12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22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建築1</a:t>
            </a:r>
          </a:p>
        </p:txBody>
      </p:sp>
      <p:pic>
        <p:nvPicPr>
          <p:cNvPr id="123" name="project_1_0.jpg" descr="project_1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532" y="1540932"/>
            <a:ext cx="6230044" cy="38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窗戶再造"/>
          <p:cNvSpPr txBox="1"/>
          <p:nvPr/>
        </p:nvSpPr>
        <p:spPr>
          <a:xfrm>
            <a:off x="8063620" y="1919814"/>
            <a:ext cx="382882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獨立進行三單入口意象設計、模擬(兩方案替選) </a:t>
            </a:r>
          </a:p>
        </p:txBody>
      </p:sp>
      <p:sp>
        <p:nvSpPr>
          <p:cNvPr id="126" name="享受沙灘區的陽光、景觀，並恣意休閒搖擺。很難想像在生硬的…"/>
          <p:cNvSpPr txBox="1"/>
          <p:nvPr/>
        </p:nvSpPr>
        <p:spPr>
          <a:xfrm>
            <a:off x="8035317" y="2531490"/>
            <a:ext cx="434022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本案於97年依院內政策，執行三單雅房改套房計畫，配合進行入口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意象設計，以連續木桁架界定並歡迎回來宿舍的同仁，讓同仁有沉澱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與過渡成寧靜轉換空間</a:t>
            </a:r>
          </a:p>
        </p:txBody>
      </p:sp>
      <p:sp>
        <p:nvSpPr>
          <p:cNvPr id="127" name="Date :…"/>
          <p:cNvSpPr txBox="1"/>
          <p:nvPr/>
        </p:nvSpPr>
        <p:spPr>
          <a:xfrm>
            <a:off x="8062555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97.4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28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建築2</a:t>
            </a:r>
          </a:p>
        </p:txBody>
      </p:sp>
      <p:pic>
        <p:nvPicPr>
          <p:cNvPr id="129" name="project_2_0.jpg" descr="project_2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1591732"/>
            <a:ext cx="6230043" cy="3828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775" y="5668888"/>
            <a:ext cx="5115655" cy="3436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窗戶再造"/>
          <p:cNvSpPr txBox="1"/>
          <p:nvPr/>
        </p:nvSpPr>
        <p:spPr>
          <a:xfrm>
            <a:off x="8063620" y="1919814"/>
            <a:ext cx="45593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獨立進行光明新村男生宿舍衛浴洗衣房規劃、估價、監造</a:t>
            </a:r>
          </a:p>
        </p:txBody>
      </p:sp>
      <p:sp>
        <p:nvSpPr>
          <p:cNvPr id="133" name="享受沙灘區的陽光、景觀，並恣意休閒搖擺。很難想像在生硬的…"/>
          <p:cNvSpPr txBox="1"/>
          <p:nvPr/>
        </p:nvSpPr>
        <p:spPr>
          <a:xfrm>
            <a:off x="8035317" y="2642615"/>
            <a:ext cx="4340226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配合院政策逐一規劃改善院內單舍公共衛浴空間，提供同仁高品質之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衛浴空間。 </a:t>
            </a:r>
          </a:p>
        </p:txBody>
      </p:sp>
      <p:sp>
        <p:nvSpPr>
          <p:cNvPr id="134" name="Date :…"/>
          <p:cNvSpPr txBox="1"/>
          <p:nvPr/>
        </p:nvSpPr>
        <p:spPr>
          <a:xfrm>
            <a:off x="8062555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100.10 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35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建築3</a:t>
            </a:r>
          </a:p>
        </p:txBody>
      </p:sp>
      <p:pic>
        <p:nvPicPr>
          <p:cNvPr id="136" name="project_3_0.jpg" descr="project_3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66" y="1447902"/>
            <a:ext cx="7634889" cy="4692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窗戶再造"/>
          <p:cNvSpPr txBox="1"/>
          <p:nvPr/>
        </p:nvSpPr>
        <p:spPr>
          <a:xfrm>
            <a:off x="8063620" y="1919814"/>
            <a:ext cx="192060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58館正立面設計、估價</a:t>
            </a:r>
          </a:p>
        </p:txBody>
      </p:sp>
      <p:sp>
        <p:nvSpPr>
          <p:cNvPr id="139" name="享受沙灘區的陽光、景觀，並恣意休閒搖擺。很難想像在生硬的…"/>
          <p:cNvSpPr txBox="1"/>
          <p:nvPr/>
        </p:nvSpPr>
        <p:spPr>
          <a:xfrm>
            <a:off x="8035317" y="2753740"/>
            <a:ext cx="430530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規劃入口與門廳能夠顯得明亮而大方，展現機械所創新研發之意象。</a:t>
            </a:r>
          </a:p>
        </p:txBody>
      </p:sp>
      <p:sp>
        <p:nvSpPr>
          <p:cNvPr id="140" name="Date :…"/>
          <p:cNvSpPr txBox="1"/>
          <p:nvPr/>
        </p:nvSpPr>
        <p:spPr>
          <a:xfrm>
            <a:off x="8062555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102.5 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41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建築4</a:t>
            </a:r>
          </a:p>
        </p:txBody>
      </p:sp>
      <p:pic>
        <p:nvPicPr>
          <p:cNvPr id="142" name="project_4_0.jpg" descr="project_4_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799" y="1507065"/>
            <a:ext cx="6559648" cy="4031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窗戶再造"/>
          <p:cNvSpPr txBox="1"/>
          <p:nvPr/>
        </p:nvSpPr>
        <p:spPr>
          <a:xfrm>
            <a:off x="5596659" y="1026735"/>
            <a:ext cx="602615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雲端一期測試站工程委託建築師設計、設計階段溝通修正、審圖 、協助監造</a:t>
            </a:r>
          </a:p>
        </p:txBody>
      </p:sp>
      <p:sp>
        <p:nvSpPr>
          <p:cNvPr id="145" name="享受沙灘區的陽光、景觀，並恣意休閒搖擺。很難想像在生硬的…"/>
          <p:cNvSpPr txBox="1"/>
          <p:nvPr/>
        </p:nvSpPr>
        <p:spPr>
          <a:xfrm>
            <a:off x="5741115" y="1660558"/>
            <a:ext cx="4496475" cy="80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99</a:t>
            </a:r>
            <a:r>
              <a:t>年為配合雲端中心建置測試站，初步設計平面圖後，委託建築師完成後續圖說與細部設計，過程中經過多次討論，與雲端中心主管、英業達、緯創廠商開會反覆討論，提供雲端中心良好相關數據測試與實驗的環境。</a:t>
            </a:r>
          </a:p>
        </p:txBody>
      </p:sp>
      <p:sp>
        <p:nvSpPr>
          <p:cNvPr id="146" name="Date :…"/>
          <p:cNvSpPr txBox="1"/>
          <p:nvPr/>
        </p:nvSpPr>
        <p:spPr>
          <a:xfrm>
            <a:off x="6327179" y="2944198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</a:t>
            </a:r>
            <a:r>
              <a:t>99.9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47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建築5</a:t>
            </a:r>
          </a:p>
        </p:txBody>
      </p:sp>
      <p:pic>
        <p:nvPicPr>
          <p:cNvPr id="14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37363" r="0" b="34422"/>
          <a:stretch>
            <a:fillRect/>
          </a:stretch>
        </p:blipFill>
        <p:spPr>
          <a:xfrm>
            <a:off x="1292341" y="1163463"/>
            <a:ext cx="3543314" cy="2500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窗戶再造"/>
          <p:cNvSpPr txBox="1"/>
          <p:nvPr/>
        </p:nvSpPr>
        <p:spPr>
          <a:xfrm>
            <a:off x="6502399" y="975935"/>
            <a:ext cx="602615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pPr/>
            <a:r>
              <a:t>雲端二期測試站工程委託建築師設計、設計階段溝通修正、審圖 、協助監造</a:t>
            </a:r>
          </a:p>
        </p:txBody>
      </p:sp>
      <p:sp>
        <p:nvSpPr>
          <p:cNvPr id="151" name="享受沙灘區的陽光、景觀，並恣意休閒搖擺。很難想像在生硬的…"/>
          <p:cNvSpPr txBox="1"/>
          <p:nvPr/>
        </p:nvSpPr>
        <p:spPr>
          <a:xfrm>
            <a:off x="6458661" y="1393577"/>
            <a:ext cx="3835004" cy="102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101</a:t>
            </a:r>
            <a:r>
              <a:t>年因一期空間不敷使用，配合雲端中心增加建置二期測試站，委託建築師完成設計圖說與細部設計，並經數次現場勘查與會議討論，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最後以半圓弧作為二期造型定案，並與一期相呼應，完成後提供雲端中心一個測試與實驗的良好環境。</a:t>
            </a:r>
          </a:p>
        </p:txBody>
      </p:sp>
      <p:sp>
        <p:nvSpPr>
          <p:cNvPr id="152" name="Date :…"/>
          <p:cNvSpPr txBox="1"/>
          <p:nvPr/>
        </p:nvSpPr>
        <p:spPr>
          <a:xfrm>
            <a:off x="8062555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: </a:t>
            </a:r>
            <a:r>
              <a:t>101.2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53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建築6</a:t>
            </a:r>
          </a:p>
        </p:txBody>
      </p:sp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870" t="50651" r="51196" b="3368"/>
          <a:stretch>
            <a:fillRect/>
          </a:stretch>
        </p:blipFill>
        <p:spPr>
          <a:xfrm>
            <a:off x="1158507" y="1219067"/>
            <a:ext cx="4901966" cy="3472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窗戶再造"/>
          <p:cNvSpPr txBox="1"/>
          <p:nvPr/>
        </p:nvSpPr>
        <p:spPr>
          <a:xfrm>
            <a:off x="5179946" y="1570564"/>
            <a:ext cx="63817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材化所先進溫室暨電光三館能源整合委託建築師規劃設計、設計階段溝通修正、</a:t>
            </a:r>
          </a:p>
          <a:p>
            <a: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委託鑽探測量、審核圖說預算、協助監造</a:t>
            </a:r>
          </a:p>
        </p:txBody>
      </p:sp>
      <p:sp>
        <p:nvSpPr>
          <p:cNvPr id="157" name="享受沙灘區的陽光、景觀，並恣意休閒搖擺。很難想像在生硬的…"/>
          <p:cNvSpPr txBox="1"/>
          <p:nvPr/>
        </p:nvSpPr>
        <p:spPr>
          <a:xfrm>
            <a:off x="5118876" y="2259875"/>
            <a:ext cx="439097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101</a:t>
            </a:r>
            <a:r>
              <a:t>年配合材化所建置先進溫室，並整合電光三館能源相關管路，委託建築師完成圖說與細部設計，提供栽種番茄、草莓、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高經濟價值作物與中草藥相關測試與實驗。</a:t>
            </a:r>
          </a:p>
        </p:txBody>
      </p:sp>
      <p:sp>
        <p:nvSpPr>
          <p:cNvPr id="158" name="Date :…"/>
          <p:cNvSpPr txBox="1"/>
          <p:nvPr/>
        </p:nvSpPr>
        <p:spPr>
          <a:xfrm>
            <a:off x="5353221" y="3350598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</a:t>
            </a:r>
            <a:r>
              <a:t>101.7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59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建築7</a:t>
            </a:r>
          </a:p>
        </p:txBody>
      </p:sp>
      <p:pic>
        <p:nvPicPr>
          <p:cNvPr id="160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4520" y="1620002"/>
            <a:ext cx="3108492" cy="2331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窗戶再造"/>
          <p:cNvSpPr txBox="1"/>
          <p:nvPr/>
        </p:nvSpPr>
        <p:spPr>
          <a:xfrm>
            <a:off x="6179013" y="2863379"/>
            <a:ext cx="457303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產服中心</a:t>
            </a:r>
            <a:r>
              <a:t>PMC</a:t>
            </a:r>
            <a:r>
              <a:t>新建工程委託請購建築師競圖、設計階段溝通修正、鑽探測量、審核圖說預算、協助驗收</a:t>
            </a:r>
            <a:r>
              <a:t>(</a:t>
            </a:r>
            <a:r>
              <a:t>規劃中</a:t>
            </a:r>
            <a:r>
              <a:t>)</a:t>
            </a:r>
          </a:p>
        </p:txBody>
      </p:sp>
      <p:sp>
        <p:nvSpPr>
          <p:cNvPr id="163" name="享受沙灘區的陽光、景觀，並恣意休閒搖擺。很難想像在生硬的…"/>
          <p:cNvSpPr txBox="1"/>
          <p:nvPr/>
        </p:nvSpPr>
        <p:spPr>
          <a:xfrm>
            <a:off x="6119994" y="3554037"/>
            <a:ext cx="419814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102</a:t>
            </a:r>
            <a:r>
              <a:t>年配合產服中心建置</a:t>
            </a:r>
            <a:r>
              <a:t>PMC</a:t>
            </a:r>
            <a:r>
              <a:t>精密塗佈試驗工廠，整合運送、塗佈、實驗、辦公、展示、儲藏等需求，提供使用者相關測試與實驗的場所。</a:t>
            </a:r>
          </a:p>
        </p:txBody>
      </p:sp>
      <p:sp>
        <p:nvSpPr>
          <p:cNvPr id="164" name="Date :…"/>
          <p:cNvSpPr txBox="1"/>
          <p:nvPr/>
        </p:nvSpPr>
        <p:spPr>
          <a:xfrm>
            <a:off x="8587488" y="4555801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</a:t>
            </a:r>
            <a:r>
              <a:t>102.5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65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建築8</a:t>
            </a:r>
          </a:p>
        </p:txBody>
      </p:sp>
      <p:pic>
        <p:nvPicPr>
          <p:cNvPr id="16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7050" t="0" r="0" b="36072"/>
          <a:stretch>
            <a:fillRect/>
          </a:stretch>
        </p:blipFill>
        <p:spPr>
          <a:xfrm>
            <a:off x="381719" y="2572543"/>
            <a:ext cx="5398729" cy="2788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窗戶再造"/>
          <p:cNvSpPr txBox="1"/>
          <p:nvPr/>
        </p:nvSpPr>
        <p:spPr>
          <a:xfrm>
            <a:off x="5264613" y="2618138"/>
            <a:ext cx="382552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悠活館</a:t>
            </a:r>
            <a:r>
              <a:t>KTV</a:t>
            </a:r>
            <a:r>
              <a:t>室請購、燈光與色彩計畫、協助監造</a:t>
            </a:r>
          </a:p>
        </p:txBody>
      </p:sp>
      <p:sp>
        <p:nvSpPr>
          <p:cNvPr id="169" name="享受沙灘區的陽光、景觀，並恣意休閒搖擺。很難想像在生硬的…"/>
          <p:cNvSpPr txBox="1"/>
          <p:nvPr/>
        </p:nvSpPr>
        <p:spPr>
          <a:xfrm>
            <a:off x="5256394" y="2913343"/>
            <a:ext cx="5846503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98</a:t>
            </a:r>
            <a:r>
              <a:t>年依需求執行</a:t>
            </a:r>
            <a:r>
              <a:t>KTV</a:t>
            </a:r>
            <a:r>
              <a:t>監造，協助燈光與整體色彩計畫，以燈光、油漆、壁紙營造歡唱的氣氛。</a:t>
            </a:r>
          </a:p>
        </p:txBody>
      </p:sp>
      <p:sp>
        <p:nvSpPr>
          <p:cNvPr id="170" name="Date :…"/>
          <p:cNvSpPr txBox="1"/>
          <p:nvPr/>
        </p:nvSpPr>
        <p:spPr>
          <a:xfrm>
            <a:off x="8009656" y="3536865"/>
            <a:ext cx="1092201" cy="5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Date </a:t>
            </a:r>
            <a:r>
              <a:t>98.2</a:t>
            </a:r>
          </a:p>
          <a:p>
            <a:pPr algn="l" defTabSz="914400">
              <a:lnSpc>
                <a:spcPct val="90000"/>
              </a:lnSpc>
              <a:spcBef>
                <a:spcPts val="400"/>
              </a:spcBef>
              <a:defRPr sz="11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案件類別：建築</a:t>
            </a:r>
          </a:p>
        </p:txBody>
      </p:sp>
      <p:sp>
        <p:nvSpPr>
          <p:cNvPr id="171" name="作品集內頁版型…"/>
          <p:cNvSpPr txBox="1"/>
          <p:nvPr/>
        </p:nvSpPr>
        <p:spPr>
          <a:xfrm>
            <a:off x="781015" y="569381"/>
            <a:ext cx="69860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建築9</a:t>
            </a:r>
          </a:p>
        </p:txBody>
      </p:sp>
      <p:pic>
        <p:nvPicPr>
          <p:cNvPr id="17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666" y="2336799"/>
            <a:ext cx="3238038" cy="2428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