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6" r:id="rId11"/>
    <p:sldId id="277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619A0-32D2-4681-8E28-8BD24F532310}" v="137" dt="2023-12-04T23:15:28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33600"/>
            <a:ext cx="6258560" cy="2733040"/>
          </a:xfrm>
        </p:spPr>
        <p:txBody>
          <a:bodyPr/>
          <a:lstStyle/>
          <a:p>
            <a:r>
              <a:rPr lang="en-US" dirty="0"/>
              <a:t>Solving the N-Queens Problem: Hill-Climbing and Simulated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1721" y="526177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Present By : </a:t>
            </a:r>
            <a:r>
              <a:rPr lang="en-US" b="1" dirty="0"/>
              <a:t>Akshay Kumar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Akshay Kumar</a:t>
            </a:r>
          </a:p>
          <a:p>
            <a:r>
              <a:rPr lang="en-US" dirty="0"/>
              <a:t>Akshaymalhi012@gmail.com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Professional and ethics</a:t>
            </a:r>
          </a:p>
          <a:p>
            <a:r>
              <a:rPr lang="en-US" dirty="0"/>
              <a:t>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3088640"/>
            <a:ext cx="6047105" cy="2097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Briefly introduce the N-Queens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why it's significant in the field of computer science and optimization. </a:t>
            </a:r>
            <a:br>
              <a:rPr lang="en-US" dirty="0"/>
            </a:br>
            <a:r>
              <a:rPr lang="en-US" dirty="0"/>
              <a:t>-Algorithm Design, CSP, Optimization, 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How can we solve the N-Queen problem 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90F0E3-F804-1675-DCEE-571824E7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15110"/>
            <a:ext cx="5486400" cy="53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3088640"/>
            <a:ext cx="6047105" cy="2097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concise description of the N-Queens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context or previous approaches used to solve it. 	     – Backtracking and Brute force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representation of the problem (e.g., a chessboard with queens).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Paper Title (use style: paper title)">
            <a:extLst>
              <a:ext uri="{FF2B5EF4-FFF2-40B4-BE49-F238E27FC236}">
                <a16:creationId xmlns:a16="http://schemas.microsoft.com/office/drawing/2014/main" id="{8B1210EE-E37B-1267-4892-B4523534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00" y="1432560"/>
            <a:ext cx="5233999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3088640"/>
            <a:ext cx="6047105" cy="2097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key studies or papers that have tackled the N-Queens problem. – Research contributed to various aspects of mathematics and 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different methods previously used and their outcomes.    – Brute force, Backtracking, GA,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how my approach differs or builds upon these methods. – Hill climbing and Simulated Annealing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Paper Title (use style: paper title)">
            <a:extLst>
              <a:ext uri="{FF2B5EF4-FFF2-40B4-BE49-F238E27FC236}">
                <a16:creationId xmlns:a16="http://schemas.microsoft.com/office/drawing/2014/main" id="{8B1210EE-E37B-1267-4892-B4523534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40" y="1447800"/>
            <a:ext cx="5233999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3088640"/>
            <a:ext cx="6047105" cy="2097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primary algorithms I will use: Hill-Climbing and Simulated Annealing.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Hill-Climbing Algorithm: </a:t>
            </a:r>
            <a:r>
              <a:rPr lang="en-US" dirty="0"/>
              <a:t>as an iterative optimization 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starts with a random solution and iteratively makes small changes (or moves), each time moving to a neighboring solution that improves the objective function.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A33FD-2A18-42DD-3BB2-7B12B669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39" y="1209365"/>
            <a:ext cx="259116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3088640"/>
            <a:ext cx="6047105" cy="2097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Simulated Annealing Algorithm: </a:t>
            </a:r>
            <a:r>
              <a:rPr lang="en-US" dirty="0"/>
              <a:t>inspired by the physical process of annealing in metallurgy.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ability to escape local optima by accepting worse solutions with a certain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applied these algorithms specifically to the N-Queens problem.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An Introduction to a Powerful Optimization Technique: Simulated Annealing |  by Hennie de Harder | Towards Data Science">
            <a:extLst>
              <a:ext uri="{FF2B5EF4-FFF2-40B4-BE49-F238E27FC236}">
                <a16:creationId xmlns:a16="http://schemas.microsoft.com/office/drawing/2014/main" id="{128F9169-6D09-D84B-FEB6-B657F741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9" y="2446179"/>
            <a:ext cx="5111750" cy="304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09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pPr algn="l"/>
            <a:r>
              <a:rPr lang="en-US" i="0" dirty="0">
                <a:effectLst/>
                <a:latin typeface="Söhne"/>
              </a:rPr>
              <a:t>Professional and Ethics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3088640"/>
            <a:ext cx="6047105" cy="2097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Scalability : </a:t>
            </a:r>
            <a:r>
              <a:rPr lang="en-US" dirty="0">
                <a:latin typeface="Söhne"/>
              </a:rPr>
              <a:t>H</a:t>
            </a:r>
            <a:r>
              <a:rPr lang="en-US" i="0" dirty="0">
                <a:effectLst/>
                <a:latin typeface="Söhne"/>
              </a:rPr>
              <a:t>ill climbing and simulated annealing algorithms can face challenges as the problem size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Intellectual Honesty : </a:t>
            </a:r>
            <a:r>
              <a:rPr lang="en-US" i="0" dirty="0">
                <a:effectLst/>
                <a:latin typeface="Söhne"/>
              </a:rPr>
              <a:t>implementation is based on or inspired by existing work, proper attribution and citation should be given. Plagiarism is unethical and undermines the integrity of the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Fair Use of Resources :</a:t>
            </a:r>
            <a:r>
              <a:rPr lang="en-US" b="1" dirty="0">
                <a:latin typeface="Söhne"/>
              </a:rPr>
              <a:t> </a:t>
            </a:r>
            <a:r>
              <a:rPr lang="en-US" dirty="0">
                <a:latin typeface="Söhne"/>
              </a:rPr>
              <a:t>If the implementation requires significant computational resources.</a:t>
            </a:r>
            <a:endParaRPr lang="en-US" i="0" dirty="0">
              <a:effectLst/>
              <a:latin typeface="Söhn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9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06321" y="2052320"/>
            <a:ext cx="9047480" cy="4226560"/>
          </a:xfrm>
        </p:spPr>
        <p:txBody>
          <a:bodyPr/>
          <a:lstStyle/>
          <a:p>
            <a:r>
              <a:rPr lang="en-US" sz="1050" dirty="0"/>
              <a:t> </a:t>
            </a:r>
            <a:r>
              <a:rPr lang="en-US" sz="1000" dirty="0"/>
              <a:t>[1] </a:t>
            </a:r>
            <a:r>
              <a:rPr lang="en-US" sz="1050" dirty="0" err="1"/>
              <a:t>Lajtar</a:t>
            </a:r>
            <a:r>
              <a:rPr lang="en-US" sz="1050" dirty="0"/>
              <a:t> M., </a:t>
            </a:r>
            <a:r>
              <a:rPr lang="en-US" sz="1050" dirty="0" err="1"/>
              <a:t>Implementacja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  <a:r>
              <a:rPr lang="en-US" sz="1050" dirty="0" err="1"/>
              <a:t>porównanie</a:t>
            </a:r>
            <a:r>
              <a:rPr lang="en-US" sz="1050" dirty="0"/>
              <a:t> </a:t>
            </a:r>
            <a:r>
              <a:rPr lang="en-US" sz="1050" dirty="0" err="1"/>
              <a:t>wybranych</a:t>
            </a:r>
            <a:r>
              <a:rPr lang="en-US" sz="1050" dirty="0"/>
              <a:t> </a:t>
            </a:r>
            <a:r>
              <a:rPr lang="en-US" sz="1050" dirty="0" err="1"/>
              <a:t>metod</a:t>
            </a:r>
            <a:r>
              <a:rPr lang="en-US" sz="1050" dirty="0"/>
              <a:t> w </a:t>
            </a:r>
            <a:r>
              <a:rPr lang="en-US" sz="1050" dirty="0" err="1"/>
              <a:t>problemie</a:t>
            </a:r>
            <a:r>
              <a:rPr lang="en-US" sz="1050" dirty="0"/>
              <a:t> N-</a:t>
            </a:r>
            <a:r>
              <a:rPr lang="en-US" sz="1050" dirty="0" err="1"/>
              <a:t>królowych</a:t>
            </a:r>
            <a:r>
              <a:rPr lang="en-US" sz="1050" dirty="0"/>
              <a:t>, BSc Thesis</a:t>
            </a:r>
          </a:p>
          <a:p>
            <a:r>
              <a:rPr lang="en-US" sz="1050" dirty="0"/>
              <a:t>supervision </a:t>
            </a:r>
            <a:r>
              <a:rPr lang="en-US" sz="1050" dirty="0" err="1"/>
              <a:t>Grzegórski</a:t>
            </a:r>
            <a:r>
              <a:rPr lang="en-US" sz="1050" dirty="0"/>
              <a:t> S., Lublin University of Technology (2011).</a:t>
            </a:r>
          </a:p>
          <a:p>
            <a:r>
              <a:rPr lang="en-US" sz="1050" dirty="0"/>
              <a:t>[2] http://www.etsi.org/plugtests/grid/Document/N-QUEENS-CHALLENGE-2007-v4.pdf</a:t>
            </a:r>
          </a:p>
          <a:p>
            <a:r>
              <a:rPr lang="en-US" sz="1050" dirty="0"/>
              <a:t>(01.10.2012).</a:t>
            </a:r>
          </a:p>
          <a:p>
            <a:r>
              <a:rPr lang="en-US" sz="1050" dirty="0"/>
              <a:t>[3] Wirth N., Program Development by Refinement, Communication of the ACM (1971).</a:t>
            </a:r>
          </a:p>
          <a:p>
            <a:r>
              <a:rPr lang="en-US" sz="1050" dirty="0"/>
              <a:t>[4] </a:t>
            </a:r>
            <a:r>
              <a:rPr lang="en-US" sz="1050" dirty="0" err="1"/>
              <a:t>Letavec</a:t>
            </a:r>
            <a:r>
              <a:rPr lang="en-US" sz="1050" dirty="0"/>
              <a:t> C. Ruggiero J., The n-Queens Problem, INFORMS </a:t>
            </a:r>
            <a:r>
              <a:rPr lang="en-US" sz="1050" dirty="0" err="1"/>
              <a:t>Transcations</a:t>
            </a:r>
            <a:r>
              <a:rPr lang="en-US" sz="1050" dirty="0"/>
              <a:t> on Education (2002).</a:t>
            </a:r>
          </a:p>
          <a:p>
            <a:r>
              <a:rPr lang="en-US" sz="1050" dirty="0"/>
              <a:t>[5] </a:t>
            </a:r>
            <a:r>
              <a:rPr lang="en-US" sz="1050" dirty="0" err="1"/>
              <a:t>Tesler</a:t>
            </a:r>
            <a:r>
              <a:rPr lang="en-US" sz="1050" dirty="0"/>
              <a:t> G., n-Queens, Math 188 (2001).</a:t>
            </a:r>
          </a:p>
          <a:p>
            <a:r>
              <a:rPr lang="en-US" sz="1050" dirty="0"/>
              <a:t>[6] http://jsomers.com/nqueen_demo/nqueens.html (01.10.2012).</a:t>
            </a:r>
          </a:p>
          <a:p>
            <a:r>
              <a:rPr lang="en-US" sz="1050" dirty="0"/>
              <a:t>[7] </a:t>
            </a:r>
            <a:r>
              <a:rPr lang="en-US" sz="1050" dirty="0" err="1"/>
              <a:t>Hać</a:t>
            </a:r>
            <a:r>
              <a:rPr lang="en-US" sz="1050" dirty="0"/>
              <a:t> M., </a:t>
            </a:r>
            <a:r>
              <a:rPr lang="en-US" sz="1050" dirty="0" err="1"/>
              <a:t>Brzuszek</a:t>
            </a:r>
            <a:r>
              <a:rPr lang="en-US" sz="1050" dirty="0"/>
              <a:t> M, </a:t>
            </a:r>
            <a:r>
              <a:rPr lang="en-US" sz="1050" dirty="0" err="1"/>
              <a:t>Równoległe</a:t>
            </a:r>
            <a:r>
              <a:rPr lang="en-US" sz="1050" dirty="0"/>
              <a:t> </a:t>
            </a:r>
            <a:r>
              <a:rPr lang="en-US" sz="1050" dirty="0" err="1"/>
              <a:t>rozwiązanie</a:t>
            </a:r>
            <a:r>
              <a:rPr lang="en-US" sz="1050" dirty="0"/>
              <a:t> </a:t>
            </a:r>
            <a:r>
              <a:rPr lang="en-US" sz="1050" dirty="0" err="1"/>
              <a:t>problemu</a:t>
            </a:r>
            <a:r>
              <a:rPr lang="en-US" sz="1050" dirty="0"/>
              <a:t> N-</a:t>
            </a:r>
            <a:r>
              <a:rPr lang="en-US" sz="1050" dirty="0" err="1"/>
              <a:t>królowych</a:t>
            </a:r>
            <a:r>
              <a:rPr lang="en-US" sz="1050" dirty="0"/>
              <a:t> z </a:t>
            </a:r>
            <a:r>
              <a:rPr lang="en-US" sz="1050" dirty="0" err="1"/>
              <a:t>wykorzystaniem</a:t>
            </a:r>
            <a:r>
              <a:rPr lang="en-US" sz="1050" dirty="0"/>
              <a:t> </a:t>
            </a:r>
            <a:r>
              <a:rPr lang="en-US" sz="1050" dirty="0" err="1"/>
              <a:t>standardu</a:t>
            </a:r>
            <a:endParaRPr lang="en-US" sz="1050" dirty="0"/>
          </a:p>
          <a:p>
            <a:r>
              <a:rPr lang="en-US" sz="1050" dirty="0"/>
              <a:t>OPENMP, Scientific Bulletin of </a:t>
            </a:r>
            <a:r>
              <a:rPr lang="en-US" sz="1050" dirty="0" err="1"/>
              <a:t>Chełm</a:t>
            </a:r>
            <a:r>
              <a:rPr lang="en-US" sz="1050" dirty="0"/>
              <a:t> 1 (2008).</a:t>
            </a:r>
          </a:p>
          <a:p>
            <a:r>
              <a:rPr lang="en-US" sz="1050" dirty="0"/>
              <a:t>[8] </a:t>
            </a:r>
            <a:r>
              <a:rPr lang="en-US" sz="1050" dirty="0" err="1"/>
              <a:t>Rok</a:t>
            </a:r>
            <a:r>
              <a:rPr lang="en-US" sz="1050" dirty="0"/>
              <a:t> S., Jun G., Polynomial Time Algorithms for the N-Queen Problem, ACM SIGART (1990).</a:t>
            </a:r>
          </a:p>
          <a:p>
            <a:r>
              <a:rPr lang="en-US" sz="1050" dirty="0"/>
              <a:t>[9] </a:t>
            </a:r>
            <a:r>
              <a:rPr lang="en-US" sz="1050" dirty="0" err="1"/>
              <a:t>Alfeld</a:t>
            </a:r>
            <a:r>
              <a:rPr lang="en-US" sz="1050" dirty="0"/>
              <a:t> P., The N by N Queens Problem, </a:t>
            </a:r>
            <a:r>
              <a:rPr lang="en-US" sz="1050" dirty="0" err="1"/>
              <a:t>Univerity</a:t>
            </a:r>
            <a:r>
              <a:rPr lang="en-US" sz="1050" dirty="0"/>
              <a:t> of Utah (1997).</a:t>
            </a:r>
          </a:p>
          <a:p>
            <a:r>
              <a:rPr lang="en-US" sz="1050" dirty="0"/>
              <a:t>[10] Chatham R. D., Reflections on the N + k Queens Problem, </a:t>
            </a:r>
            <a:r>
              <a:rPr lang="en-US" sz="1050" dirty="0" err="1"/>
              <a:t>Integre</a:t>
            </a:r>
            <a:r>
              <a:rPr lang="en-US" sz="1050" dirty="0"/>
              <a:t> Technical Publishing (2009).</a:t>
            </a:r>
          </a:p>
          <a:p>
            <a:r>
              <a:rPr lang="en-US" sz="1050" dirty="0"/>
              <a:t>[11] http://www.academic.marist.edu/∼</a:t>
            </a:r>
            <a:r>
              <a:rPr lang="en-US" sz="1050" dirty="0" err="1"/>
              <a:t>jzbv</a:t>
            </a:r>
            <a:r>
              <a:rPr lang="en-US" sz="1050" dirty="0"/>
              <a:t>/algorithms/Backtracking.htm (01.10.2012).</a:t>
            </a:r>
          </a:p>
          <a:p>
            <a:r>
              <a:rPr lang="en-US" sz="1050" dirty="0"/>
              <a:t>[12] http://proactive.inria.fr/index.php?page=nqueens25 (01.10.2012).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{F1EB59A3-7022-4867-BFA7-6CA0E83875C4}tf67328976_win32</Template>
  <TotalTime>88</TotalTime>
  <Words>616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Tenorite</vt:lpstr>
      <vt:lpstr>Office Theme</vt:lpstr>
      <vt:lpstr>Solving the N-Queens Problem: Hill-Climbing and Simulated Annealing</vt:lpstr>
      <vt:lpstr>AGENDA</vt:lpstr>
      <vt:lpstr>INTRODUCTION</vt:lpstr>
      <vt:lpstr>Background</vt:lpstr>
      <vt:lpstr>Literature Review</vt:lpstr>
      <vt:lpstr>Methodology</vt:lpstr>
      <vt:lpstr>Methodology</vt:lpstr>
      <vt:lpstr>Professional and Ethics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Nqueens problem Using Hill climbing and simulated annealing Algorithms</dc:title>
  <dc:creator>Akshay Kumar</dc:creator>
  <cp:lastModifiedBy>Akshay Kumar</cp:lastModifiedBy>
  <cp:revision>2</cp:revision>
  <dcterms:created xsi:type="dcterms:W3CDTF">2023-12-04T21:48:25Z</dcterms:created>
  <dcterms:modified xsi:type="dcterms:W3CDTF">2023-12-04T23:16:28Z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