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97A4-407D-44A6-AC90-312F0A2FC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E2AE9-FE42-4B5E-AEAB-E446D54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391B-DEE4-4554-8DF1-111B96C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AD76-BA8B-4CAE-861C-98A9C712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02CF-25F0-4643-BB75-3E8E0347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0280-2E8F-4AD1-96FB-9ED85724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1651-0F8C-4DC1-BFCA-7914DECB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6D37-3A48-488A-85DC-D357404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1D4B-447D-4E9E-B475-F41382B3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7730-2586-40D7-8203-6E9BFACD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1D245-8418-4F6C-985B-48B726C2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30CF6-1D2C-497F-9213-61B749578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EBAE-A75B-491B-9ADE-72C12B7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CC02-6824-424A-9CC7-A0DC191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BB64-7DFD-4F43-B8AC-89C6ECC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067-1FE7-477A-8F10-4C316A25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34C0-0838-4808-8347-AC346CD1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33AB-CFE0-44E5-AC4A-CF1197DF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0A18-100E-4B39-AE73-1A8E8F2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F3D1-1909-4F24-90E4-70341EE1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5F41-02A7-498C-890E-033168D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84C9-A073-47FE-91CC-D80A35D1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395A-4D96-4B82-89E3-52DE7297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08D5-9DA0-4F93-977B-674DF431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AD22-32C4-4617-A9AD-48E58926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F839-9DD7-4E0E-9C01-F068E179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4308-0E29-4FCF-AF23-12B2BA0D1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0BE0F-8D14-4B98-AD3D-2A122250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0F0CE-0254-470B-A598-094D109A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5CE4-7304-42C9-BE97-327774CA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8AE31-767B-4F79-9376-FEA2BF5D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C59B-4CCD-4048-8B24-7EA7CF33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8DE0-0BDD-4D77-9717-FCB3CD6E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98F1C-BC84-4A72-B7C9-BDEE402B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56ABE-9CC3-4B58-9DCC-F303A8C9E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3C576-D8D4-46C7-B15A-DF617973C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E87E9-565D-4148-83CA-9303E8D7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6096E-526D-48CF-B6D5-43864480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97FA8-0F05-45E1-8260-D8D62DC7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C42F-0764-42FE-960A-A19FF0DF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8C858-B62D-47AC-9086-690523C2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4781-DAF8-4FB6-9B8D-ABE4981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D9365-B2A7-41EA-82BC-7BC570F0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D7587-CFC8-4FE6-863D-54B1164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7061E-648D-424C-BB9C-B7BB27A3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933C-86C7-482D-B784-DD7A3B65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C655-0D96-4DA9-903B-97921674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6CCB-EBB9-4894-AF3B-F2A0A0B7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7F04D-0EB9-4B42-97F4-6D6B52DD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8C435-775F-4719-8864-6B01B3B7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61E2-A6C5-4EC6-9AB4-6ECA3E2B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3225-E0BB-4BEF-906C-31856AFE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448-2C7F-46AF-9E6B-5A324F88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D5B05-367B-4B51-ACF4-718A6AB9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C397-E0E9-4A33-A4AE-E02092D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72BB-9853-440E-A7BE-95B52C98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FFF8C-0EC1-4B87-986A-04737A2A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26B2-57AD-46AB-8685-88952CB3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34FFD-66B0-4D6B-ADA2-D4BC3820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80A2-21B8-4885-8FF6-1B7B3FF1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7C60-DD3C-47AD-8C1A-F495FFD1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D43-02FF-4068-B8DC-E7AD4AECB96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A0D8-6254-467B-B6A4-B202AAD8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4793-6E03-4908-A01E-EDDE62B1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F5E5-8F95-4811-B412-43B40112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27698-EADC-4E63-8E15-748B00E49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Micro Credit Defaulter Model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380D-1E39-4009-8C63-66C549741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EFFFF"/>
                </a:solidFill>
              </a:rPr>
              <a:t>Submitted by:</a:t>
            </a:r>
          </a:p>
          <a:p>
            <a:pPr algn="l"/>
            <a:r>
              <a:rPr lang="en-US" sz="2200">
                <a:solidFill>
                  <a:srgbClr val="FEFFFF"/>
                </a:solidFill>
              </a:rPr>
              <a:t>Kumar Gourabh</a:t>
            </a:r>
          </a:p>
          <a:p>
            <a:pPr algn="l"/>
            <a:r>
              <a:rPr lang="en-US" sz="2200">
                <a:solidFill>
                  <a:srgbClr val="FEFFFF"/>
                </a:solidFill>
              </a:rPr>
              <a:t>Data Science Intern at Flip Robo</a:t>
            </a:r>
          </a:p>
          <a:p>
            <a:pPr algn="l"/>
            <a:endParaRPr lang="en-US" sz="22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F22684-382A-4550-BA8A-BB0591AF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Open Sans"/>
              </a:rPr>
              <a:t>P</a:t>
            </a:r>
            <a:r>
              <a:rPr lang="en-US" sz="4000" b="0" i="0">
                <a:solidFill>
                  <a:srgbClr val="FFFFFF"/>
                </a:solidFill>
                <a:effectLst/>
                <a:latin typeface="Open Sans"/>
              </a:rPr>
              <a:t>roblem </a:t>
            </a:r>
            <a:r>
              <a:rPr lang="en-US" sz="4000">
                <a:solidFill>
                  <a:srgbClr val="FFFFFF"/>
                </a:solidFill>
                <a:latin typeface="Open Sans"/>
              </a:rPr>
              <a:t>S</a:t>
            </a:r>
            <a:r>
              <a:rPr lang="en-US" sz="4000" b="0" i="0">
                <a:solidFill>
                  <a:srgbClr val="FFFFFF"/>
                </a:solidFill>
                <a:effectLst/>
                <a:latin typeface="Open Sans"/>
              </a:rPr>
              <a:t>tatement and Understanding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26BC-0947-425F-B8F9-6A2386FA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The goal was to predict whether a customer will be paying back the loaned amount within 5 days of insurance of loan be a defaulter. </a:t>
            </a:r>
          </a:p>
          <a:p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contained 2,09,593 rows and 37 columns. Label 0 were defaulters and those having label 1 weren’t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9C505-9729-4310-B925-5D44D9E0C499}"/>
              </a:ext>
            </a:extLst>
          </p:cNvPr>
          <p:cNvPicPr/>
          <p:nvPr/>
        </p:nvPicPr>
        <p:blipFill rotWithShape="1">
          <a:blip r:embed="rId2"/>
          <a:srcRect r="8164" b="5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3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74260-9854-4695-BDDD-291E3F7D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sz="3700" b="0" i="0" dirty="0">
                <a:solidFill>
                  <a:schemeClr val="bg1"/>
                </a:solidFill>
                <a:effectLst/>
                <a:latin typeface="Open Sans"/>
              </a:rPr>
              <a:t>EDA Steps and Visualizations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C288-E14A-430C-A785-B4A09586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>
            <a:normAutofit fontScale="925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Performed necessary cleaning of the data by dropping redundant columns.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correlation heatmap and further reduced certain features.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Identified categorical and continuous features.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Treated for outliers </a:t>
            </a:r>
            <a:r>
              <a:rPr lang="en-US" sz="1700" dirty="0" err="1">
                <a:solidFill>
                  <a:schemeClr val="bg1"/>
                </a:solidFill>
              </a:rPr>
              <a:t>upto</a:t>
            </a:r>
            <a:r>
              <a:rPr lang="en-US" sz="1700" dirty="0">
                <a:solidFill>
                  <a:schemeClr val="bg1"/>
                </a:solidFill>
              </a:rPr>
              <a:t> z-score of six by deleting the rows. Also applied cube root on continuous features to make the data normalized. 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Performed Standard Scaling of the data.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Did PCA to reduce curse of dimensionality, with </a:t>
            </a:r>
            <a:r>
              <a:rPr lang="en-US" sz="17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n_components</a:t>
            </a:r>
            <a:r>
              <a:rPr lang="en-US" sz="1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=15, after looking at the explained variance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bg1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The 2 plots shown are: Max amount (90 days and 30 days) vs count, hued with label</a:t>
            </a: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5A119-B792-4E43-8E6A-46649D1D7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2250" y="365760"/>
            <a:ext cx="4300472" cy="2788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497BE-86ED-43C4-8569-C51BD9B422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93326" y="3368894"/>
            <a:ext cx="433832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0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7E9C9-6FF8-4B3A-8AFD-1C67AC1153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374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1EA85B-6564-4D9A-9B78-303FDD367A5A}"/>
              </a:ext>
            </a:extLst>
          </p:cNvPr>
          <p:cNvSpPr txBox="1">
            <a:spLocks/>
          </p:cNvSpPr>
          <p:nvPr/>
        </p:nvSpPr>
        <p:spPr>
          <a:xfrm>
            <a:off x="721506" y="847578"/>
            <a:ext cx="5374494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chemeClr val="bg1"/>
                </a:solidFill>
                <a:latin typeface="Open Sans"/>
              </a:rPr>
              <a:t>EDA Steps and Visualizations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A7A69D-BA85-44CA-A61A-9624B272BB27}"/>
              </a:ext>
            </a:extLst>
          </p:cNvPr>
          <p:cNvSpPr txBox="1">
            <a:spLocks/>
          </p:cNvSpPr>
          <p:nvPr/>
        </p:nvSpPr>
        <p:spPr>
          <a:xfrm>
            <a:off x="124704" y="2208628"/>
            <a:ext cx="4376958" cy="464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a lot of imbalance in the dataset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 like maxamnt_loans30 etc should have values 0 or 6 or 12 bur we see other values as well.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amt for both 30 and 90 days are more for 6, </a:t>
            </a:r>
            <a:r>
              <a:rPr lang="en-IN" sz="180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there is strong positive as well as negative correlation within features, and I’ve used PCA also to eliminate the curse of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9259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5C90410-A19D-4002-8B73-CD616E8E0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00" y="376881"/>
            <a:ext cx="5036071" cy="5800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37D4-64A1-4259-A48B-3280529F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06" y="2066544"/>
            <a:ext cx="4341886" cy="3785616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Payback 30 and 90, A lot of data points are correlated strongly, but there are also a few anomalies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data is not normalized, so I’ve done a cube root transform on the continuous features.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85860-0CEA-4B9D-974E-5FD13737F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0498" y="809937"/>
            <a:ext cx="2898208" cy="1947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7197B4-BD71-40F3-A674-F008E710CE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57480" y="846460"/>
            <a:ext cx="2898208" cy="187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9AD70-63B8-4B78-A211-CC2CEBF2DF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80497" y="3838867"/>
            <a:ext cx="2898208" cy="1869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B0959-4827-4DBE-96AC-C92DBEDE4E8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69203" y="3789618"/>
            <a:ext cx="2886797" cy="1967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0FDB2-ADB8-45E8-9D0A-ACDD10CCBC00}"/>
              </a:ext>
            </a:extLst>
          </p:cNvPr>
          <p:cNvSpPr txBox="1"/>
          <p:nvPr/>
        </p:nvSpPr>
        <p:spPr>
          <a:xfrm>
            <a:off x="5959272" y="2940733"/>
            <a:ext cx="289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Correlation between Payback 30 and 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BCA05-E43C-4FC5-97A1-AEC722B80D83}"/>
              </a:ext>
            </a:extLst>
          </p:cNvPr>
          <p:cNvSpPr txBox="1"/>
          <p:nvPr/>
        </p:nvSpPr>
        <p:spPr>
          <a:xfrm>
            <a:off x="8869203" y="2932086"/>
            <a:ext cx="289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dirty="0" err="1"/>
              <a:t>Histplot</a:t>
            </a:r>
            <a:r>
              <a:rPr lang="en-US" dirty="0"/>
              <a:t> of </a:t>
            </a:r>
            <a:r>
              <a:rPr lang="en-US" dirty="0" err="1"/>
              <a:t>aon</a:t>
            </a:r>
            <a:r>
              <a:rPr lang="en-US" dirty="0"/>
              <a:t> before normalizing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3B8AAE-FEAB-4F17-87F2-480E7FF6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sz="3700" b="0" i="0" dirty="0">
                <a:solidFill>
                  <a:schemeClr val="bg1"/>
                </a:solidFill>
                <a:effectLst/>
                <a:latin typeface="Open Sans"/>
              </a:rPr>
              <a:t>EDA Steps and Visualizations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84903-DF0E-40BB-A59F-37F9589200CB}"/>
              </a:ext>
            </a:extLst>
          </p:cNvPr>
          <p:cNvSpPr txBox="1"/>
          <p:nvPr/>
        </p:nvSpPr>
        <p:spPr>
          <a:xfrm>
            <a:off x="5959272" y="5853796"/>
            <a:ext cx="289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dirty="0" err="1"/>
              <a:t>Histplot</a:t>
            </a:r>
            <a:r>
              <a:rPr lang="en-US" dirty="0"/>
              <a:t> of </a:t>
            </a:r>
            <a:r>
              <a:rPr lang="en-US" dirty="0" err="1"/>
              <a:t>aon</a:t>
            </a:r>
            <a:r>
              <a:rPr lang="en-US" dirty="0"/>
              <a:t> after normalizing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60CAB-63D3-4A65-ACBA-57BE00E9186E}"/>
              </a:ext>
            </a:extLst>
          </p:cNvPr>
          <p:cNvSpPr txBox="1"/>
          <p:nvPr/>
        </p:nvSpPr>
        <p:spPr>
          <a:xfrm>
            <a:off x="8869203" y="5757198"/>
            <a:ext cx="289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Scatterplot of daily_decr30 vs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0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BE350-93F7-45A0-A334-B7907FDD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Open Sans"/>
              </a:rPr>
              <a:t>Steps and assumptions used to complete the project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88C-9EF1-42F2-B0DB-523BA155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494450"/>
            <a:ext cx="4587592" cy="4363550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This was a classification problem. My steps were: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 will be checking various Algorithms and compare the roc-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auc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scores.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I’ll further be tuning the best performing model using randomized search CV and iterating over 42-100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r_state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values to find the best score.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Tested: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NB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XGBoostClassifier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559D48-9E0E-4D98-A278-BE41BA2338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4873" y="2473620"/>
            <a:ext cx="6554080" cy="3421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B26EC-DD84-4FD9-8E25-1BF9165B99DD}"/>
              </a:ext>
            </a:extLst>
          </p:cNvPr>
          <p:cNvSpPr txBox="1"/>
          <p:nvPr/>
        </p:nvSpPr>
        <p:spPr>
          <a:xfrm>
            <a:off x="5838092" y="6222284"/>
            <a:ext cx="559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Hyper Parameter Tuning using Randomized Search CV</a:t>
            </a:r>
          </a:p>
        </p:txBody>
      </p:sp>
    </p:spTree>
    <p:extLst>
      <p:ext uri="{BB962C8B-B14F-4D97-AF65-F5344CB8AC3E}">
        <p14:creationId xmlns:p14="http://schemas.microsoft.com/office/powerpoint/2010/main" val="29752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82217-7CE4-4909-8CEB-40258877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70" y="729079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Open Sans"/>
              </a:rPr>
              <a:t>M</a:t>
            </a:r>
            <a:r>
              <a:rPr lang="en-US" sz="4000" b="0" i="0">
                <a:solidFill>
                  <a:srgbClr val="FFFFFF"/>
                </a:solidFill>
                <a:effectLst/>
                <a:latin typeface="Open Sans"/>
              </a:rPr>
              <a:t>odel </a:t>
            </a:r>
            <a:r>
              <a:rPr lang="en-US" sz="4000">
                <a:solidFill>
                  <a:srgbClr val="FFFFFF"/>
                </a:solidFill>
                <a:latin typeface="Open Sans"/>
              </a:rPr>
              <a:t>D</a:t>
            </a:r>
            <a:r>
              <a:rPr lang="en-US" sz="4000" b="0" i="0">
                <a:solidFill>
                  <a:srgbClr val="FFFFFF"/>
                </a:solidFill>
                <a:effectLst/>
                <a:latin typeface="Open Sans"/>
              </a:rPr>
              <a:t>ashboard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63E9-3683-4A74-9F46-326DE189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50" y="598087"/>
            <a:ext cx="4577508" cy="1648997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snapshots of cross validations for above models with scoring= ‘roc_ </a:t>
            </a:r>
            <a:r>
              <a:rPr lang="en-IN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and cv = 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37739-88B4-40A1-8B35-8A398B531D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1083" y="2177171"/>
            <a:ext cx="5947870" cy="4680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FC297-81C2-499E-A272-A8EC34BCA8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041" y="2177171"/>
            <a:ext cx="5947870" cy="2284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F8CC58-064C-4C7B-BC89-32820E54BC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129" y="4510102"/>
            <a:ext cx="6126061" cy="21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AA62E-6136-4761-B8D8-D9CDE9A4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F</a:t>
            </a:r>
            <a:r>
              <a:rPr lang="en-US" sz="5400" b="0" i="0">
                <a:solidFill>
                  <a:schemeClr val="bg1"/>
                </a:solidFill>
                <a:effectLst/>
              </a:rPr>
              <a:t>inalized model – XG Boost Classifier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B32E7-26F9-41E0-AA14-693934D7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596" y="2039676"/>
            <a:ext cx="9343760" cy="1354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C492B-9A3F-4C64-ADDC-1353C71DE8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300" y="3674327"/>
            <a:ext cx="3815397" cy="272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35F8F-BF3D-4D76-AEEB-7790D5F91D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9625" y="3429000"/>
            <a:ext cx="6639949" cy="33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79F15EA2-0EEE-4C98-BDB3-A85405BF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2049" name="Picture 21">
            <a:extLst>
              <a:ext uri="{FF2B5EF4-FFF2-40B4-BE49-F238E27FC236}">
                <a16:creationId xmlns:a16="http://schemas.microsoft.com/office/drawing/2014/main" id="{7770D60F-D826-416F-A58C-B701C582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6" y="1998293"/>
            <a:ext cx="6119423" cy="377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A289A21-DA31-4094-AF58-41687D10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893" y="1563251"/>
            <a:ext cx="5720406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of almost 80% is quite good to predict the results. Overall, the total cases of defaulters are 12-13% which is still a high ratio and there is a need to predict the chances of a new case being defaulter or not, so that action can be taken, and the ratio can be brought down.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dataset was comparatively large, the testing was taking a lot of time. All the ML Algorithms took long time to execute, as a result I could tune only 1 best performing model.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Grid Search CV seemed to never stop running, so I tried Randomized Search CV for this task, and it gave decent results.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168B135-F200-4535-8059-12730BA4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319" y="67968"/>
            <a:ext cx="7743092" cy="667262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&amp;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Open Sans</vt:lpstr>
      <vt:lpstr>Symbol</vt:lpstr>
      <vt:lpstr>Office Theme</vt:lpstr>
      <vt:lpstr>Micro Credit Defaulter Model</vt:lpstr>
      <vt:lpstr>Problem Statement and Understanding</vt:lpstr>
      <vt:lpstr>EDA Steps and Visualizations</vt:lpstr>
      <vt:lpstr>PowerPoint Presentation</vt:lpstr>
      <vt:lpstr>EDA Steps and Visualizations</vt:lpstr>
      <vt:lpstr>Steps and assumptions used to complete the project</vt:lpstr>
      <vt:lpstr>Model Dashboard</vt:lpstr>
      <vt:lpstr>Finalized model – XG Boost Classifier</vt:lpstr>
      <vt:lpstr>Key Findings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Kumar Gourabh</dc:creator>
  <cp:lastModifiedBy>Kumar Gourabh</cp:lastModifiedBy>
  <cp:revision>2</cp:revision>
  <dcterms:created xsi:type="dcterms:W3CDTF">2020-12-02T19:45:14Z</dcterms:created>
  <dcterms:modified xsi:type="dcterms:W3CDTF">2020-12-02T19:57:03Z</dcterms:modified>
</cp:coreProperties>
</file>