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4737-7783-4B42-BE91-BCB389D18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2E3F4-7C52-4825-8ED7-D7155CEB7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E5095-E5AF-42C3-A984-526E547E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7E78-F398-4430-881B-CDC15425936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F4EF4-6652-4CCD-8438-9EADA511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33EBD-A3A2-4F9F-B7D1-F9D6BEF5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E90F-8EB2-4D02-9930-D553220BA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70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305C-9C81-4539-BE50-33FF4079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89BD5-AA63-4946-A13C-02B35DF8B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8AF5D-B174-4903-8950-00B9EABF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7E78-F398-4430-881B-CDC15425936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7BD5-7EC0-430F-874E-07BDAC31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A3B69-8160-4011-BD6E-9F79EA12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E90F-8EB2-4D02-9930-D553220BA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46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5D96A-7D0D-4241-BC55-5F38A9FFA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63AB8-F377-4E07-B2B2-24F5BFD07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ABEF6-19C6-4632-8C73-E9F225F0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7E78-F398-4430-881B-CDC15425936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68ADB-F261-4589-9CC7-B9E83BA2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AE841-D25E-4E70-A7C8-A8A628D0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E90F-8EB2-4D02-9930-D553220BA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16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9E6C-6A84-45A3-A5FE-30596EA9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1FCEE-DB46-4C8B-9F13-83D511F37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C4B3D-AEA1-49B5-AF5A-973E756E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7E78-F398-4430-881B-CDC15425936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E6DBE-124A-4003-9156-0A1CF9F0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4A250-C7A2-4892-9C2C-87B4541B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E90F-8EB2-4D02-9930-D553220BA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38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5B0C-FDAD-4C12-92B4-6538B9FE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3F537-83D9-4DFE-AA1D-9191FCAFA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6688F-C6FC-4CAA-A154-9AEE341F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7E78-F398-4430-881B-CDC15425936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6DC60-0F15-4E3B-A8EE-84805FAB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C98D2-BA04-4530-88D6-4FBEDD9C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E90F-8EB2-4D02-9930-D553220BA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67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831F-A4C7-4EF5-8808-2D2190D5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3D1D0-9A31-4979-9C4E-7CC6F85BB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F27AF-76C0-444E-BF2B-660851147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88511-79C8-48C5-B5A5-C2FCCECB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7E78-F398-4430-881B-CDC15425936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FC6A9-632C-424E-A8D1-CB8F55CB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8CC2A-F347-4A19-8DCB-6103ECB3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E90F-8EB2-4D02-9930-D553220BA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05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8A53-9602-4CAC-A960-E8CAAF7D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C2E3C-FC56-4359-91C5-A99AC25F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719D7-4EF1-4D97-A1DC-8A37D5F74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FB958-6747-4782-ADF3-7D6364A9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8775B-9A76-4D7B-B189-B416BA2C2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D434B-0905-444F-81FF-3E291AAC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7E78-F398-4430-881B-CDC15425936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DDD91-8D15-4D21-A85E-2891E453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6CBDB-62CC-4225-9906-3389C38D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E90F-8EB2-4D02-9930-D553220BA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55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C144-7C63-4FCD-B376-9EDC2044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D1628-D511-4D1B-973D-3AFF87DB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7E78-F398-4430-881B-CDC15425936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AAC17-805C-4FAF-BEA1-FBBF16FE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C56CF-3E09-4CB1-B470-5C416095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E90F-8EB2-4D02-9930-D553220BA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42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3D98B-4059-46B4-9FC0-732F6B40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7E78-F398-4430-881B-CDC15425936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83E56-1D25-4BBB-A9F9-2310856D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BC19B-0666-4F96-800D-9FA347F1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E90F-8EB2-4D02-9930-D553220BA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71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7CA0-4973-4570-A848-A5555302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BFE7-BEF4-42D2-AB2A-9B1180EF5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62CD6-AE5C-4862-8785-5BD89A9F2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92175-330B-47C0-82FE-02D1FF9A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7E78-F398-4430-881B-CDC15425936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B65C3-D3F9-4BC4-9A3E-C0ADA9B3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4B386-BC8D-4D32-AFAB-8DC9C891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E90F-8EB2-4D02-9930-D553220BA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62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DA54-B86C-4F51-A6C3-8664DAFF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8978D-6D81-4B1B-B5BE-61B242F1B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604FD-B477-4E23-8EFD-E0AB10D75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87762-C1EB-4C64-BB86-382D682D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7E78-F398-4430-881B-CDC15425936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DF9C3-C492-475A-A406-AA08F28F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77B49-E797-4A36-AF99-A9B8035A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E90F-8EB2-4D02-9930-D553220BA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75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163AC-B45F-4836-AF63-083E4D20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7D21C-9160-4743-9888-1583BA4AB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9B46-D7D7-4257-B432-E022FB0E6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A7E78-F398-4430-881B-CDC15425936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A939-8E29-496C-ADD1-931EA8851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F92F2-05C4-43E3-895B-CCADF996C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E90F-8EB2-4D02-9930-D553220BA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23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6D8F-5380-4DDB-8ADD-A0ED88074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430"/>
            <a:ext cx="7240438" cy="759125"/>
          </a:xfrm>
        </p:spPr>
        <p:txBody>
          <a:bodyPr>
            <a:normAutofit/>
          </a:bodyPr>
          <a:lstStyle/>
          <a:p>
            <a:r>
              <a:rPr lang="en-US" sz="2000" dirty="0"/>
              <a:t>Jenkins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2AC9F-C8CF-4986-A91B-A738A9D7E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154" y="1718187"/>
            <a:ext cx="7897761" cy="4077929"/>
          </a:xfrm>
        </p:spPr>
        <p:txBody>
          <a:bodyPr/>
          <a:lstStyle/>
          <a:p>
            <a:pPr algn="l"/>
            <a:r>
              <a:rPr lang="en-US" sz="1400" i="0" u="sng" dirty="0">
                <a:solidFill>
                  <a:srgbClr val="4A5568"/>
                </a:solidFill>
                <a:effectLst/>
                <a:latin typeface="lato" panose="020B0604020202020204" pitchFamily="34" charset="0"/>
              </a:rPr>
              <a:t>Jenkins: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A55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Jenkins is a self-contained, open source automation server which can be used to automate all sorts of tasks related to building, testing, and delivering or deploying software.</a:t>
            </a:r>
          </a:p>
          <a:p>
            <a:pPr algn="l"/>
            <a:r>
              <a:rPr lang="en-US" sz="1400" b="0" i="0" u="sng" dirty="0">
                <a:solidFill>
                  <a:srgbClr val="4A55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A5568"/>
                </a:solidFill>
                <a:effectLst/>
                <a:ea typeface="Cambria" panose="02040503050406030204" pitchFamily="18" charset="0"/>
              </a:rPr>
              <a:t>A Pipeline is a user-defined model of a CD pipeline.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A5568"/>
                </a:solidFill>
                <a:effectLst/>
                <a:ea typeface="Cambria" panose="02040503050406030204" pitchFamily="18" charset="0"/>
              </a:rPr>
              <a:t>A Pipeline’s code defines your entire build process, which typically includes stages for building an application, testing it and then delivering it.</a:t>
            </a:r>
          </a:p>
          <a:p>
            <a:pPr algn="l"/>
            <a:r>
              <a:rPr lang="en-US" sz="1400" u="sng" dirty="0">
                <a:solidFill>
                  <a:srgbClr val="4A5568"/>
                </a:solidFill>
                <a:ea typeface="Cambria" panose="02040503050406030204" pitchFamily="18" charset="0"/>
              </a:rPr>
              <a:t>Types of pipeline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100" dirty="0">
                <a:solidFill>
                  <a:srgbClr val="4A5568"/>
                </a:solidFill>
                <a:ea typeface="Cambria" panose="02040503050406030204" pitchFamily="18" charset="0"/>
              </a:rPr>
              <a:t>Declarative pipeline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100" dirty="0">
                <a:solidFill>
                  <a:srgbClr val="4A5568"/>
                </a:solidFill>
                <a:ea typeface="Cambria" panose="02040503050406030204" pitchFamily="18" charset="0"/>
              </a:rPr>
              <a:t>Scripted pipeline</a:t>
            </a:r>
          </a:p>
          <a:p>
            <a:pPr algn="l"/>
            <a:r>
              <a:rPr lang="en-US" sz="1400" u="sng" dirty="0">
                <a:solidFill>
                  <a:srgbClr val="4A5568"/>
                </a:solidFill>
                <a:ea typeface="Cambria" panose="02040503050406030204" pitchFamily="18" charset="0"/>
              </a:rPr>
              <a:t>Declarative vs scripted pipeline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4A5568"/>
                </a:solidFill>
                <a:effectLst/>
                <a:latin typeface="lato" panose="020F0502020204030203" pitchFamily="34" charset="0"/>
              </a:rPr>
              <a:t>Declarative Pipeline is a more recent feature of Jenkins Pipeline.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4A5568"/>
                </a:solidFill>
                <a:latin typeface="lato" panose="020F0502020204030203" pitchFamily="34" charset="0"/>
              </a:rPr>
              <a:t>It </a:t>
            </a:r>
            <a:r>
              <a:rPr lang="en-US" sz="1000" b="0" i="0" dirty="0">
                <a:solidFill>
                  <a:srgbClr val="4A5568"/>
                </a:solidFill>
                <a:effectLst/>
                <a:latin typeface="lato" panose="020F0502020204030203" pitchFamily="34" charset="0"/>
              </a:rPr>
              <a:t>provides richer syntactical features over Scripted Pipeline syntax.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4A5568"/>
                </a:solidFill>
                <a:effectLst/>
                <a:latin typeface="lato" panose="020F0502020204030203" pitchFamily="34" charset="0"/>
              </a:rPr>
              <a:t>    I</a:t>
            </a:r>
            <a:r>
              <a:rPr lang="en-US" sz="1000" dirty="0">
                <a:solidFill>
                  <a:srgbClr val="4A5568"/>
                </a:solidFill>
                <a:latin typeface="lato" panose="020F0502020204030203" pitchFamily="34" charset="0"/>
              </a:rPr>
              <a:t>s </a:t>
            </a:r>
            <a:r>
              <a:rPr lang="en-US" sz="1000" b="0" i="0" dirty="0">
                <a:solidFill>
                  <a:srgbClr val="4A5568"/>
                </a:solidFill>
                <a:effectLst/>
                <a:latin typeface="lato" panose="020F0502020204030203" pitchFamily="34" charset="0"/>
              </a:rPr>
              <a:t>designed to make writing and reading Pipeline code easier.</a:t>
            </a:r>
          </a:p>
          <a:p>
            <a:pPr algn="l"/>
            <a:r>
              <a:rPr lang="en-US" sz="1100" b="0" i="0" dirty="0">
                <a:solidFill>
                  <a:srgbClr val="4A55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Limits: which limit the maximum size of the code with in pipeline{} block.</a:t>
            </a:r>
          </a:p>
          <a:p>
            <a:pPr algn="l"/>
            <a:endParaRPr lang="en-US" sz="1100" dirty="0">
              <a:solidFill>
                <a:srgbClr val="4A556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solidFill>
                <a:srgbClr val="4A556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solidFill>
                <a:srgbClr val="4A556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4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7D555D-69EB-45FB-BF38-C9ACA058C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718" y="270344"/>
            <a:ext cx="9287124" cy="59793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u="sng" dirty="0"/>
              <a:t>Declarative pipeline</a:t>
            </a:r>
            <a:r>
              <a:rPr lang="en-US" sz="1400" dirty="0"/>
              <a:t>: </a:t>
            </a:r>
          </a:p>
          <a:p>
            <a:r>
              <a:rPr lang="en-US" sz="1400" dirty="0"/>
              <a:t> pipeline block defines  all the work done throughout entire pipeline</a:t>
            </a:r>
          </a:p>
          <a:p>
            <a:pPr marL="0" indent="0">
              <a:buNone/>
            </a:pPr>
            <a:r>
              <a:rPr lang="en-US" sz="1600" u="sng" dirty="0"/>
              <a:t>Syntax:</a:t>
            </a:r>
          </a:p>
          <a:p>
            <a:pPr marL="0" indent="0">
              <a:buNone/>
            </a:pPr>
            <a:r>
              <a:rPr lang="en-US" sz="1300" dirty="0"/>
              <a:t>Pipeline{</a:t>
            </a:r>
          </a:p>
          <a:p>
            <a:pPr marL="0" indent="0">
              <a:buNone/>
            </a:pPr>
            <a:r>
              <a:rPr lang="en-US" sz="1400" dirty="0"/>
              <a:t> agent any                 --------- execute pipeline any available agent</a:t>
            </a:r>
          </a:p>
          <a:p>
            <a:pPr marL="0" indent="0">
              <a:buNone/>
            </a:pPr>
            <a:r>
              <a:rPr lang="en-US" sz="1400" dirty="0"/>
              <a:t>stages{</a:t>
            </a:r>
          </a:p>
          <a:p>
            <a:pPr marL="0" indent="0">
              <a:buNone/>
            </a:pPr>
            <a:r>
              <a:rPr lang="en-US" sz="1400" dirty="0"/>
              <a:t>Stage(‘build’){         ---------define build stage</a:t>
            </a:r>
          </a:p>
          <a:p>
            <a:pPr marL="0" indent="0">
              <a:buNone/>
            </a:pPr>
            <a:r>
              <a:rPr lang="en-US" sz="1400" dirty="0"/>
              <a:t>Steps{</a:t>
            </a:r>
          </a:p>
          <a:p>
            <a:pPr marL="0" indent="0">
              <a:buNone/>
            </a:pPr>
            <a:r>
              <a:rPr lang="en-US" sz="1400" dirty="0"/>
              <a:t>  //                           ---------perform some steps related to build  </a:t>
            </a:r>
          </a:p>
          <a:p>
            <a:pPr marL="0" indent="0">
              <a:buNone/>
            </a:pPr>
            <a:r>
              <a:rPr lang="en-US" sz="1400" dirty="0"/>
              <a:t>    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Stage(‘test’){           -------define test stage</a:t>
            </a:r>
          </a:p>
          <a:p>
            <a:pPr marL="0" indent="0">
              <a:buNone/>
            </a:pPr>
            <a:r>
              <a:rPr lang="en-US" sz="1400" dirty="0"/>
              <a:t>Steps{</a:t>
            </a:r>
          </a:p>
          <a:p>
            <a:pPr marL="0" indent="0">
              <a:buNone/>
            </a:pPr>
            <a:r>
              <a:rPr lang="en-US" sz="1400" dirty="0"/>
              <a:t>//                            --------perform some steps related to test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Stage(‘deploy’){         ----define deploy stage</a:t>
            </a:r>
          </a:p>
          <a:p>
            <a:pPr marL="0" indent="0">
              <a:buNone/>
            </a:pPr>
            <a:r>
              <a:rPr lang="en-US" sz="1400" dirty="0"/>
              <a:t>Steps{</a:t>
            </a:r>
          </a:p>
          <a:p>
            <a:pPr marL="0" indent="0">
              <a:buNone/>
            </a:pPr>
            <a:r>
              <a:rPr lang="en-US" sz="1400" dirty="0"/>
              <a:t>//                             -----perform some steps related to deploy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0554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B0159-9731-46FB-826D-0923C7CAE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57"/>
            <a:ext cx="9395129" cy="4540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u="sng" dirty="0"/>
              <a:t>Scripted pipeline:</a:t>
            </a:r>
          </a:p>
          <a:p>
            <a:pPr marL="0" indent="0">
              <a:buNone/>
            </a:pPr>
            <a:r>
              <a:rPr lang="en-US" sz="1400" u="sng" dirty="0"/>
              <a:t>Syntax:</a:t>
            </a:r>
          </a:p>
          <a:p>
            <a:pPr marL="0" indent="0">
              <a:buNone/>
            </a:pPr>
            <a:r>
              <a:rPr lang="en-US" sz="1100" dirty="0"/>
              <a:t>Node{</a:t>
            </a:r>
          </a:p>
          <a:p>
            <a:pPr marL="0" indent="0">
              <a:buNone/>
            </a:pPr>
            <a:r>
              <a:rPr lang="en-US" sz="1100" dirty="0"/>
              <a:t>Stage(‘build’){</a:t>
            </a:r>
          </a:p>
          <a:p>
            <a:pPr marL="0" indent="0">
              <a:buNone/>
            </a:pPr>
            <a:r>
              <a:rPr lang="en-US" sz="1100" dirty="0"/>
              <a:t>  //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  <a:p>
            <a:pPr marL="0" indent="0">
              <a:buNone/>
            </a:pPr>
            <a:r>
              <a:rPr lang="en-US" sz="1100" dirty="0"/>
              <a:t>Stage(‘test’){</a:t>
            </a:r>
          </a:p>
          <a:p>
            <a:pPr marL="0" indent="0">
              <a:buNone/>
            </a:pPr>
            <a:r>
              <a:rPr lang="en-US" sz="1100" dirty="0"/>
              <a:t>  //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  <a:p>
            <a:pPr marL="0" indent="0">
              <a:buNone/>
            </a:pPr>
            <a:r>
              <a:rPr lang="en-US" sz="1100" dirty="0"/>
              <a:t>Stage(‘deploy’){</a:t>
            </a:r>
          </a:p>
          <a:p>
            <a:pPr marL="0" indent="0">
              <a:buNone/>
            </a:pPr>
            <a:r>
              <a:rPr lang="en-US" sz="1100" dirty="0"/>
              <a:t>  //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}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1599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F22D-4FD5-4B0E-8BDF-0935A24A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628" y="985962"/>
            <a:ext cx="6989196" cy="4325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Terminology</a:t>
            </a:r>
          </a:p>
          <a:p>
            <a:pPr marL="0" indent="0">
              <a:buNone/>
            </a:pPr>
            <a:endParaRPr lang="en-US" sz="16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400" b="0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Node : </a:t>
            </a:r>
          </a:p>
          <a:p>
            <a:r>
              <a:rPr lang="en-US" sz="11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node is a machine which is part of the Jenkins environment and is capable of executing a Pipeline.</a:t>
            </a:r>
          </a:p>
          <a:p>
            <a:pPr marL="0" indent="0">
              <a:buNone/>
            </a:pPr>
            <a:r>
              <a:rPr lang="en-US" sz="1400" u="sng" dirty="0">
                <a:latin typeface="Calibri" panose="020F0502020204030204" pitchFamily="34" charset="0"/>
                <a:cs typeface="Calibri" panose="020F0502020204030204" pitchFamily="34" charset="0"/>
              </a:rPr>
              <a:t>Stage: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 stage block defines a conceptually distinct subset of tasks performed through entire pipeline.</a:t>
            </a:r>
          </a:p>
          <a:p>
            <a:pPr marL="0" indent="0" algn="l">
              <a:buNone/>
            </a:pPr>
            <a:r>
              <a:rPr lang="en-US" sz="1400" b="0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</a:p>
          <a:p>
            <a:pPr algn="l"/>
            <a:r>
              <a:rPr lang="en-US" sz="11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single task. Fundamentally, a step tells Jenkins </a:t>
            </a:r>
            <a:r>
              <a:rPr lang="en-US" sz="11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sz="11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to do at a particular point in time (or "step" in the process). </a:t>
            </a:r>
          </a:p>
          <a:p>
            <a:pPr marL="0" indent="0">
              <a:buNone/>
            </a:pPr>
            <a:r>
              <a:rPr lang="en-IN" sz="1600" u="sng" dirty="0"/>
              <a:t>Jenkins file:</a:t>
            </a:r>
            <a:endParaRPr lang="en-IN" sz="1600" dirty="0"/>
          </a:p>
          <a:p>
            <a:r>
              <a:rPr lang="en-IN" sz="1100" dirty="0"/>
              <a:t>Jenkins file is an text file that contains definition of Jenkins pipeline.</a:t>
            </a:r>
          </a:p>
        </p:txBody>
      </p:sp>
    </p:spTree>
    <p:extLst>
      <p:ext uri="{BB962C8B-B14F-4D97-AF65-F5344CB8AC3E}">
        <p14:creationId xmlns:p14="http://schemas.microsoft.com/office/powerpoint/2010/main" val="257407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7893-AEFC-49AD-9CF9-16DA8953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r>
              <a:rPr lang="en-US" sz="1600" b="1" u="sng" dirty="0"/>
              <a:t>Hands-on (declarative and scripted pipeline)</a:t>
            </a:r>
            <a:endParaRPr lang="en-IN" sz="1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8993E-C99D-4AD7-AAE7-583898DBD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3082"/>
            <a:ext cx="10515600" cy="53738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pipeline { </a:t>
            </a:r>
          </a:p>
          <a:p>
            <a:pPr marL="0" indent="0">
              <a:buNone/>
            </a:pPr>
            <a:r>
              <a:rPr lang="en-IN" sz="1100" dirty="0"/>
              <a:t>  agent any</a:t>
            </a:r>
          </a:p>
          <a:p>
            <a:pPr marL="0" indent="0">
              <a:buNone/>
            </a:pPr>
            <a:r>
              <a:rPr lang="en-IN" sz="1100" dirty="0"/>
              <a:t>stages {      </a:t>
            </a:r>
          </a:p>
          <a:p>
            <a:pPr marL="0" indent="0">
              <a:buNone/>
            </a:pPr>
            <a:r>
              <a:rPr lang="en-IN" sz="1100" dirty="0"/>
              <a:t>  stage('Build’)</a:t>
            </a:r>
          </a:p>
          <a:p>
            <a:pPr marL="0" indent="0">
              <a:buNone/>
            </a:pPr>
            <a:r>
              <a:rPr lang="en-IN" sz="1100" dirty="0"/>
              <a:t> {          </a:t>
            </a:r>
          </a:p>
          <a:p>
            <a:pPr marL="0" indent="0">
              <a:buNone/>
            </a:pPr>
            <a:r>
              <a:rPr lang="en-IN" sz="1100" dirty="0"/>
              <a:t>  steps</a:t>
            </a:r>
          </a:p>
          <a:p>
            <a:pPr marL="0" indent="0">
              <a:buNone/>
            </a:pPr>
            <a:r>
              <a:rPr lang="en-IN" sz="1100" dirty="0"/>
              <a:t> {           </a:t>
            </a:r>
          </a:p>
          <a:p>
            <a:pPr marL="0" indent="0">
              <a:buNone/>
            </a:pPr>
            <a:r>
              <a:rPr lang="en-IN" sz="1100" dirty="0"/>
              <a:t>git  'https://github.com/</a:t>
            </a:r>
            <a:r>
              <a:rPr lang="en-IN" sz="1100" dirty="0" err="1"/>
              <a:t>skillrary</a:t>
            </a:r>
            <a:r>
              <a:rPr lang="en-IN" sz="1100" dirty="0"/>
              <a:t>/welcometoskillrary.git'                </a:t>
            </a:r>
          </a:p>
          <a:p>
            <a:pPr marL="0" indent="0">
              <a:buNone/>
            </a:pPr>
            <a:r>
              <a:rPr lang="en-IN" sz="1100" dirty="0" err="1"/>
              <a:t>sh</a:t>
            </a:r>
            <a:r>
              <a:rPr lang="en-IN" sz="1100" dirty="0"/>
              <a:t>  "</a:t>
            </a:r>
            <a:r>
              <a:rPr lang="en-IN" sz="1100" dirty="0" err="1"/>
              <a:t>mvn</a:t>
            </a:r>
            <a:r>
              <a:rPr lang="en-IN" sz="1100" dirty="0"/>
              <a:t> -</a:t>
            </a:r>
            <a:r>
              <a:rPr lang="en-IN" sz="1100" dirty="0" err="1"/>
              <a:t>Dmaven.test.failure.ignore</a:t>
            </a:r>
            <a:r>
              <a:rPr lang="en-IN" sz="1100" dirty="0"/>
              <a:t>=true clean package "</a:t>
            </a:r>
            <a:r>
              <a:rPr lang="en-IN" sz="1100" dirty="0" err="1"/>
              <a:t>mvn</a:t>
            </a:r>
            <a:r>
              <a:rPr lang="en-IN" sz="1100" dirty="0"/>
              <a:t> -</a:t>
            </a:r>
            <a:r>
              <a:rPr lang="en-IN" sz="1100" dirty="0" err="1"/>
              <a:t>Dmaven.test.failure.ignore</a:t>
            </a:r>
            <a:r>
              <a:rPr lang="en-IN" sz="1100" dirty="0"/>
              <a:t>=true clean package"      </a:t>
            </a:r>
          </a:p>
          <a:p>
            <a:pPr marL="0" indent="0">
              <a:buNone/>
            </a:pPr>
            <a:r>
              <a:rPr lang="en-IN" sz="1100" dirty="0"/>
              <a:t> }         </a:t>
            </a:r>
          </a:p>
          <a:p>
            <a:pPr marL="0" indent="0">
              <a:buNone/>
            </a:pPr>
            <a:r>
              <a:rPr lang="en-IN" sz="1100" dirty="0"/>
              <a:t>  post</a:t>
            </a:r>
          </a:p>
          <a:p>
            <a:pPr marL="0" indent="0">
              <a:buNone/>
            </a:pPr>
            <a:r>
              <a:rPr lang="en-IN" sz="1100" dirty="0"/>
              <a:t> {</a:t>
            </a:r>
          </a:p>
          <a:p>
            <a:pPr marL="0" indent="0">
              <a:buNone/>
            </a:pPr>
            <a:r>
              <a:rPr lang="en-IN" sz="1100" dirty="0"/>
              <a:t>success </a:t>
            </a:r>
          </a:p>
          <a:p>
            <a:pPr marL="0" indent="0">
              <a:buNone/>
            </a:pPr>
            <a:r>
              <a:rPr lang="en-IN" sz="1100" dirty="0"/>
              <a:t>{                  </a:t>
            </a:r>
          </a:p>
          <a:p>
            <a:pPr marL="0" indent="0">
              <a:buNone/>
            </a:pPr>
            <a:r>
              <a:rPr lang="en-IN" sz="1100" dirty="0"/>
              <a:t>  junit  '**/target/</a:t>
            </a:r>
            <a:r>
              <a:rPr lang="en-IN" sz="1100" dirty="0" err="1"/>
              <a:t>surefire</a:t>
            </a:r>
            <a:r>
              <a:rPr lang="en-IN" sz="1100" dirty="0"/>
              <a:t>-reports/TEST-*.xml'                  </a:t>
            </a:r>
          </a:p>
          <a:p>
            <a:pPr marL="0" indent="0">
              <a:buNone/>
            </a:pPr>
            <a:r>
              <a:rPr lang="en-IN" sz="1100" dirty="0"/>
              <a:t>  archiveArtifacts  'server/target/*.jar'               </a:t>
            </a:r>
          </a:p>
          <a:p>
            <a:pPr marL="0" indent="0">
              <a:buNone/>
            </a:pPr>
            <a:r>
              <a:rPr lang="en-IN" sz="1100" dirty="0"/>
              <a:t> }            }        }    }}</a:t>
            </a:r>
          </a:p>
        </p:txBody>
      </p:sp>
    </p:spTree>
    <p:extLst>
      <p:ext uri="{BB962C8B-B14F-4D97-AF65-F5344CB8AC3E}">
        <p14:creationId xmlns:p14="http://schemas.microsoft.com/office/powerpoint/2010/main" val="375595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1A3D7-CCDD-4F37-A13A-9B7CE06AA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786"/>
            <a:ext cx="10515600" cy="5652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u="sng" dirty="0"/>
              <a:t>Scripted pipeline: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Node {      </a:t>
            </a:r>
          </a:p>
          <a:p>
            <a:pPr marL="0" indent="0">
              <a:buNone/>
            </a:pPr>
            <a:r>
              <a:rPr lang="en-IN" sz="1100" dirty="0"/>
              <a:t> stage('Preparation') {      </a:t>
            </a:r>
          </a:p>
          <a:p>
            <a:pPr marL="0" indent="0">
              <a:buNone/>
            </a:pPr>
            <a:r>
              <a:rPr lang="en-IN" sz="1100" dirty="0"/>
              <a:t>  git 'https://github.com/</a:t>
            </a:r>
            <a:r>
              <a:rPr lang="en-IN" sz="1100" dirty="0" err="1"/>
              <a:t>skillrary</a:t>
            </a:r>
            <a:r>
              <a:rPr lang="en-IN" sz="1100" dirty="0"/>
              <a:t>/welcometoskillrary.git’  </a:t>
            </a:r>
          </a:p>
          <a:p>
            <a:pPr marL="0" indent="0">
              <a:buNone/>
            </a:pPr>
            <a:r>
              <a:rPr lang="en-IN" sz="1100" dirty="0"/>
              <a:t>  }    </a:t>
            </a:r>
          </a:p>
          <a:p>
            <a:pPr marL="0" indent="0">
              <a:buNone/>
            </a:pPr>
            <a:r>
              <a:rPr lang="en-IN" sz="1100" dirty="0"/>
              <a:t>stage('Build’) </a:t>
            </a:r>
          </a:p>
          <a:p>
            <a:pPr marL="0" indent="0">
              <a:buNone/>
            </a:pPr>
            <a:r>
              <a:rPr lang="en-IN" sz="1100" dirty="0"/>
              <a:t>{               </a:t>
            </a:r>
          </a:p>
          <a:p>
            <a:pPr marL="0" indent="0">
              <a:buNone/>
            </a:pPr>
            <a:r>
              <a:rPr lang="en-IN" sz="1100" dirty="0" err="1"/>
              <a:t>sh</a:t>
            </a:r>
            <a:r>
              <a:rPr lang="en-IN" sz="1100" dirty="0"/>
              <a:t> '"$MVN_HOME/bin/</a:t>
            </a:r>
            <a:r>
              <a:rPr lang="en-IN" sz="1100" dirty="0" err="1"/>
              <a:t>mvn</a:t>
            </a:r>
            <a:r>
              <a:rPr lang="en-IN" sz="1100" dirty="0"/>
              <a:t>" -</a:t>
            </a:r>
            <a:r>
              <a:rPr lang="en-IN" sz="1100" dirty="0" err="1"/>
              <a:t>Dmaven.test.failure.ignore</a:t>
            </a:r>
            <a:r>
              <a:rPr lang="en-IN" sz="1100" dirty="0"/>
              <a:t> clean package'                    </a:t>
            </a:r>
          </a:p>
          <a:p>
            <a:pPr marL="0" indent="0">
              <a:buNone/>
            </a:pPr>
            <a:r>
              <a:rPr lang="en-IN" sz="1100" dirty="0"/>
              <a:t>  }     </a:t>
            </a:r>
          </a:p>
          <a:p>
            <a:pPr marL="0" indent="0">
              <a:buNone/>
            </a:pPr>
            <a:r>
              <a:rPr lang="en-IN" sz="1100" dirty="0"/>
              <a:t>stage('Results’)</a:t>
            </a:r>
          </a:p>
          <a:p>
            <a:pPr marL="0" indent="0">
              <a:buNone/>
            </a:pPr>
            <a:r>
              <a:rPr lang="en-IN" sz="1100" dirty="0"/>
              <a:t> {      </a:t>
            </a:r>
          </a:p>
          <a:p>
            <a:pPr marL="0" indent="0">
              <a:buNone/>
            </a:pPr>
            <a:r>
              <a:rPr lang="en-IN" sz="1100" dirty="0"/>
              <a:t>  junit '**/target/</a:t>
            </a:r>
            <a:r>
              <a:rPr lang="en-IN" sz="1100" dirty="0" err="1"/>
              <a:t>surefire</a:t>
            </a:r>
            <a:r>
              <a:rPr lang="en-IN" sz="1100" dirty="0"/>
              <a:t>-reports/TEST-*.xml'        archiveArtifacts 'server/target/*.jar’   </a:t>
            </a:r>
          </a:p>
          <a:p>
            <a:pPr marL="0" indent="0">
              <a:buNone/>
            </a:pPr>
            <a:r>
              <a:rPr lang="en-IN" sz="1100" dirty="0"/>
              <a:t> }</a:t>
            </a:r>
          </a:p>
          <a:p>
            <a:pPr marL="0" indent="0">
              <a:buNone/>
            </a:pPr>
            <a:r>
              <a:rPr lang="en-IN" sz="1100" dirty="0"/>
              <a:t>}</a:t>
            </a:r>
          </a:p>
          <a:p>
            <a:pPr marL="0" indent="0">
              <a:buNone/>
            </a:pP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28807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592A-0789-4F64-B8C0-8FF99E64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755" y="373077"/>
            <a:ext cx="9801045" cy="644839"/>
          </a:xfrm>
        </p:spPr>
        <p:txBody>
          <a:bodyPr>
            <a:normAutofit/>
          </a:bodyPr>
          <a:lstStyle/>
          <a:p>
            <a:r>
              <a:rPr lang="en-US" sz="2000" b="1" dirty="0"/>
              <a:t>Jenkins Architecture:</a:t>
            </a:r>
            <a:endParaRPr lang="en-IN" sz="2000" b="1" dirty="0"/>
          </a:p>
        </p:txBody>
      </p:sp>
      <p:pic>
        <p:nvPicPr>
          <p:cNvPr id="4098" name="Picture 2" descr="Jenkins Standalone Architecture - Jenkins Master Slave Architecture - Edureka">
            <a:extLst>
              <a:ext uri="{FF2B5EF4-FFF2-40B4-BE49-F238E27FC236}">
                <a16:creationId xmlns:a16="http://schemas.microsoft.com/office/drawing/2014/main" id="{04F3272B-5A96-4E9C-8C44-3A5C364AE1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177" y="3261349"/>
            <a:ext cx="5951509" cy="284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E2FECB-1DDE-4C77-AB32-DDD401574E06}"/>
              </a:ext>
            </a:extLst>
          </p:cNvPr>
          <p:cNvSpPr txBox="1"/>
          <p:nvPr/>
        </p:nvSpPr>
        <p:spPr>
          <a:xfrm>
            <a:off x="1552755" y="1500996"/>
            <a:ext cx="655607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4A4A4A"/>
                </a:solidFill>
                <a:effectLst/>
              </a:rPr>
              <a:t>This single Jenkins server was not enough to meet certain requirements like:</a:t>
            </a:r>
          </a:p>
          <a:p>
            <a:endParaRPr lang="en-US" sz="1100" b="0" i="0" dirty="0">
              <a:solidFill>
                <a:srgbClr val="4A4A4A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A4A4A"/>
                </a:solidFill>
                <a:effectLst/>
              </a:rPr>
              <a:t> Sometimes you might need several different environments to test your builds. This cannot be done by a single Jenkins server.</a:t>
            </a:r>
          </a:p>
          <a:p>
            <a:endParaRPr lang="en-US" sz="1100" b="0" i="0" dirty="0">
              <a:solidFill>
                <a:srgbClr val="4A4A4A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A4A4A"/>
                </a:solidFill>
                <a:effectLst/>
              </a:rPr>
              <a:t> If larger and heavier projects get built on a regular basis then a single Jenkins server cannot simply handle the entire load.</a:t>
            </a:r>
          </a:p>
        </p:txBody>
      </p:sp>
    </p:spTree>
    <p:extLst>
      <p:ext uri="{BB962C8B-B14F-4D97-AF65-F5344CB8AC3E}">
        <p14:creationId xmlns:p14="http://schemas.microsoft.com/office/powerpoint/2010/main" val="216525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3892-F0EE-4D40-AC95-E6D0FA03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072" y="321994"/>
            <a:ext cx="10154728" cy="264602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</a:br>
            <a:r>
              <a:rPr lang="en-IN" sz="2200" dirty="0">
                <a:solidFill>
                  <a:srgbClr val="4A4A4A"/>
                </a:solidFill>
                <a:latin typeface="Open Sans" panose="020B0606030504020204" pitchFamily="34" charset="0"/>
              </a:rPr>
              <a:t>Jenkins Distributed Architecture</a:t>
            </a:r>
            <a:endParaRPr lang="en-IN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264A-870E-41B5-9916-53B2E0DA7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585" y="1733909"/>
            <a:ext cx="10515600" cy="4434428"/>
          </a:xfrm>
        </p:spPr>
        <p:txBody>
          <a:bodyPr>
            <a:normAutofit/>
          </a:bodyPr>
          <a:lstStyle/>
          <a:p>
            <a:r>
              <a:rPr lang="en-US" sz="1100" b="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Jenkins uses a Master-Slave architecture to manage distributed builds.</a:t>
            </a:r>
          </a:p>
          <a:p>
            <a:pPr marL="0" indent="0" algn="just">
              <a:buNone/>
            </a:pPr>
            <a:r>
              <a:rPr lang="en-US" sz="1400" b="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4A4A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1400" b="1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enkins Master</a:t>
            </a:r>
            <a:r>
              <a:rPr lang="en-US" sz="1400" dirty="0">
                <a:solidFill>
                  <a:srgbClr val="4A4A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100" b="0" i="0" dirty="0">
              <a:solidFill>
                <a:srgbClr val="4A4A4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Scheduling build jobs.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Dispatching builds to the slaves for the actual execution.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Monitor the slaves (possibly taking them online and offline as required).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Recording and presenting the build results.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Master instance of Jenkins can also execute build jobs directly.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rgbClr val="4A4A4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400" b="1" dirty="0" err="1">
                <a:solidFill>
                  <a:srgbClr val="4A4A4A"/>
                </a:solidFill>
              </a:rPr>
              <a:t>jenkins</a:t>
            </a:r>
            <a:r>
              <a:rPr lang="en-IN" sz="1400" b="1" i="0" dirty="0">
                <a:solidFill>
                  <a:srgbClr val="4A4A4A"/>
                </a:solidFill>
                <a:effectLst/>
              </a:rPr>
              <a:t> Slave:</a:t>
            </a:r>
          </a:p>
          <a:p>
            <a:r>
              <a:rPr lang="en-US" sz="1100" b="0" i="0" dirty="0">
                <a:solidFill>
                  <a:srgbClr val="4A4A4A"/>
                </a:solidFill>
                <a:effectLst/>
              </a:rPr>
              <a:t>It hears requests from the Jenkins Master instance.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A4A4A"/>
                </a:solidFill>
                <a:effectLst/>
              </a:rPr>
              <a:t>Slaves can run on a variety of operating systems.</a:t>
            </a:r>
          </a:p>
          <a:p>
            <a:pPr marL="0" indent="0">
              <a:buNone/>
            </a:pPr>
            <a:endParaRPr lang="en-IN" sz="900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1100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1026" name="Picture 2" descr="Setting Up Master Slave Machines Using Jenkins | by Knoldus Inc. | Knoldus  - Technical Insights | Medium">
            <a:extLst>
              <a:ext uri="{FF2B5EF4-FFF2-40B4-BE49-F238E27FC236}">
                <a16:creationId xmlns:a16="http://schemas.microsoft.com/office/drawing/2014/main" id="{34D49FCD-656F-425C-ADC9-AC3B77F4F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5542"/>
            <a:ext cx="47215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44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7D3C-54DF-42D7-A69C-A9C564C5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46"/>
            <a:ext cx="10111596" cy="583781"/>
          </a:xfrm>
        </p:spPr>
        <p:txBody>
          <a:bodyPr>
            <a:normAutofit/>
          </a:bodyPr>
          <a:lstStyle/>
          <a:p>
            <a:r>
              <a:rPr lang="en-US" sz="2000" u="sng" dirty="0"/>
              <a:t>Up stream and down stream jobs:</a:t>
            </a:r>
            <a:endParaRPr lang="en-IN" sz="2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D1A2-DD6A-49F1-93CC-9214D7A33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675" y="1837427"/>
            <a:ext cx="7270630" cy="2570672"/>
          </a:xfrm>
        </p:spPr>
        <p:txBody>
          <a:bodyPr>
            <a:normAutofit/>
          </a:bodyPr>
          <a:lstStyle/>
          <a:p>
            <a:r>
              <a:rPr lang="en-US" sz="1400" b="0" i="0" dirty="0">
                <a:solidFill>
                  <a:srgbClr val="282829"/>
                </a:solidFill>
                <a:effectLst/>
                <a:latin typeface="-apple-system"/>
              </a:rPr>
              <a:t>An </a:t>
            </a:r>
            <a:r>
              <a:rPr lang="en-US" sz="1400" b="1" i="0" dirty="0">
                <a:solidFill>
                  <a:srgbClr val="282829"/>
                </a:solidFill>
                <a:effectLst/>
                <a:latin typeface="-apple-system"/>
              </a:rPr>
              <a:t>upstream</a:t>
            </a:r>
            <a:r>
              <a:rPr lang="en-US" sz="1400" b="0" i="0" dirty="0">
                <a:solidFill>
                  <a:srgbClr val="282829"/>
                </a:solidFill>
                <a:effectLst/>
                <a:latin typeface="-apple-system"/>
              </a:rPr>
              <a:t> job is a configured </a:t>
            </a:r>
            <a:r>
              <a:rPr lang="en-US" sz="1400" b="1" i="0" dirty="0">
                <a:solidFill>
                  <a:srgbClr val="282829"/>
                </a:solidFill>
                <a:effectLst/>
                <a:latin typeface="-apple-system"/>
              </a:rPr>
              <a:t>project</a:t>
            </a:r>
            <a:r>
              <a:rPr lang="en-US" sz="1400" b="0" i="0" dirty="0">
                <a:solidFill>
                  <a:srgbClr val="282829"/>
                </a:solidFill>
                <a:effectLst/>
                <a:latin typeface="-apple-system"/>
              </a:rPr>
              <a:t> that triggers a </a:t>
            </a:r>
            <a:r>
              <a:rPr lang="en-US" sz="1400" b="1" i="0" dirty="0">
                <a:solidFill>
                  <a:srgbClr val="282829"/>
                </a:solidFill>
                <a:effectLst/>
                <a:latin typeface="-apple-system"/>
              </a:rPr>
              <a:t>project</a:t>
            </a:r>
            <a:r>
              <a:rPr lang="en-US" sz="1400" b="0" i="0" dirty="0">
                <a:solidFill>
                  <a:srgbClr val="282829"/>
                </a:solidFill>
                <a:effectLst/>
                <a:latin typeface="-apple-system"/>
              </a:rPr>
              <a:t> as part of its execution.</a:t>
            </a:r>
          </a:p>
          <a:p>
            <a:r>
              <a:rPr lang="en-US" sz="1400" b="0" i="0" dirty="0">
                <a:solidFill>
                  <a:srgbClr val="282829"/>
                </a:solidFill>
                <a:effectLst/>
                <a:latin typeface="-apple-system"/>
              </a:rPr>
              <a:t> A </a:t>
            </a:r>
            <a:r>
              <a:rPr lang="en-US" sz="1400" b="1" i="0" dirty="0">
                <a:solidFill>
                  <a:srgbClr val="282829"/>
                </a:solidFill>
                <a:effectLst/>
                <a:latin typeface="-apple-system"/>
              </a:rPr>
              <a:t>downstream</a:t>
            </a:r>
            <a:r>
              <a:rPr lang="en-US" sz="1400" b="0" i="0" dirty="0">
                <a:solidFill>
                  <a:srgbClr val="282829"/>
                </a:solidFill>
                <a:effectLst/>
                <a:latin typeface="-apple-system"/>
              </a:rPr>
              <a:t> job is a configured </a:t>
            </a:r>
            <a:r>
              <a:rPr lang="en-US" sz="1400" b="1" i="0" dirty="0">
                <a:solidFill>
                  <a:srgbClr val="282829"/>
                </a:solidFill>
                <a:effectLst/>
                <a:latin typeface="-apple-system"/>
              </a:rPr>
              <a:t>project</a:t>
            </a:r>
            <a:r>
              <a:rPr lang="en-US" sz="1400" b="0" i="0" dirty="0">
                <a:solidFill>
                  <a:srgbClr val="282829"/>
                </a:solidFill>
                <a:effectLst/>
                <a:latin typeface="-apple-system"/>
              </a:rPr>
              <a:t> that is triggered as part of a execution of pipeline.</a:t>
            </a:r>
            <a:endParaRPr lang="en-IN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B0E2E7-F520-481D-93A4-32B992C07C10}"/>
              </a:ext>
            </a:extLst>
          </p:cNvPr>
          <p:cNvSpPr/>
          <p:nvPr/>
        </p:nvSpPr>
        <p:spPr>
          <a:xfrm>
            <a:off x="3364302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0A02D-45A4-4CDB-90AC-B65477E801D9}"/>
              </a:ext>
            </a:extLst>
          </p:cNvPr>
          <p:cNvSpPr/>
          <p:nvPr/>
        </p:nvSpPr>
        <p:spPr>
          <a:xfrm>
            <a:off x="5203164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E284B0-C612-4B13-8B7C-D58735EF6C59}"/>
              </a:ext>
            </a:extLst>
          </p:cNvPr>
          <p:cNvSpPr/>
          <p:nvPr/>
        </p:nvSpPr>
        <p:spPr>
          <a:xfrm>
            <a:off x="7042026" y="2971800"/>
            <a:ext cx="1098433" cy="94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3F4D6D-46E1-409F-8DCC-A2709037365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78702" y="3429000"/>
            <a:ext cx="92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377958-067E-4C90-A3CC-71C85FDB468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159978" y="3429000"/>
            <a:ext cx="882048" cy="1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FC9399-5A1E-48A5-9B7E-CDB2CD3A8D9E}"/>
              </a:ext>
            </a:extLst>
          </p:cNvPr>
          <p:cNvSpPr txBox="1"/>
          <p:nvPr/>
        </p:nvSpPr>
        <p:spPr>
          <a:xfrm>
            <a:off x="3278038" y="4339087"/>
            <a:ext cx="502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job                             b job                         c job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1F72BF-6B9F-4F65-BAAC-FC441C14F038}"/>
              </a:ext>
            </a:extLst>
          </p:cNvPr>
          <p:cNvSpPr txBox="1"/>
          <p:nvPr/>
        </p:nvSpPr>
        <p:spPr>
          <a:xfrm>
            <a:off x="1450675" y="5108441"/>
            <a:ext cx="727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Note</a:t>
            </a:r>
            <a:r>
              <a:rPr lang="en-US" dirty="0"/>
              <a:t> : for B job A job is an up stream job and C job is an down stream job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20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738</Words>
  <Application>Microsoft Office PowerPoint</Application>
  <PresentationFormat>Widescreen</PresentationFormat>
  <Paragraphs>120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lato</vt:lpstr>
      <vt:lpstr>Open Sans</vt:lpstr>
      <vt:lpstr>Office Theme</vt:lpstr>
      <vt:lpstr>Jenkins</vt:lpstr>
      <vt:lpstr>PowerPoint Presentation</vt:lpstr>
      <vt:lpstr>PowerPoint Presentation</vt:lpstr>
      <vt:lpstr>PowerPoint Presentation</vt:lpstr>
      <vt:lpstr>Hands-on (declarative and scripted pipeline)</vt:lpstr>
      <vt:lpstr>PowerPoint Presentation</vt:lpstr>
      <vt:lpstr>Jenkins Architecture:</vt:lpstr>
      <vt:lpstr> Jenkins Distributed Architecture</vt:lpstr>
      <vt:lpstr>Up stream and down stream jobs: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CBT</dc:creator>
  <cp:lastModifiedBy>CBT</cp:lastModifiedBy>
  <cp:revision>5</cp:revision>
  <dcterms:created xsi:type="dcterms:W3CDTF">2022-02-02T07:37:10Z</dcterms:created>
  <dcterms:modified xsi:type="dcterms:W3CDTF">2022-02-02T10:03:09Z</dcterms:modified>
</cp:coreProperties>
</file>