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1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26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4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1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6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7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3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0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8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7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2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Kumar-Sagar54/Data-Science-Coursera-IBM-Course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latin typeface="Arial"/>
                <a:cs typeface="Arial"/>
              </a:rPr>
              <a:t>SAGAR KUMAR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latin typeface="Arial"/>
                <a:cs typeface="Arial"/>
              </a:rPr>
              <a:t>https://github.com/Kumar-Sagar54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latin typeface="Arial"/>
                <a:cs typeface="Arial"/>
              </a:rPr>
              <a:t>2</a:t>
            </a:r>
            <a:r>
              <a:rPr lang="en-IN" sz="2400" spc="130" dirty="0">
                <a:latin typeface="Arial"/>
                <a:cs typeface="Arial"/>
              </a:rPr>
              <a:t>4</a:t>
            </a:r>
            <a:r>
              <a:rPr sz="2400" spc="130" dirty="0">
                <a:latin typeface="Arial"/>
                <a:cs typeface="Arial"/>
              </a:rPr>
              <a:t>/</a:t>
            </a:r>
            <a:r>
              <a:rPr lang="en-US" sz="2400" spc="130" dirty="0">
                <a:latin typeface="Arial"/>
                <a:cs typeface="Arial"/>
              </a:rPr>
              <a:t>12</a:t>
            </a:r>
            <a:r>
              <a:rPr sz="2400" spc="130" dirty="0">
                <a:latin typeface="Arial"/>
                <a:cs typeface="Arial"/>
              </a:rPr>
              <a:t>/202</a:t>
            </a:r>
            <a:r>
              <a:rPr lang="en-US" sz="2400" spc="130" dirty="0"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3391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training label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outcomes </a:t>
            </a:r>
            <a:r>
              <a:rPr sz="2000" spc="-5" dirty="0">
                <a:latin typeface="Carlito"/>
                <a:cs typeface="Carlito"/>
              </a:rPr>
              <a:t>where successful </a:t>
            </a:r>
            <a:r>
              <a:rPr sz="2000" dirty="0">
                <a:latin typeface="Carlito"/>
                <a:cs typeface="Carlito"/>
              </a:rPr>
              <a:t>= 1 &amp; </a:t>
            </a:r>
            <a:r>
              <a:rPr sz="2000" spc="-15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Carlito"/>
                <a:cs typeface="Carlito"/>
              </a:rPr>
              <a:t>Outcome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components: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‘Mission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Outcome’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‘Landing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New </a:t>
            </a:r>
            <a:r>
              <a:rPr sz="2000" spc="-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label column </a:t>
            </a:r>
            <a:r>
              <a:rPr sz="2000" spc="-15" dirty="0">
                <a:latin typeface="Carlito"/>
                <a:cs typeface="Carlito"/>
              </a:rPr>
              <a:t>‘class’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‘Mission </a:t>
            </a:r>
            <a:r>
              <a:rPr sz="2000" spc="-5" dirty="0">
                <a:latin typeface="Carlito"/>
                <a:cs typeface="Carlito"/>
              </a:rPr>
              <a:t>Outcome’ is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0 </a:t>
            </a:r>
            <a:r>
              <a:rPr sz="2000" spc="-5" dirty="0">
                <a:latin typeface="Carlito"/>
                <a:cs typeface="Carlito"/>
              </a:rPr>
              <a:t>otherwise. 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ASDS,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spc="-10" dirty="0">
                <a:latin typeface="Carlito"/>
                <a:cs typeface="Carlito"/>
              </a:rPr>
              <a:t>RTLS,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Ocean 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None None,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ASDS, None ASDS,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Ocean,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RTLS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latin typeface="Carlito"/>
                <a:cs typeface="Carlito"/>
              </a:rPr>
              <a:t> </a:t>
            </a:r>
            <a:endParaRPr lang="en-US" sz="2000" spc="-5" dirty="0">
              <a:latin typeface="Carlito"/>
              <a:cs typeface="Carlito"/>
            </a:endParaRPr>
          </a:p>
          <a:p>
            <a:pPr marL="0" marR="1900555" indent="0">
              <a:lnSpc>
                <a:spcPct val="148000"/>
              </a:lnSpc>
              <a:buNone/>
            </a:pPr>
            <a:r>
              <a:rPr lang="en-IN" sz="2000" u="heavy" spc="-5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https://github.com/Kumar-Sagar54/Data-Science-Coursera-IBM-Course-/blob/main/10-Applied%20Data%20Science%20Capstone/Week%201/Data%20wrangling%20.ipynb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https://github.com/Kumar-Sagar54/Data-Science-Coursera-IBM-Course-/blob/main/10-Applied%20Data%20Science%20Capstone/Week%202/EDA%20with%20Visualization.ipynb</a:t>
            </a: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</a:rPr>
              <a:t>https://github.com/Kumar-Sagar54/Data-Science-Coursera-IBM-Course-/blob/main/10-Applied%20Data%20Science%20Capstone/Week%202/EDA%20with%20SQL.ipynb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https://github.com/Kumar-Sagar54/Data-Science-Coursera-IBM-Course-/blob/main/10-Applied%20Data%20Science%20Capstone/Week%203/Interactive%20Visual%20Analytics%20with%20Folium.ipynb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https://github.com/Kumar-Sagar54/Data-Science-Coursera-IBM-Course-/blob/main/10-Applied%20Data%20Science%20Capstone/Week%203/spacex_dash_app.py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https://github.com/Kumar-Sagar54/Data-Science-Coursera-IBM-Course-/blob/main/10-Applied%20Data%20Science%20Capstone/Week%204/Machine%20Learning%20Prediction.ipynb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15" dirty="0">
                <a:latin typeface="Arial"/>
                <a:cs typeface="Arial"/>
              </a:rPr>
              <a:t>SEABORN	</a:t>
            </a:r>
            <a:r>
              <a:rPr sz="2400" spc="-295" dirty="0"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183048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Flight </a:t>
            </a:r>
            <a:r>
              <a:rPr sz="3600" spc="-229" dirty="0"/>
              <a:t>Number </a:t>
            </a:r>
            <a:r>
              <a:rPr sz="3600" spc="-300" dirty="0"/>
              <a:t>vs. </a:t>
            </a:r>
            <a:r>
              <a:rPr sz="3600" spc="-310" dirty="0"/>
              <a:t>Launch</a:t>
            </a:r>
            <a:r>
              <a:rPr sz="3600" spc="-765" dirty="0"/>
              <a:t> </a:t>
            </a:r>
            <a:r>
              <a:rPr sz="3600" spc="-265" dirty="0"/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232705"/>
            <a:ext cx="40252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/>
              <a:t>Payload </a:t>
            </a:r>
            <a:r>
              <a:rPr sz="3600" spc="-300" dirty="0"/>
              <a:t>vs. </a:t>
            </a:r>
            <a:r>
              <a:rPr sz="3600" spc="-310" dirty="0"/>
              <a:t>Launch</a:t>
            </a:r>
            <a:r>
              <a:rPr sz="3600" spc="-495" dirty="0"/>
              <a:t> </a:t>
            </a:r>
            <a:r>
              <a:rPr sz="3600" spc="-260" dirty="0"/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92305"/>
            <a:ext cx="73538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/>
              <a:t>Success </a:t>
            </a:r>
            <a:r>
              <a:rPr sz="3600" spc="-165" dirty="0"/>
              <a:t>rate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670" dirty="0"/>
              <a:t> </a:t>
            </a:r>
            <a:r>
              <a:rPr sz="3600" spc="-145" dirty="0"/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6229"/>
            <a:ext cx="8393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Flight </a:t>
            </a:r>
            <a:r>
              <a:rPr sz="3600" spc="-229" dirty="0"/>
              <a:t>Number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760" dirty="0"/>
              <a:t> </a:t>
            </a:r>
            <a:r>
              <a:rPr sz="3600" spc="-145" dirty="0"/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12599"/>
            <a:ext cx="77972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/>
              <a:t>Payload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465" dirty="0"/>
              <a:t> </a:t>
            </a:r>
            <a:r>
              <a:rPr sz="3600" spc="-145" dirty="0"/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7291"/>
            <a:ext cx="75107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/>
              <a:t>Launch </a:t>
            </a:r>
            <a:r>
              <a:rPr sz="3600" spc="-425" dirty="0"/>
              <a:t>Success </a:t>
            </a:r>
            <a:r>
              <a:rPr sz="3600" spc="-335" dirty="0"/>
              <a:t>Yearly</a:t>
            </a:r>
            <a:r>
              <a:rPr sz="3600" spc="-470" dirty="0"/>
              <a:t> </a:t>
            </a:r>
            <a:r>
              <a:rPr sz="3600" spc="-305" dirty="0"/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latin typeface="Arial"/>
                <a:cs typeface="Arial"/>
              </a:rPr>
              <a:t>EDA </a:t>
            </a:r>
            <a:r>
              <a:rPr sz="8000" spc="-50" dirty="0">
                <a:latin typeface="Arial"/>
                <a:cs typeface="Arial"/>
              </a:rPr>
              <a:t>with</a:t>
            </a:r>
            <a:r>
              <a:rPr sz="8000" spc="-1315" dirty="0">
                <a:latin typeface="Arial"/>
                <a:cs typeface="Arial"/>
              </a:rPr>
              <a:t> </a:t>
            </a:r>
            <a:r>
              <a:rPr sz="8000" spc="-1270" dirty="0"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3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US" u="heavy" spc="-495"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n-US" u="heavy" spc="-370">
                <a:uFill>
                  <a:solidFill>
                    <a:srgbClr val="7D7D7D"/>
                  </a:solidFill>
                </a:uFill>
              </a:rPr>
              <a:t>Summary	</a:t>
            </a:r>
            <a:endParaRPr lang="en-US"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z="1050" smtClean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lang="en-US"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latin typeface="Carlito"/>
                <a:cs typeface="Carlito"/>
              </a:rPr>
              <a:t>Collected </a:t>
            </a:r>
            <a:r>
              <a:rPr lang="en-US" sz="2200" spc="-35" dirty="0">
                <a:latin typeface="Carlito"/>
                <a:cs typeface="Carlito"/>
              </a:rPr>
              <a:t>data </a:t>
            </a:r>
            <a:r>
              <a:rPr lang="en-US" sz="2200" spc="-20" dirty="0">
                <a:latin typeface="Carlito"/>
                <a:cs typeface="Carlito"/>
              </a:rPr>
              <a:t>from </a:t>
            </a:r>
            <a:r>
              <a:rPr lang="en-US" sz="2200" spc="-15" dirty="0">
                <a:latin typeface="Carlito"/>
                <a:cs typeface="Carlito"/>
              </a:rPr>
              <a:t>public SpaceX </a:t>
            </a:r>
            <a:r>
              <a:rPr lang="en-US" sz="2200" spc="-5" dirty="0">
                <a:latin typeface="Carlito"/>
                <a:cs typeface="Carlito"/>
              </a:rPr>
              <a:t>API and </a:t>
            </a:r>
            <a:r>
              <a:rPr lang="en-US" sz="2200" spc="-10" dirty="0">
                <a:latin typeface="Carlito"/>
                <a:cs typeface="Carlito"/>
              </a:rPr>
              <a:t>SpaceX </a:t>
            </a:r>
            <a:r>
              <a:rPr lang="en-US" sz="2200" spc="-5" dirty="0">
                <a:latin typeface="Carlito"/>
                <a:cs typeface="Carlito"/>
              </a:rPr>
              <a:t>Wikipedia </a:t>
            </a:r>
            <a:r>
              <a:rPr lang="en-US" sz="2200" spc="-20" dirty="0">
                <a:latin typeface="Carlito"/>
                <a:cs typeface="Carlito"/>
              </a:rPr>
              <a:t>page. </a:t>
            </a:r>
            <a:r>
              <a:rPr lang="en-US" sz="2200" spc="-25" dirty="0">
                <a:latin typeface="Carlito"/>
                <a:cs typeface="Carlito"/>
              </a:rPr>
              <a:t>Created </a:t>
            </a:r>
            <a:r>
              <a:rPr lang="en-US" sz="2200" spc="-5" dirty="0">
                <a:latin typeface="Carlito"/>
                <a:cs typeface="Carlito"/>
              </a:rPr>
              <a:t>labels  </a:t>
            </a:r>
            <a:r>
              <a:rPr lang="en-US" sz="2200" spc="-20" dirty="0">
                <a:latin typeface="Carlito"/>
                <a:cs typeface="Carlito"/>
              </a:rPr>
              <a:t>column </a:t>
            </a:r>
            <a:r>
              <a:rPr lang="en-US" sz="2200" spc="-35" dirty="0">
                <a:latin typeface="Carlito"/>
                <a:cs typeface="Carlito"/>
              </a:rPr>
              <a:t>‘class’ </a:t>
            </a:r>
            <a:r>
              <a:rPr lang="en-US" sz="2200" spc="-5" dirty="0">
                <a:latin typeface="Carlito"/>
                <a:cs typeface="Carlito"/>
              </a:rPr>
              <a:t>which classifies </a:t>
            </a:r>
            <a:r>
              <a:rPr lang="en-US" sz="2200" spc="-20" dirty="0">
                <a:latin typeface="Carlito"/>
                <a:cs typeface="Carlito"/>
              </a:rPr>
              <a:t>successful </a:t>
            </a:r>
            <a:r>
              <a:rPr lang="en-US" sz="2200" spc="-5" dirty="0">
                <a:latin typeface="Carlito"/>
                <a:cs typeface="Carlito"/>
              </a:rPr>
              <a:t>landings. </a:t>
            </a:r>
            <a:r>
              <a:rPr lang="en-US" sz="2200" spc="-20" dirty="0">
                <a:latin typeface="Carlito"/>
                <a:cs typeface="Carlito"/>
              </a:rPr>
              <a:t>Explored </a:t>
            </a:r>
            <a:r>
              <a:rPr lang="en-US" sz="2200" spc="-35" dirty="0">
                <a:latin typeface="Carlito"/>
                <a:cs typeface="Carlito"/>
              </a:rPr>
              <a:t>data </a:t>
            </a:r>
            <a:r>
              <a:rPr lang="en-US" sz="2200" spc="-10" dirty="0">
                <a:latin typeface="Carlito"/>
                <a:cs typeface="Carlito"/>
              </a:rPr>
              <a:t>using </a:t>
            </a:r>
            <a:r>
              <a:rPr lang="en-US" sz="2200" dirty="0">
                <a:latin typeface="Carlito"/>
                <a:cs typeface="Carlito"/>
              </a:rPr>
              <a:t>SQL,  </a:t>
            </a:r>
            <a:r>
              <a:rPr lang="en-US" sz="2200" spc="-20" dirty="0">
                <a:latin typeface="Carlito"/>
                <a:cs typeface="Carlito"/>
              </a:rPr>
              <a:t>visualization, </a:t>
            </a:r>
            <a:r>
              <a:rPr lang="en-US" sz="2200" spc="-25" dirty="0">
                <a:latin typeface="Carlito"/>
                <a:cs typeface="Carlito"/>
              </a:rPr>
              <a:t>folium </a:t>
            </a:r>
            <a:r>
              <a:rPr lang="en-US" sz="2200" spc="-15" dirty="0">
                <a:latin typeface="Carlito"/>
                <a:cs typeface="Carlito"/>
              </a:rPr>
              <a:t>maps, </a:t>
            </a:r>
            <a:r>
              <a:rPr lang="en-US" sz="2200" spc="-5" dirty="0">
                <a:latin typeface="Carlito"/>
                <a:cs typeface="Carlito"/>
              </a:rPr>
              <a:t>and </a:t>
            </a:r>
            <a:r>
              <a:rPr lang="en-US" sz="2200" spc="-15" dirty="0">
                <a:latin typeface="Carlito"/>
                <a:cs typeface="Carlito"/>
              </a:rPr>
              <a:t>dashboards. </a:t>
            </a:r>
            <a:r>
              <a:rPr lang="en-US" sz="2200" spc="-25" dirty="0">
                <a:latin typeface="Carlito"/>
                <a:cs typeface="Carlito"/>
              </a:rPr>
              <a:t>Gathered </a:t>
            </a:r>
            <a:r>
              <a:rPr lang="en-US" sz="2200" spc="-30" dirty="0">
                <a:latin typeface="Carlito"/>
                <a:cs typeface="Carlito"/>
              </a:rPr>
              <a:t>relevant </a:t>
            </a:r>
            <a:r>
              <a:rPr lang="en-US" sz="2200" spc="-20" dirty="0">
                <a:latin typeface="Carlito"/>
                <a:cs typeface="Carlito"/>
              </a:rPr>
              <a:t>columns </a:t>
            </a:r>
            <a:r>
              <a:rPr lang="en-US" sz="2200" spc="-30" dirty="0">
                <a:latin typeface="Carlito"/>
                <a:cs typeface="Carlito"/>
              </a:rPr>
              <a:t>to </a:t>
            </a:r>
            <a:r>
              <a:rPr lang="en-US" sz="2200" spc="-5" dirty="0">
                <a:latin typeface="Carlito"/>
                <a:cs typeface="Carlito"/>
              </a:rPr>
              <a:t>be </a:t>
            </a:r>
            <a:r>
              <a:rPr lang="en-US" sz="2200" spc="-10" dirty="0">
                <a:latin typeface="Carlito"/>
                <a:cs typeface="Carlito"/>
              </a:rPr>
              <a:t>used </a:t>
            </a:r>
            <a:r>
              <a:rPr lang="en-US" sz="2200" spc="-5" dirty="0">
                <a:latin typeface="Carlito"/>
                <a:cs typeface="Carlito"/>
              </a:rPr>
              <a:t>as  </a:t>
            </a:r>
            <a:r>
              <a:rPr lang="en-US" sz="2200" spc="-30" dirty="0">
                <a:latin typeface="Carlito"/>
                <a:cs typeface="Carlito"/>
              </a:rPr>
              <a:t>features. </a:t>
            </a:r>
            <a:r>
              <a:rPr lang="en-US" sz="2200" spc="-20" dirty="0">
                <a:latin typeface="Carlito"/>
                <a:cs typeface="Carlito"/>
              </a:rPr>
              <a:t>Changed </a:t>
            </a:r>
            <a:r>
              <a:rPr lang="en-US" sz="2200" spc="-5" dirty="0">
                <a:latin typeface="Carlito"/>
                <a:cs typeface="Carlito"/>
              </a:rPr>
              <a:t>all </a:t>
            </a:r>
            <a:r>
              <a:rPr lang="en-US" sz="2200" spc="-25" dirty="0">
                <a:latin typeface="Carlito"/>
                <a:cs typeface="Carlito"/>
              </a:rPr>
              <a:t>categorical </a:t>
            </a:r>
            <a:r>
              <a:rPr lang="en-US" sz="2200" spc="-20" dirty="0">
                <a:latin typeface="Carlito"/>
                <a:cs typeface="Carlito"/>
              </a:rPr>
              <a:t>variables </a:t>
            </a:r>
            <a:r>
              <a:rPr lang="en-US" sz="2200" spc="-30" dirty="0">
                <a:latin typeface="Carlito"/>
                <a:cs typeface="Carlito"/>
              </a:rPr>
              <a:t>to </a:t>
            </a:r>
            <a:r>
              <a:rPr lang="en-US" sz="2200" spc="-5" dirty="0">
                <a:latin typeface="Carlito"/>
                <a:cs typeface="Carlito"/>
              </a:rPr>
              <a:t>binary </a:t>
            </a:r>
            <a:r>
              <a:rPr lang="en-US" sz="2200" spc="-15" dirty="0">
                <a:latin typeface="Carlito"/>
                <a:cs typeface="Carlito"/>
              </a:rPr>
              <a:t>using </a:t>
            </a:r>
            <a:r>
              <a:rPr lang="en-US" sz="2200" spc="-5" dirty="0">
                <a:latin typeface="Carlito"/>
                <a:cs typeface="Carlito"/>
              </a:rPr>
              <a:t>one hot </a:t>
            </a:r>
            <a:r>
              <a:rPr lang="en-US" sz="2200" spc="-20" dirty="0">
                <a:latin typeface="Carlito"/>
                <a:cs typeface="Carlito"/>
              </a:rPr>
              <a:t>encoding.  </a:t>
            </a:r>
            <a:r>
              <a:rPr lang="en-US" sz="2200" spc="-25" dirty="0">
                <a:latin typeface="Carlito"/>
                <a:cs typeface="Carlito"/>
              </a:rPr>
              <a:t>Standardized </a:t>
            </a:r>
            <a:r>
              <a:rPr lang="en-US" sz="2200" spc="-35" dirty="0">
                <a:latin typeface="Carlito"/>
                <a:cs typeface="Carlito"/>
              </a:rPr>
              <a:t>data </a:t>
            </a:r>
            <a:r>
              <a:rPr lang="en-US" sz="2200" spc="-5" dirty="0">
                <a:latin typeface="Carlito"/>
                <a:cs typeface="Carlito"/>
              </a:rPr>
              <a:t>and </a:t>
            </a:r>
            <a:r>
              <a:rPr lang="en-US" sz="2200" spc="-15" dirty="0">
                <a:latin typeface="Carlito"/>
                <a:cs typeface="Carlito"/>
              </a:rPr>
              <a:t>used </a:t>
            </a:r>
            <a:r>
              <a:rPr lang="en-US" sz="2200" spc="-20" dirty="0" err="1">
                <a:latin typeface="Carlito"/>
                <a:cs typeface="Carlito"/>
              </a:rPr>
              <a:t>GridSearchCV</a:t>
            </a:r>
            <a:r>
              <a:rPr lang="en-US" sz="2200" spc="-20" dirty="0">
                <a:latin typeface="Carlito"/>
                <a:cs typeface="Carlito"/>
              </a:rPr>
              <a:t> </a:t>
            </a:r>
            <a:r>
              <a:rPr lang="en-US" sz="2200" spc="-30" dirty="0">
                <a:latin typeface="Carlito"/>
                <a:cs typeface="Carlito"/>
              </a:rPr>
              <a:t>to </a:t>
            </a:r>
            <a:r>
              <a:rPr lang="en-US" sz="2200" spc="-15" dirty="0">
                <a:latin typeface="Carlito"/>
                <a:cs typeface="Carlito"/>
              </a:rPr>
              <a:t>find </a:t>
            </a:r>
            <a:r>
              <a:rPr lang="en-US" sz="2200" spc="-20" dirty="0">
                <a:latin typeface="Carlito"/>
                <a:cs typeface="Carlito"/>
              </a:rPr>
              <a:t>best </a:t>
            </a:r>
            <a:r>
              <a:rPr lang="en-US" sz="2200" spc="-40" dirty="0">
                <a:latin typeface="Carlito"/>
                <a:cs typeface="Carlito"/>
              </a:rPr>
              <a:t>parameters </a:t>
            </a:r>
            <a:r>
              <a:rPr lang="en-US" sz="2200" spc="-35" dirty="0">
                <a:latin typeface="Carlito"/>
                <a:cs typeface="Carlito"/>
              </a:rPr>
              <a:t>for </a:t>
            </a:r>
            <a:r>
              <a:rPr lang="en-US" sz="2200" spc="-5" dirty="0">
                <a:latin typeface="Carlito"/>
                <a:cs typeface="Carlito"/>
              </a:rPr>
              <a:t>machine learning  models. </a:t>
            </a:r>
            <a:r>
              <a:rPr lang="en-US" sz="2200" spc="-20" dirty="0">
                <a:latin typeface="Carlito"/>
                <a:cs typeface="Carlito"/>
              </a:rPr>
              <a:t>Visualize </a:t>
            </a:r>
            <a:r>
              <a:rPr lang="en-US" sz="2200" spc="-25" dirty="0">
                <a:latin typeface="Carlito"/>
                <a:cs typeface="Carlito"/>
              </a:rPr>
              <a:t>accuracy score </a:t>
            </a:r>
            <a:r>
              <a:rPr lang="en-US" sz="2200" dirty="0">
                <a:latin typeface="Carlito"/>
                <a:cs typeface="Carlito"/>
              </a:rPr>
              <a:t>of </a:t>
            </a:r>
            <a:r>
              <a:rPr lang="en-US" sz="2200" spc="-5" dirty="0">
                <a:latin typeface="Carlito"/>
                <a:cs typeface="Carlito"/>
              </a:rPr>
              <a:t>all</a:t>
            </a:r>
            <a:r>
              <a:rPr lang="en-US" sz="2200" spc="-40" dirty="0">
                <a:latin typeface="Carlito"/>
                <a:cs typeface="Carlito"/>
              </a:rPr>
              <a:t> </a:t>
            </a:r>
            <a:r>
              <a:rPr lang="en-US" sz="2200" spc="-5" dirty="0">
                <a:latin typeface="Carlito"/>
                <a:cs typeface="Carlito"/>
              </a:rPr>
              <a:t>models.</a:t>
            </a:r>
            <a:endParaRPr lang="en-US"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lang="en-US"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20" dirty="0">
                <a:latin typeface="Carlito"/>
                <a:cs typeface="Carlito"/>
              </a:rPr>
              <a:t>Four </a:t>
            </a:r>
            <a:r>
              <a:rPr lang="en-US" sz="2200" spc="-15" dirty="0">
                <a:latin typeface="Carlito"/>
                <a:cs typeface="Carlito"/>
              </a:rPr>
              <a:t>machine </a:t>
            </a:r>
            <a:r>
              <a:rPr lang="en-US" sz="2200" spc="-5" dirty="0">
                <a:latin typeface="Carlito"/>
                <a:cs typeface="Carlito"/>
              </a:rPr>
              <a:t>learning models </a:t>
            </a:r>
            <a:r>
              <a:rPr lang="en-US" sz="2200" spc="-25" dirty="0">
                <a:latin typeface="Carlito"/>
                <a:cs typeface="Carlito"/>
              </a:rPr>
              <a:t>were </a:t>
            </a:r>
            <a:r>
              <a:rPr lang="en-US" sz="2200" spc="-20" dirty="0">
                <a:latin typeface="Carlito"/>
                <a:cs typeface="Carlito"/>
              </a:rPr>
              <a:t>produced: </a:t>
            </a:r>
            <a:r>
              <a:rPr lang="en-US" sz="2200" spc="-5" dirty="0">
                <a:latin typeface="Carlito"/>
                <a:cs typeface="Carlito"/>
              </a:rPr>
              <a:t>Logistic </a:t>
            </a:r>
            <a:r>
              <a:rPr lang="en-US" sz="2200" spc="-20" dirty="0">
                <a:latin typeface="Carlito"/>
                <a:cs typeface="Carlito"/>
              </a:rPr>
              <a:t>Regression, </a:t>
            </a:r>
            <a:r>
              <a:rPr lang="en-US" sz="2200" spc="-15" dirty="0">
                <a:latin typeface="Carlito"/>
                <a:cs typeface="Carlito"/>
              </a:rPr>
              <a:t>Support </a:t>
            </a:r>
            <a:r>
              <a:rPr lang="en-US" sz="2200" spc="-50" dirty="0">
                <a:latin typeface="Carlito"/>
                <a:cs typeface="Carlito"/>
              </a:rPr>
              <a:t>Vector  </a:t>
            </a:r>
            <a:r>
              <a:rPr lang="en-US" sz="2200" spc="-5" dirty="0">
                <a:latin typeface="Carlito"/>
                <a:cs typeface="Carlito"/>
              </a:rPr>
              <a:t>Machine, </a:t>
            </a:r>
            <a:r>
              <a:rPr lang="en-US" sz="2200" spc="-15" dirty="0">
                <a:latin typeface="Carlito"/>
                <a:cs typeface="Carlito"/>
              </a:rPr>
              <a:t>Decision </a:t>
            </a:r>
            <a:r>
              <a:rPr lang="en-US" sz="2200" spc="-80" dirty="0">
                <a:latin typeface="Carlito"/>
                <a:cs typeface="Carlito"/>
              </a:rPr>
              <a:t>Tree </a:t>
            </a:r>
            <a:r>
              <a:rPr lang="en-US" sz="2200" spc="-45" dirty="0">
                <a:latin typeface="Carlito"/>
                <a:cs typeface="Carlito"/>
              </a:rPr>
              <a:t>Classifier, </a:t>
            </a:r>
            <a:r>
              <a:rPr lang="en-US" sz="2200" spc="-5" dirty="0">
                <a:latin typeface="Carlito"/>
                <a:cs typeface="Carlito"/>
              </a:rPr>
              <a:t>and K </a:t>
            </a:r>
            <a:r>
              <a:rPr lang="en-US" sz="2200" spc="-20" dirty="0">
                <a:latin typeface="Carlito"/>
                <a:cs typeface="Carlito"/>
              </a:rPr>
              <a:t>Nearest Neighbors. </a:t>
            </a:r>
            <a:r>
              <a:rPr lang="en-US" sz="2200" spc="-5" dirty="0">
                <a:latin typeface="Carlito"/>
                <a:cs typeface="Carlito"/>
              </a:rPr>
              <a:t>All </a:t>
            </a:r>
            <a:r>
              <a:rPr lang="en-US" sz="2200" spc="-20" dirty="0">
                <a:latin typeface="Carlito"/>
                <a:cs typeface="Carlito"/>
              </a:rPr>
              <a:t>produced </a:t>
            </a:r>
            <a:r>
              <a:rPr lang="en-US" sz="2200" spc="-15" dirty="0">
                <a:latin typeface="Carlito"/>
                <a:cs typeface="Carlito"/>
              </a:rPr>
              <a:t>similar </a:t>
            </a:r>
            <a:r>
              <a:rPr lang="en-US" sz="2200" spc="-20" dirty="0">
                <a:latin typeface="Carlito"/>
                <a:cs typeface="Carlito"/>
              </a:rPr>
              <a:t>results  </a:t>
            </a:r>
            <a:r>
              <a:rPr lang="en-US" sz="2200" spc="-5" dirty="0">
                <a:latin typeface="Carlito"/>
                <a:cs typeface="Carlito"/>
              </a:rPr>
              <a:t>with </a:t>
            </a:r>
            <a:r>
              <a:rPr lang="en-US" sz="2200" spc="-25" dirty="0">
                <a:latin typeface="Carlito"/>
                <a:cs typeface="Carlito"/>
              </a:rPr>
              <a:t>accuracy </a:t>
            </a:r>
            <a:r>
              <a:rPr lang="en-US" sz="2200" spc="-45" dirty="0">
                <a:latin typeface="Carlito"/>
                <a:cs typeface="Carlito"/>
              </a:rPr>
              <a:t>rate </a:t>
            </a:r>
            <a:r>
              <a:rPr lang="en-US" sz="2200" dirty="0">
                <a:latin typeface="Carlito"/>
                <a:cs typeface="Carlito"/>
              </a:rPr>
              <a:t>of </a:t>
            </a:r>
            <a:r>
              <a:rPr lang="en-US" sz="2200" spc="-5" dirty="0">
                <a:latin typeface="Carlito"/>
                <a:cs typeface="Carlito"/>
              </a:rPr>
              <a:t>about 83.33%. All models </a:t>
            </a:r>
            <a:r>
              <a:rPr lang="en-US" sz="2200" spc="-20" dirty="0">
                <a:latin typeface="Carlito"/>
                <a:cs typeface="Carlito"/>
              </a:rPr>
              <a:t>over </a:t>
            </a:r>
            <a:r>
              <a:rPr lang="en-US" sz="2200" spc="-25" dirty="0">
                <a:latin typeface="Carlito"/>
                <a:cs typeface="Carlito"/>
              </a:rPr>
              <a:t>predicted </a:t>
            </a:r>
            <a:r>
              <a:rPr lang="en-US" sz="2200" spc="-20" dirty="0">
                <a:latin typeface="Carlito"/>
                <a:cs typeface="Carlito"/>
              </a:rPr>
              <a:t>successful </a:t>
            </a:r>
            <a:r>
              <a:rPr lang="en-US" sz="2200" spc="-5" dirty="0">
                <a:latin typeface="Carlito"/>
                <a:cs typeface="Carlito"/>
              </a:rPr>
              <a:t>landings. </a:t>
            </a:r>
            <a:r>
              <a:rPr lang="en-US" sz="2200" spc="-20" dirty="0">
                <a:latin typeface="Carlito"/>
                <a:cs typeface="Carlito"/>
              </a:rPr>
              <a:t>More  </a:t>
            </a:r>
            <a:r>
              <a:rPr lang="en-US" sz="2200" spc="-35" dirty="0">
                <a:latin typeface="Carlito"/>
                <a:cs typeface="Carlito"/>
              </a:rPr>
              <a:t>data </a:t>
            </a:r>
            <a:r>
              <a:rPr lang="en-US" sz="2200" spc="-5" dirty="0">
                <a:latin typeface="Carlito"/>
                <a:cs typeface="Carlito"/>
              </a:rPr>
              <a:t>is </a:t>
            </a:r>
            <a:r>
              <a:rPr lang="en-US" sz="2200" spc="-15" dirty="0">
                <a:latin typeface="Carlito"/>
                <a:cs typeface="Carlito"/>
              </a:rPr>
              <a:t>needed </a:t>
            </a:r>
            <a:r>
              <a:rPr lang="en-US" sz="2200" spc="-35" dirty="0">
                <a:latin typeface="Carlito"/>
                <a:cs typeface="Carlito"/>
              </a:rPr>
              <a:t>for </a:t>
            </a:r>
            <a:r>
              <a:rPr lang="en-US" sz="2200" spc="-40" dirty="0">
                <a:latin typeface="Carlito"/>
                <a:cs typeface="Carlito"/>
              </a:rPr>
              <a:t>better </a:t>
            </a:r>
            <a:r>
              <a:rPr lang="en-US" sz="2200" spc="-5" dirty="0">
                <a:latin typeface="Carlito"/>
                <a:cs typeface="Carlito"/>
              </a:rPr>
              <a:t>model </a:t>
            </a:r>
            <a:r>
              <a:rPr lang="en-US" sz="2200" spc="-20" dirty="0">
                <a:latin typeface="Carlito"/>
                <a:cs typeface="Carlito"/>
              </a:rPr>
              <a:t>determination </a:t>
            </a:r>
            <a:r>
              <a:rPr lang="en-US" sz="2200" spc="-5" dirty="0">
                <a:latin typeface="Carlito"/>
                <a:cs typeface="Carlito"/>
              </a:rPr>
              <a:t>and</a:t>
            </a:r>
            <a:r>
              <a:rPr lang="en-US" sz="2200" spc="204" dirty="0">
                <a:latin typeface="Carlito"/>
                <a:cs typeface="Carlito"/>
              </a:rPr>
              <a:t> </a:t>
            </a:r>
            <a:r>
              <a:rPr lang="en-US" sz="2200" spc="-50" dirty="0">
                <a:latin typeface="Carlito"/>
                <a:cs typeface="Carlito"/>
              </a:rPr>
              <a:t>accuracy.</a:t>
            </a:r>
            <a:endParaRPr lang="en-US"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2545"/>
            <a:ext cx="10243616" cy="119667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3200" spc="-380" dirty="0"/>
              <a:t>Ranking </a:t>
            </a:r>
            <a:r>
              <a:rPr sz="3200" spc="-335" dirty="0"/>
              <a:t>Counts </a:t>
            </a:r>
            <a:r>
              <a:rPr sz="3200" spc="-75" dirty="0"/>
              <a:t>of </a:t>
            </a:r>
            <a:r>
              <a:rPr sz="3200" spc="-390" dirty="0"/>
              <a:t>Successful</a:t>
            </a:r>
            <a:r>
              <a:rPr sz="3200" spc="-844" dirty="0"/>
              <a:t> </a:t>
            </a:r>
            <a:r>
              <a:rPr sz="3200" spc="-370" dirty="0"/>
              <a:t>Landings  </a:t>
            </a:r>
            <a:r>
              <a:rPr sz="3200" spc="-290" dirty="0"/>
              <a:t>Between </a:t>
            </a:r>
            <a:r>
              <a:rPr sz="3200" spc="-280" dirty="0"/>
              <a:t>2010-06-04 </a:t>
            </a:r>
            <a:r>
              <a:rPr sz="3200" spc="-285" dirty="0"/>
              <a:t>and</a:t>
            </a:r>
            <a:r>
              <a:rPr sz="3200" spc="-745" dirty="0"/>
              <a:t> </a:t>
            </a:r>
            <a:r>
              <a:rPr sz="3200" spc="-295" dirty="0"/>
              <a:t>2017-03-20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375647"/>
            <a:ext cx="8347075" cy="33522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/>
              <a:t>Interactive </a:t>
            </a:r>
            <a:r>
              <a:rPr sz="8000" spc="-320" dirty="0"/>
              <a:t>Map</a:t>
            </a:r>
            <a:r>
              <a:rPr sz="8000" spc="-1010" dirty="0"/>
              <a:t> </a:t>
            </a:r>
            <a:r>
              <a:rPr sz="8000" spc="-50" dirty="0"/>
              <a:t>with  </a:t>
            </a:r>
            <a:r>
              <a:rPr sz="8000" spc="-405" dirty="0"/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The left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dirty="0">
                <a:latin typeface="Carlito"/>
                <a:cs typeface="Carlito"/>
              </a:rPr>
              <a:t>map. </a:t>
            </a:r>
            <a:r>
              <a:rPr sz="2000" spc="-5" dirty="0">
                <a:latin typeface="Carlito"/>
                <a:cs typeface="Carlito"/>
              </a:rPr>
              <a:t>The right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Florida </a:t>
            </a:r>
            <a:r>
              <a:rPr sz="2000" dirty="0">
                <a:latin typeface="Carlito"/>
                <a:cs typeface="Carlito"/>
              </a:rPr>
              <a:t>launch 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since they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65" dirty="0">
                <a:latin typeface="Carlito"/>
                <a:cs typeface="Carlito"/>
              </a:rPr>
              <a:t>other.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are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1376" y="5577522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849862"/>
            <a:ext cx="9321165" cy="44037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/>
              <a:t>Build </a:t>
            </a:r>
            <a:r>
              <a:rPr sz="8000" spc="-685" dirty="0"/>
              <a:t>a </a:t>
            </a:r>
            <a:r>
              <a:rPr sz="8000" spc="-530" dirty="0"/>
              <a:t>Dashboard</a:t>
            </a:r>
            <a:r>
              <a:rPr sz="8000" spc="-700" dirty="0"/>
              <a:t> </a:t>
            </a:r>
            <a:r>
              <a:rPr sz="8000" spc="-50" dirty="0"/>
              <a:t>with  </a:t>
            </a:r>
            <a:r>
              <a:rPr sz="8000" spc="-315" dirty="0"/>
              <a:t>Plotly</a:t>
            </a:r>
            <a:r>
              <a:rPr sz="8000" spc="-580" dirty="0"/>
              <a:t> </a:t>
            </a:r>
            <a:r>
              <a:rPr sz="8000" spc="-730" dirty="0"/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282408"/>
            <a:ext cx="35179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29" y="303510"/>
            <a:ext cx="10353761" cy="1326321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 </a:t>
            </a:r>
            <a:r>
              <a:rPr spc="-3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 </a:t>
            </a:r>
            <a:r>
              <a:rPr spc="-3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  <a:r>
              <a:rPr spc="-5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</a:t>
            </a:r>
            <a:r>
              <a:rPr spc="-3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  <a:r>
              <a:rPr spc="-2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Booster  </a:t>
            </a:r>
            <a:r>
              <a:rPr spc="-3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pc="-40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Plotly dashboard 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60" dirty="0">
                <a:latin typeface="Carlito"/>
                <a:cs typeface="Carlito"/>
              </a:rPr>
              <a:t>selector. </a:t>
            </a:r>
            <a:r>
              <a:rPr sz="2000" spc="-65" dirty="0">
                <a:latin typeface="Carlito"/>
                <a:cs typeface="Carlito"/>
              </a:rPr>
              <a:t>However,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0-10000 </a:t>
            </a:r>
            <a:r>
              <a:rPr sz="2000" spc="-20" dirty="0">
                <a:latin typeface="Carlito"/>
                <a:cs typeface="Carlito"/>
              </a:rPr>
              <a:t>instead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20" dirty="0">
                <a:latin typeface="Carlito"/>
                <a:cs typeface="Carlito"/>
              </a:rPr>
              <a:t>max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15600.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and 0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failure.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also  accounts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20" dirty="0">
                <a:latin typeface="Carlito"/>
                <a:cs typeface="Carlito"/>
              </a:rPr>
              <a:t>category </a:t>
            </a:r>
            <a:r>
              <a:rPr sz="2000" spc="-5" dirty="0">
                <a:latin typeface="Carlito"/>
                <a:cs typeface="Carlito"/>
              </a:rPr>
              <a:t>in color </a:t>
            </a:r>
            <a:r>
              <a:rPr sz="2000" dirty="0">
                <a:latin typeface="Carlito"/>
                <a:cs typeface="Carlito"/>
              </a:rPr>
              <a:t>and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launches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point </a:t>
            </a:r>
            <a:r>
              <a:rPr sz="2000" spc="-25" dirty="0">
                <a:latin typeface="Carlito"/>
                <a:cs typeface="Carlito"/>
              </a:rPr>
              <a:t>size.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this  </a:t>
            </a:r>
            <a:r>
              <a:rPr sz="2000" spc="-5" dirty="0">
                <a:latin typeface="Carlito"/>
                <a:cs typeface="Carlito"/>
              </a:rPr>
              <a:t>particular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0-6000, </a:t>
            </a:r>
            <a:r>
              <a:rPr sz="2000" spc="-20" dirty="0">
                <a:latin typeface="Carlito"/>
                <a:cs typeface="Carlito"/>
              </a:rPr>
              <a:t>interestingly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spc="-20" dirty="0">
                <a:latin typeface="Carlito"/>
                <a:cs typeface="Carlito"/>
              </a:rPr>
              <a:t>are two failed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with payloads of </a:t>
            </a:r>
            <a:r>
              <a:rPr sz="2000" spc="-45" dirty="0">
                <a:latin typeface="Carlito"/>
                <a:cs typeface="Carlito"/>
              </a:rPr>
              <a:t>zero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537021" y="460120"/>
            <a:ext cx="10353762" cy="135877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2800" b="1"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85800" y="2358516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8314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/>
              <a:t>Classification</a:t>
            </a:r>
            <a:r>
              <a:rPr sz="3600" spc="-340" dirty="0"/>
              <a:t> </a:t>
            </a:r>
            <a:r>
              <a:rPr sz="3600" spc="-280" dirty="0"/>
              <a:t>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All models had virtually 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20" dirty="0">
                <a:latin typeface="Carlito"/>
                <a:cs typeface="Carlito"/>
              </a:rPr>
              <a:t>accuracy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20" dirty="0">
                <a:latin typeface="Carlito"/>
                <a:cs typeface="Carlito"/>
              </a:rPr>
              <a:t>test set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20" dirty="0">
                <a:latin typeface="Carlito"/>
                <a:cs typeface="Carlito"/>
              </a:rPr>
              <a:t>83.33% </a:t>
            </a:r>
            <a:r>
              <a:rPr sz="1600" spc="-45" dirty="0">
                <a:latin typeface="Carlito"/>
                <a:cs typeface="Carlito"/>
              </a:rPr>
              <a:t>accuracy.  </a:t>
            </a:r>
            <a:r>
              <a:rPr sz="1600" dirty="0">
                <a:latin typeface="Carlito"/>
                <a:cs typeface="Carlito"/>
              </a:rPr>
              <a:t>It </a:t>
            </a:r>
            <a:r>
              <a:rPr sz="1600" spc="-5" dirty="0">
                <a:latin typeface="Carlito"/>
                <a:cs typeface="Carlito"/>
              </a:rPr>
              <a:t>should be </a:t>
            </a:r>
            <a:r>
              <a:rPr sz="1600" spc="-15" dirty="0">
                <a:latin typeface="Carlito"/>
                <a:cs typeface="Carlito"/>
              </a:rPr>
              <a:t>noted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test size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small </a:t>
            </a:r>
            <a:r>
              <a:rPr sz="1600" spc="-15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sample </a:t>
            </a:r>
            <a:r>
              <a:rPr sz="1600" spc="-20" dirty="0">
                <a:latin typeface="Carlito"/>
                <a:cs typeface="Carlito"/>
              </a:rPr>
              <a:t>size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-20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18.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20" dirty="0">
                <a:latin typeface="Carlito"/>
                <a:cs typeface="Carlito"/>
              </a:rPr>
              <a:t>can cause large variance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20" dirty="0">
                <a:latin typeface="Carlito"/>
                <a:cs typeface="Carlito"/>
              </a:rPr>
              <a:t>accuracy results, </a:t>
            </a:r>
            <a:r>
              <a:rPr sz="1600" spc="-15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as those in </a:t>
            </a:r>
            <a:r>
              <a:rPr sz="1600" spc="-15" dirty="0">
                <a:latin typeface="Carlito"/>
                <a:cs typeface="Carlito"/>
              </a:rPr>
              <a:t>Decision </a:t>
            </a:r>
            <a:r>
              <a:rPr sz="1600" spc="-65" dirty="0">
                <a:latin typeface="Carlito"/>
                <a:cs typeface="Carlito"/>
              </a:rPr>
              <a:t>Tree </a:t>
            </a:r>
            <a:r>
              <a:rPr sz="1600" spc="-10" dirty="0">
                <a:latin typeface="Carlito"/>
                <a:cs typeface="Carlito"/>
              </a:rPr>
              <a:t>Classifier </a:t>
            </a:r>
            <a:r>
              <a:rPr sz="1600" spc="-5" dirty="0">
                <a:latin typeface="Carlito"/>
                <a:cs typeface="Carlito"/>
              </a:rPr>
              <a:t>model in </a:t>
            </a:r>
            <a:r>
              <a:rPr sz="1600" spc="-25" dirty="0">
                <a:latin typeface="Carlito"/>
                <a:cs typeface="Carlito"/>
              </a:rPr>
              <a:t>repeated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runs.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latin typeface="Carlito"/>
                <a:cs typeface="Carlito"/>
              </a:rPr>
              <a:t>We </a:t>
            </a:r>
            <a:r>
              <a:rPr sz="1600" spc="-20" dirty="0">
                <a:latin typeface="Carlito"/>
                <a:cs typeface="Carlito"/>
              </a:rPr>
              <a:t>likely </a:t>
            </a:r>
            <a:r>
              <a:rPr sz="1600" spc="-15" dirty="0">
                <a:latin typeface="Carlito"/>
                <a:cs typeface="Carlito"/>
              </a:rPr>
              <a:t>need </a:t>
            </a:r>
            <a:r>
              <a:rPr sz="1600" spc="-25" dirty="0">
                <a:latin typeface="Carlito"/>
                <a:cs typeface="Carlito"/>
              </a:rPr>
              <a:t>more data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determine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best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model.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142421"/>
            <a:ext cx="3073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Confusion</a:t>
            </a:r>
            <a:r>
              <a:rPr sz="3600" spc="-330" dirty="0"/>
              <a:t> </a:t>
            </a:r>
            <a:r>
              <a:rPr sz="3600" spc="-114" dirty="0"/>
              <a:t>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616533"/>
            <a:ext cx="32448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Allon </a:t>
            </a:r>
            <a:r>
              <a:rPr sz="2000" dirty="0">
                <a:latin typeface="Carlito"/>
                <a:cs typeface="Carlito"/>
              </a:rPr>
              <a:t>Mask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616533"/>
            <a:ext cx="24542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https://github.com/Kumar-Sagar54/Data-Science-Coursera-IBM-Course-</a:t>
            </a:r>
            <a:endParaRPr lang="en-IN" sz="2000" u="heavy" spc="-10" dirty="0"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effectLst/>
                <a:latin typeface="-apple-system"/>
              </a:rPr>
              <a:t>Instructors: </a:t>
            </a:r>
            <a:r>
              <a:rPr lang="en-IN" sz="2000" b="1" i="0" dirty="0" err="1">
                <a:effectLst/>
                <a:latin typeface="-apple-system"/>
              </a:rPr>
              <a:t>Rav</a:t>
            </a:r>
            <a:r>
              <a:rPr lang="en-IN" sz="2000" b="1" i="0" dirty="0">
                <a:effectLst/>
                <a:latin typeface="-apple-system"/>
              </a:rPr>
              <a:t> Ahuja, Alex </a:t>
            </a:r>
            <a:r>
              <a:rPr lang="en-IN" sz="2000" b="1" i="0" dirty="0" err="1">
                <a:effectLst/>
                <a:latin typeface="-apple-system"/>
              </a:rPr>
              <a:t>Aklson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Aije</a:t>
            </a:r>
            <a:r>
              <a:rPr lang="en-IN" sz="2000" b="1" i="0" dirty="0">
                <a:effectLst/>
                <a:latin typeface="-apple-system"/>
              </a:rPr>
              <a:t> </a:t>
            </a:r>
            <a:r>
              <a:rPr lang="en-IN" sz="2000" b="1" i="0" dirty="0" err="1">
                <a:effectLst/>
                <a:latin typeface="-apple-system"/>
              </a:rPr>
              <a:t>Egwaikhide</a:t>
            </a:r>
            <a:r>
              <a:rPr lang="en-IN" sz="2000" b="1" i="0" dirty="0"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effectLst/>
                <a:latin typeface="-apple-system"/>
              </a:rPr>
              <a:t>Kienzler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Polong</a:t>
            </a:r>
            <a:r>
              <a:rPr lang="en-IN" sz="2000" b="1" i="0" dirty="0">
                <a:effectLst/>
                <a:latin typeface="-apple-system"/>
              </a:rPr>
              <a:t> Lin, Joseph </a:t>
            </a:r>
            <a:r>
              <a:rPr lang="en-IN" sz="2000" b="1" i="0" dirty="0" err="1">
                <a:effectLst/>
                <a:latin typeface="-apple-system"/>
              </a:rPr>
              <a:t>Santarcangelo</a:t>
            </a:r>
            <a:r>
              <a:rPr lang="en-IN" sz="2000" b="1" i="0" dirty="0">
                <a:effectLst/>
                <a:latin typeface="-apple-system"/>
              </a:rPr>
              <a:t>, Azim </a:t>
            </a:r>
            <a:r>
              <a:rPr lang="en-IN" sz="2000" b="1" i="0" dirty="0" err="1">
                <a:effectLst/>
                <a:latin typeface="-apple-system"/>
              </a:rPr>
              <a:t>Hirjani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Hima</a:t>
            </a:r>
            <a:r>
              <a:rPr lang="en-IN" sz="2000" b="1" i="0" dirty="0">
                <a:effectLst/>
                <a:latin typeface="-apple-system"/>
              </a:rPr>
              <a:t> Vasudevan, </a:t>
            </a:r>
            <a:r>
              <a:rPr lang="en-IN" sz="2000" b="1" i="0" dirty="0" err="1">
                <a:effectLst/>
                <a:latin typeface="-apple-system"/>
              </a:rPr>
              <a:t>Saishruthi</a:t>
            </a:r>
            <a:r>
              <a:rPr lang="en-IN" sz="2000" b="1" i="0" dirty="0"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effectLst/>
                <a:latin typeface="-apple-system"/>
              </a:rPr>
              <a:t>Aghabozorgi</a:t>
            </a:r>
            <a:r>
              <a:rPr lang="en-IN" sz="2000" b="1" i="0" dirty="0"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OVERVIEW </a:t>
            </a:r>
            <a:r>
              <a:rPr sz="2400" spc="-285" dirty="0">
                <a:latin typeface="Arial"/>
                <a:cs typeface="Arial"/>
              </a:rPr>
              <a:t>OF 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COLLECTION, </a:t>
            </a:r>
            <a:r>
              <a:rPr sz="2400" spc="-95" dirty="0">
                <a:latin typeface="Arial"/>
                <a:cs typeface="Arial"/>
              </a:rPr>
              <a:t>WRANGLING,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rial"/>
                <a:cs typeface="Arial"/>
              </a:rPr>
              <a:t>DASHBOARD,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40" dirty="0">
                <a:latin typeface="Arial"/>
                <a:cs typeface="Arial"/>
              </a:rPr>
              <a:t>MODEL	</a:t>
            </a:r>
            <a:r>
              <a:rPr sz="2400" spc="-150" dirty="0"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200" y="4830826"/>
            <a:ext cx="3814951" cy="117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lang="en-US" sz="1500" u="sng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https://github.com/Kumar-Sagar54/Data-Science-Coursera-IBM-Course-/blob/main/10-Applied%20Data%20Science%20Capstone/Week%201/Data%20Collection%20Api%20.ipynb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3473247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lang="en-US" sz="1500" u="sng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dirty="0">
                <a:latin typeface="Carlito"/>
                <a:cs typeface="Carlito"/>
              </a:rPr>
              <a:t>https://github.com/Kumar-Sagar54/Data-Science-Coursera-IBM-Course-/blob/main/10-Applied%20Data%20Science%20Capstone/Week%201/Data%20Collection%20with%20Web%20Scraping.ipynb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94</TotalTime>
  <Words>2914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Bookman Old Style</vt:lpstr>
      <vt:lpstr>Carlito</vt:lpstr>
      <vt:lpstr>Rockwell</vt:lpstr>
      <vt:lpstr>Damask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SAGAR KUMAR</cp:lastModifiedBy>
  <cp:revision>5</cp:revision>
  <dcterms:created xsi:type="dcterms:W3CDTF">2021-08-26T16:53:12Z</dcterms:created>
  <dcterms:modified xsi:type="dcterms:W3CDTF">2023-12-25T08:32:31Z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