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2" r:id="rId6"/>
    <p:sldId id="263" r:id="rId7"/>
    <p:sldId id="264" r:id="rId8"/>
    <p:sldId id="267" r:id="rId9"/>
    <p:sldId id="268" r:id="rId10"/>
    <p:sldId id="266" r:id="rId11"/>
    <p:sldId id="269" r:id="rId12"/>
    <p:sldId id="270" r:id="rId13"/>
    <p:sldId id="261" r:id="rId14"/>
    <p:sldId id="271" r:id="rId15"/>
    <p:sldId id="272" r:id="rId16"/>
    <p:sldId id="273" r:id="rId17"/>
    <p:sldId id="274" r:id="rId18"/>
    <p:sldId id="275" r:id="rId19"/>
    <p:sldId id="277" r:id="rId20"/>
    <p:sldId id="276"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522" y="-3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BCD53DC-400D-412A-B161-7E638E1A83EE}" type="doc">
      <dgm:prSet loTypeId="urn:microsoft.com/office/officeart/2005/8/layout/chevron2" loCatId="list" qsTypeId="urn:microsoft.com/office/officeart/2005/8/quickstyle/simple4" qsCatId="simple" csTypeId="urn:microsoft.com/office/officeart/2005/8/colors/accent2_2#1" csCatId="accent2" phldr="1"/>
      <dgm:spPr/>
      <dgm:t>
        <a:bodyPr/>
        <a:lstStyle/>
        <a:p>
          <a:endParaRPr lang="en-US"/>
        </a:p>
      </dgm:t>
    </dgm:pt>
    <dgm:pt modelId="{3AFAA586-3890-4201-B3B8-FBFA8DF5C755}">
      <dgm:prSet phldr="0" custT="0"/>
      <dgm:spPr/>
      <dgm:t>
        <a:bodyPr vert="horz" wrap="square"/>
        <a:lstStyle/>
        <a:p>
          <a:pPr>
            <a:lnSpc>
              <a:spcPct val="100000"/>
            </a:lnSpc>
            <a:spcBef>
              <a:spcPct val="0"/>
            </a:spcBef>
            <a:spcAft>
              <a:spcPct val="35000"/>
            </a:spcAft>
          </a:pPr>
          <a:endParaRPr dirty="0"/>
        </a:p>
      </dgm:t>
    </dgm:pt>
    <dgm:pt modelId="{07491FF8-3380-4927-B27A-CEAC5FA66973}" type="parTrans" cxnId="{BD0E6A75-35A1-450A-9E12-C5428B849A5B}">
      <dgm:prSet/>
      <dgm:spPr/>
      <dgm:t>
        <a:bodyPr/>
        <a:lstStyle/>
        <a:p>
          <a:endParaRPr lang="en-US"/>
        </a:p>
      </dgm:t>
    </dgm:pt>
    <dgm:pt modelId="{DE523D20-BF69-4E2C-A3CF-92BAE66A0C23}" type="sibTrans" cxnId="{BD0E6A75-35A1-450A-9E12-C5428B849A5B}">
      <dgm:prSet/>
      <dgm:spPr/>
      <dgm:t>
        <a:bodyPr/>
        <a:lstStyle/>
        <a:p>
          <a:endParaRPr lang="en-US"/>
        </a:p>
      </dgm:t>
    </dgm:pt>
    <dgm:pt modelId="{970A640B-EF9D-4F6C-B932-66449F355792}">
      <dgm:prSet phldr="0" custT="0"/>
      <dgm:spPr/>
      <dgm:t>
        <a:bodyPr vert="horz" wrap="square"/>
        <a:lstStyle/>
        <a:p>
          <a:pPr>
            <a:lnSpc>
              <a:spcPct val="100000"/>
            </a:lnSpc>
            <a:spcBef>
              <a:spcPct val="0"/>
            </a:spcBef>
            <a:spcAft>
              <a:spcPct val="35000"/>
            </a:spcAft>
          </a:pPr>
          <a:endParaRPr dirty="0"/>
        </a:p>
      </dgm:t>
    </dgm:pt>
    <dgm:pt modelId="{3B376611-5229-4ED4-B337-93C88685662E}" type="parTrans" cxnId="{639D443D-0812-4919-AE74-0C005B08D215}">
      <dgm:prSet/>
      <dgm:spPr/>
      <dgm:t>
        <a:bodyPr/>
        <a:lstStyle/>
        <a:p>
          <a:endParaRPr lang="en-US"/>
        </a:p>
      </dgm:t>
    </dgm:pt>
    <dgm:pt modelId="{6CC89F7E-7B7F-448F-ABC2-1B8A521D4832}" type="sibTrans" cxnId="{639D443D-0812-4919-AE74-0C005B08D215}">
      <dgm:prSet/>
      <dgm:spPr/>
      <dgm:t>
        <a:bodyPr/>
        <a:lstStyle/>
        <a:p>
          <a:endParaRPr lang="en-US"/>
        </a:p>
      </dgm:t>
    </dgm:pt>
    <dgm:pt modelId="{1A62CBEF-BA3E-408B-9557-3773633321C5}">
      <dgm:prSet phldr="0" custT="0"/>
      <dgm:spPr/>
      <dgm:t>
        <a:bodyPr vert="horz" wrap="square"/>
        <a:lstStyle/>
        <a:p>
          <a:pPr>
            <a:lnSpc>
              <a:spcPct val="100000"/>
            </a:lnSpc>
            <a:spcBef>
              <a:spcPct val="0"/>
            </a:spcBef>
            <a:spcAft>
              <a:spcPct val="35000"/>
            </a:spcAft>
          </a:pPr>
          <a:endParaRPr dirty="0"/>
        </a:p>
      </dgm:t>
    </dgm:pt>
    <dgm:pt modelId="{ACAE04F6-6C07-4D48-BA32-D949D9C46620}" type="sibTrans" cxnId="{AB2FC071-0D5E-49D3-A3C6-EB102EC4BADC}">
      <dgm:prSet/>
      <dgm:spPr/>
      <dgm:t>
        <a:bodyPr/>
        <a:lstStyle/>
        <a:p>
          <a:endParaRPr lang="en-US"/>
        </a:p>
      </dgm:t>
    </dgm:pt>
    <dgm:pt modelId="{2927CD6F-BD75-442B-BE9D-154084773623}" type="parTrans" cxnId="{AB2FC071-0D5E-49D3-A3C6-EB102EC4BADC}">
      <dgm:prSet/>
      <dgm:spPr/>
      <dgm:t>
        <a:bodyPr/>
        <a:lstStyle/>
        <a:p>
          <a:endParaRPr lang="en-US"/>
        </a:p>
      </dgm:t>
    </dgm:pt>
    <dgm:pt modelId="{AB015C10-B222-4E4B-96C5-23A79FA83664}">
      <dgm:prSet/>
      <dgm:spPr/>
      <dgm:t>
        <a:bodyPr/>
        <a:lstStyle/>
        <a:p>
          <a:r>
            <a:rPr lang="en-US" dirty="0" smtClean="0"/>
            <a:t>Crimes decreased from 2018 to 2020 but rose in 2022.</a:t>
          </a:r>
          <a:endParaRPr lang="en-US" dirty="0"/>
        </a:p>
      </dgm:t>
    </dgm:pt>
    <dgm:pt modelId="{41552E8E-E74E-4010-8746-D83ED5D98B10}" type="parTrans" cxnId="{62CC8CB2-7D06-4AB1-98FD-C1D1CD791659}">
      <dgm:prSet/>
      <dgm:spPr/>
      <dgm:t>
        <a:bodyPr/>
        <a:lstStyle/>
        <a:p>
          <a:endParaRPr lang="en-US"/>
        </a:p>
      </dgm:t>
    </dgm:pt>
    <dgm:pt modelId="{25CF9525-F587-486A-8AD8-F753A8C8E1E0}" type="sibTrans" cxnId="{62CC8CB2-7D06-4AB1-98FD-C1D1CD791659}">
      <dgm:prSet/>
      <dgm:spPr/>
      <dgm:t>
        <a:bodyPr/>
        <a:lstStyle/>
        <a:p>
          <a:endParaRPr lang="en-US"/>
        </a:p>
      </dgm:t>
    </dgm:pt>
    <dgm:pt modelId="{6DD33E2F-9679-47EB-928D-EBD920D164A6}">
      <dgm:prSet/>
      <dgm:spPr/>
      <dgm:t>
        <a:bodyPr/>
        <a:lstStyle/>
        <a:p>
          <a:r>
            <a:rPr lang="en-US" smtClean="0"/>
            <a:t>High-crime districts: Roxbury, Dorchester, Mattapan</a:t>
          </a:r>
          <a:endParaRPr lang="en-US"/>
        </a:p>
      </dgm:t>
    </dgm:pt>
    <dgm:pt modelId="{71912636-CB1D-44FB-BBD3-FD509B1FFDA3}" type="parTrans" cxnId="{1D0DC301-99D6-4600-8FC5-17235750B63B}">
      <dgm:prSet/>
      <dgm:spPr/>
      <dgm:t>
        <a:bodyPr/>
        <a:lstStyle/>
        <a:p>
          <a:endParaRPr lang="en-US"/>
        </a:p>
      </dgm:t>
    </dgm:pt>
    <dgm:pt modelId="{0E11307A-7DA2-4527-8E21-53A835E59DDD}" type="sibTrans" cxnId="{1D0DC301-99D6-4600-8FC5-17235750B63B}">
      <dgm:prSet/>
      <dgm:spPr/>
      <dgm:t>
        <a:bodyPr/>
        <a:lstStyle/>
        <a:p>
          <a:endParaRPr lang="en-US"/>
        </a:p>
      </dgm:t>
    </dgm:pt>
    <dgm:pt modelId="{9F4683E8-E5BE-4128-9A38-0D59E97A3CA8}">
      <dgm:prSet/>
      <dgm:spPr/>
      <dgm:t>
        <a:bodyPr/>
        <a:lstStyle/>
        <a:p>
          <a:r>
            <a:rPr lang="en-US" smtClean="0"/>
            <a:t>Crime peaks: Fridays and weekend, evenings (8 PM - 12 AM)</a:t>
          </a:r>
          <a:endParaRPr lang="en-US"/>
        </a:p>
      </dgm:t>
    </dgm:pt>
    <dgm:pt modelId="{F2070AB7-3786-4C02-9E23-93B91EB78862}" type="parTrans" cxnId="{2422D6F4-8853-4493-917E-DAEF7599EA7A}">
      <dgm:prSet/>
      <dgm:spPr/>
      <dgm:t>
        <a:bodyPr/>
        <a:lstStyle/>
        <a:p>
          <a:endParaRPr lang="en-US"/>
        </a:p>
      </dgm:t>
    </dgm:pt>
    <dgm:pt modelId="{C53310A5-9004-4B21-9F7B-49FB20B527B9}" type="sibTrans" cxnId="{2422D6F4-8853-4493-917E-DAEF7599EA7A}">
      <dgm:prSet/>
      <dgm:spPr/>
      <dgm:t>
        <a:bodyPr/>
        <a:lstStyle/>
        <a:p>
          <a:endParaRPr lang="en-US"/>
        </a:p>
      </dgm:t>
    </dgm:pt>
    <dgm:pt modelId="{F43EA2C8-3B6C-4C6B-96F4-7A03D954C698}" type="pres">
      <dgm:prSet presAssocID="{BBCD53DC-400D-412A-B161-7E638E1A83EE}" presName="linearFlow" presStyleCnt="0">
        <dgm:presLayoutVars>
          <dgm:dir/>
          <dgm:animLvl val="lvl"/>
          <dgm:resizeHandles val="exact"/>
        </dgm:presLayoutVars>
      </dgm:prSet>
      <dgm:spPr/>
      <dgm:t>
        <a:bodyPr/>
        <a:lstStyle/>
        <a:p>
          <a:endParaRPr lang="en-US"/>
        </a:p>
      </dgm:t>
    </dgm:pt>
    <dgm:pt modelId="{FDE6C678-23F2-4256-80BF-589DE27A2613}" type="pres">
      <dgm:prSet presAssocID="{1A62CBEF-BA3E-408B-9557-3773633321C5}" presName="composite" presStyleCnt="0"/>
      <dgm:spPr/>
    </dgm:pt>
    <dgm:pt modelId="{8A37B9FD-EC58-41B5-A20B-A6B010B7EFA9}" type="pres">
      <dgm:prSet presAssocID="{1A62CBEF-BA3E-408B-9557-3773633321C5}" presName="parentText" presStyleLbl="alignNode1" presStyleIdx="0" presStyleCnt="3">
        <dgm:presLayoutVars>
          <dgm:chMax val="1"/>
          <dgm:bulletEnabled val="1"/>
        </dgm:presLayoutVars>
      </dgm:prSet>
      <dgm:spPr/>
      <dgm:t>
        <a:bodyPr/>
        <a:lstStyle/>
        <a:p>
          <a:endParaRPr lang="en-US"/>
        </a:p>
      </dgm:t>
    </dgm:pt>
    <dgm:pt modelId="{C8AA25DB-8E64-4F84-8274-657BFD2CFE02}" type="pres">
      <dgm:prSet presAssocID="{1A62CBEF-BA3E-408B-9557-3773633321C5}" presName="descendantText" presStyleLbl="alignAcc1" presStyleIdx="0" presStyleCnt="3">
        <dgm:presLayoutVars>
          <dgm:bulletEnabled val="1"/>
        </dgm:presLayoutVars>
      </dgm:prSet>
      <dgm:spPr/>
      <dgm:t>
        <a:bodyPr/>
        <a:lstStyle/>
        <a:p>
          <a:endParaRPr lang="en-US"/>
        </a:p>
      </dgm:t>
    </dgm:pt>
    <dgm:pt modelId="{2E484944-79BF-473A-B791-11FB0410E31A}" type="pres">
      <dgm:prSet presAssocID="{ACAE04F6-6C07-4D48-BA32-D949D9C46620}" presName="sp" presStyleCnt="0"/>
      <dgm:spPr/>
    </dgm:pt>
    <dgm:pt modelId="{77963982-A740-4588-91C2-0F079FF7A4AB}" type="pres">
      <dgm:prSet presAssocID="{3AFAA586-3890-4201-B3B8-FBFA8DF5C755}" presName="composite" presStyleCnt="0"/>
      <dgm:spPr/>
    </dgm:pt>
    <dgm:pt modelId="{64793BE8-6B83-4444-A256-852274C95E67}" type="pres">
      <dgm:prSet presAssocID="{3AFAA586-3890-4201-B3B8-FBFA8DF5C755}" presName="parentText" presStyleLbl="alignNode1" presStyleIdx="1" presStyleCnt="3">
        <dgm:presLayoutVars>
          <dgm:chMax val="1"/>
          <dgm:bulletEnabled val="1"/>
        </dgm:presLayoutVars>
      </dgm:prSet>
      <dgm:spPr/>
      <dgm:t>
        <a:bodyPr/>
        <a:lstStyle/>
        <a:p>
          <a:endParaRPr lang="en-US"/>
        </a:p>
      </dgm:t>
    </dgm:pt>
    <dgm:pt modelId="{BEFB4BF2-3F72-428D-9C4D-C395F2A831E7}" type="pres">
      <dgm:prSet presAssocID="{3AFAA586-3890-4201-B3B8-FBFA8DF5C755}" presName="descendantText" presStyleLbl="alignAcc1" presStyleIdx="1" presStyleCnt="3">
        <dgm:presLayoutVars>
          <dgm:bulletEnabled val="1"/>
        </dgm:presLayoutVars>
      </dgm:prSet>
      <dgm:spPr/>
      <dgm:t>
        <a:bodyPr/>
        <a:lstStyle/>
        <a:p>
          <a:endParaRPr lang="en-US"/>
        </a:p>
      </dgm:t>
    </dgm:pt>
    <dgm:pt modelId="{91C07152-EA91-4AD0-9101-086603AD9B5F}" type="pres">
      <dgm:prSet presAssocID="{DE523D20-BF69-4E2C-A3CF-92BAE66A0C23}" presName="sp" presStyleCnt="0"/>
      <dgm:spPr/>
    </dgm:pt>
    <dgm:pt modelId="{0A0E57BF-8113-42AB-A9C8-142E4E0EB5D0}" type="pres">
      <dgm:prSet presAssocID="{970A640B-EF9D-4F6C-B932-66449F355792}" presName="composite" presStyleCnt="0"/>
      <dgm:spPr/>
    </dgm:pt>
    <dgm:pt modelId="{257CE0E6-5C0A-4C31-94E4-8AC3066E057B}" type="pres">
      <dgm:prSet presAssocID="{970A640B-EF9D-4F6C-B932-66449F355792}" presName="parentText" presStyleLbl="alignNode1" presStyleIdx="2" presStyleCnt="3">
        <dgm:presLayoutVars>
          <dgm:chMax val="1"/>
          <dgm:bulletEnabled val="1"/>
        </dgm:presLayoutVars>
      </dgm:prSet>
      <dgm:spPr/>
      <dgm:t>
        <a:bodyPr/>
        <a:lstStyle/>
        <a:p>
          <a:endParaRPr lang="en-US"/>
        </a:p>
      </dgm:t>
    </dgm:pt>
    <dgm:pt modelId="{9045C92F-35FD-431C-B86D-BA5845796782}" type="pres">
      <dgm:prSet presAssocID="{970A640B-EF9D-4F6C-B932-66449F355792}" presName="descendantText" presStyleLbl="alignAcc1" presStyleIdx="2" presStyleCnt="3">
        <dgm:presLayoutVars>
          <dgm:bulletEnabled val="1"/>
        </dgm:presLayoutVars>
      </dgm:prSet>
      <dgm:spPr/>
      <dgm:t>
        <a:bodyPr/>
        <a:lstStyle/>
        <a:p>
          <a:endParaRPr lang="en-US"/>
        </a:p>
      </dgm:t>
    </dgm:pt>
  </dgm:ptLst>
  <dgm:cxnLst>
    <dgm:cxn modelId="{28343E98-8847-4EA4-8FA9-553EF98AE420}" type="presOf" srcId="{3AFAA586-3890-4201-B3B8-FBFA8DF5C755}" destId="{64793BE8-6B83-4444-A256-852274C95E67}" srcOrd="0" destOrd="0" presId="urn:microsoft.com/office/officeart/2005/8/layout/chevron2"/>
    <dgm:cxn modelId="{2422D6F4-8853-4493-917E-DAEF7599EA7A}" srcId="{970A640B-EF9D-4F6C-B932-66449F355792}" destId="{9F4683E8-E5BE-4128-9A38-0D59E97A3CA8}" srcOrd="0" destOrd="0" parTransId="{F2070AB7-3786-4C02-9E23-93B91EB78862}" sibTransId="{C53310A5-9004-4B21-9F7B-49FB20B527B9}"/>
    <dgm:cxn modelId="{AB2FC071-0D5E-49D3-A3C6-EB102EC4BADC}" srcId="{BBCD53DC-400D-412A-B161-7E638E1A83EE}" destId="{1A62CBEF-BA3E-408B-9557-3773633321C5}" srcOrd="0" destOrd="0" parTransId="{2927CD6F-BD75-442B-BE9D-154084773623}" sibTransId="{ACAE04F6-6C07-4D48-BA32-D949D9C46620}"/>
    <dgm:cxn modelId="{62CC8CB2-7D06-4AB1-98FD-C1D1CD791659}" srcId="{1A62CBEF-BA3E-408B-9557-3773633321C5}" destId="{AB015C10-B222-4E4B-96C5-23A79FA83664}" srcOrd="0" destOrd="0" parTransId="{41552E8E-E74E-4010-8746-D83ED5D98B10}" sibTransId="{25CF9525-F587-486A-8AD8-F753A8C8E1E0}"/>
    <dgm:cxn modelId="{639D443D-0812-4919-AE74-0C005B08D215}" srcId="{BBCD53DC-400D-412A-B161-7E638E1A83EE}" destId="{970A640B-EF9D-4F6C-B932-66449F355792}" srcOrd="2" destOrd="0" parTransId="{3B376611-5229-4ED4-B337-93C88685662E}" sibTransId="{6CC89F7E-7B7F-448F-ABC2-1B8A521D4832}"/>
    <dgm:cxn modelId="{EDE23809-3E21-46B8-8AB5-3F0BB3075290}" type="presOf" srcId="{6DD33E2F-9679-47EB-928D-EBD920D164A6}" destId="{BEFB4BF2-3F72-428D-9C4D-C395F2A831E7}" srcOrd="0" destOrd="0" presId="urn:microsoft.com/office/officeart/2005/8/layout/chevron2"/>
    <dgm:cxn modelId="{A97C6F1C-1643-42A4-BCA4-C73ABDE7BC92}" type="presOf" srcId="{1A62CBEF-BA3E-408B-9557-3773633321C5}" destId="{8A37B9FD-EC58-41B5-A20B-A6B010B7EFA9}" srcOrd="0" destOrd="0" presId="urn:microsoft.com/office/officeart/2005/8/layout/chevron2"/>
    <dgm:cxn modelId="{8D3C04E9-6DFB-4A06-8C9C-11F6BF6AF7B8}" type="presOf" srcId="{AB015C10-B222-4E4B-96C5-23A79FA83664}" destId="{C8AA25DB-8E64-4F84-8274-657BFD2CFE02}" srcOrd="0" destOrd="0" presId="urn:microsoft.com/office/officeart/2005/8/layout/chevron2"/>
    <dgm:cxn modelId="{F7EBDCD5-15A1-4E82-8508-06CE046AEADD}" type="presOf" srcId="{9F4683E8-E5BE-4128-9A38-0D59E97A3CA8}" destId="{9045C92F-35FD-431C-B86D-BA5845796782}" srcOrd="0" destOrd="0" presId="urn:microsoft.com/office/officeart/2005/8/layout/chevron2"/>
    <dgm:cxn modelId="{1D0DC301-99D6-4600-8FC5-17235750B63B}" srcId="{3AFAA586-3890-4201-B3B8-FBFA8DF5C755}" destId="{6DD33E2F-9679-47EB-928D-EBD920D164A6}" srcOrd="0" destOrd="0" parTransId="{71912636-CB1D-44FB-BBD3-FD509B1FFDA3}" sibTransId="{0E11307A-7DA2-4527-8E21-53A835E59DDD}"/>
    <dgm:cxn modelId="{9B817C68-BFE5-4125-8848-01E265B7A1F4}" type="presOf" srcId="{970A640B-EF9D-4F6C-B932-66449F355792}" destId="{257CE0E6-5C0A-4C31-94E4-8AC3066E057B}" srcOrd="0" destOrd="0" presId="urn:microsoft.com/office/officeart/2005/8/layout/chevron2"/>
    <dgm:cxn modelId="{C3A53538-522B-45F5-B735-0F1C8FCC73C7}" type="presOf" srcId="{BBCD53DC-400D-412A-B161-7E638E1A83EE}" destId="{F43EA2C8-3B6C-4C6B-96F4-7A03D954C698}" srcOrd="0" destOrd="0" presId="urn:microsoft.com/office/officeart/2005/8/layout/chevron2"/>
    <dgm:cxn modelId="{BD0E6A75-35A1-450A-9E12-C5428B849A5B}" srcId="{BBCD53DC-400D-412A-B161-7E638E1A83EE}" destId="{3AFAA586-3890-4201-B3B8-FBFA8DF5C755}" srcOrd="1" destOrd="0" parTransId="{07491FF8-3380-4927-B27A-CEAC5FA66973}" sibTransId="{DE523D20-BF69-4E2C-A3CF-92BAE66A0C23}"/>
    <dgm:cxn modelId="{6A900E92-66B9-44D2-92C2-6BD11CD2312F}" type="presParOf" srcId="{F43EA2C8-3B6C-4C6B-96F4-7A03D954C698}" destId="{FDE6C678-23F2-4256-80BF-589DE27A2613}" srcOrd="0" destOrd="0" presId="urn:microsoft.com/office/officeart/2005/8/layout/chevron2"/>
    <dgm:cxn modelId="{C6728938-16D3-4795-B236-D974387267F1}" type="presParOf" srcId="{FDE6C678-23F2-4256-80BF-589DE27A2613}" destId="{8A37B9FD-EC58-41B5-A20B-A6B010B7EFA9}" srcOrd="0" destOrd="0" presId="urn:microsoft.com/office/officeart/2005/8/layout/chevron2"/>
    <dgm:cxn modelId="{63774AEA-787D-4339-A185-ED6A164C94E2}" type="presParOf" srcId="{FDE6C678-23F2-4256-80BF-589DE27A2613}" destId="{C8AA25DB-8E64-4F84-8274-657BFD2CFE02}" srcOrd="1" destOrd="0" presId="urn:microsoft.com/office/officeart/2005/8/layout/chevron2"/>
    <dgm:cxn modelId="{AB1066E5-91DF-4841-8844-7D94C77C2743}" type="presParOf" srcId="{F43EA2C8-3B6C-4C6B-96F4-7A03D954C698}" destId="{2E484944-79BF-473A-B791-11FB0410E31A}" srcOrd="1" destOrd="0" presId="urn:microsoft.com/office/officeart/2005/8/layout/chevron2"/>
    <dgm:cxn modelId="{3E75C00E-90F6-49BE-9DF7-38A9072D628D}" type="presParOf" srcId="{F43EA2C8-3B6C-4C6B-96F4-7A03D954C698}" destId="{77963982-A740-4588-91C2-0F079FF7A4AB}" srcOrd="2" destOrd="0" presId="urn:microsoft.com/office/officeart/2005/8/layout/chevron2"/>
    <dgm:cxn modelId="{EA8A7485-8FE5-4FFC-9D3B-092F11D82BAE}" type="presParOf" srcId="{77963982-A740-4588-91C2-0F079FF7A4AB}" destId="{64793BE8-6B83-4444-A256-852274C95E67}" srcOrd="0" destOrd="0" presId="urn:microsoft.com/office/officeart/2005/8/layout/chevron2"/>
    <dgm:cxn modelId="{B2D68D9E-62B2-4049-B8CC-44911C540D2A}" type="presParOf" srcId="{77963982-A740-4588-91C2-0F079FF7A4AB}" destId="{BEFB4BF2-3F72-428D-9C4D-C395F2A831E7}" srcOrd="1" destOrd="0" presId="urn:microsoft.com/office/officeart/2005/8/layout/chevron2"/>
    <dgm:cxn modelId="{B44E85B1-DCA3-465C-81F3-865C7C7C7C40}" type="presParOf" srcId="{F43EA2C8-3B6C-4C6B-96F4-7A03D954C698}" destId="{91C07152-EA91-4AD0-9101-086603AD9B5F}" srcOrd="3" destOrd="0" presId="urn:microsoft.com/office/officeart/2005/8/layout/chevron2"/>
    <dgm:cxn modelId="{45125A5A-79BD-4A46-B643-C53E67B943A9}" type="presParOf" srcId="{F43EA2C8-3B6C-4C6B-96F4-7A03D954C698}" destId="{0A0E57BF-8113-42AB-A9C8-142E4E0EB5D0}" srcOrd="4" destOrd="0" presId="urn:microsoft.com/office/officeart/2005/8/layout/chevron2"/>
    <dgm:cxn modelId="{B7073545-C9D5-493F-9398-37BD3B93ED35}" type="presParOf" srcId="{0A0E57BF-8113-42AB-A9C8-142E4E0EB5D0}" destId="{257CE0E6-5C0A-4C31-94E4-8AC3066E057B}" srcOrd="0" destOrd="0" presId="urn:microsoft.com/office/officeart/2005/8/layout/chevron2"/>
    <dgm:cxn modelId="{DF70F984-107D-4918-BD4E-4087F0A07BF9}" type="presParOf" srcId="{0A0E57BF-8113-42AB-A9C8-142E4E0EB5D0}" destId="{9045C92F-35FD-431C-B86D-BA584579678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7B9FD-EC58-41B5-A20B-A6B010B7EFA9}">
      <dsp:nvSpPr>
        <dsp:cNvPr id="0" name=""/>
        <dsp:cNvSpPr/>
      </dsp:nvSpPr>
      <dsp:spPr>
        <a:xfrm rot="5400000">
          <a:off x="-232841" y="232889"/>
          <a:ext cx="1552277" cy="1086594"/>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100000"/>
            </a:lnSpc>
            <a:spcBef>
              <a:spcPct val="0"/>
            </a:spcBef>
            <a:spcAft>
              <a:spcPct val="35000"/>
            </a:spcAft>
          </a:pPr>
          <a:endParaRPr sz="2700" kern="1200" dirty="0"/>
        </a:p>
      </dsp:txBody>
      <dsp:txXfrm rot="-5400000">
        <a:off x="1" y="543344"/>
        <a:ext cx="1086594" cy="465683"/>
      </dsp:txXfrm>
    </dsp:sp>
    <dsp:sp modelId="{C8AA25DB-8E64-4F84-8274-657BFD2CFE02}">
      <dsp:nvSpPr>
        <dsp:cNvPr id="0" name=""/>
        <dsp:cNvSpPr/>
      </dsp:nvSpPr>
      <dsp:spPr>
        <a:xfrm rot="5400000">
          <a:off x="2324806" y="-1238164"/>
          <a:ext cx="1008980" cy="3485405"/>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Crimes decreased from 2018 to 2020 but rose in 2022.</a:t>
          </a:r>
          <a:endParaRPr lang="en-US" sz="2100" kern="1200" dirty="0"/>
        </a:p>
      </dsp:txBody>
      <dsp:txXfrm rot="-5400000">
        <a:off x="1086594" y="49302"/>
        <a:ext cx="3436151" cy="910472"/>
      </dsp:txXfrm>
    </dsp:sp>
    <dsp:sp modelId="{64793BE8-6B83-4444-A256-852274C95E67}">
      <dsp:nvSpPr>
        <dsp:cNvPr id="0" name=""/>
        <dsp:cNvSpPr/>
      </dsp:nvSpPr>
      <dsp:spPr>
        <a:xfrm rot="5400000">
          <a:off x="-232841" y="1590302"/>
          <a:ext cx="1552277" cy="1086594"/>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100000"/>
            </a:lnSpc>
            <a:spcBef>
              <a:spcPct val="0"/>
            </a:spcBef>
            <a:spcAft>
              <a:spcPct val="35000"/>
            </a:spcAft>
          </a:pPr>
          <a:endParaRPr sz="2700" kern="1200" dirty="0"/>
        </a:p>
      </dsp:txBody>
      <dsp:txXfrm rot="-5400000">
        <a:off x="1" y="1900757"/>
        <a:ext cx="1086594" cy="465683"/>
      </dsp:txXfrm>
    </dsp:sp>
    <dsp:sp modelId="{BEFB4BF2-3F72-428D-9C4D-C395F2A831E7}">
      <dsp:nvSpPr>
        <dsp:cNvPr id="0" name=""/>
        <dsp:cNvSpPr/>
      </dsp:nvSpPr>
      <dsp:spPr>
        <a:xfrm rot="5400000">
          <a:off x="2324806" y="119248"/>
          <a:ext cx="1008980" cy="3485405"/>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smtClean="0"/>
            <a:t>High-crime districts: Roxbury, Dorchester, Mattapan</a:t>
          </a:r>
          <a:endParaRPr lang="en-US" sz="2100" kern="1200"/>
        </a:p>
      </dsp:txBody>
      <dsp:txXfrm rot="-5400000">
        <a:off x="1086594" y="1406714"/>
        <a:ext cx="3436151" cy="910472"/>
      </dsp:txXfrm>
    </dsp:sp>
    <dsp:sp modelId="{257CE0E6-5C0A-4C31-94E4-8AC3066E057B}">
      <dsp:nvSpPr>
        <dsp:cNvPr id="0" name=""/>
        <dsp:cNvSpPr/>
      </dsp:nvSpPr>
      <dsp:spPr>
        <a:xfrm rot="5400000">
          <a:off x="-232841" y="2947716"/>
          <a:ext cx="1552277" cy="1086594"/>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100000"/>
            </a:lnSpc>
            <a:spcBef>
              <a:spcPct val="0"/>
            </a:spcBef>
            <a:spcAft>
              <a:spcPct val="35000"/>
            </a:spcAft>
          </a:pPr>
          <a:endParaRPr sz="2700" kern="1200" dirty="0"/>
        </a:p>
      </dsp:txBody>
      <dsp:txXfrm rot="-5400000">
        <a:off x="1" y="3258171"/>
        <a:ext cx="1086594" cy="465683"/>
      </dsp:txXfrm>
    </dsp:sp>
    <dsp:sp modelId="{9045C92F-35FD-431C-B86D-BA5845796782}">
      <dsp:nvSpPr>
        <dsp:cNvPr id="0" name=""/>
        <dsp:cNvSpPr/>
      </dsp:nvSpPr>
      <dsp:spPr>
        <a:xfrm rot="5400000">
          <a:off x="2324806" y="1476661"/>
          <a:ext cx="1008980" cy="3485405"/>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smtClean="0"/>
            <a:t>Crime peaks: Fridays and weekend, evenings (8 PM - 12 AM)</a:t>
          </a:r>
          <a:endParaRPr lang="en-US" sz="2100" kern="1200"/>
        </a:p>
      </dsp:txBody>
      <dsp:txXfrm rot="-5400000">
        <a:off x="1086594" y="2764127"/>
        <a:ext cx="3436151" cy="9104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geeksforgeeks.org/confusion-matrix-in-r/" TargetMode="External"/><Relationship Id="rId3" Type="http://schemas.openxmlformats.org/officeDocument/2006/relationships/hyperlink" Target="https://data.boston.gov/dataset/city-council-districts-2023-2032/resource/9255bfcb-857d-4e2a-8040-eac31d106c98" TargetMode="External"/><Relationship Id="rId7" Type="http://schemas.openxmlformats.org/officeDocument/2006/relationships/hyperlink" Target="https://www.graphpad.com/guides/prism/latest/curve-fitting/reg_logistic_roc_curves.htm" TargetMode="External"/><Relationship Id="rId2" Type="http://schemas.openxmlformats.org/officeDocument/2006/relationships/hyperlink" Target="https://data.boston.gov/dataset/crime-incident-reports-august-2015-to-date-source-new-system" TargetMode="External"/><Relationship Id="rId1" Type="http://schemas.openxmlformats.org/officeDocument/2006/relationships/slideLayout" Target="../slideLayouts/slideLayout2.xml"/><Relationship Id="rId6" Type="http://schemas.openxmlformats.org/officeDocument/2006/relationships/hyperlink" Target="https://www.r-bloggers.com/2015/09/how-to-perform-a-logistic-regression-in-r/" TargetMode="External"/><Relationship Id="rId5" Type="http://schemas.openxmlformats.org/officeDocument/2006/relationships/hyperlink" Target="https://www.danieldsjoberg.com/gtsummary/" TargetMode="External"/><Relationship Id="rId4" Type="http://schemas.openxmlformats.org/officeDocument/2006/relationships/hyperlink" Target="http://www.bostonplans.org/neighborhoo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43400" y="762000"/>
            <a:ext cx="4419600" cy="892552"/>
          </a:xfrm>
          <a:prstGeom prst="rect">
            <a:avLst/>
          </a:prstGeom>
        </p:spPr>
        <p:txBody>
          <a:bodyPr wrap="square">
            <a:spAutoFit/>
          </a:bodyPr>
          <a:lstStyle/>
          <a:p>
            <a:r>
              <a:rPr lang="en-US" sz="2600" b="1" dirty="0">
                <a:solidFill>
                  <a:srgbClr val="C00000"/>
                </a:solidFill>
              </a:rPr>
              <a:t>Boston Crime Incident </a:t>
            </a:r>
            <a:r>
              <a:rPr lang="en-US" sz="2600" b="1" dirty="0" smtClean="0">
                <a:solidFill>
                  <a:srgbClr val="C00000"/>
                </a:solidFill>
              </a:rPr>
              <a:t>Analysis</a:t>
            </a:r>
          </a:p>
          <a:p>
            <a:pPr algn="ctr"/>
            <a:r>
              <a:rPr lang="en-US" sz="2600" b="1" dirty="0" smtClean="0"/>
              <a:t>(</a:t>
            </a:r>
            <a:r>
              <a:rPr lang="en-US" sz="2600" b="1" dirty="0"/>
              <a:t>2018-2022)</a:t>
            </a:r>
          </a:p>
        </p:txBody>
      </p:sp>
      <p:sp>
        <p:nvSpPr>
          <p:cNvPr id="4" name="Rectangle 3"/>
          <p:cNvSpPr/>
          <p:nvPr/>
        </p:nvSpPr>
        <p:spPr>
          <a:xfrm>
            <a:off x="4305301" y="5334000"/>
            <a:ext cx="4419600" cy="677108"/>
          </a:xfrm>
          <a:prstGeom prst="rect">
            <a:avLst/>
          </a:prstGeom>
        </p:spPr>
        <p:txBody>
          <a:bodyPr wrap="square">
            <a:spAutoFit/>
          </a:bodyPr>
          <a:lstStyle/>
          <a:p>
            <a:pPr algn="ctr"/>
            <a:r>
              <a:rPr lang="en-US" sz="1400" b="1" dirty="0">
                <a:solidFill>
                  <a:srgbClr val="C00000"/>
                </a:solidFill>
              </a:rPr>
              <a:t>Northeastern University: College of Professional Studies</a:t>
            </a:r>
            <a:endParaRPr lang="en-US" sz="1400" dirty="0">
              <a:solidFill>
                <a:srgbClr val="C00000"/>
              </a:solidFill>
            </a:endParaRPr>
          </a:p>
          <a:p>
            <a:pPr algn="ctr"/>
            <a:r>
              <a:rPr lang="en-US" sz="1200" b="1" dirty="0"/>
              <a:t>ALY 6015: Intermediate Analytics</a:t>
            </a:r>
            <a:endParaRPr lang="en-US" sz="1200" dirty="0"/>
          </a:p>
          <a:p>
            <a:pPr algn="ctr"/>
            <a:r>
              <a:rPr lang="en-US" sz="1100" b="1" dirty="0" smtClean="0"/>
              <a:t>10</a:t>
            </a:r>
            <a:r>
              <a:rPr lang="en-US" sz="1100" b="1" baseline="30000" dirty="0" smtClean="0"/>
              <a:t>th</a:t>
            </a:r>
            <a:r>
              <a:rPr lang="en-US" sz="1100" b="1" dirty="0" smtClean="0"/>
              <a:t> </a:t>
            </a:r>
            <a:r>
              <a:rPr lang="en-US" sz="1100" b="1" dirty="0"/>
              <a:t>December, 2024</a:t>
            </a:r>
            <a:endParaRPr lang="en-US" sz="1100" dirty="0"/>
          </a:p>
        </p:txBody>
      </p:sp>
      <p:sp>
        <p:nvSpPr>
          <p:cNvPr id="6" name="Text Box 5"/>
          <p:cNvSpPr txBox="1">
            <a:spLocks noChangeArrowheads="1"/>
          </p:cNvSpPr>
          <p:nvPr/>
        </p:nvSpPr>
        <p:spPr bwMode="auto">
          <a:xfrm>
            <a:off x="6942222" y="4219381"/>
            <a:ext cx="1311442" cy="990600"/>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US" sz="1400" b="1" dirty="0" smtClean="0">
                <a:ea typeface="Calibri"/>
                <a:cs typeface="Times New Roman"/>
              </a:rPr>
              <a:t>Presented</a:t>
            </a:r>
            <a:r>
              <a:rPr lang="en-US" sz="1400" b="1" dirty="0" smtClean="0">
                <a:effectLst/>
                <a:ea typeface="Calibri"/>
                <a:cs typeface="Times New Roman"/>
              </a:rPr>
              <a:t> </a:t>
            </a:r>
            <a:r>
              <a:rPr lang="en-US" sz="1400" b="1" dirty="0">
                <a:effectLst/>
                <a:ea typeface="Calibri"/>
                <a:cs typeface="Times New Roman"/>
              </a:rPr>
              <a:t>by:</a:t>
            </a:r>
            <a:br>
              <a:rPr lang="en-US" sz="1400" b="1" dirty="0">
                <a:effectLst/>
                <a:ea typeface="Calibri"/>
                <a:cs typeface="Times New Roman"/>
              </a:rPr>
            </a:br>
            <a:r>
              <a:rPr lang="en-US" sz="1200" dirty="0" smtClean="0">
                <a:effectLst/>
                <a:ea typeface="Calibri"/>
                <a:cs typeface="Times New Roman"/>
              </a:rPr>
              <a:t>Kumar </a:t>
            </a:r>
            <a:r>
              <a:rPr lang="en-US" sz="1200" dirty="0">
                <a:effectLst/>
                <a:ea typeface="Calibri"/>
                <a:cs typeface="Times New Roman"/>
              </a:rPr>
              <a:t>Saransh</a:t>
            </a:r>
          </a:p>
          <a:p>
            <a:pPr marL="0" marR="0">
              <a:spcBef>
                <a:spcPts val="0"/>
              </a:spcBef>
              <a:spcAft>
                <a:spcPts val="0"/>
              </a:spcAft>
            </a:pPr>
            <a:r>
              <a:rPr lang="en-US" sz="1200" dirty="0">
                <a:effectLst/>
                <a:ea typeface="Calibri"/>
                <a:cs typeface="Times New Roman"/>
              </a:rPr>
              <a:t>Nishanth Nagesh</a:t>
            </a:r>
          </a:p>
          <a:p>
            <a:pPr marL="0" marR="0">
              <a:spcBef>
                <a:spcPts val="0"/>
              </a:spcBef>
              <a:spcAft>
                <a:spcPts val="0"/>
              </a:spcAft>
            </a:pPr>
            <a:r>
              <a:rPr lang="en-US" sz="1200" dirty="0">
                <a:effectLst/>
                <a:ea typeface="Calibri"/>
                <a:cs typeface="Times New Roman"/>
              </a:rPr>
              <a:t>Yunong Li</a:t>
            </a:r>
          </a:p>
        </p:txBody>
      </p:sp>
      <p:sp>
        <p:nvSpPr>
          <p:cNvPr id="7" name="Rectangle 4"/>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4845740" y="4235423"/>
            <a:ext cx="1604211" cy="307777"/>
          </a:xfrm>
          <a:prstGeom prst="rect">
            <a:avLst/>
          </a:prstGeom>
        </p:spPr>
        <p:txBody>
          <a:bodyPr wrap="square">
            <a:spAutoFit/>
          </a:bodyPr>
          <a:lstStyle/>
          <a:p>
            <a:r>
              <a:rPr lang="en-US" sz="1400" b="1" dirty="0" smtClean="0"/>
              <a:t>Professor: </a:t>
            </a:r>
            <a:r>
              <a:rPr lang="en-US" sz="1200" dirty="0" smtClean="0"/>
              <a:t>Roy Wada</a:t>
            </a:r>
            <a:endParaRPr lang="en-US" sz="1200" dirty="0"/>
          </a:p>
        </p:txBody>
      </p:sp>
      <p:sp>
        <p:nvSpPr>
          <p:cNvPr id="9" name="Rectangle 8"/>
          <p:cNvSpPr/>
          <p:nvPr/>
        </p:nvSpPr>
        <p:spPr>
          <a:xfrm>
            <a:off x="5597456" y="3733800"/>
            <a:ext cx="1724255" cy="338554"/>
          </a:xfrm>
          <a:prstGeom prst="rect">
            <a:avLst/>
          </a:prstGeom>
        </p:spPr>
        <p:txBody>
          <a:bodyPr wrap="none">
            <a:spAutoFit/>
          </a:bodyPr>
          <a:lstStyle/>
          <a:p>
            <a:r>
              <a:rPr lang="en-US" sz="1600" b="1" dirty="0"/>
              <a:t>Group Number - 5</a:t>
            </a:r>
            <a:endParaRPr lang="en-US" sz="1600"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0702" y="1828799"/>
            <a:ext cx="1704991" cy="1704991"/>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22361" r="16666"/>
          <a:stretch/>
        </p:blipFill>
        <p:spPr>
          <a:xfrm>
            <a:off x="0" y="0"/>
            <a:ext cx="4181475" cy="6858000"/>
          </a:xfrm>
          <a:prstGeom prst="rect">
            <a:avLst/>
          </a:prstGeom>
        </p:spPr>
      </p:pic>
    </p:spTree>
    <p:extLst>
      <p:ext uri="{BB962C8B-B14F-4D97-AF65-F5344CB8AC3E}">
        <p14:creationId xmlns:p14="http://schemas.microsoft.com/office/powerpoint/2010/main" val="1823382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96" y="457200"/>
            <a:ext cx="8229600" cy="1143000"/>
          </a:xfrm>
        </p:spPr>
        <p:txBody>
          <a:bodyPr>
            <a:normAutofit fontScale="90000"/>
          </a:bodyPr>
          <a:lstStyle/>
          <a:p>
            <a:r>
              <a:rPr lang="en-US" b="1" dirty="0" smtClean="0">
                <a:solidFill>
                  <a:srgbClr val="C00000"/>
                </a:solidFill>
                <a:ea typeface="Dela Gothic One" pitchFamily="34" charset="-122"/>
                <a:cs typeface="Dela Gothic One" pitchFamily="34" charset="-120"/>
              </a:rPr>
              <a:t>SHOOTING TRENDS: TEMPORAL PATTERNS</a:t>
            </a:r>
            <a:endParaRPr lang="en-US" dirty="0"/>
          </a:p>
        </p:txBody>
      </p:sp>
      <p:sp>
        <p:nvSpPr>
          <p:cNvPr id="4" name="Shape 2"/>
          <p:cNvSpPr/>
          <p:nvPr/>
        </p:nvSpPr>
        <p:spPr>
          <a:xfrm>
            <a:off x="345994" y="4021505"/>
            <a:ext cx="8493205" cy="45719"/>
          </a:xfrm>
          <a:prstGeom prst="roundRect">
            <a:avLst>
              <a:gd name="adj" fmla="val 333104"/>
            </a:avLst>
          </a:prstGeom>
          <a:solidFill>
            <a:srgbClr val="8D2424"/>
          </a:solidFill>
          <a:ln/>
        </p:spPr>
      </p:sp>
      <p:sp>
        <p:nvSpPr>
          <p:cNvPr id="5" name="Shape 3"/>
          <p:cNvSpPr/>
          <p:nvPr/>
        </p:nvSpPr>
        <p:spPr>
          <a:xfrm>
            <a:off x="1623931" y="3387022"/>
            <a:ext cx="22860" cy="634484"/>
          </a:xfrm>
          <a:prstGeom prst="roundRect">
            <a:avLst>
              <a:gd name="adj" fmla="val 333104"/>
            </a:avLst>
          </a:prstGeom>
          <a:solidFill>
            <a:srgbClr val="8D2424"/>
          </a:solidFill>
          <a:ln/>
        </p:spPr>
      </p:sp>
      <p:sp>
        <p:nvSpPr>
          <p:cNvPr id="6" name="Shape 4"/>
          <p:cNvSpPr/>
          <p:nvPr/>
        </p:nvSpPr>
        <p:spPr>
          <a:xfrm>
            <a:off x="1431407" y="3817552"/>
            <a:ext cx="407908" cy="407908"/>
          </a:xfrm>
          <a:prstGeom prst="roundRect">
            <a:avLst>
              <a:gd name="adj" fmla="val 18668"/>
            </a:avLst>
          </a:prstGeom>
          <a:solidFill>
            <a:srgbClr val="740B0B"/>
          </a:solidFill>
          <a:ln w="7620">
            <a:solidFill>
              <a:srgbClr val="8D2424"/>
            </a:solidFill>
            <a:prstDash val="solid"/>
          </a:ln>
        </p:spPr>
      </p:sp>
      <p:sp>
        <p:nvSpPr>
          <p:cNvPr id="7" name="Text 5"/>
          <p:cNvSpPr/>
          <p:nvPr/>
        </p:nvSpPr>
        <p:spPr>
          <a:xfrm>
            <a:off x="1551184" y="3878393"/>
            <a:ext cx="168235" cy="286226"/>
          </a:xfrm>
          <a:prstGeom prst="rect">
            <a:avLst/>
          </a:prstGeom>
          <a:noFill/>
          <a:ln/>
        </p:spPr>
        <p:txBody>
          <a:bodyPr wrap="none" lIns="0" tIns="0" rIns="0" bIns="0" rtlCol="0" anchor="t"/>
          <a:lstStyle/>
          <a:p>
            <a:pPr marL="0" indent="0" algn="ctr">
              <a:lnSpc>
                <a:spcPts val="2250"/>
              </a:lnSpc>
              <a:buNone/>
            </a:pPr>
            <a:r>
              <a:rPr lang="en-US" sz="2250" dirty="0">
                <a:solidFill>
                  <a:srgbClr val="FFE5E5"/>
                </a:solidFill>
                <a:latin typeface="Dela Gothic One" pitchFamily="34" charset="0"/>
                <a:ea typeface="Dela Gothic One" pitchFamily="34" charset="-122"/>
                <a:cs typeface="Dela Gothic One" pitchFamily="34" charset="-120"/>
              </a:rPr>
              <a:t>1</a:t>
            </a:r>
            <a:endParaRPr lang="en-US" sz="2250" dirty="0"/>
          </a:p>
        </p:txBody>
      </p:sp>
      <p:sp>
        <p:nvSpPr>
          <p:cNvPr id="8" name="Shape 8"/>
          <p:cNvSpPr/>
          <p:nvPr/>
        </p:nvSpPr>
        <p:spPr>
          <a:xfrm>
            <a:off x="4611886" y="4021506"/>
            <a:ext cx="22860" cy="634484"/>
          </a:xfrm>
          <a:prstGeom prst="roundRect">
            <a:avLst>
              <a:gd name="adj" fmla="val 333104"/>
            </a:avLst>
          </a:prstGeom>
          <a:solidFill>
            <a:srgbClr val="8D2424"/>
          </a:solidFill>
          <a:ln/>
        </p:spPr>
      </p:sp>
      <p:sp>
        <p:nvSpPr>
          <p:cNvPr id="9" name="Shape 9"/>
          <p:cNvSpPr/>
          <p:nvPr/>
        </p:nvSpPr>
        <p:spPr>
          <a:xfrm>
            <a:off x="4419362" y="3817552"/>
            <a:ext cx="407908" cy="407908"/>
          </a:xfrm>
          <a:prstGeom prst="roundRect">
            <a:avLst>
              <a:gd name="adj" fmla="val 18668"/>
            </a:avLst>
          </a:prstGeom>
          <a:solidFill>
            <a:srgbClr val="740B0B"/>
          </a:solidFill>
          <a:ln w="7620">
            <a:solidFill>
              <a:srgbClr val="8D2424"/>
            </a:solidFill>
            <a:prstDash val="solid"/>
          </a:ln>
        </p:spPr>
      </p:sp>
      <p:sp>
        <p:nvSpPr>
          <p:cNvPr id="10" name="Text 10"/>
          <p:cNvSpPr/>
          <p:nvPr/>
        </p:nvSpPr>
        <p:spPr>
          <a:xfrm>
            <a:off x="4503777" y="3878393"/>
            <a:ext cx="238958" cy="286226"/>
          </a:xfrm>
          <a:prstGeom prst="rect">
            <a:avLst/>
          </a:prstGeom>
          <a:noFill/>
          <a:ln/>
        </p:spPr>
        <p:txBody>
          <a:bodyPr wrap="none" lIns="0" tIns="0" rIns="0" bIns="0" rtlCol="0" anchor="t"/>
          <a:lstStyle/>
          <a:p>
            <a:pPr marL="0" indent="0" algn="ctr">
              <a:lnSpc>
                <a:spcPts val="2250"/>
              </a:lnSpc>
              <a:buNone/>
            </a:pPr>
            <a:r>
              <a:rPr lang="en-US" sz="2250" dirty="0">
                <a:solidFill>
                  <a:srgbClr val="FFE5E5"/>
                </a:solidFill>
                <a:latin typeface="Dela Gothic One" pitchFamily="34" charset="0"/>
                <a:ea typeface="Dela Gothic One" pitchFamily="34" charset="-122"/>
                <a:cs typeface="Dela Gothic One" pitchFamily="34" charset="-120"/>
              </a:rPr>
              <a:t>2</a:t>
            </a:r>
            <a:endParaRPr lang="en-US" sz="2250" dirty="0"/>
          </a:p>
        </p:txBody>
      </p:sp>
      <p:sp>
        <p:nvSpPr>
          <p:cNvPr id="11" name="Shape 13"/>
          <p:cNvSpPr/>
          <p:nvPr/>
        </p:nvSpPr>
        <p:spPr>
          <a:xfrm>
            <a:off x="7446726" y="3387022"/>
            <a:ext cx="22860" cy="634484"/>
          </a:xfrm>
          <a:prstGeom prst="roundRect">
            <a:avLst>
              <a:gd name="adj" fmla="val 333104"/>
            </a:avLst>
          </a:prstGeom>
          <a:solidFill>
            <a:srgbClr val="8D2424"/>
          </a:solidFill>
          <a:ln/>
        </p:spPr>
      </p:sp>
      <p:sp>
        <p:nvSpPr>
          <p:cNvPr id="12" name="Shape 14"/>
          <p:cNvSpPr/>
          <p:nvPr/>
        </p:nvSpPr>
        <p:spPr>
          <a:xfrm>
            <a:off x="7254202" y="3817552"/>
            <a:ext cx="407908" cy="407908"/>
          </a:xfrm>
          <a:prstGeom prst="roundRect">
            <a:avLst>
              <a:gd name="adj" fmla="val 18668"/>
            </a:avLst>
          </a:prstGeom>
          <a:solidFill>
            <a:srgbClr val="740B0B"/>
          </a:solidFill>
          <a:ln w="7620">
            <a:solidFill>
              <a:srgbClr val="8D2424"/>
            </a:solidFill>
            <a:prstDash val="solid"/>
          </a:ln>
        </p:spPr>
      </p:sp>
      <p:sp>
        <p:nvSpPr>
          <p:cNvPr id="13" name="Text 15"/>
          <p:cNvSpPr/>
          <p:nvPr/>
        </p:nvSpPr>
        <p:spPr>
          <a:xfrm>
            <a:off x="7332069" y="3878393"/>
            <a:ext cx="252174" cy="286226"/>
          </a:xfrm>
          <a:prstGeom prst="rect">
            <a:avLst/>
          </a:prstGeom>
          <a:noFill/>
          <a:ln/>
        </p:spPr>
        <p:txBody>
          <a:bodyPr wrap="none" lIns="0" tIns="0" rIns="0" bIns="0" rtlCol="0" anchor="t"/>
          <a:lstStyle/>
          <a:p>
            <a:pPr marL="0" indent="0" algn="ctr">
              <a:lnSpc>
                <a:spcPts val="2250"/>
              </a:lnSpc>
              <a:buNone/>
            </a:pPr>
            <a:r>
              <a:rPr lang="en-US" sz="2250" dirty="0">
                <a:solidFill>
                  <a:srgbClr val="FFE5E5"/>
                </a:solidFill>
                <a:latin typeface="Dela Gothic One" pitchFamily="34" charset="0"/>
                <a:ea typeface="Dela Gothic One" pitchFamily="34" charset="-122"/>
                <a:cs typeface="Dela Gothic One" pitchFamily="34" charset="-120"/>
              </a:rPr>
              <a:t>3</a:t>
            </a:r>
            <a:endParaRPr lang="en-US" sz="2250" dirty="0"/>
          </a:p>
        </p:txBody>
      </p:sp>
      <p:sp>
        <p:nvSpPr>
          <p:cNvPr id="15" name="TextBox 14"/>
          <p:cNvSpPr txBox="1"/>
          <p:nvPr/>
        </p:nvSpPr>
        <p:spPr>
          <a:xfrm>
            <a:off x="517358" y="2362200"/>
            <a:ext cx="2362200" cy="923330"/>
          </a:xfrm>
          <a:prstGeom prst="rect">
            <a:avLst/>
          </a:prstGeom>
          <a:noFill/>
        </p:spPr>
        <p:txBody>
          <a:bodyPr wrap="square" rtlCol="0">
            <a:spAutoFit/>
          </a:bodyPr>
          <a:lstStyle/>
          <a:p>
            <a:pPr algn="ctr"/>
            <a:r>
              <a:rPr lang="en-US" b="1" dirty="0">
                <a:ea typeface="Dela Gothic One" pitchFamily="34" charset="-122"/>
                <a:cs typeface="Dela Gothic One" pitchFamily="34" charset="-120"/>
              </a:rPr>
              <a:t>Seasonal </a:t>
            </a:r>
            <a:r>
              <a:rPr lang="en-US" b="1" dirty="0" smtClean="0">
                <a:ea typeface="Dela Gothic One" pitchFamily="34" charset="-122"/>
                <a:cs typeface="Dela Gothic One" pitchFamily="34" charset="-120"/>
              </a:rPr>
              <a:t>Variation</a:t>
            </a:r>
          </a:p>
          <a:p>
            <a:pPr algn="ctr"/>
            <a:endParaRPr lang="en-US" sz="1200" dirty="0" smtClean="0">
              <a:ea typeface="DM Sans" pitchFamily="34" charset="-122"/>
              <a:cs typeface="DM Sans" pitchFamily="34" charset="-120"/>
            </a:endParaRPr>
          </a:p>
          <a:p>
            <a:pPr algn="ctr"/>
            <a:r>
              <a:rPr lang="en-US" sz="1200" dirty="0" smtClean="0">
                <a:ea typeface="DM Sans" pitchFamily="34" charset="-122"/>
                <a:cs typeface="DM Sans" pitchFamily="34" charset="-120"/>
              </a:rPr>
              <a:t>Higher </a:t>
            </a:r>
            <a:r>
              <a:rPr lang="en-US" sz="1200" dirty="0">
                <a:ea typeface="DM Sans" pitchFamily="34" charset="-122"/>
                <a:cs typeface="DM Sans" pitchFamily="34" charset="-120"/>
              </a:rPr>
              <a:t>shooting incidents during warmer months (May-September</a:t>
            </a:r>
            <a:r>
              <a:rPr lang="en-US" sz="1200" dirty="0" smtClean="0">
                <a:ea typeface="DM Sans" pitchFamily="34" charset="-122"/>
                <a:cs typeface="DM Sans" pitchFamily="34" charset="-120"/>
              </a:rPr>
              <a:t>).</a:t>
            </a:r>
            <a:endParaRPr lang="en-US" sz="1200" dirty="0"/>
          </a:p>
        </p:txBody>
      </p:sp>
      <p:sp>
        <p:nvSpPr>
          <p:cNvPr id="16" name="TextBox 15"/>
          <p:cNvSpPr txBox="1"/>
          <p:nvPr/>
        </p:nvSpPr>
        <p:spPr>
          <a:xfrm>
            <a:off x="3442156" y="4655990"/>
            <a:ext cx="2362200" cy="941283"/>
          </a:xfrm>
          <a:prstGeom prst="rect">
            <a:avLst/>
          </a:prstGeom>
          <a:noFill/>
        </p:spPr>
        <p:txBody>
          <a:bodyPr wrap="square" rtlCol="0">
            <a:spAutoFit/>
          </a:bodyPr>
          <a:lstStyle/>
          <a:p>
            <a:pPr algn="ctr">
              <a:lnSpc>
                <a:spcPts val="2300"/>
              </a:lnSpc>
            </a:pPr>
            <a:r>
              <a:rPr lang="en-US" b="1" dirty="0">
                <a:ea typeface="Dela Gothic One" pitchFamily="34" charset="-122"/>
                <a:cs typeface="Dela Gothic One" pitchFamily="34" charset="-120"/>
              </a:rPr>
              <a:t>Day-of-Week Patterns</a:t>
            </a:r>
            <a:endParaRPr lang="en-US" b="1" dirty="0"/>
          </a:p>
          <a:p>
            <a:pPr algn="ctr"/>
            <a:endParaRPr lang="en-US" sz="1200" dirty="0" smtClean="0">
              <a:ea typeface="DM Sans" pitchFamily="34" charset="-122"/>
              <a:cs typeface="DM Sans" pitchFamily="34" charset="-120"/>
            </a:endParaRPr>
          </a:p>
          <a:p>
            <a:pPr algn="ctr"/>
            <a:r>
              <a:rPr lang="en-US" sz="1200" dirty="0" smtClean="0">
                <a:ea typeface="DM Sans" pitchFamily="34" charset="-122"/>
                <a:cs typeface="DM Sans" pitchFamily="34" charset="-120"/>
              </a:rPr>
              <a:t>weekends </a:t>
            </a:r>
            <a:r>
              <a:rPr lang="en-US" sz="1200" dirty="0">
                <a:ea typeface="DM Sans" pitchFamily="34" charset="-122"/>
                <a:cs typeface="DM Sans" pitchFamily="34" charset="-120"/>
              </a:rPr>
              <a:t>tend to have higher shooting rates</a:t>
            </a:r>
            <a:r>
              <a:rPr lang="en-US" sz="1200" dirty="0" smtClean="0">
                <a:ea typeface="DM Sans" pitchFamily="34" charset="-122"/>
                <a:cs typeface="DM Sans" pitchFamily="34" charset="-120"/>
              </a:rPr>
              <a:t>.</a:t>
            </a:r>
            <a:endParaRPr lang="en-US" sz="1200" dirty="0" smtClean="0"/>
          </a:p>
        </p:txBody>
      </p:sp>
      <p:sp>
        <p:nvSpPr>
          <p:cNvPr id="17" name="TextBox 16"/>
          <p:cNvSpPr txBox="1"/>
          <p:nvPr/>
        </p:nvSpPr>
        <p:spPr>
          <a:xfrm>
            <a:off x="5943600" y="2395513"/>
            <a:ext cx="2899610" cy="923330"/>
          </a:xfrm>
          <a:prstGeom prst="rect">
            <a:avLst/>
          </a:prstGeom>
          <a:noFill/>
        </p:spPr>
        <p:txBody>
          <a:bodyPr wrap="square" rtlCol="0">
            <a:spAutoFit/>
          </a:bodyPr>
          <a:lstStyle/>
          <a:p>
            <a:pPr algn="ctr"/>
            <a:r>
              <a:rPr lang="en-US" b="1" dirty="0" smtClean="0">
                <a:ea typeface="Dela Gothic One" pitchFamily="34" charset="-122"/>
                <a:cs typeface="Dela Gothic One" pitchFamily="34" charset="-120"/>
              </a:rPr>
              <a:t>Time-of-Day </a:t>
            </a:r>
            <a:r>
              <a:rPr lang="en-US" b="1" dirty="0">
                <a:ea typeface="Dela Gothic One" pitchFamily="34" charset="-122"/>
                <a:cs typeface="Dela Gothic One" pitchFamily="34" charset="-120"/>
              </a:rPr>
              <a:t>Influence</a:t>
            </a:r>
            <a:endParaRPr lang="en-US" b="1" dirty="0"/>
          </a:p>
          <a:p>
            <a:pPr algn="ctr"/>
            <a:endParaRPr lang="en-US" sz="1200" dirty="0" smtClean="0">
              <a:ea typeface="DM Sans" pitchFamily="34" charset="-122"/>
              <a:cs typeface="DM Sans" pitchFamily="34" charset="-120"/>
            </a:endParaRPr>
          </a:p>
          <a:p>
            <a:pPr algn="ctr"/>
            <a:r>
              <a:rPr lang="en-US" sz="1200" dirty="0" smtClean="0">
                <a:ea typeface="DM Sans" pitchFamily="34" charset="-122"/>
                <a:cs typeface="DM Sans" pitchFamily="34" charset="-120"/>
              </a:rPr>
              <a:t>Evening </a:t>
            </a:r>
            <a:r>
              <a:rPr lang="en-US" sz="1200" dirty="0">
                <a:ea typeface="DM Sans" pitchFamily="34" charset="-122"/>
                <a:cs typeface="DM Sans" pitchFamily="34" charset="-120"/>
              </a:rPr>
              <a:t>hours (8 PM - 12 AM) exhibit a significant increase in shootings</a:t>
            </a:r>
            <a:r>
              <a:rPr lang="en-US" sz="1200" dirty="0" smtClean="0">
                <a:solidFill>
                  <a:srgbClr val="FFE5E5"/>
                </a:solidFill>
                <a:ea typeface="DM Sans" pitchFamily="34" charset="-122"/>
                <a:cs typeface="DM Sans" pitchFamily="34" charset="-120"/>
              </a:rPr>
              <a:t>.</a:t>
            </a:r>
            <a:endParaRPr lang="en-US" sz="1200" dirty="0"/>
          </a:p>
        </p:txBody>
      </p:sp>
    </p:spTree>
    <p:extLst>
      <p:ext uri="{BB962C8B-B14F-4D97-AF65-F5344CB8AC3E}">
        <p14:creationId xmlns:p14="http://schemas.microsoft.com/office/powerpoint/2010/main" val="335107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rPr>
              <a:t>CORRELATION TABLE</a:t>
            </a:r>
            <a:endParaRPr lang="en-US" sz="4000" b="1" dirty="0">
              <a:solidFill>
                <a:srgbClr val="C00000"/>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715" t="11175" r="1010" b="2163"/>
          <a:stretch/>
        </p:blipFill>
        <p:spPr>
          <a:xfrm>
            <a:off x="152400" y="1289487"/>
            <a:ext cx="5638800" cy="5353743"/>
          </a:xfrm>
        </p:spPr>
      </p:pic>
      <p:sp>
        <p:nvSpPr>
          <p:cNvPr id="5" name="Rectangle 1"/>
          <p:cNvSpPr>
            <a:spLocks noChangeArrowheads="1"/>
          </p:cNvSpPr>
          <p:nvPr/>
        </p:nvSpPr>
        <p:spPr bwMode="auto">
          <a:xfrm>
            <a:off x="5943600" y="2133600"/>
            <a:ext cx="3048000"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LAT</a:t>
            </a:r>
            <a:r>
              <a:rPr kumimoji="0" lang="en-US" sz="1300" b="0" i="0" u="none" strike="noStrike" cap="none" normalizeH="0" baseline="0" dirty="0" smtClean="0">
                <a:ln>
                  <a:noFill/>
                </a:ln>
                <a:solidFill>
                  <a:schemeClr val="tx1"/>
                </a:solidFill>
                <a:effectLst/>
                <a:latin typeface="Arial" pitchFamily="34" charset="0"/>
                <a:cs typeface="Arial" pitchFamily="34" charset="0"/>
              </a:rPr>
              <a:t> and </a:t>
            </a:r>
            <a:r>
              <a:rPr kumimoji="0" lang="en-US" sz="1300" b="1" i="0" u="none" strike="noStrike" cap="none" normalizeH="0" baseline="0" dirty="0" smtClean="0">
                <a:ln>
                  <a:noFill/>
                </a:ln>
                <a:solidFill>
                  <a:schemeClr val="tx1"/>
                </a:solidFill>
                <a:effectLst/>
                <a:latin typeface="Arial" pitchFamily="34" charset="0"/>
                <a:cs typeface="Arial" pitchFamily="34" charset="0"/>
              </a:rPr>
              <a:t>LONG:</a:t>
            </a:r>
            <a:r>
              <a:rPr kumimoji="0" lang="en-US" sz="1300" b="0" i="0" u="none" strike="noStrike" cap="none" normalizeH="0" baseline="0" dirty="0" smtClean="0">
                <a:ln>
                  <a:noFill/>
                </a:ln>
                <a:solidFill>
                  <a:schemeClr val="tx1"/>
                </a:solidFill>
                <a:effectLst/>
                <a:latin typeface="Arial" pitchFamily="34" charset="0"/>
                <a:cs typeface="Arial" pitchFamily="34" charset="0"/>
              </a:rPr>
              <a:t> Strongly negatively correlated (-0.89), suggesting that as latitude increases, longitude decreases.</a:t>
            </a:r>
          </a:p>
          <a:p>
            <a:pPr marL="0" marR="0" lvl="0" indent="0" algn="l" defTabSz="914400" rtl="0" eaLnBrk="1" fontAlgn="base" latinLnBrk="0" hangingPunct="1">
              <a:lnSpc>
                <a:spcPct val="100000"/>
              </a:lnSpc>
              <a:spcBef>
                <a:spcPct val="0"/>
              </a:spcBef>
              <a:spcAft>
                <a:spcPct val="0"/>
              </a:spcAft>
              <a:buClrTx/>
              <a:buSzTx/>
              <a:tabLst/>
            </a:pP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OFFENSE_CODE</a:t>
            </a:r>
            <a:r>
              <a:rPr kumimoji="0" lang="en-US" sz="1300" b="0" i="0" u="none" strike="noStrike" cap="none" normalizeH="0" baseline="0" dirty="0" smtClean="0">
                <a:ln>
                  <a:noFill/>
                </a:ln>
                <a:solidFill>
                  <a:schemeClr val="tx1"/>
                </a:solidFill>
                <a:effectLst/>
                <a:latin typeface="Arial" pitchFamily="34" charset="0"/>
                <a:cs typeface="Arial" pitchFamily="34" charset="0"/>
              </a:rPr>
              <a:t> and </a:t>
            </a:r>
            <a:r>
              <a:rPr kumimoji="0" lang="en-US" sz="1300" b="1" i="0" u="none" strike="noStrike" cap="none" normalizeH="0" baseline="0" dirty="0" smtClean="0">
                <a:ln>
                  <a:noFill/>
                </a:ln>
                <a:solidFill>
                  <a:schemeClr val="tx1"/>
                </a:solidFill>
                <a:effectLst/>
                <a:latin typeface="Arial" pitchFamily="34" charset="0"/>
                <a:cs typeface="Arial" pitchFamily="34" charset="0"/>
              </a:rPr>
              <a:t>SERIOUS_CRIME:</a:t>
            </a:r>
            <a:r>
              <a:rPr kumimoji="0" lang="en-US" sz="1300" b="0" i="0" u="none" strike="noStrike" cap="none" normalizeH="0" baseline="0" dirty="0" smtClean="0">
                <a:ln>
                  <a:noFill/>
                </a:ln>
                <a:solidFill>
                  <a:schemeClr val="tx1"/>
                </a:solidFill>
                <a:effectLst/>
                <a:latin typeface="Arial" pitchFamily="34" charset="0"/>
                <a:cs typeface="Arial" pitchFamily="34" charset="0"/>
              </a:rPr>
              <a:t> Moderately negatively correlated (-0.42), suggesting that higher offense codes might be less likely to be classified as serious crimes.</a:t>
            </a:r>
          </a:p>
          <a:p>
            <a:pPr marL="0" marR="0" lvl="0" indent="0" algn="l" defTabSz="914400" rtl="0" eaLnBrk="0" fontAlgn="base" latinLnBrk="0" hangingPunct="0">
              <a:lnSpc>
                <a:spcPct val="100000"/>
              </a:lnSpc>
              <a:spcBef>
                <a:spcPct val="0"/>
              </a:spcBef>
              <a:spcAft>
                <a:spcPct val="0"/>
              </a:spcAft>
              <a:buClrTx/>
              <a:buSzTx/>
              <a:tabLst/>
            </a:pPr>
            <a:r>
              <a:rPr kumimoji="0" lang="en-US" sz="13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YEAR</a:t>
            </a:r>
            <a:r>
              <a:rPr kumimoji="0" lang="en-US" sz="1300" b="0" i="0" u="none" strike="noStrike" cap="none" normalizeH="0" baseline="0" dirty="0" smtClean="0">
                <a:ln>
                  <a:noFill/>
                </a:ln>
                <a:solidFill>
                  <a:schemeClr val="tx1"/>
                </a:solidFill>
                <a:effectLst/>
                <a:latin typeface="Arial" pitchFamily="34" charset="0"/>
                <a:cs typeface="Arial" pitchFamily="34" charset="0"/>
              </a:rPr>
              <a:t> and </a:t>
            </a:r>
            <a:r>
              <a:rPr kumimoji="0" lang="en-US" sz="1300" b="1" i="0" u="none" strike="noStrike" cap="none" normalizeH="0" baseline="0" dirty="0" smtClean="0">
                <a:ln>
                  <a:noFill/>
                </a:ln>
                <a:solidFill>
                  <a:schemeClr val="tx1"/>
                </a:solidFill>
                <a:effectLst/>
                <a:latin typeface="Arial" pitchFamily="34" charset="0"/>
                <a:cs typeface="Arial" pitchFamily="34" charset="0"/>
              </a:rPr>
              <a:t>SERIOUS_CRIME:</a:t>
            </a:r>
            <a:r>
              <a:rPr kumimoji="0" lang="en-US" sz="1300" b="0" i="0" u="none" strike="noStrike" cap="none" normalizeH="0" baseline="0" dirty="0" smtClean="0">
                <a:ln>
                  <a:noFill/>
                </a:ln>
                <a:solidFill>
                  <a:schemeClr val="tx1"/>
                </a:solidFill>
                <a:effectLst/>
                <a:latin typeface="Arial" pitchFamily="34" charset="0"/>
                <a:cs typeface="Arial" pitchFamily="34" charset="0"/>
              </a:rPr>
              <a:t> Moderately negatively correlated </a:t>
            </a:r>
            <a:br>
              <a:rPr kumimoji="0" lang="en-US" sz="1300" b="0" i="0" u="none" strike="noStrike" cap="none" normalizeH="0" baseline="0" dirty="0" smtClean="0">
                <a:ln>
                  <a:noFill/>
                </a:ln>
                <a:solidFill>
                  <a:schemeClr val="tx1"/>
                </a:solidFill>
                <a:effectLst/>
                <a:latin typeface="Arial" pitchFamily="34" charset="0"/>
                <a:cs typeface="Arial" pitchFamily="34" charset="0"/>
              </a:rPr>
            </a:br>
            <a:r>
              <a:rPr kumimoji="0" lang="en-US" sz="1300" b="0" i="0" u="none" strike="noStrike" cap="none" normalizeH="0" baseline="0" dirty="0" smtClean="0">
                <a:ln>
                  <a:noFill/>
                </a:ln>
                <a:solidFill>
                  <a:schemeClr val="tx1"/>
                </a:solidFill>
                <a:effectLst/>
                <a:latin typeface="Arial" pitchFamily="34" charset="0"/>
                <a:cs typeface="Arial" pitchFamily="34" charset="0"/>
              </a:rPr>
              <a:t>(-0.30), suggesting a potential decrease in serious crimes over the years.</a:t>
            </a:r>
          </a:p>
          <a:p>
            <a:pPr marL="0" marR="0" lvl="0" indent="0" algn="l" defTabSz="914400" rtl="0" eaLnBrk="0" fontAlgn="base" latinLnBrk="0" hangingPunct="0">
              <a:lnSpc>
                <a:spcPct val="100000"/>
              </a:lnSpc>
              <a:spcBef>
                <a:spcPct val="0"/>
              </a:spcBef>
              <a:spcAft>
                <a:spcPct val="0"/>
              </a:spcAft>
              <a:buClrTx/>
              <a:buSzTx/>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625929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CHI-SQUARE TEST FOR ASSOCIATION BETWEEN DISTRICT AND SHOOTINGS</a:t>
            </a:r>
            <a:endParaRPr lang="en-US" b="1" dirty="0">
              <a:solidFill>
                <a:srgbClr val="C00000"/>
              </a:solidFill>
            </a:endParaRPr>
          </a:p>
        </p:txBody>
      </p:sp>
      <p:sp>
        <p:nvSpPr>
          <p:cNvPr id="3" name="Content Placeholder 2"/>
          <p:cNvSpPr>
            <a:spLocks noGrp="1"/>
          </p:cNvSpPr>
          <p:nvPr>
            <p:ph idx="1"/>
          </p:nvPr>
        </p:nvSpPr>
        <p:spPr>
          <a:xfrm>
            <a:off x="457200" y="1600201"/>
            <a:ext cx="8229600" cy="3048000"/>
          </a:xfrm>
        </p:spPr>
        <p:txBody>
          <a:bodyPr>
            <a:normAutofit/>
          </a:bodyPr>
          <a:lstStyle/>
          <a:p>
            <a:pPr marL="0" indent="0">
              <a:buNone/>
            </a:pPr>
            <a:r>
              <a:rPr lang="en-US" sz="1400" dirty="0"/>
              <a:t>The test evaluates if the distribution of shootings across districts is independent or if certain districts are more prone to shootings</a:t>
            </a:r>
            <a:r>
              <a:rPr lang="en-US" sz="1400" dirty="0" smtClean="0"/>
              <a:t>.</a:t>
            </a:r>
          </a:p>
          <a:p>
            <a:pPr marL="0" indent="0">
              <a:buNone/>
            </a:pPr>
            <a:endParaRPr lang="en-US" sz="1400" dirty="0"/>
          </a:p>
          <a:p>
            <a:pPr marL="0" indent="0">
              <a:buNone/>
            </a:pPr>
            <a:r>
              <a:rPr lang="en-US" sz="1800" b="1" dirty="0" smtClean="0"/>
              <a:t>Framing Hypothesis:</a:t>
            </a:r>
          </a:p>
          <a:p>
            <a:r>
              <a:rPr lang="en-US" sz="1400" dirty="0" smtClean="0"/>
              <a:t>H0: </a:t>
            </a:r>
            <a:r>
              <a:rPr lang="en-US" sz="1400" dirty="0"/>
              <a:t>There is </a:t>
            </a:r>
            <a:r>
              <a:rPr lang="en-US" sz="1400" dirty="0" smtClean="0"/>
              <a:t>NO association </a:t>
            </a:r>
            <a:r>
              <a:rPr lang="en-US" sz="1400" dirty="0"/>
              <a:t>between the district and the occurrence of </a:t>
            </a:r>
            <a:r>
              <a:rPr lang="en-US" sz="1400" dirty="0" smtClean="0"/>
              <a:t>shootings (The </a:t>
            </a:r>
            <a:r>
              <a:rPr lang="en-US" sz="1400" dirty="0"/>
              <a:t>distribution of shootings is independent of the </a:t>
            </a:r>
            <a:r>
              <a:rPr lang="en-US" sz="1400" dirty="0" smtClean="0"/>
              <a:t>district).</a:t>
            </a:r>
            <a:endParaRPr lang="en-US" sz="1400" dirty="0"/>
          </a:p>
          <a:p>
            <a:r>
              <a:rPr lang="en-US" sz="1400" dirty="0" smtClean="0"/>
              <a:t>H1: There </a:t>
            </a:r>
            <a:r>
              <a:rPr lang="en-US" sz="1400" dirty="0"/>
              <a:t>is an association between the district and the occurrence of </a:t>
            </a:r>
            <a:r>
              <a:rPr lang="en-US" sz="1400" dirty="0" smtClean="0"/>
              <a:t>shootings (The </a:t>
            </a:r>
            <a:r>
              <a:rPr lang="en-US" sz="1400" dirty="0"/>
              <a:t>distribution of shootings depends on the </a:t>
            </a:r>
            <a:r>
              <a:rPr lang="en-US" sz="1400" dirty="0" smtClean="0"/>
              <a:t>district).</a:t>
            </a:r>
            <a:endParaRPr lang="en-US" sz="1400" dirty="0"/>
          </a:p>
          <a:p>
            <a:pPr marL="0" indent="0">
              <a:buNone/>
            </a:pPr>
            <a:endParaRPr lang="en-US" sz="1400" dirty="0" smtClean="0"/>
          </a:p>
          <a:p>
            <a:pPr marL="0" indent="0">
              <a:buNone/>
            </a:pP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1958650810"/>
              </p:ext>
            </p:extLst>
          </p:nvPr>
        </p:nvGraphicFramePr>
        <p:xfrm>
          <a:off x="1295400" y="3733800"/>
          <a:ext cx="6781800" cy="606552"/>
        </p:xfrm>
        <a:graphic>
          <a:graphicData uri="http://schemas.openxmlformats.org/drawingml/2006/table">
            <a:tbl>
              <a:tblPr firstRow="1" firstCol="1" bandRow="1">
                <a:tableStyleId>{5940675A-B579-460E-94D1-54222C63F5DA}</a:tableStyleId>
              </a:tblPr>
              <a:tblGrid>
                <a:gridCol w="1695450"/>
                <a:gridCol w="1262569"/>
                <a:gridCol w="1382814"/>
                <a:gridCol w="2440967"/>
              </a:tblGrid>
              <a:tr h="304800">
                <a:tc>
                  <a:txBody>
                    <a:bodyPr/>
                    <a:lstStyle/>
                    <a:p>
                      <a:pPr marL="0" marR="0" algn="ctr">
                        <a:spcBef>
                          <a:spcPts val="0"/>
                        </a:spcBef>
                        <a:spcAft>
                          <a:spcPts val="0"/>
                        </a:spcAft>
                      </a:pPr>
                      <a:r>
                        <a:rPr lang="en-US" sz="1600" dirty="0">
                          <a:effectLst/>
                        </a:rPr>
                        <a:t>Test Statistic (X²)</a:t>
                      </a:r>
                      <a:endParaRPr lang="en-US" sz="12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dirty="0">
                          <a:effectLst/>
                        </a:rPr>
                        <a:t>DF</a:t>
                      </a:r>
                      <a:endParaRPr lang="en-US" sz="12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dirty="0">
                          <a:effectLst/>
                        </a:rPr>
                        <a:t>P-value</a:t>
                      </a:r>
                      <a:endParaRPr lang="en-US" sz="12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dirty="0">
                          <a:effectLst/>
                        </a:rPr>
                        <a:t>Decision</a:t>
                      </a:r>
                      <a:endParaRPr lang="en-US" sz="1200" dirty="0">
                        <a:effectLst/>
                        <a:latin typeface="Calibri"/>
                        <a:ea typeface="Calibri"/>
                        <a:cs typeface="Times New Roman"/>
                      </a:endParaRPr>
                    </a:p>
                  </a:txBody>
                  <a:tcPr marL="68580" marR="68580" marT="0" marB="0"/>
                </a:tc>
              </a:tr>
              <a:tr h="301752">
                <a:tc>
                  <a:txBody>
                    <a:bodyPr/>
                    <a:lstStyle/>
                    <a:p>
                      <a:pPr marL="0" marR="0" algn="ctr">
                        <a:spcBef>
                          <a:spcPts val="0"/>
                        </a:spcBef>
                        <a:spcAft>
                          <a:spcPts val="0"/>
                        </a:spcAft>
                      </a:pPr>
                      <a:r>
                        <a:rPr lang="en-US" sz="1400" dirty="0" smtClean="0">
                          <a:effectLst/>
                        </a:rPr>
                        <a:t>1258.6</a:t>
                      </a:r>
                      <a:endParaRPr lang="en-US" sz="1400" b="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dirty="0" smtClean="0">
                          <a:effectLst/>
                        </a:rPr>
                        <a:t>12</a:t>
                      </a:r>
                      <a:endParaRPr lang="en-US" sz="1400" b="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dirty="0" smtClean="0">
                          <a:effectLst/>
                        </a:rPr>
                        <a:t>&lt; 2.2e-16</a:t>
                      </a:r>
                      <a:endParaRPr lang="en-US" sz="1400" b="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dirty="0">
                          <a:effectLst/>
                        </a:rPr>
                        <a:t>Reject the null hypothesis</a:t>
                      </a:r>
                      <a:endParaRPr lang="en-US" sz="1400" b="0" dirty="0">
                        <a:effectLst/>
                        <a:latin typeface="Calibri"/>
                        <a:ea typeface="Calibri"/>
                        <a:cs typeface="Times New Roman"/>
                      </a:endParaRPr>
                    </a:p>
                  </a:txBody>
                  <a:tcPr marL="68580" marR="68580" marT="0" marB="0"/>
                </a:tc>
              </a:tr>
            </a:tbl>
          </a:graphicData>
        </a:graphic>
      </p:graphicFrame>
      <p:sp>
        <p:nvSpPr>
          <p:cNvPr id="5" name="Rectangle 4"/>
          <p:cNvSpPr/>
          <p:nvPr/>
        </p:nvSpPr>
        <p:spPr>
          <a:xfrm>
            <a:off x="457200" y="4495800"/>
            <a:ext cx="8229600" cy="1938992"/>
          </a:xfrm>
          <a:prstGeom prst="rect">
            <a:avLst/>
          </a:prstGeom>
        </p:spPr>
        <p:txBody>
          <a:bodyPr wrap="square">
            <a:spAutoFit/>
          </a:bodyPr>
          <a:lstStyle/>
          <a:p>
            <a:r>
              <a:rPr lang="en-US" b="1" dirty="0" smtClean="0"/>
              <a:t>Decision:</a:t>
            </a:r>
            <a:endParaRPr lang="en-US" dirty="0"/>
          </a:p>
          <a:p>
            <a:r>
              <a:rPr lang="en-US" sz="1400" dirty="0"/>
              <a:t>Since the p-value is extremely small (2.2e−16 &lt; 0.05), we reject the null hypothesis.</a:t>
            </a:r>
          </a:p>
          <a:p>
            <a:r>
              <a:rPr lang="en-US" sz="1400" dirty="0"/>
              <a:t>This means there is a statistically significant association between districts and </a:t>
            </a:r>
            <a:r>
              <a:rPr lang="en-US" sz="1400" dirty="0" smtClean="0"/>
              <a:t>shootings.</a:t>
            </a:r>
          </a:p>
          <a:p>
            <a:endParaRPr lang="en-US" sz="1400" dirty="0"/>
          </a:p>
          <a:p>
            <a:r>
              <a:rPr lang="en-US" b="1" dirty="0"/>
              <a:t>Interpretation:</a:t>
            </a:r>
            <a:endParaRPr lang="en-US" dirty="0"/>
          </a:p>
          <a:p>
            <a:r>
              <a:rPr lang="en-US" sz="1400" dirty="0"/>
              <a:t>The result indicates that shootings are not evenly distributed across districts. Some districts may experience higher or lower frequencies of shootings compared to others. This insight can guide resource allocation and targeted interventions by law enforcement in specific districts.</a:t>
            </a:r>
          </a:p>
        </p:txBody>
      </p:sp>
    </p:spTree>
    <p:extLst>
      <p:ext uri="{BB962C8B-B14F-4D97-AF65-F5344CB8AC3E}">
        <p14:creationId xmlns:p14="http://schemas.microsoft.com/office/powerpoint/2010/main" val="4223074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rgbClr val="C00000"/>
                </a:solidFill>
              </a:rPr>
              <a:t>CRIME TRENDS ACROSS DISTRICTS</a:t>
            </a:r>
            <a:endParaRPr lang="en-US" b="1"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151021"/>
            <a:ext cx="4331368" cy="3543846"/>
          </a:xfrm>
          <a:prstGeom prst="rect">
            <a:avLst/>
          </a:prstGeom>
          <a:ln w="9525" cap="sq">
            <a:solidFill>
              <a:srgbClr val="000000"/>
            </a:solidFill>
            <a:prstDash val="solid"/>
            <a:miter lim="800000"/>
          </a:ln>
          <a:effectLst>
            <a:outerShdw dist="38100" dir="2700000" algn="tl" rotWithShape="0">
              <a:srgbClr val="000000">
                <a:alpha val="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143000"/>
            <a:ext cx="4331368" cy="3543846"/>
          </a:xfrm>
          <a:prstGeom prst="rect">
            <a:avLst/>
          </a:prstGeom>
          <a:ln w="9525" cap="sq">
            <a:solidFill>
              <a:srgbClr val="000000"/>
            </a:solidFill>
            <a:prstDash val="solid"/>
            <a:miter lim="800000"/>
          </a:ln>
          <a:effectLst>
            <a:outerShdw dist="38100" dir="2700000" algn="tl" rotWithShape="0">
              <a:srgbClr val="000000">
                <a:alpha val="0"/>
              </a:srgbClr>
            </a:outerShdw>
          </a:effectLst>
        </p:spPr>
      </p:pic>
      <p:sp>
        <p:nvSpPr>
          <p:cNvPr id="6" name="Rectangle 5"/>
          <p:cNvSpPr/>
          <p:nvPr/>
        </p:nvSpPr>
        <p:spPr>
          <a:xfrm>
            <a:off x="3276600" y="1151021"/>
            <a:ext cx="1175084" cy="954107"/>
          </a:xfrm>
          <a:prstGeom prst="rect">
            <a:avLst/>
          </a:prstGeom>
        </p:spPr>
        <p:txBody>
          <a:bodyPr wrap="square">
            <a:spAutoFit/>
          </a:bodyPr>
          <a:lstStyle/>
          <a:p>
            <a:pPr marL="114300" indent="0">
              <a:lnSpc>
                <a:spcPct val="90000"/>
              </a:lnSpc>
              <a:spcAft>
                <a:spcPts val="600"/>
              </a:spcAft>
              <a:buFont typeface="+mj-lt"/>
              <a:buNone/>
            </a:pPr>
            <a:r>
              <a:rPr lang="en-US" sz="800" dirty="0">
                <a:ln/>
              </a:rPr>
              <a:t>A1: </a:t>
            </a:r>
            <a:r>
              <a:rPr lang="en-US" sz="800" dirty="0" smtClean="0">
                <a:ln/>
                <a:sym typeface="+mn-ea"/>
              </a:rPr>
              <a:t>Downtown</a:t>
            </a:r>
          </a:p>
          <a:p>
            <a:pPr marL="114300">
              <a:lnSpc>
                <a:spcPct val="90000"/>
              </a:lnSpc>
              <a:spcAft>
                <a:spcPts val="600"/>
              </a:spcAft>
            </a:pPr>
            <a:r>
              <a:rPr lang="en-US" sz="800" dirty="0">
                <a:ln/>
              </a:rPr>
              <a:t>A7: </a:t>
            </a:r>
            <a:r>
              <a:rPr lang="en-US" sz="800" dirty="0">
                <a:ln/>
                <a:sym typeface="+mn-ea"/>
              </a:rPr>
              <a:t>East  </a:t>
            </a:r>
            <a:r>
              <a:rPr lang="en-US" sz="800" dirty="0" smtClean="0">
                <a:ln/>
                <a:sym typeface="+mn-ea"/>
              </a:rPr>
              <a:t>Boston </a:t>
            </a:r>
            <a:endParaRPr lang="en-US" sz="800" dirty="0">
              <a:ln/>
              <a:sym typeface="+mn-ea"/>
            </a:endParaRPr>
          </a:p>
          <a:p>
            <a:pPr marL="114300" indent="0">
              <a:lnSpc>
                <a:spcPct val="90000"/>
              </a:lnSpc>
              <a:spcAft>
                <a:spcPts val="600"/>
              </a:spcAft>
              <a:buFont typeface="+mj-lt"/>
              <a:buNone/>
            </a:pPr>
            <a:r>
              <a:rPr lang="en-US" sz="800" dirty="0">
                <a:ln/>
              </a:rPr>
              <a:t>A15: </a:t>
            </a:r>
            <a:r>
              <a:rPr lang="en-US" sz="800" dirty="0" smtClean="0">
                <a:ln/>
                <a:sym typeface="+mn-ea"/>
              </a:rPr>
              <a:t>Charlestown</a:t>
            </a:r>
          </a:p>
          <a:p>
            <a:pPr marL="114300" indent="0">
              <a:lnSpc>
                <a:spcPct val="90000"/>
              </a:lnSpc>
              <a:spcAft>
                <a:spcPts val="600"/>
              </a:spcAft>
              <a:buFont typeface="+mj-lt"/>
              <a:buNone/>
            </a:pPr>
            <a:r>
              <a:rPr lang="en-US" sz="800" dirty="0">
                <a:ln/>
              </a:rPr>
              <a:t>B2:</a:t>
            </a:r>
            <a:r>
              <a:rPr lang="en-US" sz="800" dirty="0">
                <a:ln/>
                <a:sym typeface="+mn-ea"/>
              </a:rPr>
              <a:t>Roxbury</a:t>
            </a:r>
            <a:r>
              <a:rPr lang="en-US" sz="800" dirty="0">
                <a:ln/>
              </a:rPr>
              <a:t> </a:t>
            </a:r>
          </a:p>
          <a:p>
            <a:pPr marL="114300" indent="0">
              <a:lnSpc>
                <a:spcPct val="90000"/>
              </a:lnSpc>
              <a:spcAft>
                <a:spcPts val="600"/>
              </a:spcAft>
              <a:buFont typeface="+mj-lt"/>
              <a:buNone/>
            </a:pPr>
            <a:r>
              <a:rPr lang="en-US" sz="800" dirty="0">
                <a:ln/>
              </a:rPr>
              <a:t>B3: </a:t>
            </a:r>
            <a:r>
              <a:rPr lang="en-US" sz="800" dirty="0" smtClean="0">
                <a:ln/>
                <a:sym typeface="+mn-ea"/>
              </a:rPr>
              <a:t>Mattapan</a:t>
            </a:r>
          </a:p>
        </p:txBody>
      </p:sp>
      <p:sp>
        <p:nvSpPr>
          <p:cNvPr id="10" name="Rectangle 9"/>
          <p:cNvSpPr/>
          <p:nvPr/>
        </p:nvSpPr>
        <p:spPr>
          <a:xfrm>
            <a:off x="3276600" y="3357251"/>
            <a:ext cx="1175084" cy="1329595"/>
          </a:xfrm>
          <a:prstGeom prst="rect">
            <a:avLst/>
          </a:prstGeom>
        </p:spPr>
        <p:txBody>
          <a:bodyPr wrap="square">
            <a:spAutoFit/>
          </a:bodyPr>
          <a:lstStyle/>
          <a:p>
            <a:pPr marL="114300">
              <a:lnSpc>
                <a:spcPct val="90000"/>
              </a:lnSpc>
              <a:spcAft>
                <a:spcPts val="600"/>
              </a:spcAft>
            </a:pPr>
            <a:r>
              <a:rPr lang="en-US" sz="800" dirty="0">
                <a:ln/>
              </a:rPr>
              <a:t>C6: </a:t>
            </a:r>
            <a:r>
              <a:rPr lang="en-US" sz="800" dirty="0">
                <a:ln/>
                <a:sym typeface="+mn-ea"/>
              </a:rPr>
              <a:t>South </a:t>
            </a:r>
            <a:r>
              <a:rPr lang="en-US" sz="800" dirty="0" smtClean="0">
                <a:ln/>
                <a:sym typeface="+mn-ea"/>
              </a:rPr>
              <a:t>Boston</a:t>
            </a:r>
            <a:endParaRPr lang="en-US" sz="800" dirty="0" smtClean="0">
              <a:ln/>
            </a:endParaRPr>
          </a:p>
          <a:p>
            <a:pPr marL="114300">
              <a:lnSpc>
                <a:spcPct val="90000"/>
              </a:lnSpc>
              <a:spcAft>
                <a:spcPts val="600"/>
              </a:spcAft>
            </a:pPr>
            <a:r>
              <a:rPr lang="en-US" sz="800" dirty="0" smtClean="0">
                <a:ln/>
              </a:rPr>
              <a:t>C11</a:t>
            </a:r>
            <a:r>
              <a:rPr lang="en-US" sz="800" dirty="0">
                <a:ln/>
              </a:rPr>
              <a:t>: </a:t>
            </a:r>
            <a:r>
              <a:rPr lang="en-US" sz="800" dirty="0">
                <a:ln/>
                <a:sym typeface="+mn-ea"/>
              </a:rPr>
              <a:t>Dorchester</a:t>
            </a:r>
          </a:p>
          <a:p>
            <a:pPr marL="114300" indent="0">
              <a:lnSpc>
                <a:spcPct val="90000"/>
              </a:lnSpc>
              <a:spcAft>
                <a:spcPts val="600"/>
              </a:spcAft>
              <a:buFont typeface="+mj-lt"/>
              <a:buNone/>
            </a:pPr>
            <a:r>
              <a:rPr lang="en-US" sz="800" dirty="0" smtClean="0">
                <a:ln/>
              </a:rPr>
              <a:t>D4</a:t>
            </a:r>
            <a:r>
              <a:rPr lang="en-US" sz="800" dirty="0">
                <a:ln/>
              </a:rPr>
              <a:t>: </a:t>
            </a:r>
            <a:r>
              <a:rPr lang="en-US" sz="800" dirty="0">
                <a:ln/>
                <a:sym typeface="+mn-ea"/>
              </a:rPr>
              <a:t>South End</a:t>
            </a:r>
          </a:p>
          <a:p>
            <a:pPr marL="114300" indent="0">
              <a:lnSpc>
                <a:spcPct val="90000"/>
              </a:lnSpc>
              <a:spcAft>
                <a:spcPts val="600"/>
              </a:spcAft>
              <a:buFont typeface="+mj-lt"/>
              <a:buNone/>
            </a:pPr>
            <a:r>
              <a:rPr lang="en-US" sz="800" dirty="0">
                <a:ln/>
              </a:rPr>
              <a:t>D14: </a:t>
            </a:r>
            <a:r>
              <a:rPr lang="en-US" sz="800" dirty="0" smtClean="0">
                <a:ln/>
                <a:sym typeface="+mn-ea"/>
              </a:rPr>
              <a:t>Brighton</a:t>
            </a:r>
          </a:p>
          <a:p>
            <a:pPr marL="114300" indent="0">
              <a:lnSpc>
                <a:spcPct val="90000"/>
              </a:lnSpc>
              <a:spcAft>
                <a:spcPts val="600"/>
              </a:spcAft>
              <a:buFont typeface="+mj-lt"/>
              <a:buNone/>
            </a:pPr>
            <a:r>
              <a:rPr lang="en-US" sz="800" dirty="0">
                <a:ln/>
              </a:rPr>
              <a:t>E5: </a:t>
            </a:r>
            <a:r>
              <a:rPr lang="en-US" sz="800" dirty="0">
                <a:ln/>
                <a:sym typeface="+mn-ea"/>
              </a:rPr>
              <a:t>West Roxbury</a:t>
            </a:r>
          </a:p>
          <a:p>
            <a:pPr marL="114300" indent="0">
              <a:lnSpc>
                <a:spcPct val="90000"/>
              </a:lnSpc>
              <a:spcAft>
                <a:spcPts val="600"/>
              </a:spcAft>
              <a:buFont typeface="+mj-lt"/>
              <a:buNone/>
            </a:pPr>
            <a:r>
              <a:rPr lang="en-US" sz="800" dirty="0">
                <a:ln/>
              </a:rPr>
              <a:t>E13: </a:t>
            </a:r>
            <a:r>
              <a:rPr lang="en-US" sz="800" dirty="0">
                <a:ln/>
                <a:sym typeface="+mn-ea"/>
              </a:rPr>
              <a:t>Jamaica Plain</a:t>
            </a:r>
          </a:p>
          <a:p>
            <a:pPr marL="114300" indent="0">
              <a:lnSpc>
                <a:spcPct val="90000"/>
              </a:lnSpc>
              <a:spcAft>
                <a:spcPts val="600"/>
              </a:spcAft>
              <a:buFont typeface="+mj-lt"/>
              <a:buNone/>
            </a:pPr>
            <a:r>
              <a:rPr lang="en-US" sz="800" dirty="0">
                <a:ln/>
              </a:rPr>
              <a:t>E18: </a:t>
            </a:r>
            <a:r>
              <a:rPr lang="en-US" sz="800" dirty="0">
                <a:ln/>
                <a:sym typeface="+mn-ea"/>
              </a:rPr>
              <a:t>Hyde Park</a:t>
            </a:r>
            <a:r>
              <a:rPr lang="en-US" sz="800" dirty="0">
                <a:ln/>
              </a:rPr>
              <a:t> </a:t>
            </a:r>
            <a:endParaRPr lang="en-US" sz="800" dirty="0">
              <a:ln/>
              <a:sym typeface="+mn-ea"/>
            </a:endParaRPr>
          </a:p>
        </p:txBody>
      </p:sp>
      <p:sp>
        <p:nvSpPr>
          <p:cNvPr id="11" name="Rectangle 10"/>
          <p:cNvSpPr/>
          <p:nvPr/>
        </p:nvSpPr>
        <p:spPr>
          <a:xfrm>
            <a:off x="7683051" y="1143000"/>
            <a:ext cx="1276464" cy="954107"/>
          </a:xfrm>
          <a:prstGeom prst="rect">
            <a:avLst/>
          </a:prstGeom>
        </p:spPr>
        <p:txBody>
          <a:bodyPr wrap="square">
            <a:spAutoFit/>
          </a:bodyPr>
          <a:lstStyle/>
          <a:p>
            <a:pPr marL="114300" indent="0">
              <a:lnSpc>
                <a:spcPct val="90000"/>
              </a:lnSpc>
              <a:spcAft>
                <a:spcPts val="600"/>
              </a:spcAft>
              <a:buFont typeface="+mj-lt"/>
              <a:buNone/>
            </a:pPr>
            <a:r>
              <a:rPr lang="en-US" sz="800" dirty="0">
                <a:ln/>
              </a:rPr>
              <a:t>A1: </a:t>
            </a:r>
            <a:r>
              <a:rPr lang="en-US" sz="800" dirty="0" smtClean="0">
                <a:ln/>
                <a:sym typeface="+mn-ea"/>
              </a:rPr>
              <a:t>Downtown</a:t>
            </a:r>
          </a:p>
          <a:p>
            <a:pPr marL="114300">
              <a:lnSpc>
                <a:spcPct val="90000"/>
              </a:lnSpc>
              <a:spcAft>
                <a:spcPts val="600"/>
              </a:spcAft>
            </a:pPr>
            <a:r>
              <a:rPr lang="en-US" sz="800" dirty="0">
                <a:ln/>
              </a:rPr>
              <a:t>A7: </a:t>
            </a:r>
            <a:r>
              <a:rPr lang="en-US" sz="800" dirty="0">
                <a:ln/>
                <a:sym typeface="+mn-ea"/>
              </a:rPr>
              <a:t>East  </a:t>
            </a:r>
            <a:r>
              <a:rPr lang="en-US" sz="800" dirty="0" smtClean="0">
                <a:ln/>
                <a:sym typeface="+mn-ea"/>
              </a:rPr>
              <a:t>Boston </a:t>
            </a:r>
            <a:endParaRPr lang="en-US" sz="800" dirty="0">
              <a:ln/>
              <a:sym typeface="+mn-ea"/>
            </a:endParaRPr>
          </a:p>
          <a:p>
            <a:pPr marL="114300" indent="0">
              <a:lnSpc>
                <a:spcPct val="90000"/>
              </a:lnSpc>
              <a:spcAft>
                <a:spcPts val="600"/>
              </a:spcAft>
              <a:buFont typeface="+mj-lt"/>
              <a:buNone/>
            </a:pPr>
            <a:r>
              <a:rPr lang="en-US" sz="800" dirty="0">
                <a:ln/>
              </a:rPr>
              <a:t>A15: </a:t>
            </a:r>
            <a:r>
              <a:rPr lang="en-US" sz="800" dirty="0" smtClean="0">
                <a:ln/>
                <a:sym typeface="+mn-ea"/>
              </a:rPr>
              <a:t>Charlestown</a:t>
            </a:r>
          </a:p>
          <a:p>
            <a:pPr marL="114300" indent="0">
              <a:lnSpc>
                <a:spcPct val="90000"/>
              </a:lnSpc>
              <a:spcAft>
                <a:spcPts val="600"/>
              </a:spcAft>
              <a:buFont typeface="+mj-lt"/>
              <a:buNone/>
            </a:pPr>
            <a:r>
              <a:rPr lang="en-US" sz="800" dirty="0">
                <a:ln/>
              </a:rPr>
              <a:t>B2:</a:t>
            </a:r>
            <a:r>
              <a:rPr lang="en-US" sz="800" dirty="0">
                <a:ln/>
                <a:sym typeface="+mn-ea"/>
              </a:rPr>
              <a:t>Roxbury</a:t>
            </a:r>
            <a:r>
              <a:rPr lang="en-US" sz="800" dirty="0">
                <a:ln/>
              </a:rPr>
              <a:t> </a:t>
            </a:r>
          </a:p>
          <a:p>
            <a:pPr marL="114300" indent="0">
              <a:lnSpc>
                <a:spcPct val="90000"/>
              </a:lnSpc>
              <a:spcAft>
                <a:spcPts val="600"/>
              </a:spcAft>
              <a:buFont typeface="+mj-lt"/>
              <a:buNone/>
            </a:pPr>
            <a:r>
              <a:rPr lang="en-US" sz="800" dirty="0">
                <a:ln/>
              </a:rPr>
              <a:t>B3: </a:t>
            </a:r>
            <a:r>
              <a:rPr lang="en-US" sz="800" dirty="0" smtClean="0">
                <a:ln/>
                <a:sym typeface="+mn-ea"/>
              </a:rPr>
              <a:t>Mattapan</a:t>
            </a:r>
          </a:p>
        </p:txBody>
      </p:sp>
      <p:sp>
        <p:nvSpPr>
          <p:cNvPr id="12" name="Rectangle 11"/>
          <p:cNvSpPr/>
          <p:nvPr/>
        </p:nvSpPr>
        <p:spPr>
          <a:xfrm>
            <a:off x="7683051" y="3357251"/>
            <a:ext cx="1175084" cy="1329595"/>
          </a:xfrm>
          <a:prstGeom prst="rect">
            <a:avLst/>
          </a:prstGeom>
        </p:spPr>
        <p:txBody>
          <a:bodyPr wrap="square">
            <a:spAutoFit/>
          </a:bodyPr>
          <a:lstStyle/>
          <a:p>
            <a:pPr marL="114300">
              <a:lnSpc>
                <a:spcPct val="90000"/>
              </a:lnSpc>
              <a:spcAft>
                <a:spcPts val="600"/>
              </a:spcAft>
            </a:pPr>
            <a:r>
              <a:rPr lang="en-US" sz="800" dirty="0">
                <a:ln/>
              </a:rPr>
              <a:t>C6: </a:t>
            </a:r>
            <a:r>
              <a:rPr lang="en-US" sz="800" dirty="0">
                <a:ln/>
                <a:sym typeface="+mn-ea"/>
              </a:rPr>
              <a:t>South </a:t>
            </a:r>
            <a:r>
              <a:rPr lang="en-US" sz="800" dirty="0" smtClean="0">
                <a:ln/>
                <a:sym typeface="+mn-ea"/>
              </a:rPr>
              <a:t>Boston</a:t>
            </a:r>
            <a:endParaRPr lang="en-US" sz="800" dirty="0" smtClean="0">
              <a:ln/>
            </a:endParaRPr>
          </a:p>
          <a:p>
            <a:pPr marL="114300">
              <a:lnSpc>
                <a:spcPct val="90000"/>
              </a:lnSpc>
              <a:spcAft>
                <a:spcPts val="600"/>
              </a:spcAft>
            </a:pPr>
            <a:r>
              <a:rPr lang="en-US" sz="800" dirty="0" smtClean="0">
                <a:ln/>
              </a:rPr>
              <a:t>C11</a:t>
            </a:r>
            <a:r>
              <a:rPr lang="en-US" sz="800" dirty="0">
                <a:ln/>
              </a:rPr>
              <a:t>: </a:t>
            </a:r>
            <a:r>
              <a:rPr lang="en-US" sz="800" dirty="0">
                <a:ln/>
                <a:sym typeface="+mn-ea"/>
              </a:rPr>
              <a:t>Dorchester</a:t>
            </a:r>
          </a:p>
          <a:p>
            <a:pPr marL="114300" indent="0">
              <a:lnSpc>
                <a:spcPct val="90000"/>
              </a:lnSpc>
              <a:spcAft>
                <a:spcPts val="600"/>
              </a:spcAft>
              <a:buFont typeface="+mj-lt"/>
              <a:buNone/>
            </a:pPr>
            <a:r>
              <a:rPr lang="en-US" sz="800" dirty="0" smtClean="0">
                <a:ln/>
              </a:rPr>
              <a:t>D4</a:t>
            </a:r>
            <a:r>
              <a:rPr lang="en-US" sz="800" dirty="0">
                <a:ln/>
              </a:rPr>
              <a:t>: </a:t>
            </a:r>
            <a:r>
              <a:rPr lang="en-US" sz="800" dirty="0">
                <a:ln/>
                <a:sym typeface="+mn-ea"/>
              </a:rPr>
              <a:t>South End</a:t>
            </a:r>
          </a:p>
          <a:p>
            <a:pPr marL="114300" indent="0">
              <a:lnSpc>
                <a:spcPct val="90000"/>
              </a:lnSpc>
              <a:spcAft>
                <a:spcPts val="600"/>
              </a:spcAft>
              <a:buFont typeface="+mj-lt"/>
              <a:buNone/>
            </a:pPr>
            <a:r>
              <a:rPr lang="en-US" sz="800" dirty="0">
                <a:ln/>
              </a:rPr>
              <a:t>D14: </a:t>
            </a:r>
            <a:r>
              <a:rPr lang="en-US" sz="800" dirty="0" smtClean="0">
                <a:ln/>
                <a:sym typeface="+mn-ea"/>
              </a:rPr>
              <a:t>Brighton</a:t>
            </a:r>
          </a:p>
          <a:p>
            <a:pPr marL="114300" indent="0">
              <a:lnSpc>
                <a:spcPct val="90000"/>
              </a:lnSpc>
              <a:spcAft>
                <a:spcPts val="600"/>
              </a:spcAft>
              <a:buFont typeface="+mj-lt"/>
              <a:buNone/>
            </a:pPr>
            <a:r>
              <a:rPr lang="en-US" sz="800" dirty="0">
                <a:ln/>
              </a:rPr>
              <a:t>E5: </a:t>
            </a:r>
            <a:r>
              <a:rPr lang="en-US" sz="800" dirty="0">
                <a:ln/>
                <a:sym typeface="+mn-ea"/>
              </a:rPr>
              <a:t>West Roxbury</a:t>
            </a:r>
          </a:p>
          <a:p>
            <a:pPr marL="114300" indent="0">
              <a:lnSpc>
                <a:spcPct val="90000"/>
              </a:lnSpc>
              <a:spcAft>
                <a:spcPts val="600"/>
              </a:spcAft>
              <a:buFont typeface="+mj-lt"/>
              <a:buNone/>
            </a:pPr>
            <a:r>
              <a:rPr lang="en-US" sz="800" dirty="0">
                <a:ln/>
              </a:rPr>
              <a:t>E13: </a:t>
            </a:r>
            <a:r>
              <a:rPr lang="en-US" sz="800" dirty="0">
                <a:ln/>
                <a:sym typeface="+mn-ea"/>
              </a:rPr>
              <a:t>Jamaica Plain</a:t>
            </a:r>
          </a:p>
          <a:p>
            <a:pPr marL="114300" indent="0">
              <a:lnSpc>
                <a:spcPct val="90000"/>
              </a:lnSpc>
              <a:spcAft>
                <a:spcPts val="600"/>
              </a:spcAft>
              <a:buFont typeface="+mj-lt"/>
              <a:buNone/>
            </a:pPr>
            <a:r>
              <a:rPr lang="en-US" sz="800" dirty="0">
                <a:ln/>
              </a:rPr>
              <a:t>E18: </a:t>
            </a:r>
            <a:r>
              <a:rPr lang="en-US" sz="800" dirty="0">
                <a:ln/>
                <a:sym typeface="+mn-ea"/>
              </a:rPr>
              <a:t>Hyde Park</a:t>
            </a:r>
            <a:r>
              <a:rPr lang="en-US" sz="800" dirty="0">
                <a:ln/>
              </a:rPr>
              <a:t> </a:t>
            </a:r>
            <a:endParaRPr lang="en-US" sz="800" dirty="0">
              <a:ln/>
              <a:sym typeface="+mn-ea"/>
            </a:endParaRPr>
          </a:p>
        </p:txBody>
      </p:sp>
      <p:sp>
        <p:nvSpPr>
          <p:cNvPr id="15" name="Rectangle 14"/>
          <p:cNvSpPr/>
          <p:nvPr/>
        </p:nvSpPr>
        <p:spPr>
          <a:xfrm>
            <a:off x="152400" y="4839489"/>
            <a:ext cx="4299284" cy="738664"/>
          </a:xfrm>
          <a:prstGeom prst="rect">
            <a:avLst/>
          </a:prstGeom>
        </p:spPr>
        <p:txBody>
          <a:bodyPr wrap="square">
            <a:spAutoFit/>
          </a:bodyPr>
          <a:lstStyle/>
          <a:p>
            <a:pPr marL="285750" indent="-285750">
              <a:buFont typeface="Arial" pitchFamily="34" charset="0"/>
              <a:buChar char="•"/>
            </a:pPr>
            <a:r>
              <a:rPr lang="en-US" sz="1400" b="1" dirty="0" smtClean="0"/>
              <a:t>Higher </a:t>
            </a:r>
            <a:r>
              <a:rPr lang="en-US" sz="1400" b="1" dirty="0"/>
              <a:t>crime:</a:t>
            </a:r>
            <a:r>
              <a:rPr lang="en-US" sz="1400" dirty="0"/>
              <a:t> Roxbury, Dorchester, Mattapan</a:t>
            </a:r>
          </a:p>
          <a:p>
            <a:pPr marL="285750" indent="-285750">
              <a:buFont typeface="Arial" pitchFamily="34" charset="0"/>
              <a:buChar char="•"/>
            </a:pPr>
            <a:r>
              <a:rPr lang="en-US" sz="1400" b="1" dirty="0"/>
              <a:t>Moderate crime:</a:t>
            </a:r>
            <a:r>
              <a:rPr lang="en-US" sz="1400" dirty="0"/>
              <a:t> Downtown, South </a:t>
            </a:r>
            <a:r>
              <a:rPr lang="en-US" sz="1400" dirty="0" smtClean="0"/>
              <a:t>Boston</a:t>
            </a:r>
            <a:endParaRPr lang="en-US" sz="1400" dirty="0"/>
          </a:p>
          <a:p>
            <a:pPr marL="285750" indent="-285750">
              <a:buFont typeface="Arial" pitchFamily="34" charset="0"/>
              <a:buChar char="•"/>
            </a:pPr>
            <a:r>
              <a:rPr lang="en-US" sz="1400" b="1" dirty="0" smtClean="0"/>
              <a:t>Lower </a:t>
            </a:r>
            <a:r>
              <a:rPr lang="en-US" sz="1400" b="1" dirty="0"/>
              <a:t>crime:</a:t>
            </a:r>
            <a:r>
              <a:rPr lang="en-US" sz="1400" dirty="0"/>
              <a:t> East Boston, West Roxbury</a:t>
            </a:r>
          </a:p>
        </p:txBody>
      </p:sp>
      <p:sp>
        <p:nvSpPr>
          <p:cNvPr id="16" name="Rectangle 15"/>
          <p:cNvSpPr/>
          <p:nvPr/>
        </p:nvSpPr>
        <p:spPr>
          <a:xfrm>
            <a:off x="4648200" y="4839488"/>
            <a:ext cx="4299284" cy="738664"/>
          </a:xfrm>
          <a:prstGeom prst="rect">
            <a:avLst/>
          </a:prstGeom>
        </p:spPr>
        <p:txBody>
          <a:bodyPr wrap="square">
            <a:spAutoFit/>
          </a:bodyPr>
          <a:lstStyle/>
          <a:p>
            <a:pPr marL="285750" indent="-285750">
              <a:buFont typeface="Arial" pitchFamily="34" charset="0"/>
              <a:buChar char="•"/>
            </a:pPr>
            <a:r>
              <a:rPr lang="en-US" sz="1400" b="1" dirty="0" smtClean="0"/>
              <a:t>Higher Shooting:</a:t>
            </a:r>
            <a:r>
              <a:rPr lang="en-US" sz="1400" dirty="0" smtClean="0"/>
              <a:t> </a:t>
            </a:r>
            <a:r>
              <a:rPr lang="en-US" sz="1400" dirty="0"/>
              <a:t>Roxbury, Dorchester, Mattapan</a:t>
            </a:r>
          </a:p>
          <a:p>
            <a:pPr marL="285750" indent="-285750">
              <a:buFont typeface="Arial" pitchFamily="34" charset="0"/>
              <a:buChar char="•"/>
            </a:pPr>
            <a:r>
              <a:rPr lang="en-US" sz="1400" b="1" dirty="0"/>
              <a:t>Moderate </a:t>
            </a:r>
            <a:r>
              <a:rPr lang="en-US" sz="1400" b="1" dirty="0" smtClean="0"/>
              <a:t>Shooting:</a:t>
            </a:r>
            <a:r>
              <a:rPr lang="en-US" sz="1400" dirty="0" smtClean="0"/>
              <a:t> Hyde Park</a:t>
            </a:r>
            <a:endParaRPr lang="en-US" sz="1400" dirty="0"/>
          </a:p>
          <a:p>
            <a:pPr marL="285750" indent="-285750">
              <a:buFont typeface="Arial" pitchFamily="34" charset="0"/>
              <a:buChar char="•"/>
            </a:pPr>
            <a:r>
              <a:rPr lang="en-US" sz="1400" b="1" dirty="0" smtClean="0"/>
              <a:t>Lower Shooting:</a:t>
            </a:r>
            <a:r>
              <a:rPr lang="en-US" sz="1400" dirty="0" smtClean="0"/>
              <a:t> </a:t>
            </a:r>
            <a:r>
              <a:rPr lang="en-US" sz="1400" dirty="0"/>
              <a:t>East Boston, West Roxbury</a:t>
            </a:r>
          </a:p>
        </p:txBody>
      </p:sp>
      <p:sp>
        <p:nvSpPr>
          <p:cNvPr id="17" name="Rectangle 16"/>
          <p:cNvSpPr/>
          <p:nvPr/>
        </p:nvSpPr>
        <p:spPr>
          <a:xfrm>
            <a:off x="152400" y="5715000"/>
            <a:ext cx="8827168" cy="738664"/>
          </a:xfrm>
          <a:prstGeom prst="rect">
            <a:avLst/>
          </a:prstGeom>
        </p:spPr>
        <p:txBody>
          <a:bodyPr wrap="square">
            <a:spAutoFit/>
          </a:bodyPr>
          <a:lstStyle/>
          <a:p>
            <a:pPr lvl="0"/>
            <a:r>
              <a:rPr lang="en-US" sz="1400" b="1" dirty="0" smtClean="0"/>
              <a:t>Overall Insights:</a:t>
            </a:r>
          </a:p>
          <a:p>
            <a:pPr marL="285750" lvl="0" indent="-285750">
              <a:buFont typeface="Arial" pitchFamily="34" charset="0"/>
              <a:buChar char="•"/>
            </a:pPr>
            <a:r>
              <a:rPr lang="en-US" sz="1400" dirty="0" smtClean="0"/>
              <a:t>The </a:t>
            </a:r>
            <a:r>
              <a:rPr lang="en-US" sz="1400" dirty="0"/>
              <a:t>districts with the highest crime levels are concentrated in the central and southern parts of the city.</a:t>
            </a:r>
          </a:p>
          <a:p>
            <a:pPr marL="285750" lvl="0" indent="-285750">
              <a:buFont typeface="Arial" pitchFamily="34" charset="0"/>
              <a:buChar char="•"/>
            </a:pPr>
            <a:r>
              <a:rPr lang="en-US" sz="1400" dirty="0"/>
              <a:t>The districts with the lowest crime levels are located in the northern and eastern parts of the city.</a:t>
            </a:r>
          </a:p>
        </p:txBody>
      </p:sp>
    </p:spTree>
    <p:extLst>
      <p:ext uri="{BB962C8B-B14F-4D97-AF65-F5344CB8AC3E}">
        <p14:creationId xmlns:p14="http://schemas.microsoft.com/office/powerpoint/2010/main" val="369351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44562"/>
          </a:xfrm>
        </p:spPr>
        <p:txBody>
          <a:bodyPr>
            <a:normAutofit fontScale="90000"/>
          </a:bodyPr>
          <a:lstStyle/>
          <a:p>
            <a:r>
              <a:rPr lang="en-US" b="1" dirty="0" smtClean="0">
                <a:solidFill>
                  <a:srgbClr val="C00000"/>
                </a:solidFill>
                <a:latin typeface="Dela Gothic One" pitchFamily="34" charset="0"/>
                <a:ea typeface="Dela Gothic One" pitchFamily="34" charset="-122"/>
                <a:cs typeface="Dela Gothic One" pitchFamily="34" charset="-120"/>
              </a:rPr>
              <a:t>PREDICTING SHOOTING INCIDENTS</a:t>
            </a:r>
            <a:endParaRPr lang="en-US" b="1" dirty="0">
              <a:solidFill>
                <a:srgbClr val="C00000"/>
              </a:solidFill>
            </a:endParaRPr>
          </a:p>
        </p:txBody>
      </p:sp>
      <p:sp>
        <p:nvSpPr>
          <p:cNvPr id="3" name="Content Placeholder 2"/>
          <p:cNvSpPr>
            <a:spLocks noGrp="1"/>
          </p:cNvSpPr>
          <p:nvPr>
            <p:ph idx="1"/>
          </p:nvPr>
        </p:nvSpPr>
        <p:spPr>
          <a:xfrm>
            <a:off x="457200" y="1905000"/>
            <a:ext cx="8229600" cy="4525963"/>
          </a:xfrm>
        </p:spPr>
        <p:txBody>
          <a:bodyPr/>
          <a:lstStyle/>
          <a:p>
            <a:pPr marL="0" indent="0">
              <a:buNone/>
            </a:pPr>
            <a:r>
              <a:rPr lang="en-US" sz="1400" dirty="0">
                <a:ea typeface="DM Sans" pitchFamily="34" charset="-122"/>
                <a:cs typeface="DM Sans" pitchFamily="34" charset="-120"/>
              </a:rPr>
              <a:t>To better understand the factors contributing to shooting incidents, we use </a:t>
            </a:r>
            <a:r>
              <a:rPr lang="en-US" sz="1400" b="1" dirty="0">
                <a:ea typeface="DM Sans" pitchFamily="34" charset="-122"/>
                <a:cs typeface="DM Sans" pitchFamily="34" charset="-120"/>
              </a:rPr>
              <a:t>logistic regression modeling</a:t>
            </a:r>
            <a:r>
              <a:rPr lang="en-US" sz="1400" dirty="0">
                <a:ea typeface="DM Sans" pitchFamily="34" charset="-122"/>
                <a:cs typeface="DM Sans" pitchFamily="34" charset="-120"/>
              </a:rPr>
              <a:t>. We aim to predict the likelihood of a shooting based on </a:t>
            </a:r>
            <a:r>
              <a:rPr lang="en-US" sz="1400" b="1" dirty="0">
                <a:ea typeface="DM Sans" pitchFamily="34" charset="-122"/>
                <a:cs typeface="DM Sans" pitchFamily="34" charset="-120"/>
              </a:rPr>
              <a:t>factors such as district, day of the week, month, time of day, and offense category</a:t>
            </a:r>
            <a:r>
              <a:rPr lang="en-US" sz="1400" dirty="0">
                <a:ea typeface="DM Sans" pitchFamily="34" charset="-122"/>
                <a:cs typeface="DM Sans" pitchFamily="34" charset="-120"/>
              </a:rPr>
              <a:t>. This helps inform resource allocation and policy decisions</a:t>
            </a:r>
            <a:r>
              <a:rPr lang="en-US" sz="1400" dirty="0" smtClean="0">
                <a:ea typeface="DM Sans" pitchFamily="34" charset="-122"/>
                <a:cs typeface="DM Sans" pitchFamily="34" charset="-120"/>
              </a:rPr>
              <a:t>.</a:t>
            </a:r>
            <a:endParaRPr lang="en-US" dirty="0" smtClean="0"/>
          </a:p>
          <a:p>
            <a:pPr marL="0" indent="0">
              <a:buNone/>
            </a:pPr>
            <a:endParaRPr lang="en-US" sz="1400" dirty="0" smtClean="0"/>
          </a:p>
          <a:p>
            <a:pPr marL="0" indent="0">
              <a:buNone/>
            </a:pPr>
            <a:r>
              <a:rPr lang="en-US" sz="1400" dirty="0" smtClean="0"/>
              <a:t>Two </a:t>
            </a:r>
            <a:r>
              <a:rPr lang="en-US" sz="1400" dirty="0"/>
              <a:t>models were developed to predict shooting likelihood.</a:t>
            </a:r>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r>
              <a:rPr lang="en-US" sz="1400" dirty="0"/>
              <a:t>Therefore, </a:t>
            </a:r>
            <a:r>
              <a:rPr lang="en-US" sz="1400" dirty="0" smtClean="0"/>
              <a:t>the </a:t>
            </a:r>
            <a:r>
              <a:rPr lang="en-US" sz="1400" dirty="0"/>
              <a:t>second model is likely the better one.</a:t>
            </a:r>
          </a:p>
          <a:p>
            <a:pPr marL="0" indent="0">
              <a:buNone/>
            </a:pPr>
            <a:endParaRPr lang="en-US" sz="1400" dirty="0"/>
          </a:p>
        </p:txBody>
      </p:sp>
      <p:pic>
        <p:nvPicPr>
          <p:cNvPr id="5" name="Picture 4"/>
          <p:cNvPicPr/>
          <p:nvPr/>
        </p:nvPicPr>
        <p:blipFill rotWithShape="1">
          <a:blip r:embed="rId2">
            <a:extLst>
              <a:ext uri="{28A0092B-C50C-407E-A947-70E740481C1C}">
                <a14:useLocalDpi xmlns:a14="http://schemas.microsoft.com/office/drawing/2010/main" val="0"/>
              </a:ext>
            </a:extLst>
          </a:blip>
          <a:srcRect l="3977" t="6489" r="3687" b="25888"/>
          <a:stretch/>
        </p:blipFill>
        <p:spPr bwMode="auto">
          <a:xfrm>
            <a:off x="590550" y="3276600"/>
            <a:ext cx="3886200" cy="2044700"/>
          </a:xfrm>
          <a:prstGeom prst="rect">
            <a:avLst/>
          </a:prstGeom>
          <a:ln w="9525" cap="sq" cmpd="sng" algn="ctr">
            <a:solidFill>
              <a:srgbClr val="000000"/>
            </a:solidFill>
            <a:prstDash val="solid"/>
            <a:miter lim="800000"/>
            <a:headEnd type="none" w="med" len="med"/>
            <a:tailEnd type="none" w="med" len="med"/>
          </a:ln>
          <a:effectLst>
            <a:outerShdw dist="38100" dir="2700000" algn="tl" rotWithShape="0">
              <a:srgbClr val="000000">
                <a:alpha val="0"/>
              </a:srgbClr>
            </a:outerShdw>
          </a:effectLst>
          <a:extLst>
            <a:ext uri="{53640926-AAD7-44D8-BBD7-CCE9431645EC}">
              <a14:shadowObscured xmlns:a14="http://schemas.microsoft.com/office/drawing/2010/main"/>
            </a:ext>
          </a:extLst>
        </p:spPr>
      </p:pic>
      <p:sp>
        <p:nvSpPr>
          <p:cNvPr id="6" name="TextBox 5"/>
          <p:cNvSpPr txBox="1"/>
          <p:nvPr/>
        </p:nvSpPr>
        <p:spPr>
          <a:xfrm>
            <a:off x="4629150" y="3270250"/>
            <a:ext cx="4038600" cy="2031325"/>
          </a:xfrm>
          <a:prstGeom prst="rect">
            <a:avLst/>
          </a:prstGeom>
          <a:noFill/>
        </p:spPr>
        <p:txBody>
          <a:bodyPr wrap="square" rtlCol="0">
            <a:spAutoFit/>
          </a:bodyPr>
          <a:lstStyle/>
          <a:p>
            <a:r>
              <a:rPr lang="en-US" sz="1400" b="1" dirty="0" smtClean="0"/>
              <a:t>Adjusted </a:t>
            </a:r>
            <a:r>
              <a:rPr lang="en-US" sz="1400" b="1" dirty="0"/>
              <a:t>R-squared:</a:t>
            </a:r>
            <a:r>
              <a:rPr lang="en-US" sz="1400" dirty="0"/>
              <a:t> The second model has a higher adjusted R-squared (0.1985) compared to the first model (0.0766). This indicates that the second model explains more of the variance in the data after adjusting for the number of predictors.</a:t>
            </a:r>
          </a:p>
          <a:p>
            <a:r>
              <a:rPr lang="en-US" sz="1400" dirty="0"/>
              <a:t> </a:t>
            </a:r>
          </a:p>
          <a:p>
            <a:r>
              <a:rPr lang="en-US" sz="1400" b="1" dirty="0"/>
              <a:t>AIC and BIC:</a:t>
            </a:r>
            <a:r>
              <a:rPr lang="en-US" sz="1400" dirty="0"/>
              <a:t> Both AIC and BIC are lower for the second model. Lower values of these information criteria generally indicate a better-fitting model.</a:t>
            </a:r>
          </a:p>
        </p:txBody>
      </p:sp>
    </p:spTree>
    <p:extLst>
      <p:ext uri="{BB962C8B-B14F-4D97-AF65-F5344CB8AC3E}">
        <p14:creationId xmlns:p14="http://schemas.microsoft.com/office/powerpoint/2010/main" val="1422753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solidFill>
                  <a:srgbClr val="C00000"/>
                </a:solidFill>
              </a:rPr>
              <a:t>MODEL EVALUATION FOR TRAIN SET</a:t>
            </a:r>
            <a:endParaRPr lang="en-US" dirty="0">
              <a:solidFill>
                <a:srgbClr val="C00000"/>
              </a:solidFill>
            </a:endParaRPr>
          </a:p>
        </p:txBody>
      </p:sp>
      <p:sp>
        <p:nvSpPr>
          <p:cNvPr id="3" name="Content Placeholder 2"/>
          <p:cNvSpPr>
            <a:spLocks noGrp="1"/>
          </p:cNvSpPr>
          <p:nvPr>
            <p:ph idx="1"/>
          </p:nvPr>
        </p:nvSpPr>
        <p:spPr>
          <a:xfrm>
            <a:off x="476250" y="1295400"/>
            <a:ext cx="8229600" cy="4525963"/>
          </a:xfrm>
        </p:spPr>
        <p:txBody>
          <a:bodyPr>
            <a:normAutofit/>
          </a:bodyPr>
          <a:lstStyle/>
          <a:p>
            <a:pPr marL="0" indent="0">
              <a:buNone/>
            </a:pPr>
            <a:r>
              <a:rPr lang="en-US" sz="1600" b="1" dirty="0" smtClean="0"/>
              <a:t>Confusion matrices:</a:t>
            </a:r>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p:txBody>
      </p:sp>
      <p:graphicFrame>
        <p:nvGraphicFramePr>
          <p:cNvPr id="4" name="Table 3"/>
          <p:cNvGraphicFramePr>
            <a:graphicFrameLocks noGrp="1"/>
          </p:cNvGraphicFramePr>
          <p:nvPr>
            <p:extLst>
              <p:ext uri="{D42A27DB-BD31-4B8C-83A1-F6EECF244321}">
                <p14:modId xmlns:p14="http://schemas.microsoft.com/office/powerpoint/2010/main" val="4249465527"/>
              </p:ext>
            </p:extLst>
          </p:nvPr>
        </p:nvGraphicFramePr>
        <p:xfrm>
          <a:off x="609600" y="1905000"/>
          <a:ext cx="4465101" cy="1392273"/>
        </p:xfrm>
        <a:graphic>
          <a:graphicData uri="http://schemas.openxmlformats.org/drawingml/2006/table">
            <a:tbl>
              <a:tblPr>
                <a:tableStyleId>{6E25E649-3F16-4E02-A733-19D2CDBF48F0}</a:tableStyleId>
              </a:tblPr>
              <a:tblGrid>
                <a:gridCol w="1378712"/>
                <a:gridCol w="1055819"/>
                <a:gridCol w="1055819"/>
                <a:gridCol w="974751"/>
              </a:tblGrid>
              <a:tr h="327836">
                <a:tc gridSpan="2">
                  <a:txBody>
                    <a:bodyPr/>
                    <a:lstStyle/>
                    <a:p>
                      <a:pPr marL="0" marR="0" algn="ctr">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b="1" dirty="0">
                          <a:effectLst/>
                        </a:rPr>
                        <a:t>Actual Values</a:t>
                      </a:r>
                      <a:endParaRPr lang="en-US" sz="1100" b="1"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343066">
                <a:tc>
                  <a:txBody>
                    <a:bodyPr/>
                    <a:lstStyle/>
                    <a:p>
                      <a:pPr marL="0" marR="0">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 </a:t>
                      </a:r>
                      <a:r>
                        <a:rPr lang="en-US" sz="1400" b="1" dirty="0" smtClean="0">
                          <a:effectLst/>
                        </a:rPr>
                        <a:t>Shooting</a:t>
                      </a:r>
                      <a:endParaRPr lang="en-US" sz="1100" b="1"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0</a:t>
                      </a:r>
                      <a:endParaRPr lang="en-US"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326">
                <a:tc rowSpan="2">
                  <a:txBody>
                    <a:bodyPr/>
                    <a:lstStyle/>
                    <a:p>
                      <a:pPr marL="0" marR="0" algn="ctr">
                        <a:spcBef>
                          <a:spcPts val="0"/>
                        </a:spcBef>
                        <a:spcAft>
                          <a:spcPts val="0"/>
                        </a:spcAft>
                      </a:pPr>
                      <a:r>
                        <a:rPr lang="en-US" sz="1400" b="1" dirty="0">
                          <a:effectLst/>
                        </a:rPr>
                        <a:t>Predicted Values</a:t>
                      </a:r>
                      <a:endParaRPr lang="en-US" sz="1100" b="1"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0</a:t>
                      </a:r>
                      <a:endParaRPr lang="en-US"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True Positive</a:t>
                      </a:r>
                    </a:p>
                    <a:p>
                      <a:pPr marL="0" marR="0" algn="ctr">
                        <a:spcBef>
                          <a:spcPts val="0"/>
                        </a:spcBef>
                        <a:spcAft>
                          <a:spcPts val="0"/>
                        </a:spcAft>
                      </a:pPr>
                      <a:r>
                        <a:rPr lang="en-US" sz="1200" b="1" dirty="0">
                          <a:effectLst/>
                        </a:rPr>
                        <a:t>168982</a:t>
                      </a:r>
                      <a:endParaRPr lang="en-US" sz="1100" b="1"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False Positive</a:t>
                      </a:r>
                    </a:p>
                    <a:p>
                      <a:pPr marL="0" marR="0" algn="ctr">
                        <a:spcBef>
                          <a:spcPts val="0"/>
                        </a:spcBef>
                        <a:spcAft>
                          <a:spcPts val="0"/>
                        </a:spcAft>
                      </a:pPr>
                      <a:r>
                        <a:rPr lang="en-US" sz="1200" b="1" dirty="0">
                          <a:effectLst/>
                        </a:rPr>
                        <a:t>7</a:t>
                      </a:r>
                      <a:endParaRPr lang="en-US" sz="1100" b="1"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45">
                <a:tc vMerge="1">
                  <a:txBody>
                    <a:bodyPr/>
                    <a:lstStyle/>
                    <a:p>
                      <a:endParaRPr lang="en-US"/>
                    </a:p>
                  </a:txBody>
                  <a:tcPr/>
                </a:tc>
                <a:tc>
                  <a:txBody>
                    <a:bodyPr/>
                    <a:lstStyle/>
                    <a:p>
                      <a:pPr marL="0" marR="0" algn="ctr">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False Negative</a:t>
                      </a:r>
                    </a:p>
                    <a:p>
                      <a:pPr marL="0" marR="0" algn="ctr">
                        <a:spcBef>
                          <a:spcPts val="0"/>
                        </a:spcBef>
                        <a:spcAft>
                          <a:spcPts val="0"/>
                        </a:spcAft>
                      </a:pPr>
                      <a:r>
                        <a:rPr lang="en-US" sz="1200" b="1" dirty="0">
                          <a:effectLst/>
                        </a:rPr>
                        <a:t>1512</a:t>
                      </a:r>
                      <a:endParaRPr lang="en-US" sz="1100" b="1"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True Negative</a:t>
                      </a:r>
                    </a:p>
                    <a:p>
                      <a:pPr marL="0" marR="0" algn="ctr">
                        <a:spcBef>
                          <a:spcPts val="0"/>
                        </a:spcBef>
                        <a:spcAft>
                          <a:spcPts val="0"/>
                        </a:spcAft>
                      </a:pPr>
                      <a:r>
                        <a:rPr lang="en-US" sz="1200" b="1" dirty="0">
                          <a:effectLst/>
                        </a:rPr>
                        <a:t>43</a:t>
                      </a:r>
                      <a:endParaRPr lang="en-US" sz="1100" b="1"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5486400" y="1285993"/>
            <a:ext cx="3181350" cy="2277547"/>
          </a:xfrm>
          <a:prstGeom prst="rect">
            <a:avLst/>
          </a:prstGeom>
          <a:noFill/>
        </p:spPr>
        <p:txBody>
          <a:bodyPr wrap="square" rtlCol="0">
            <a:spAutoFit/>
          </a:bodyPr>
          <a:lstStyle/>
          <a:p>
            <a:r>
              <a:rPr lang="en-US" sz="1600" b="1" dirty="0"/>
              <a:t>Performance </a:t>
            </a:r>
            <a:r>
              <a:rPr lang="en-US" sz="1600" b="1" dirty="0" smtClean="0"/>
              <a:t>matrices:</a:t>
            </a:r>
            <a:endParaRPr lang="en-US" sz="1600" dirty="0"/>
          </a:p>
          <a:p>
            <a:pPr lvl="0"/>
            <a:endParaRPr lang="en-US" sz="1400" b="1" dirty="0" smtClean="0"/>
          </a:p>
          <a:p>
            <a:pPr lvl="0"/>
            <a:r>
              <a:rPr lang="en-US" sz="1400" b="1" dirty="0" smtClean="0"/>
              <a:t>Accuracy</a:t>
            </a:r>
            <a:r>
              <a:rPr lang="en-US" sz="1400" b="1" dirty="0"/>
              <a:t>: </a:t>
            </a:r>
            <a:br>
              <a:rPr lang="en-US" sz="1400" b="1" dirty="0"/>
            </a:br>
            <a:r>
              <a:rPr lang="en-US" sz="1400" dirty="0"/>
              <a:t>(TP + TN) / (TP + FP + FN + TN) = 99.10%</a:t>
            </a:r>
          </a:p>
          <a:p>
            <a:pPr lvl="0"/>
            <a:r>
              <a:rPr lang="en-US" sz="1400" b="1" dirty="0"/>
              <a:t>Precision: </a:t>
            </a:r>
            <a:br>
              <a:rPr lang="en-US" sz="1400" b="1" dirty="0"/>
            </a:br>
            <a:r>
              <a:rPr lang="en-US" sz="1400" dirty="0"/>
              <a:t>TP / (TP + FP) = 99.99%</a:t>
            </a:r>
          </a:p>
          <a:p>
            <a:pPr lvl="0"/>
            <a:r>
              <a:rPr lang="en-US" sz="1400" b="1" dirty="0"/>
              <a:t>Specificity: </a:t>
            </a:r>
            <a:br>
              <a:rPr lang="en-US" sz="1400" b="1" dirty="0"/>
            </a:br>
            <a:r>
              <a:rPr lang="en-US" sz="1400" dirty="0"/>
              <a:t>TP / (TP + FN) = 99.91%</a:t>
            </a:r>
          </a:p>
          <a:p>
            <a:pPr lvl="0"/>
            <a:r>
              <a:rPr lang="en-US" sz="1400" b="1" dirty="0"/>
              <a:t>Sensitivity: </a:t>
            </a:r>
            <a:br>
              <a:rPr lang="en-US" sz="1400" b="1" dirty="0"/>
            </a:br>
            <a:r>
              <a:rPr lang="en-US" sz="1400" dirty="0"/>
              <a:t>TN / (TN + FP) = 86</a:t>
            </a:r>
            <a:r>
              <a:rPr lang="en-US" sz="1400" dirty="0" smtClean="0"/>
              <a:t>%</a:t>
            </a:r>
            <a:endParaRPr lang="en-US" sz="1400" dirty="0"/>
          </a:p>
        </p:txBody>
      </p:sp>
      <p:sp>
        <p:nvSpPr>
          <p:cNvPr id="6" name="TextBox 5"/>
          <p:cNvSpPr txBox="1"/>
          <p:nvPr/>
        </p:nvSpPr>
        <p:spPr>
          <a:xfrm>
            <a:off x="609600" y="3810000"/>
            <a:ext cx="8153400" cy="2369880"/>
          </a:xfrm>
          <a:prstGeom prst="rect">
            <a:avLst/>
          </a:prstGeom>
          <a:noFill/>
        </p:spPr>
        <p:txBody>
          <a:bodyPr wrap="square" rtlCol="0">
            <a:spAutoFit/>
          </a:bodyPr>
          <a:lstStyle/>
          <a:p>
            <a:r>
              <a:rPr lang="en-US" b="1" dirty="0"/>
              <a:t>Which misclassifications are more damaging</a:t>
            </a:r>
            <a:r>
              <a:rPr lang="en-US" b="1" dirty="0" smtClean="0"/>
              <a:t>?</a:t>
            </a:r>
            <a:endParaRPr lang="en-US" sz="1400" dirty="0"/>
          </a:p>
          <a:p>
            <a:endParaRPr lang="en-US" sz="1400" dirty="0"/>
          </a:p>
          <a:p>
            <a:r>
              <a:rPr lang="en-US" sz="1400" dirty="0"/>
              <a:t>False Negatives (</a:t>
            </a:r>
            <a:r>
              <a:rPr lang="en-US" sz="1400" dirty="0" smtClean="0"/>
              <a:t>1512) </a:t>
            </a:r>
            <a:r>
              <a:rPr lang="en-US" sz="1400" dirty="0"/>
              <a:t>are more damaging than False Positives </a:t>
            </a:r>
            <a:r>
              <a:rPr lang="en-US" sz="1400" dirty="0" smtClean="0"/>
              <a:t>(</a:t>
            </a:r>
            <a:r>
              <a:rPr lang="en-US" sz="1400" dirty="0"/>
              <a:t>7</a:t>
            </a:r>
            <a:r>
              <a:rPr lang="en-US" sz="1400" dirty="0" smtClean="0"/>
              <a:t>) </a:t>
            </a:r>
            <a:r>
              <a:rPr lang="en-US" sz="1400" dirty="0"/>
              <a:t>in this context </a:t>
            </a:r>
            <a:r>
              <a:rPr lang="en-US" sz="1400" dirty="0" smtClean="0"/>
              <a:t>because </a:t>
            </a:r>
            <a:r>
              <a:rPr lang="en-US" sz="1400" dirty="0"/>
              <a:t>f</a:t>
            </a:r>
            <a:r>
              <a:rPr lang="en-US" sz="1400" dirty="0" smtClean="0"/>
              <a:t>ailing </a:t>
            </a:r>
            <a:r>
              <a:rPr lang="en-US" sz="1400" dirty="0"/>
              <a:t>to predict an actual shooting incident could have serious public safety </a:t>
            </a:r>
            <a:r>
              <a:rPr lang="en-US" sz="1400" dirty="0" smtClean="0"/>
              <a:t>implications.</a:t>
            </a:r>
          </a:p>
          <a:p>
            <a:endParaRPr lang="en-US" sz="1400" dirty="0"/>
          </a:p>
          <a:p>
            <a:r>
              <a:rPr lang="en-US" sz="1400" dirty="0"/>
              <a:t>The model </a:t>
            </a:r>
            <a:r>
              <a:rPr lang="en-US" sz="1400" dirty="0" smtClean="0"/>
              <a:t>shows high </a:t>
            </a:r>
            <a:r>
              <a:rPr lang="en-US" sz="1400" dirty="0"/>
              <a:t>precision (99.99%) but lower sensitivity (86%)</a:t>
            </a:r>
          </a:p>
          <a:p>
            <a:r>
              <a:rPr lang="en-US" sz="1400" dirty="0"/>
              <a:t>This indicates the model is conservative in predicting shootings</a:t>
            </a:r>
          </a:p>
          <a:p>
            <a:r>
              <a:rPr lang="en-US" sz="1400" dirty="0"/>
              <a:t>The imbalance between FN and FP suggests the model is more likely to miss actual shooting incidents than to raise false alarms</a:t>
            </a:r>
          </a:p>
          <a:p>
            <a:endParaRPr lang="en-US" dirty="0" smtClean="0"/>
          </a:p>
        </p:txBody>
      </p:sp>
    </p:spTree>
    <p:extLst>
      <p:ext uri="{BB962C8B-B14F-4D97-AF65-F5344CB8AC3E}">
        <p14:creationId xmlns:p14="http://schemas.microsoft.com/office/powerpoint/2010/main" val="1339538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solidFill>
                  <a:srgbClr val="C00000"/>
                </a:solidFill>
              </a:rPr>
              <a:t>MODEL EVALUATION FOR TEST SET</a:t>
            </a:r>
            <a:endParaRPr lang="en-US" sz="4000" dirty="0">
              <a:solidFill>
                <a:srgbClr val="C00000"/>
              </a:solidFill>
            </a:endParaRPr>
          </a:p>
        </p:txBody>
      </p:sp>
      <p:sp>
        <p:nvSpPr>
          <p:cNvPr id="3" name="Content Placeholder 2"/>
          <p:cNvSpPr>
            <a:spLocks noGrp="1"/>
          </p:cNvSpPr>
          <p:nvPr>
            <p:ph idx="1"/>
          </p:nvPr>
        </p:nvSpPr>
        <p:spPr>
          <a:xfrm>
            <a:off x="476250" y="1295400"/>
            <a:ext cx="8229600" cy="5181600"/>
          </a:xfrm>
        </p:spPr>
        <p:txBody>
          <a:bodyPr>
            <a:normAutofit/>
          </a:bodyPr>
          <a:lstStyle/>
          <a:p>
            <a:pPr marL="0" indent="0">
              <a:buNone/>
            </a:pPr>
            <a:r>
              <a:rPr lang="en-US" sz="1600" b="1" dirty="0" smtClean="0"/>
              <a:t>Confusion matrices:</a:t>
            </a:r>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p:txBody>
      </p:sp>
      <p:graphicFrame>
        <p:nvGraphicFramePr>
          <p:cNvPr id="4" name="Table 3"/>
          <p:cNvGraphicFramePr>
            <a:graphicFrameLocks noGrp="1"/>
          </p:cNvGraphicFramePr>
          <p:nvPr>
            <p:extLst>
              <p:ext uri="{D42A27DB-BD31-4B8C-83A1-F6EECF244321}">
                <p14:modId xmlns:p14="http://schemas.microsoft.com/office/powerpoint/2010/main" val="4206875686"/>
              </p:ext>
            </p:extLst>
          </p:nvPr>
        </p:nvGraphicFramePr>
        <p:xfrm>
          <a:off x="609600" y="1905000"/>
          <a:ext cx="4465101" cy="1392273"/>
        </p:xfrm>
        <a:graphic>
          <a:graphicData uri="http://schemas.openxmlformats.org/drawingml/2006/table">
            <a:tbl>
              <a:tblPr>
                <a:tableStyleId>{6E25E649-3F16-4E02-A733-19D2CDBF48F0}</a:tableStyleId>
              </a:tblPr>
              <a:tblGrid>
                <a:gridCol w="1378712"/>
                <a:gridCol w="1055819"/>
                <a:gridCol w="1055819"/>
                <a:gridCol w="974751"/>
              </a:tblGrid>
              <a:tr h="327836">
                <a:tc gridSpan="2">
                  <a:txBody>
                    <a:bodyPr/>
                    <a:lstStyle/>
                    <a:p>
                      <a:pPr marL="0" marR="0" algn="ctr">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b="1" dirty="0">
                          <a:effectLst/>
                        </a:rPr>
                        <a:t>Actual Values</a:t>
                      </a:r>
                      <a:endParaRPr lang="en-US" sz="1100" b="1"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343066">
                <a:tc>
                  <a:txBody>
                    <a:bodyPr/>
                    <a:lstStyle/>
                    <a:p>
                      <a:pPr marL="0" marR="0">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 </a:t>
                      </a:r>
                      <a:r>
                        <a:rPr lang="en-US" sz="1400" b="1" dirty="0" smtClean="0">
                          <a:effectLst/>
                        </a:rPr>
                        <a:t>Shooting</a:t>
                      </a:r>
                      <a:endParaRPr lang="en-US" sz="1100" b="1"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0</a:t>
                      </a:r>
                      <a:endParaRPr lang="en-US"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326">
                <a:tc rowSpan="2">
                  <a:txBody>
                    <a:bodyPr/>
                    <a:lstStyle/>
                    <a:p>
                      <a:pPr marL="0" marR="0" algn="ctr">
                        <a:spcBef>
                          <a:spcPts val="0"/>
                        </a:spcBef>
                        <a:spcAft>
                          <a:spcPts val="0"/>
                        </a:spcAft>
                      </a:pPr>
                      <a:r>
                        <a:rPr lang="en-US" sz="1400" b="1" dirty="0">
                          <a:effectLst/>
                        </a:rPr>
                        <a:t>Predicted Values</a:t>
                      </a:r>
                      <a:endParaRPr lang="en-US" sz="1100" b="1"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0</a:t>
                      </a:r>
                      <a:endParaRPr lang="en-US"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True Positive</a:t>
                      </a:r>
                    </a:p>
                    <a:p>
                      <a:pPr marL="0" marR="0" algn="ctr">
                        <a:spcBef>
                          <a:spcPts val="0"/>
                        </a:spcBef>
                        <a:spcAft>
                          <a:spcPts val="0"/>
                        </a:spcAft>
                      </a:pPr>
                      <a:r>
                        <a:rPr lang="en-US" sz="1200" b="1" dirty="0" smtClean="0">
                          <a:effectLst/>
                        </a:rPr>
                        <a:t>72387</a:t>
                      </a:r>
                      <a:endParaRPr lang="en-US" sz="1100" b="1"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False Positive</a:t>
                      </a:r>
                    </a:p>
                    <a:p>
                      <a:pPr marL="0" marR="0" algn="ctr">
                        <a:spcBef>
                          <a:spcPts val="0"/>
                        </a:spcBef>
                        <a:spcAft>
                          <a:spcPts val="0"/>
                        </a:spcAft>
                      </a:pPr>
                      <a:r>
                        <a:rPr lang="en-US" sz="1200" b="1" dirty="0" smtClean="0">
                          <a:effectLst/>
                        </a:rPr>
                        <a:t>1</a:t>
                      </a:r>
                      <a:endParaRPr lang="en-US" sz="1100" b="1"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45">
                <a:tc vMerge="1">
                  <a:txBody>
                    <a:bodyPr/>
                    <a:lstStyle/>
                    <a:p>
                      <a:endParaRPr lang="en-US"/>
                    </a:p>
                  </a:txBody>
                  <a:tcPr/>
                </a:tc>
                <a:tc>
                  <a:txBody>
                    <a:bodyPr/>
                    <a:lstStyle/>
                    <a:p>
                      <a:pPr marL="0" marR="0" algn="ctr">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False Negative</a:t>
                      </a:r>
                    </a:p>
                    <a:p>
                      <a:pPr marL="0" marR="0" algn="ctr">
                        <a:spcBef>
                          <a:spcPts val="0"/>
                        </a:spcBef>
                        <a:spcAft>
                          <a:spcPts val="0"/>
                        </a:spcAft>
                      </a:pPr>
                      <a:r>
                        <a:rPr lang="en-US" sz="1200" b="1" dirty="0" smtClean="0">
                          <a:effectLst/>
                        </a:rPr>
                        <a:t>686</a:t>
                      </a:r>
                      <a:endParaRPr lang="en-US" sz="1100" b="1"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True Negative</a:t>
                      </a:r>
                    </a:p>
                    <a:p>
                      <a:pPr marL="0" marR="0" algn="ctr">
                        <a:spcBef>
                          <a:spcPts val="0"/>
                        </a:spcBef>
                        <a:spcAft>
                          <a:spcPts val="0"/>
                        </a:spcAft>
                      </a:pPr>
                      <a:r>
                        <a:rPr lang="en-US" sz="1200" b="1" dirty="0" smtClean="0">
                          <a:effectLst/>
                        </a:rPr>
                        <a:t>16</a:t>
                      </a:r>
                      <a:endParaRPr lang="en-US" sz="1100" b="1"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5486400" y="1285993"/>
            <a:ext cx="3181350" cy="2277547"/>
          </a:xfrm>
          <a:prstGeom prst="rect">
            <a:avLst/>
          </a:prstGeom>
          <a:noFill/>
        </p:spPr>
        <p:txBody>
          <a:bodyPr wrap="square" rtlCol="0">
            <a:spAutoFit/>
          </a:bodyPr>
          <a:lstStyle/>
          <a:p>
            <a:r>
              <a:rPr lang="en-US" sz="1600" b="1" dirty="0"/>
              <a:t>Performance </a:t>
            </a:r>
            <a:r>
              <a:rPr lang="en-US" sz="1600" b="1" dirty="0" smtClean="0"/>
              <a:t>matrices:</a:t>
            </a:r>
            <a:endParaRPr lang="en-US" sz="1600" dirty="0"/>
          </a:p>
          <a:p>
            <a:pPr lvl="0"/>
            <a:endParaRPr lang="en-US" sz="1400" b="1" dirty="0" smtClean="0"/>
          </a:p>
          <a:p>
            <a:pPr lvl="0"/>
            <a:r>
              <a:rPr lang="en-US" sz="1400" b="1" dirty="0" smtClean="0"/>
              <a:t>Accuracy</a:t>
            </a:r>
            <a:r>
              <a:rPr lang="en-US" sz="1400" b="1" dirty="0"/>
              <a:t>: </a:t>
            </a:r>
            <a:br>
              <a:rPr lang="en-US" sz="1400" b="1" dirty="0"/>
            </a:br>
            <a:r>
              <a:rPr lang="en-US" sz="1400" dirty="0"/>
              <a:t>(TP + TN) / (TP + FP + FN + TN) = </a:t>
            </a:r>
            <a:r>
              <a:rPr lang="en-US" sz="1400" dirty="0" smtClean="0"/>
              <a:t>99.06%</a:t>
            </a:r>
            <a:endParaRPr lang="en-US" sz="1400" dirty="0"/>
          </a:p>
          <a:p>
            <a:pPr lvl="0"/>
            <a:r>
              <a:rPr lang="en-US" sz="1400" b="1" dirty="0"/>
              <a:t>Precision: </a:t>
            </a:r>
            <a:br>
              <a:rPr lang="en-US" sz="1400" b="1" dirty="0"/>
            </a:br>
            <a:r>
              <a:rPr lang="en-US" sz="1400" dirty="0"/>
              <a:t>TP / (TP + FP) = 99.99%</a:t>
            </a:r>
          </a:p>
          <a:p>
            <a:pPr lvl="0"/>
            <a:r>
              <a:rPr lang="en-US" sz="1400" b="1" dirty="0"/>
              <a:t>Specificity: </a:t>
            </a:r>
            <a:br>
              <a:rPr lang="en-US" sz="1400" b="1" dirty="0"/>
            </a:br>
            <a:r>
              <a:rPr lang="en-US" sz="1400" dirty="0"/>
              <a:t>TP / (TP + FN) = </a:t>
            </a:r>
            <a:r>
              <a:rPr lang="en-US" sz="1400" dirty="0" smtClean="0"/>
              <a:t>99.06%</a:t>
            </a:r>
            <a:endParaRPr lang="en-US" sz="1400" dirty="0"/>
          </a:p>
          <a:p>
            <a:pPr lvl="0"/>
            <a:r>
              <a:rPr lang="en-US" sz="1400" b="1" dirty="0"/>
              <a:t>Sensitivity: </a:t>
            </a:r>
            <a:br>
              <a:rPr lang="en-US" sz="1400" b="1" dirty="0"/>
            </a:br>
            <a:r>
              <a:rPr lang="en-US" sz="1400" dirty="0"/>
              <a:t>TN / (TN + FP) = </a:t>
            </a:r>
            <a:r>
              <a:rPr lang="en-US" sz="1400" dirty="0" smtClean="0"/>
              <a:t>94.1%</a:t>
            </a:r>
            <a:endParaRPr lang="en-US" sz="1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563540"/>
            <a:ext cx="3276600" cy="3276600"/>
          </a:xfrm>
          <a:prstGeom prst="rect">
            <a:avLst/>
          </a:prstGeom>
        </p:spPr>
      </p:pic>
      <p:sp>
        <p:nvSpPr>
          <p:cNvPr id="9" name="Rectangle 8"/>
          <p:cNvSpPr/>
          <p:nvPr/>
        </p:nvSpPr>
        <p:spPr>
          <a:xfrm>
            <a:off x="3943350" y="3819525"/>
            <a:ext cx="4895850" cy="2523768"/>
          </a:xfrm>
          <a:prstGeom prst="rect">
            <a:avLst/>
          </a:prstGeom>
        </p:spPr>
        <p:txBody>
          <a:bodyPr wrap="square">
            <a:spAutoFit/>
          </a:bodyPr>
          <a:lstStyle/>
          <a:p>
            <a:r>
              <a:rPr lang="en-US" b="1" dirty="0"/>
              <a:t>ROC and AUC for testing sets</a:t>
            </a:r>
            <a:r>
              <a:rPr lang="en-US" b="1" dirty="0" smtClean="0"/>
              <a:t>:</a:t>
            </a:r>
          </a:p>
          <a:p>
            <a:endParaRPr lang="en-US" sz="1400" b="1" dirty="0"/>
          </a:p>
          <a:p>
            <a:r>
              <a:rPr lang="en-US" sz="1400" b="1" dirty="0"/>
              <a:t>Good Discriminative Power:</a:t>
            </a:r>
            <a:r>
              <a:rPr lang="en-US" sz="1400" dirty="0"/>
              <a:t> </a:t>
            </a:r>
          </a:p>
          <a:p>
            <a:r>
              <a:rPr lang="en-US" sz="1400" dirty="0"/>
              <a:t>The ROC curve shows a strong upward trajectory, indicating that the model has good discriminatory power between positive and negative classes.</a:t>
            </a:r>
          </a:p>
          <a:p>
            <a:r>
              <a:rPr lang="en-US" sz="1400" dirty="0"/>
              <a:t> </a:t>
            </a:r>
          </a:p>
          <a:p>
            <a:r>
              <a:rPr lang="en-US" sz="1400" b="1" dirty="0"/>
              <a:t>AUC of 0.876:</a:t>
            </a:r>
            <a:r>
              <a:rPr lang="en-US" sz="1400" dirty="0"/>
              <a:t> </a:t>
            </a:r>
          </a:p>
          <a:p>
            <a:r>
              <a:rPr lang="en-US" sz="1400" dirty="0"/>
              <a:t>This AUC score suggests that the model has a high level of accuracy in distinguishing between positive and negative instances. A value closer to 1 indicates better performance</a:t>
            </a:r>
            <a:r>
              <a:rPr lang="en-US" sz="1400" dirty="0" smtClean="0"/>
              <a:t>.</a:t>
            </a:r>
            <a:endParaRPr lang="en-US" sz="1400" dirty="0"/>
          </a:p>
        </p:txBody>
      </p:sp>
    </p:spTree>
    <p:extLst>
      <p:ext uri="{BB962C8B-B14F-4D97-AF65-F5344CB8AC3E}">
        <p14:creationId xmlns:p14="http://schemas.microsoft.com/office/powerpoint/2010/main" val="1624964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533400"/>
            <a:ext cx="4457699" cy="868362"/>
          </a:xfrm>
        </p:spPr>
        <p:txBody>
          <a:bodyPr>
            <a:normAutofit fontScale="90000"/>
          </a:bodyPr>
          <a:lstStyle/>
          <a:p>
            <a:pPr algn="l"/>
            <a:r>
              <a:rPr lang="en-US" sz="4000" b="1" dirty="0" smtClean="0">
                <a:solidFill>
                  <a:srgbClr val="C00000"/>
                </a:solidFill>
              </a:rPr>
              <a:t>RECOMMENDATIONS</a:t>
            </a:r>
            <a:endParaRPr lang="en-US" dirty="0">
              <a:solidFill>
                <a:srgbClr val="C00000"/>
              </a:solidFill>
            </a:endParaRPr>
          </a:p>
        </p:txBody>
      </p:sp>
      <p:sp>
        <p:nvSpPr>
          <p:cNvPr id="5" name="Rectangle 4"/>
          <p:cNvSpPr/>
          <p:nvPr/>
        </p:nvSpPr>
        <p:spPr>
          <a:xfrm>
            <a:off x="381000" y="1515011"/>
            <a:ext cx="4343400" cy="1938992"/>
          </a:xfrm>
          <a:prstGeom prst="rect">
            <a:avLst/>
          </a:prstGeom>
        </p:spPr>
        <p:txBody>
          <a:bodyPr wrap="square">
            <a:spAutoFit/>
          </a:bodyPr>
          <a:lstStyle/>
          <a:p>
            <a:pPr algn="just"/>
            <a:r>
              <a:rPr lang="en-US" b="1" dirty="0"/>
              <a:t>Targeted Interventions:</a:t>
            </a:r>
          </a:p>
          <a:p>
            <a:pPr marL="285750" indent="-285750" algn="just">
              <a:buFont typeface="Arial" pitchFamily="34" charset="0"/>
              <a:buChar char="•"/>
            </a:pPr>
            <a:r>
              <a:rPr lang="en-US" sz="1400" dirty="0"/>
              <a:t>Increase patrols in high-crime districts (Roxbury, Mattapan)</a:t>
            </a:r>
          </a:p>
          <a:p>
            <a:pPr marL="285750" indent="-285750" algn="just">
              <a:buFont typeface="Arial" pitchFamily="34" charset="0"/>
              <a:buChar char="•"/>
            </a:pPr>
            <a:r>
              <a:rPr lang="en-US" sz="1400" dirty="0"/>
              <a:t>Focus resources on weekends and evening </a:t>
            </a:r>
            <a:r>
              <a:rPr lang="en-US" sz="1400" dirty="0" smtClean="0"/>
              <a:t>hours</a:t>
            </a:r>
          </a:p>
          <a:p>
            <a:pPr marL="285750" indent="-285750" algn="just">
              <a:buFont typeface="Arial" pitchFamily="34" charset="0"/>
              <a:buChar char="•"/>
            </a:pPr>
            <a:endParaRPr lang="en-US" sz="1400" dirty="0"/>
          </a:p>
          <a:p>
            <a:pPr algn="just"/>
            <a:r>
              <a:rPr lang="en-US" b="1" dirty="0"/>
              <a:t>Policy Suggestions:</a:t>
            </a:r>
          </a:p>
          <a:p>
            <a:pPr marL="285750" indent="-285750" algn="just">
              <a:buFont typeface="Arial" pitchFamily="34" charset="0"/>
              <a:buChar char="•"/>
            </a:pPr>
            <a:r>
              <a:rPr lang="en-US" sz="1400" dirty="0"/>
              <a:t>Community engagement in high-crime areas</a:t>
            </a:r>
          </a:p>
          <a:p>
            <a:pPr marL="285750" indent="-285750" algn="just">
              <a:buFont typeface="Arial" pitchFamily="34" charset="0"/>
              <a:buChar char="•"/>
            </a:pPr>
            <a:r>
              <a:rPr lang="en-US" sz="1400" dirty="0"/>
              <a:t>Enhanced traffic and medical response systems</a:t>
            </a:r>
          </a:p>
        </p:txBody>
      </p:sp>
      <p:sp>
        <p:nvSpPr>
          <p:cNvPr id="7" name="Title 1"/>
          <p:cNvSpPr txBox="1">
            <a:spLocks/>
          </p:cNvSpPr>
          <p:nvPr/>
        </p:nvSpPr>
        <p:spPr>
          <a:xfrm>
            <a:off x="371476" y="3886200"/>
            <a:ext cx="3276599" cy="8683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solidFill>
                  <a:srgbClr val="C00000"/>
                </a:solidFill>
              </a:rPr>
              <a:t>FUTURE WORKS</a:t>
            </a:r>
            <a:endParaRPr lang="en-US" sz="3600" dirty="0">
              <a:solidFill>
                <a:srgbClr val="C00000"/>
              </a:solidFill>
            </a:endParaRPr>
          </a:p>
        </p:txBody>
      </p:sp>
      <p:sp>
        <p:nvSpPr>
          <p:cNvPr id="9" name="Rectangle 8"/>
          <p:cNvSpPr/>
          <p:nvPr/>
        </p:nvSpPr>
        <p:spPr>
          <a:xfrm>
            <a:off x="381001" y="4754562"/>
            <a:ext cx="4343400" cy="738664"/>
          </a:xfrm>
          <a:prstGeom prst="rect">
            <a:avLst/>
          </a:prstGeom>
        </p:spPr>
        <p:txBody>
          <a:bodyPr wrap="square">
            <a:spAutoFit/>
          </a:bodyPr>
          <a:lstStyle/>
          <a:p>
            <a:pPr marL="285750" indent="-285750" algn="just">
              <a:buFont typeface="Arial" pitchFamily="34" charset="0"/>
              <a:buChar char="•"/>
            </a:pPr>
            <a:r>
              <a:rPr lang="en-US" sz="1400" dirty="0" smtClean="0"/>
              <a:t>Expanding </a:t>
            </a:r>
            <a:r>
              <a:rPr lang="en-US" sz="1400" dirty="0"/>
              <a:t>analysis to include 2024 data.</a:t>
            </a:r>
          </a:p>
          <a:p>
            <a:pPr marL="285750" indent="-285750" algn="just">
              <a:buFont typeface="Arial" pitchFamily="34" charset="0"/>
              <a:buChar char="•"/>
            </a:pPr>
            <a:r>
              <a:rPr lang="en-US" sz="1400" dirty="0" smtClean="0"/>
              <a:t>Investigating </a:t>
            </a:r>
            <a:r>
              <a:rPr lang="en-US" sz="1400" dirty="0"/>
              <a:t>socio-economic impacts on crime trends.</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2778" r="24444"/>
          <a:stretch/>
        </p:blipFill>
        <p:spPr>
          <a:xfrm>
            <a:off x="4838700" y="0"/>
            <a:ext cx="4305300" cy="6858000"/>
          </a:xfrm>
          <a:prstGeom prst="rect">
            <a:avLst/>
          </a:prstGeom>
        </p:spPr>
      </p:pic>
    </p:spTree>
    <p:extLst>
      <p:ext uri="{BB962C8B-B14F-4D97-AF65-F5344CB8AC3E}">
        <p14:creationId xmlns:p14="http://schemas.microsoft.com/office/powerpoint/2010/main" val="2498981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1" y="228600"/>
            <a:ext cx="3886199" cy="990600"/>
          </a:xfrm>
        </p:spPr>
        <p:txBody>
          <a:bodyPr>
            <a:normAutofit/>
          </a:bodyPr>
          <a:lstStyle/>
          <a:p>
            <a:pPr algn="l"/>
            <a:r>
              <a:rPr lang="en-US" sz="3600" b="1" dirty="0" smtClean="0">
                <a:solidFill>
                  <a:srgbClr val="C00000"/>
                </a:solidFill>
              </a:rPr>
              <a:t>REPORT SUMMARY</a:t>
            </a:r>
            <a:endParaRPr lang="en-US" sz="3600" dirty="0">
              <a:solidFill>
                <a:srgbClr val="C00000"/>
              </a:solidFill>
            </a:endParaRPr>
          </a:p>
        </p:txBody>
      </p:sp>
      <p:sp>
        <p:nvSpPr>
          <p:cNvPr id="3" name="Content Placeholder 2"/>
          <p:cNvSpPr>
            <a:spLocks noGrp="1"/>
          </p:cNvSpPr>
          <p:nvPr>
            <p:ph idx="1"/>
          </p:nvPr>
        </p:nvSpPr>
        <p:spPr>
          <a:xfrm>
            <a:off x="4191000" y="1295400"/>
            <a:ext cx="4648200" cy="5105400"/>
          </a:xfrm>
        </p:spPr>
        <p:txBody>
          <a:bodyPr>
            <a:normAutofit fontScale="47500" lnSpcReduction="20000"/>
          </a:bodyPr>
          <a:lstStyle/>
          <a:p>
            <a:pPr marL="0" indent="0">
              <a:buNone/>
            </a:pPr>
            <a:r>
              <a:rPr lang="en-US" sz="3400" b="1" dirty="0"/>
              <a:t>Overall Crime </a:t>
            </a:r>
            <a:r>
              <a:rPr lang="en-US" sz="3400" b="1" dirty="0" smtClean="0"/>
              <a:t>Trends:</a:t>
            </a:r>
          </a:p>
          <a:p>
            <a:pPr marL="0" indent="0">
              <a:buNone/>
            </a:pPr>
            <a:endParaRPr lang="en-US" sz="3400" b="1" dirty="0" smtClean="0"/>
          </a:p>
          <a:p>
            <a:r>
              <a:rPr lang="en-US" sz="2900" b="1" dirty="0" smtClean="0"/>
              <a:t>Consistent </a:t>
            </a:r>
            <a:r>
              <a:rPr lang="en-US" sz="2900" b="1" dirty="0"/>
              <a:t>Patterns:</a:t>
            </a:r>
            <a:r>
              <a:rPr lang="en-US" sz="2900" dirty="0"/>
              <a:t> Certain districts (Roxbury, Mattapan) consistently have higher crime rates, while others (Charlestown, East Boston) have lower </a:t>
            </a:r>
            <a:r>
              <a:rPr lang="en-US" sz="2900" dirty="0" smtClean="0"/>
              <a:t>rates.</a:t>
            </a:r>
          </a:p>
          <a:p>
            <a:r>
              <a:rPr lang="en-US" sz="2900" b="1" dirty="0" smtClean="0"/>
              <a:t>Seasonal </a:t>
            </a:r>
            <a:r>
              <a:rPr lang="en-US" sz="2900" b="1" dirty="0"/>
              <a:t>Variations:</a:t>
            </a:r>
            <a:r>
              <a:rPr lang="en-US" sz="2900" dirty="0"/>
              <a:t> Crime rates tend to increase during warmer months, particularly in the evening </a:t>
            </a:r>
            <a:r>
              <a:rPr lang="en-US" sz="2900" dirty="0" smtClean="0"/>
              <a:t>hours.</a:t>
            </a:r>
          </a:p>
          <a:p>
            <a:r>
              <a:rPr lang="en-US" sz="2900" b="1" dirty="0" smtClean="0"/>
              <a:t>Day-of-Week </a:t>
            </a:r>
            <a:r>
              <a:rPr lang="en-US" sz="2900" b="1" dirty="0"/>
              <a:t>Patterns:</a:t>
            </a:r>
            <a:r>
              <a:rPr lang="en-US" sz="2900" dirty="0"/>
              <a:t> Fridays and weekends tend to have higher crime rates.</a:t>
            </a:r>
          </a:p>
          <a:p>
            <a:pPr marL="400050" lvl="1" indent="0" algn="just">
              <a:buNone/>
            </a:pPr>
            <a:r>
              <a:rPr lang="en-US" dirty="0"/>
              <a:t> </a:t>
            </a:r>
          </a:p>
          <a:p>
            <a:pPr marL="0" indent="0" algn="just">
              <a:buNone/>
            </a:pPr>
            <a:r>
              <a:rPr lang="en-US" b="1" dirty="0"/>
              <a:t>Specific Offense </a:t>
            </a:r>
            <a:r>
              <a:rPr lang="en-US" b="1" dirty="0" smtClean="0"/>
              <a:t>Trends:</a:t>
            </a:r>
          </a:p>
          <a:p>
            <a:pPr marL="0" indent="0" algn="just">
              <a:buNone/>
            </a:pPr>
            <a:endParaRPr lang="en-US" b="1" dirty="0" smtClean="0"/>
          </a:p>
          <a:p>
            <a:pPr algn="just"/>
            <a:r>
              <a:rPr lang="en-US" sz="2900" b="1" dirty="0" smtClean="0"/>
              <a:t>Vehicle </a:t>
            </a:r>
            <a:r>
              <a:rPr lang="en-US" sz="2900" b="1" dirty="0"/>
              <a:t>Accidents and Medical Assistance:</a:t>
            </a:r>
            <a:r>
              <a:rPr lang="en-US" sz="2900" dirty="0"/>
              <a:t> These are the most frequent offense categories, highlighting the importance of traffic safety and emergency </a:t>
            </a:r>
            <a:r>
              <a:rPr lang="en-US" sz="2900" dirty="0" smtClean="0"/>
              <a:t>response.</a:t>
            </a:r>
          </a:p>
          <a:p>
            <a:pPr algn="just"/>
            <a:r>
              <a:rPr lang="en-US" sz="2900" b="1" dirty="0" smtClean="0"/>
              <a:t>Larceny </a:t>
            </a:r>
            <a:r>
              <a:rPr lang="en-US" sz="2900" b="1" dirty="0"/>
              <a:t>and Property Crimes:</a:t>
            </a:r>
            <a:r>
              <a:rPr lang="en-US" sz="2900" dirty="0"/>
              <a:t> These offenses are prevalent in certain districts, particularly in urban </a:t>
            </a:r>
            <a:r>
              <a:rPr lang="en-US" sz="2900" dirty="0" smtClean="0"/>
              <a:t>areas.</a:t>
            </a:r>
          </a:p>
          <a:p>
            <a:pPr algn="just"/>
            <a:r>
              <a:rPr lang="en-US" sz="2900" b="1" dirty="0" smtClean="0"/>
              <a:t>Drug </a:t>
            </a:r>
            <a:r>
              <a:rPr lang="en-US" sz="2900" b="1" dirty="0"/>
              <a:t>Violations and Violent Crimes:</a:t>
            </a:r>
            <a:r>
              <a:rPr lang="en-US" sz="2900" dirty="0"/>
              <a:t> While less frequent, these offenses can have significant societal impacts.</a:t>
            </a:r>
          </a:p>
          <a:p>
            <a:pPr marL="0" indent="0" algn="just">
              <a:buNone/>
            </a:pPr>
            <a:endParaRPr lang="en-US" dirty="0"/>
          </a:p>
          <a:p>
            <a:pPr marL="0" indent="0" algn="just">
              <a:buNone/>
            </a:pPr>
            <a:r>
              <a:rPr lang="en-US" b="1" dirty="0"/>
              <a:t>Model </a:t>
            </a:r>
            <a:r>
              <a:rPr lang="en-US" b="1" dirty="0" smtClean="0"/>
              <a:t>Performance:</a:t>
            </a:r>
            <a:endParaRPr lang="en-US" dirty="0"/>
          </a:p>
          <a:p>
            <a:pPr marL="0" indent="0" algn="just">
              <a:buNone/>
            </a:pPr>
            <a:endParaRPr lang="en-US" sz="2900" b="1" dirty="0" smtClean="0"/>
          </a:p>
          <a:p>
            <a:pPr algn="just"/>
            <a:r>
              <a:rPr lang="en-US" sz="2900" b="1" dirty="0" smtClean="0"/>
              <a:t>Model 2</a:t>
            </a:r>
            <a:r>
              <a:rPr lang="en-US" sz="2900" dirty="0" smtClean="0"/>
              <a:t> </a:t>
            </a:r>
            <a:r>
              <a:rPr lang="en-US" sz="2900" dirty="0"/>
              <a:t>s</a:t>
            </a:r>
            <a:r>
              <a:rPr lang="en-US" sz="2900" dirty="0" smtClean="0"/>
              <a:t>hows </a:t>
            </a:r>
            <a:r>
              <a:rPr lang="en-US" sz="2900" dirty="0"/>
              <a:t>strong discriminatory power with an AUC of 0.876, indicating good performance in distinguishing between positive and negative classes.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527" r="14723"/>
          <a:stretch/>
        </p:blipFill>
        <p:spPr>
          <a:xfrm>
            <a:off x="0" y="0"/>
            <a:ext cx="4029075" cy="6858000"/>
          </a:xfrm>
          <a:prstGeom prst="rect">
            <a:avLst/>
          </a:prstGeom>
        </p:spPr>
      </p:pic>
    </p:spTree>
    <p:extLst>
      <p:ext uri="{BB962C8B-B14F-4D97-AF65-F5344CB8AC3E}">
        <p14:creationId xmlns:p14="http://schemas.microsoft.com/office/powerpoint/2010/main" val="2541175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b="1" dirty="0" smtClean="0">
                <a:solidFill>
                  <a:srgbClr val="C00000"/>
                </a:solidFill>
              </a:rPr>
              <a:t>REFERENCES</a:t>
            </a:r>
            <a:endParaRPr lang="en-US" dirty="0"/>
          </a:p>
        </p:txBody>
      </p:sp>
      <p:sp>
        <p:nvSpPr>
          <p:cNvPr id="3" name="Content Placeholder 2"/>
          <p:cNvSpPr>
            <a:spLocks noGrp="1"/>
          </p:cNvSpPr>
          <p:nvPr>
            <p:ph idx="1"/>
          </p:nvPr>
        </p:nvSpPr>
        <p:spPr>
          <a:xfrm>
            <a:off x="457200" y="1905000"/>
            <a:ext cx="8229600" cy="3429000"/>
          </a:xfrm>
        </p:spPr>
        <p:txBody>
          <a:bodyPr>
            <a:normAutofit fontScale="47500" lnSpcReduction="20000"/>
          </a:bodyPr>
          <a:lstStyle/>
          <a:p>
            <a:r>
              <a:rPr lang="en-US" dirty="0"/>
              <a:t>City of Boston. (</a:t>
            </a:r>
            <a:r>
              <a:rPr lang="en-US" dirty="0" err="1"/>
              <a:t>n.d.</a:t>
            </a:r>
            <a:r>
              <a:rPr lang="en-US" dirty="0"/>
              <a:t>). Crime incident reports: August 2015 to date (source new system). Retrieved November 29, 2024, from </a:t>
            </a:r>
            <a:r>
              <a:rPr lang="en-US" u="sng" dirty="0">
                <a:hlinkClick r:id="rId2"/>
              </a:rPr>
              <a:t>https://data.boston.gov/dataset/crime-incident-reports-august-2015-to-date-source-new-system</a:t>
            </a:r>
            <a:r>
              <a:rPr lang="en-US" dirty="0"/>
              <a:t> </a:t>
            </a:r>
          </a:p>
          <a:p>
            <a:r>
              <a:rPr lang="en-US" dirty="0"/>
              <a:t>City of Boston. (</a:t>
            </a:r>
            <a:r>
              <a:rPr lang="en-US" dirty="0" err="1"/>
              <a:t>n.d.</a:t>
            </a:r>
            <a:r>
              <a:rPr lang="en-US" dirty="0"/>
              <a:t>). </a:t>
            </a:r>
            <a:r>
              <a:rPr lang="en-US" i="1" dirty="0"/>
              <a:t>City council districts 2023-2032</a:t>
            </a:r>
            <a:r>
              <a:rPr lang="en-US" dirty="0"/>
              <a:t>. Retrieved November 29, 2024, from </a:t>
            </a:r>
            <a:r>
              <a:rPr lang="en-US" u="sng" dirty="0">
                <a:hlinkClick r:id="rId3"/>
              </a:rPr>
              <a:t>https://data.boston.gov/dataset/city-council-districts-2023-2032/resource/9255bfcb-857d-4e2a-8040-eac31d106c98</a:t>
            </a:r>
            <a:endParaRPr lang="en-US" dirty="0"/>
          </a:p>
          <a:p>
            <a:r>
              <a:rPr lang="en-US" dirty="0"/>
              <a:t>Boston Planning &amp; Development Agency. (</a:t>
            </a:r>
            <a:r>
              <a:rPr lang="en-US" dirty="0" err="1"/>
              <a:t>n.d.</a:t>
            </a:r>
            <a:r>
              <a:rPr lang="en-US" dirty="0"/>
              <a:t>). Neighborhoods. Retrieved November 29, 2024, from </a:t>
            </a:r>
            <a:r>
              <a:rPr lang="en-US" u="sng" dirty="0">
                <a:hlinkClick r:id="rId4"/>
              </a:rPr>
              <a:t>http://www.bostonplans.org/neighborhoods</a:t>
            </a:r>
            <a:r>
              <a:rPr lang="en-US" dirty="0"/>
              <a:t> </a:t>
            </a:r>
          </a:p>
          <a:p>
            <a:r>
              <a:rPr lang="en-US" dirty="0" err="1"/>
              <a:t>Sjoberg</a:t>
            </a:r>
            <a:r>
              <a:rPr lang="en-US" dirty="0"/>
              <a:t>, D. (</a:t>
            </a:r>
            <a:r>
              <a:rPr lang="en-US" dirty="0" err="1"/>
              <a:t>n.d.</a:t>
            </a:r>
            <a:r>
              <a:rPr lang="en-US" dirty="0"/>
              <a:t>). </a:t>
            </a:r>
            <a:r>
              <a:rPr lang="en-US" i="1" dirty="0" err="1"/>
              <a:t>gtsummary</a:t>
            </a:r>
            <a:r>
              <a:rPr lang="en-US" dirty="0"/>
              <a:t>. Retrieved from </a:t>
            </a:r>
            <a:r>
              <a:rPr lang="en-US" u="sng" dirty="0">
                <a:hlinkClick r:id="rId5"/>
              </a:rPr>
              <a:t>https://www.danieldsjoberg.com/gtsummary/</a:t>
            </a:r>
            <a:endParaRPr lang="en-US" dirty="0"/>
          </a:p>
          <a:p>
            <a:r>
              <a:rPr lang="en-US" dirty="0"/>
              <a:t>R-Bloggers. (2015, September). How to perform a logistic regression in R. Retrieved from </a:t>
            </a:r>
          </a:p>
          <a:p>
            <a:r>
              <a:rPr lang="en-US" u="sng" dirty="0">
                <a:hlinkClick r:id="rId6"/>
              </a:rPr>
              <a:t>https://www.r-bloggers.com/2015/09/how-to-perform-a-logistic-regression-in-r/</a:t>
            </a:r>
            <a:r>
              <a:rPr lang="en-US" dirty="0"/>
              <a:t> </a:t>
            </a:r>
          </a:p>
          <a:p>
            <a:r>
              <a:rPr lang="en-US" dirty="0" err="1"/>
              <a:t>GraphPad</a:t>
            </a:r>
            <a:r>
              <a:rPr lang="en-US" dirty="0"/>
              <a:t>. (</a:t>
            </a:r>
            <a:r>
              <a:rPr lang="en-US" dirty="0" err="1"/>
              <a:t>n.d.</a:t>
            </a:r>
            <a:r>
              <a:rPr lang="en-US" dirty="0"/>
              <a:t>). Logistic regression and ROC curves. Retrieved from </a:t>
            </a:r>
            <a:r>
              <a:rPr lang="en-US" u="sng" dirty="0">
                <a:hlinkClick r:id="rId7"/>
              </a:rPr>
              <a:t>https://www.graphpad.com/guides/prism/latest/curve-fitting/reg_logistic_roc_curves.htm</a:t>
            </a:r>
            <a:r>
              <a:rPr lang="en-US" dirty="0"/>
              <a:t> </a:t>
            </a:r>
          </a:p>
          <a:p>
            <a:r>
              <a:rPr lang="en-US" dirty="0" err="1"/>
              <a:t>GeeksforGeeks</a:t>
            </a:r>
            <a:r>
              <a:rPr lang="en-US" dirty="0"/>
              <a:t>. (</a:t>
            </a:r>
            <a:r>
              <a:rPr lang="en-US" dirty="0" err="1"/>
              <a:t>n.d.</a:t>
            </a:r>
            <a:r>
              <a:rPr lang="en-US" dirty="0"/>
              <a:t>). Confusion matrix in R. Retrieved from </a:t>
            </a:r>
          </a:p>
          <a:p>
            <a:r>
              <a:rPr lang="en-US" u="sng" dirty="0">
                <a:hlinkClick r:id="rId8"/>
              </a:rPr>
              <a:t>https://www.geeksforgeeks.org/confusion-matrix-in-r/</a:t>
            </a:r>
            <a:endParaRPr lang="en-US" dirty="0"/>
          </a:p>
          <a:p>
            <a:pPr marL="0" indent="0">
              <a:buNone/>
            </a:pPr>
            <a:endParaRPr lang="en-US" dirty="0"/>
          </a:p>
        </p:txBody>
      </p:sp>
    </p:spTree>
    <p:extLst>
      <p:ext uri="{BB962C8B-B14F-4D97-AF65-F5344CB8AC3E}">
        <p14:creationId xmlns:p14="http://schemas.microsoft.com/office/powerpoint/2010/main" val="2299589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1"/>
          <p:cNvSpPr txBox="1"/>
          <p:nvPr/>
        </p:nvSpPr>
        <p:spPr>
          <a:xfrm>
            <a:off x="670961" y="533968"/>
            <a:ext cx="2061210" cy="718185"/>
          </a:xfrm>
          <a:prstGeom prst="rect">
            <a:avLst/>
          </a:prstGeom>
          <a:noFill/>
        </p:spPr>
        <p:txBody>
          <a:bodyPr wrap="none" lIns="36000" tIns="36000" rIns="36000" bIns="36000" rtlCol="0" anchor="ctr" anchorCtr="0">
            <a:noAutofit/>
          </a:bodyPr>
          <a:lstStyle/>
          <a:p>
            <a:pPr marL="0" marR="0">
              <a:spcBef>
                <a:spcPts val="0"/>
              </a:spcBef>
              <a:spcAft>
                <a:spcPts val="0"/>
              </a:spcAft>
            </a:pPr>
            <a:r>
              <a:rPr lang="sr-Latn-RS" sz="4400" kern="1200" dirty="0">
                <a:solidFill>
                  <a:srgbClr val="000000"/>
                </a:solidFill>
                <a:effectLst/>
                <a:latin typeface="Bahnschrift"/>
                <a:ea typeface="Times New Roman"/>
                <a:cs typeface="Times New Roman"/>
              </a:rPr>
              <a:t>Table Of</a:t>
            </a:r>
            <a:endParaRPr lang="en-US" sz="1200" dirty="0">
              <a:effectLst/>
              <a:latin typeface="Times New Roman"/>
              <a:ea typeface="Times New Roman"/>
            </a:endParaRPr>
          </a:p>
        </p:txBody>
      </p:sp>
      <p:sp>
        <p:nvSpPr>
          <p:cNvPr id="4" name="TextBox 32"/>
          <p:cNvSpPr txBox="1"/>
          <p:nvPr/>
        </p:nvSpPr>
        <p:spPr>
          <a:xfrm>
            <a:off x="670961" y="990600"/>
            <a:ext cx="5419959" cy="1096010"/>
          </a:xfrm>
          <a:prstGeom prst="rect">
            <a:avLst/>
          </a:prstGeom>
          <a:noFill/>
        </p:spPr>
        <p:txBody>
          <a:bodyPr wrap="none" lIns="36000" tIns="36000" rIns="36000" bIns="36000" rtlCol="0" anchor="ctr" anchorCtr="0">
            <a:noAutofit/>
          </a:bodyPr>
          <a:lstStyle/>
          <a:p>
            <a:pPr marL="0" marR="0">
              <a:spcBef>
                <a:spcPts val="0"/>
              </a:spcBef>
              <a:spcAft>
                <a:spcPts val="0"/>
              </a:spcAft>
            </a:pPr>
            <a:r>
              <a:rPr lang="sr-Latn-RS" sz="7200" kern="1200" dirty="0">
                <a:solidFill>
                  <a:srgbClr val="C00000"/>
                </a:solidFill>
                <a:effectLst/>
                <a:latin typeface="Lato"/>
                <a:ea typeface="Times New Roman"/>
                <a:cs typeface="Times New Roman"/>
              </a:rPr>
              <a:t>CONTENTS</a:t>
            </a:r>
            <a:endParaRPr lang="en-US" sz="1200" dirty="0">
              <a:effectLst/>
              <a:latin typeface="Times New Roman"/>
              <a:ea typeface="Times New Roman"/>
            </a:endParaRPr>
          </a:p>
        </p:txBody>
      </p:sp>
      <p:sp>
        <p:nvSpPr>
          <p:cNvPr id="5" name="TextBox 3"/>
          <p:cNvSpPr txBox="1"/>
          <p:nvPr/>
        </p:nvSpPr>
        <p:spPr>
          <a:xfrm>
            <a:off x="813201" y="2615164"/>
            <a:ext cx="822960" cy="822960"/>
          </a:xfrm>
          <a:prstGeom prst="rect">
            <a:avLst/>
          </a:prstGeom>
          <a:noFill/>
        </p:spPr>
        <p:txBody>
          <a:bodyPr wrap="square" lIns="36000" tIns="36000" rIns="36000" bIns="36000" rtlCol="0" anchor="ctr" anchorCtr="0">
            <a:noAutofit/>
          </a:bodyPr>
          <a:lstStyle/>
          <a:p>
            <a:pPr marL="0" marR="0" algn="r">
              <a:spcBef>
                <a:spcPts val="0"/>
              </a:spcBef>
              <a:spcAft>
                <a:spcPts val="0"/>
              </a:spcAft>
            </a:pPr>
            <a:r>
              <a:rPr lang="en-US" sz="5000" dirty="0" smtClean="0">
                <a:solidFill>
                  <a:srgbClr val="C00000"/>
                </a:solidFill>
                <a:latin typeface="Lato"/>
                <a:ea typeface="Times New Roman"/>
                <a:cs typeface="Times New Roman"/>
              </a:rPr>
              <a:t>1</a:t>
            </a:r>
            <a:endParaRPr lang="en-US" sz="1200" dirty="0">
              <a:effectLst/>
              <a:latin typeface="Times New Roman"/>
              <a:ea typeface="Times New Roman"/>
            </a:endParaRPr>
          </a:p>
        </p:txBody>
      </p:sp>
      <p:sp>
        <p:nvSpPr>
          <p:cNvPr id="6" name="TextBox 4"/>
          <p:cNvSpPr txBox="1"/>
          <p:nvPr/>
        </p:nvSpPr>
        <p:spPr>
          <a:xfrm>
            <a:off x="1701566" y="2741596"/>
            <a:ext cx="1879600" cy="383540"/>
          </a:xfrm>
          <a:prstGeom prst="rect">
            <a:avLst/>
          </a:prstGeom>
          <a:noFill/>
        </p:spPr>
        <p:txBody>
          <a:bodyPr wrap="square" lIns="36000" tIns="36000" rIns="36000" bIns="36000" rtlCol="0" anchor="ctr" anchorCtr="0">
            <a:noAutofit/>
          </a:bodyPr>
          <a:lstStyle/>
          <a:p>
            <a:pPr marL="0" marR="0">
              <a:spcBef>
                <a:spcPts val="0"/>
              </a:spcBef>
              <a:spcAft>
                <a:spcPts val="0"/>
              </a:spcAft>
            </a:pPr>
            <a:r>
              <a:rPr lang="sr-Latn-RS" sz="2000" kern="1200" dirty="0">
                <a:solidFill>
                  <a:srgbClr val="000000"/>
                </a:solidFill>
                <a:effectLst/>
                <a:latin typeface="Bahnschrift"/>
                <a:ea typeface="Times New Roman"/>
                <a:cs typeface="Times New Roman"/>
              </a:rPr>
              <a:t>INTRODUCTION</a:t>
            </a:r>
            <a:endParaRPr lang="en-US" sz="1200" dirty="0">
              <a:effectLst/>
              <a:latin typeface="Times New Roman"/>
              <a:ea typeface="Times New Roman"/>
            </a:endParaRPr>
          </a:p>
        </p:txBody>
      </p:sp>
      <p:sp>
        <p:nvSpPr>
          <p:cNvPr id="8" name="TextBox 8"/>
          <p:cNvSpPr txBox="1"/>
          <p:nvPr/>
        </p:nvSpPr>
        <p:spPr>
          <a:xfrm>
            <a:off x="4476282" y="2543777"/>
            <a:ext cx="822960" cy="822960"/>
          </a:xfrm>
          <a:prstGeom prst="rect">
            <a:avLst/>
          </a:prstGeom>
          <a:noFill/>
        </p:spPr>
        <p:txBody>
          <a:bodyPr wrap="square" lIns="36000" tIns="36000" rIns="36000" bIns="36000" rtlCol="0" anchor="ctr" anchorCtr="0">
            <a:noAutofit/>
          </a:bodyPr>
          <a:lstStyle/>
          <a:p>
            <a:pPr marL="0" marR="0" algn="r">
              <a:spcBef>
                <a:spcPts val="0"/>
              </a:spcBef>
              <a:spcAft>
                <a:spcPts val="0"/>
              </a:spcAft>
            </a:pPr>
            <a:r>
              <a:rPr lang="en-US" sz="5000" kern="1200" dirty="0" smtClean="0">
                <a:solidFill>
                  <a:srgbClr val="C00000"/>
                </a:solidFill>
                <a:effectLst/>
                <a:latin typeface="Lato"/>
                <a:ea typeface="Times New Roman"/>
                <a:cs typeface="Times New Roman"/>
              </a:rPr>
              <a:t>4</a:t>
            </a:r>
            <a:endParaRPr lang="en-US" sz="1200" dirty="0">
              <a:effectLst/>
              <a:latin typeface="Times New Roman"/>
              <a:ea typeface="Times New Roman"/>
            </a:endParaRPr>
          </a:p>
        </p:txBody>
      </p:sp>
      <p:sp>
        <p:nvSpPr>
          <p:cNvPr id="9" name="TextBox 9"/>
          <p:cNvSpPr txBox="1"/>
          <p:nvPr/>
        </p:nvSpPr>
        <p:spPr>
          <a:xfrm>
            <a:off x="5415447" y="2567907"/>
            <a:ext cx="3016250" cy="774700"/>
          </a:xfrm>
          <a:prstGeom prst="rect">
            <a:avLst/>
          </a:prstGeom>
          <a:noFill/>
        </p:spPr>
        <p:txBody>
          <a:bodyPr wrap="square" lIns="36000" tIns="36000" rIns="36000" bIns="36000" rtlCol="0" anchor="ctr" anchorCtr="0">
            <a:noAutofit/>
          </a:bodyPr>
          <a:lstStyle/>
          <a:p>
            <a:pPr marL="0" marR="0">
              <a:spcBef>
                <a:spcPts val="0"/>
              </a:spcBef>
              <a:spcAft>
                <a:spcPts val="0"/>
              </a:spcAft>
            </a:pPr>
            <a:r>
              <a:rPr lang="sr-Latn-RS" sz="2000" kern="1200" dirty="0" smtClean="0">
                <a:solidFill>
                  <a:srgbClr val="000000"/>
                </a:solidFill>
                <a:effectLst/>
                <a:latin typeface="Bahnschrift"/>
                <a:ea typeface="Times New Roman"/>
                <a:cs typeface="Times New Roman"/>
              </a:rPr>
              <a:t>LOGISTIC REGRESSION MODELING</a:t>
            </a:r>
            <a:endParaRPr lang="en-US" sz="1200" dirty="0">
              <a:effectLst/>
              <a:latin typeface="Times New Roman"/>
              <a:ea typeface="Times New Roman"/>
            </a:endParaRPr>
          </a:p>
        </p:txBody>
      </p:sp>
      <p:sp>
        <p:nvSpPr>
          <p:cNvPr id="11" name="TextBox 12"/>
          <p:cNvSpPr txBox="1"/>
          <p:nvPr/>
        </p:nvSpPr>
        <p:spPr>
          <a:xfrm>
            <a:off x="813201" y="4734860"/>
            <a:ext cx="822960" cy="822960"/>
          </a:xfrm>
          <a:prstGeom prst="rect">
            <a:avLst/>
          </a:prstGeom>
          <a:noFill/>
        </p:spPr>
        <p:txBody>
          <a:bodyPr wrap="square" lIns="36000" tIns="36000" rIns="36000" bIns="36000" rtlCol="0" anchor="ctr" anchorCtr="0">
            <a:noAutofit/>
          </a:bodyPr>
          <a:lstStyle/>
          <a:p>
            <a:pPr marL="0" marR="0" algn="r">
              <a:spcBef>
                <a:spcPts val="0"/>
              </a:spcBef>
              <a:spcAft>
                <a:spcPts val="0"/>
              </a:spcAft>
            </a:pPr>
            <a:r>
              <a:rPr lang="en-US" sz="5000" dirty="0" smtClean="0">
                <a:solidFill>
                  <a:srgbClr val="C00000"/>
                </a:solidFill>
                <a:latin typeface="Lato"/>
                <a:ea typeface="Times New Roman"/>
                <a:cs typeface="Times New Roman"/>
              </a:rPr>
              <a:t>3</a:t>
            </a:r>
            <a:endParaRPr lang="en-US" sz="1200" dirty="0">
              <a:effectLst/>
              <a:latin typeface="Times New Roman"/>
              <a:ea typeface="Times New Roman"/>
            </a:endParaRPr>
          </a:p>
        </p:txBody>
      </p:sp>
      <p:sp>
        <p:nvSpPr>
          <p:cNvPr id="12" name="TextBox 13"/>
          <p:cNvSpPr txBox="1"/>
          <p:nvPr/>
        </p:nvSpPr>
        <p:spPr>
          <a:xfrm>
            <a:off x="1701566" y="4734860"/>
            <a:ext cx="2768600" cy="695325"/>
          </a:xfrm>
          <a:prstGeom prst="rect">
            <a:avLst/>
          </a:prstGeom>
          <a:noFill/>
        </p:spPr>
        <p:txBody>
          <a:bodyPr wrap="square" lIns="36000" tIns="36000" rIns="36000" bIns="36000" rtlCol="0" anchor="ctr" anchorCtr="0">
            <a:noAutofit/>
          </a:bodyPr>
          <a:lstStyle/>
          <a:p>
            <a:pPr marL="0" marR="0">
              <a:spcBef>
                <a:spcPts val="0"/>
              </a:spcBef>
              <a:spcAft>
                <a:spcPts val="0"/>
              </a:spcAft>
            </a:pPr>
            <a:r>
              <a:rPr lang="en-US" sz="2000" kern="1200" dirty="0" smtClean="0">
                <a:solidFill>
                  <a:srgbClr val="000000"/>
                </a:solidFill>
                <a:effectLst/>
                <a:latin typeface="Bahnschrift"/>
                <a:ea typeface="Times New Roman"/>
                <a:cs typeface="Times New Roman"/>
              </a:rPr>
              <a:t>CHI-SQUARE TEST</a:t>
            </a:r>
            <a:endParaRPr lang="en-US" sz="1200" dirty="0">
              <a:effectLst/>
              <a:latin typeface="Times New Roman"/>
              <a:ea typeface="Times New Roman"/>
            </a:endParaRPr>
          </a:p>
        </p:txBody>
      </p:sp>
      <p:sp>
        <p:nvSpPr>
          <p:cNvPr id="14" name="TextBox 16"/>
          <p:cNvSpPr txBox="1"/>
          <p:nvPr/>
        </p:nvSpPr>
        <p:spPr>
          <a:xfrm>
            <a:off x="817212" y="3698875"/>
            <a:ext cx="822960" cy="822960"/>
          </a:xfrm>
          <a:prstGeom prst="rect">
            <a:avLst/>
          </a:prstGeom>
          <a:noFill/>
        </p:spPr>
        <p:txBody>
          <a:bodyPr wrap="square" lIns="36000" tIns="36000" rIns="36000" bIns="36000" rtlCol="0" anchor="ctr" anchorCtr="0">
            <a:noAutofit/>
          </a:bodyPr>
          <a:lstStyle/>
          <a:p>
            <a:pPr marL="0" marR="0" algn="r">
              <a:spcBef>
                <a:spcPts val="0"/>
              </a:spcBef>
              <a:spcAft>
                <a:spcPts val="0"/>
              </a:spcAft>
            </a:pPr>
            <a:r>
              <a:rPr lang="en-US" sz="5000" dirty="0" smtClean="0">
                <a:solidFill>
                  <a:srgbClr val="C00000"/>
                </a:solidFill>
                <a:latin typeface="Lato"/>
                <a:ea typeface="Times New Roman"/>
                <a:cs typeface="Times New Roman"/>
              </a:rPr>
              <a:t>2</a:t>
            </a:r>
            <a:endParaRPr lang="en-US" sz="1200" dirty="0">
              <a:effectLst/>
              <a:latin typeface="Times New Roman"/>
              <a:ea typeface="Times New Roman"/>
            </a:endParaRPr>
          </a:p>
        </p:txBody>
      </p:sp>
      <p:sp>
        <p:nvSpPr>
          <p:cNvPr id="15" name="TextBox 17"/>
          <p:cNvSpPr txBox="1"/>
          <p:nvPr/>
        </p:nvSpPr>
        <p:spPr>
          <a:xfrm>
            <a:off x="1701566" y="3656965"/>
            <a:ext cx="2654300" cy="689610"/>
          </a:xfrm>
          <a:prstGeom prst="rect">
            <a:avLst/>
          </a:prstGeom>
          <a:noFill/>
        </p:spPr>
        <p:txBody>
          <a:bodyPr wrap="square" lIns="36000" tIns="36000" rIns="36000" bIns="36000" rtlCol="0" anchor="ctr" anchorCtr="0">
            <a:noAutofit/>
          </a:bodyPr>
          <a:lstStyle/>
          <a:p>
            <a:r>
              <a:rPr lang="sr-Latn-RS" sz="2000" dirty="0">
                <a:solidFill>
                  <a:srgbClr val="000000"/>
                </a:solidFill>
                <a:latin typeface="Bahnschrift"/>
                <a:ea typeface="Times New Roman"/>
                <a:cs typeface="Times New Roman"/>
              </a:rPr>
              <a:t>VISUALIZATIONS</a:t>
            </a:r>
            <a:endParaRPr lang="en-US" sz="1200" dirty="0">
              <a:latin typeface="Times New Roman"/>
              <a:ea typeface="Times New Roman"/>
            </a:endParaRPr>
          </a:p>
        </p:txBody>
      </p:sp>
      <p:sp>
        <p:nvSpPr>
          <p:cNvPr id="17" name="TextBox 20"/>
          <p:cNvSpPr txBox="1"/>
          <p:nvPr/>
        </p:nvSpPr>
        <p:spPr>
          <a:xfrm>
            <a:off x="4470166" y="3720866"/>
            <a:ext cx="822960" cy="822960"/>
          </a:xfrm>
          <a:prstGeom prst="rect">
            <a:avLst/>
          </a:prstGeom>
          <a:noFill/>
        </p:spPr>
        <p:txBody>
          <a:bodyPr wrap="square" lIns="36000" tIns="36000" rIns="36000" bIns="36000" rtlCol="0" anchor="ctr" anchorCtr="0">
            <a:noAutofit/>
          </a:bodyPr>
          <a:lstStyle/>
          <a:p>
            <a:pPr marL="0" marR="0" algn="r">
              <a:spcBef>
                <a:spcPts val="0"/>
              </a:spcBef>
              <a:spcAft>
                <a:spcPts val="0"/>
              </a:spcAft>
            </a:pPr>
            <a:r>
              <a:rPr lang="en-US" sz="5000" dirty="0" smtClean="0">
                <a:solidFill>
                  <a:srgbClr val="C00000"/>
                </a:solidFill>
                <a:latin typeface="Lato"/>
                <a:ea typeface="Times New Roman"/>
                <a:cs typeface="Times New Roman"/>
              </a:rPr>
              <a:t>5</a:t>
            </a:r>
            <a:endParaRPr lang="en-US" sz="1200" dirty="0">
              <a:effectLst/>
              <a:latin typeface="Times New Roman"/>
              <a:ea typeface="Times New Roman"/>
            </a:endParaRPr>
          </a:p>
        </p:txBody>
      </p:sp>
      <p:sp>
        <p:nvSpPr>
          <p:cNvPr id="18" name="TextBox 21"/>
          <p:cNvSpPr txBox="1"/>
          <p:nvPr/>
        </p:nvSpPr>
        <p:spPr>
          <a:xfrm>
            <a:off x="5415447" y="3831891"/>
            <a:ext cx="2654300" cy="383540"/>
          </a:xfrm>
          <a:prstGeom prst="rect">
            <a:avLst/>
          </a:prstGeom>
          <a:noFill/>
        </p:spPr>
        <p:txBody>
          <a:bodyPr wrap="square" lIns="36000" tIns="36000" rIns="36000" bIns="36000" rtlCol="0" anchor="ctr" anchorCtr="0">
            <a:noAutofit/>
          </a:bodyPr>
          <a:lstStyle/>
          <a:p>
            <a:pPr marL="0" marR="0">
              <a:spcBef>
                <a:spcPts val="0"/>
              </a:spcBef>
              <a:spcAft>
                <a:spcPts val="0"/>
              </a:spcAft>
            </a:pPr>
            <a:r>
              <a:rPr lang="en-US" sz="2000" kern="1200" dirty="0" smtClean="0">
                <a:solidFill>
                  <a:srgbClr val="000000"/>
                </a:solidFill>
                <a:effectLst/>
                <a:latin typeface="Bahnschrift"/>
                <a:ea typeface="Times New Roman"/>
                <a:cs typeface="Times New Roman"/>
              </a:rPr>
              <a:t>RECOMMENDATIONS</a:t>
            </a:r>
            <a:endParaRPr lang="en-US" sz="1200" dirty="0">
              <a:effectLst/>
              <a:latin typeface="Times New Roman"/>
              <a:ea typeface="Times New Roman"/>
            </a:endParaRPr>
          </a:p>
        </p:txBody>
      </p:sp>
      <p:sp>
        <p:nvSpPr>
          <p:cNvPr id="2"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37"/>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14947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TextBox 20"/>
          <p:cNvSpPr txBox="1"/>
          <p:nvPr/>
        </p:nvSpPr>
        <p:spPr>
          <a:xfrm>
            <a:off x="4476282" y="4757686"/>
            <a:ext cx="822960" cy="822960"/>
          </a:xfrm>
          <a:prstGeom prst="rect">
            <a:avLst/>
          </a:prstGeom>
          <a:noFill/>
        </p:spPr>
        <p:txBody>
          <a:bodyPr wrap="square" lIns="36000" tIns="36000" rIns="36000" bIns="36000" rtlCol="0" anchor="ctr" anchorCtr="0">
            <a:noAutofit/>
          </a:bodyPr>
          <a:lstStyle/>
          <a:p>
            <a:pPr marL="0" marR="0" algn="r">
              <a:spcBef>
                <a:spcPts val="0"/>
              </a:spcBef>
              <a:spcAft>
                <a:spcPts val="0"/>
              </a:spcAft>
            </a:pPr>
            <a:r>
              <a:rPr lang="en-US" sz="5000" dirty="0" smtClean="0">
                <a:solidFill>
                  <a:srgbClr val="C00000"/>
                </a:solidFill>
                <a:latin typeface="Lato"/>
                <a:ea typeface="Times New Roman"/>
                <a:cs typeface="Times New Roman"/>
              </a:rPr>
              <a:t>6</a:t>
            </a:r>
            <a:endParaRPr lang="en-US" sz="1200" dirty="0">
              <a:effectLst/>
              <a:latin typeface="Times New Roman"/>
              <a:ea typeface="Times New Roman"/>
            </a:endParaRPr>
          </a:p>
        </p:txBody>
      </p:sp>
      <p:sp>
        <p:nvSpPr>
          <p:cNvPr id="23" name="TextBox 21"/>
          <p:cNvSpPr txBox="1"/>
          <p:nvPr/>
        </p:nvSpPr>
        <p:spPr>
          <a:xfrm>
            <a:off x="5421563" y="4868711"/>
            <a:ext cx="2240280" cy="383540"/>
          </a:xfrm>
          <a:prstGeom prst="rect">
            <a:avLst/>
          </a:prstGeom>
          <a:noFill/>
        </p:spPr>
        <p:txBody>
          <a:bodyPr wrap="square" lIns="36000" tIns="36000" rIns="36000" bIns="36000" rtlCol="0" anchor="ctr" anchorCtr="0">
            <a:noAutofit/>
          </a:bodyPr>
          <a:lstStyle/>
          <a:p>
            <a:pPr marL="0" marR="0">
              <a:spcBef>
                <a:spcPts val="0"/>
              </a:spcBef>
              <a:spcAft>
                <a:spcPts val="0"/>
              </a:spcAft>
            </a:pPr>
            <a:r>
              <a:rPr lang="sr-Latn-RS" sz="2000" kern="1200" dirty="0" smtClean="0">
                <a:solidFill>
                  <a:srgbClr val="000000"/>
                </a:solidFill>
                <a:effectLst/>
                <a:latin typeface="Bahnschrift"/>
                <a:ea typeface="Times New Roman"/>
                <a:cs typeface="Times New Roman"/>
              </a:rPr>
              <a:t>CONCLUSION</a:t>
            </a:r>
            <a:endParaRPr lang="en-US" sz="1200" dirty="0">
              <a:effectLst/>
              <a:latin typeface="Times New Roman"/>
              <a:ea typeface="Times New Roman"/>
            </a:endParaRPr>
          </a:p>
        </p:txBody>
      </p:sp>
    </p:spTree>
    <p:extLst>
      <p:ext uri="{BB962C8B-B14F-4D97-AF65-F5344CB8AC3E}">
        <p14:creationId xmlns:p14="http://schemas.microsoft.com/office/powerpoint/2010/main" val="2405116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499" r="19305" b="1112"/>
          <a:stretch/>
        </p:blipFill>
        <p:spPr>
          <a:xfrm>
            <a:off x="4467225" y="0"/>
            <a:ext cx="4676775" cy="6858000"/>
          </a:xfrm>
          <a:prstGeom prst="rect">
            <a:avLst/>
          </a:prstGeom>
        </p:spPr>
      </p:pic>
      <p:sp>
        <p:nvSpPr>
          <p:cNvPr id="4" name="Text 0">
            <a:extLst>
              <a:ext uri="{FF2B5EF4-FFF2-40B4-BE49-F238E27FC236}">
                <a16:creationId xmlns="" xmlns:a16="http://schemas.microsoft.com/office/drawing/2014/main" id="{FC45F48D-28B0-F9E3-3407-3A401EAD0B1F}"/>
              </a:ext>
            </a:extLst>
          </p:cNvPr>
          <p:cNvSpPr/>
          <p:nvPr/>
        </p:nvSpPr>
        <p:spPr>
          <a:xfrm>
            <a:off x="685800" y="1905000"/>
            <a:ext cx="1524000" cy="1143000"/>
          </a:xfrm>
          <a:prstGeom prst="rect">
            <a:avLst/>
          </a:prstGeom>
          <a:noFill/>
          <a:ln/>
        </p:spPr>
        <p:txBody>
          <a:bodyPr wrap="square" lIns="0" tIns="0" rIns="0" bIns="0" rtlCol="0" anchor="t"/>
          <a:lstStyle/>
          <a:p>
            <a:pPr marL="0" indent="0">
              <a:lnSpc>
                <a:spcPts val="8350"/>
              </a:lnSpc>
              <a:buNone/>
            </a:pPr>
            <a:r>
              <a:rPr lang="en-US" sz="6700" b="1" dirty="0" smtClean="0">
                <a:solidFill>
                  <a:srgbClr val="C00000"/>
                </a:solidFill>
                <a:latin typeface="+mj-lt"/>
                <a:ea typeface="Sora Medium" pitchFamily="34" charset="-122"/>
                <a:cs typeface="Sora Medium" pitchFamily="34" charset="-120"/>
              </a:rPr>
              <a:t>Q/A</a:t>
            </a:r>
            <a:r>
              <a:rPr lang="en-US" sz="6700" dirty="0">
                <a:solidFill>
                  <a:srgbClr val="C00000"/>
                </a:solidFill>
                <a:latin typeface="+mj-lt"/>
                <a:ea typeface="Sora Medium" pitchFamily="34" charset="-122"/>
                <a:cs typeface="Sora Medium" pitchFamily="34" charset="-120"/>
              </a:rPr>
              <a:t/>
            </a:r>
            <a:br>
              <a:rPr lang="en-US" sz="6700" dirty="0">
                <a:solidFill>
                  <a:srgbClr val="C00000"/>
                </a:solidFill>
                <a:latin typeface="+mj-lt"/>
                <a:ea typeface="Sora Medium" pitchFamily="34" charset="-122"/>
                <a:cs typeface="Sora Medium" pitchFamily="34" charset="-120"/>
              </a:rPr>
            </a:br>
            <a:endParaRPr lang="en-US" sz="4800" dirty="0">
              <a:solidFill>
                <a:srgbClr val="C00000"/>
              </a:solidFill>
              <a:latin typeface="+mj-lt"/>
            </a:endParaRPr>
          </a:p>
        </p:txBody>
      </p:sp>
      <p:sp>
        <p:nvSpPr>
          <p:cNvPr id="5" name="Rectangle 4"/>
          <p:cNvSpPr/>
          <p:nvPr/>
        </p:nvSpPr>
        <p:spPr>
          <a:xfrm>
            <a:off x="685800" y="2952750"/>
            <a:ext cx="3581400" cy="1569660"/>
          </a:xfrm>
          <a:prstGeom prst="rect">
            <a:avLst/>
          </a:prstGeom>
        </p:spPr>
        <p:txBody>
          <a:bodyPr wrap="square">
            <a:spAutoFit/>
          </a:bodyPr>
          <a:lstStyle/>
          <a:p>
            <a:r>
              <a:rPr lang="en-US" sz="4800" b="1" dirty="0">
                <a:ea typeface="Sora Medium" pitchFamily="34" charset="-122"/>
                <a:cs typeface="Sora Medium" pitchFamily="34" charset="-120"/>
              </a:rPr>
              <a:t>Open Discussion</a:t>
            </a:r>
            <a:endParaRPr lang="en-US" sz="4800" b="1" dirty="0"/>
          </a:p>
        </p:txBody>
      </p:sp>
    </p:spTree>
    <p:extLst>
      <p:ext uri="{BB962C8B-B14F-4D97-AF65-F5344CB8AC3E}">
        <p14:creationId xmlns:p14="http://schemas.microsoft.com/office/powerpoint/2010/main" val="2888636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2743200"/>
            <a:ext cx="3562349" cy="830997"/>
          </a:xfrm>
          <a:prstGeom prst="rect">
            <a:avLst/>
          </a:prstGeom>
        </p:spPr>
        <p:txBody>
          <a:bodyPr wrap="square">
            <a:spAutoFit/>
          </a:bodyPr>
          <a:lstStyle/>
          <a:p>
            <a:pPr algn="ctr"/>
            <a:r>
              <a:rPr lang="en-US" sz="4800" b="1" dirty="0" smtClean="0">
                <a:solidFill>
                  <a:srgbClr val="C00000"/>
                </a:solidFill>
              </a:rPr>
              <a:t>THANK YOU!</a:t>
            </a:r>
            <a:endParaRPr lang="en-US" sz="4800" dirty="0"/>
          </a:p>
        </p:txBody>
      </p:sp>
    </p:spTree>
    <p:extLst>
      <p:ext uri="{BB962C8B-B14F-4D97-AF65-F5344CB8AC3E}">
        <p14:creationId xmlns:p14="http://schemas.microsoft.com/office/powerpoint/2010/main" val="30713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4343400" cy="944562"/>
          </a:xfrm>
        </p:spPr>
        <p:txBody>
          <a:bodyPr/>
          <a:lstStyle/>
          <a:p>
            <a:pPr algn="l"/>
            <a:r>
              <a:rPr lang="en-US" b="1" dirty="0" smtClean="0">
                <a:solidFill>
                  <a:srgbClr val="C00000"/>
                </a:solidFill>
              </a:rPr>
              <a:t>INTRODUCTION</a:t>
            </a:r>
            <a:endParaRPr lang="en-US" b="1" dirty="0">
              <a:solidFill>
                <a:srgbClr val="C00000"/>
              </a:solidFill>
            </a:endParaRPr>
          </a:p>
        </p:txBody>
      </p:sp>
      <p:sp>
        <p:nvSpPr>
          <p:cNvPr id="3" name="Content Placeholder 2"/>
          <p:cNvSpPr>
            <a:spLocks noGrp="1"/>
          </p:cNvSpPr>
          <p:nvPr>
            <p:ph idx="1"/>
          </p:nvPr>
        </p:nvSpPr>
        <p:spPr>
          <a:xfrm>
            <a:off x="457200" y="1219200"/>
            <a:ext cx="4343400" cy="5334000"/>
          </a:xfrm>
        </p:spPr>
        <p:txBody>
          <a:bodyPr>
            <a:normAutofit fontScale="92500" lnSpcReduction="10000"/>
          </a:bodyPr>
          <a:lstStyle/>
          <a:p>
            <a:pPr marL="0" indent="0" algn="just">
              <a:buNone/>
            </a:pPr>
            <a:r>
              <a:rPr lang="en-US" sz="1500" dirty="0"/>
              <a:t>Our analysis utilizes a dataset sourced from the Boston Police Department's crime incident reports, which includes key details about crime incidents from 2015 to 2024. This presentation focuses on the years 2018, 2020, and 2022. We employ descriptive statistics, visualizations, and logistic regression modeling to uncover meaningful patterns.</a:t>
            </a:r>
          </a:p>
          <a:p>
            <a:pPr marL="0" indent="0" algn="just">
              <a:buNone/>
            </a:pPr>
            <a:endParaRPr lang="en-US" sz="1500" dirty="0" smtClean="0"/>
          </a:p>
          <a:p>
            <a:pPr marL="0" indent="0" algn="just">
              <a:buNone/>
            </a:pPr>
            <a:r>
              <a:rPr lang="en-US" sz="1500" b="1" dirty="0"/>
              <a:t>Dataset:</a:t>
            </a:r>
            <a:r>
              <a:rPr lang="en-US" sz="1500" dirty="0"/>
              <a:t> Boston Police Department crime incident reports (2018-2022</a:t>
            </a:r>
            <a:r>
              <a:rPr lang="en-US" sz="1500" dirty="0" smtClean="0"/>
              <a:t>).</a:t>
            </a:r>
          </a:p>
          <a:p>
            <a:pPr marL="0" indent="0" algn="just">
              <a:buNone/>
            </a:pPr>
            <a:r>
              <a:rPr lang="en-US" sz="1500" b="1" dirty="0" smtClean="0"/>
              <a:t>Analysis Techniques: </a:t>
            </a:r>
            <a:r>
              <a:rPr lang="en-US" sz="1500" dirty="0"/>
              <a:t>Descriptive statistics, visualizations, Correlation, Chi-Square </a:t>
            </a:r>
            <a:r>
              <a:rPr lang="en-US" sz="1500" dirty="0" smtClean="0"/>
              <a:t>Test, logistic </a:t>
            </a:r>
            <a:r>
              <a:rPr lang="en-US" sz="1500" dirty="0"/>
              <a:t>regression </a:t>
            </a:r>
            <a:r>
              <a:rPr lang="en-US" sz="1500" dirty="0" smtClean="0"/>
              <a:t>modeling.</a:t>
            </a:r>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lvl="0"/>
            <a:r>
              <a:rPr lang="en-US" sz="1500" dirty="0" smtClean="0"/>
              <a:t>Offenses more </a:t>
            </a:r>
            <a:r>
              <a:rPr lang="en-US" sz="1500" dirty="0"/>
              <a:t>prevalent in each </a:t>
            </a:r>
            <a:r>
              <a:rPr lang="en-US" sz="1500" dirty="0" smtClean="0"/>
              <a:t>district</a:t>
            </a:r>
            <a:endParaRPr lang="en-US" sz="1500" dirty="0"/>
          </a:p>
          <a:p>
            <a:pPr lvl="0"/>
            <a:r>
              <a:rPr lang="en-US" sz="1500" dirty="0"/>
              <a:t>A</a:t>
            </a:r>
            <a:r>
              <a:rPr lang="en-US" sz="1500" dirty="0" smtClean="0"/>
              <a:t>reas with </a:t>
            </a:r>
            <a:r>
              <a:rPr lang="en-US" sz="1500" dirty="0"/>
              <a:t>highest frequency of </a:t>
            </a:r>
            <a:r>
              <a:rPr lang="en-US" sz="1500" dirty="0" smtClean="0"/>
              <a:t>shootings</a:t>
            </a:r>
            <a:endParaRPr lang="en-US" sz="1500" dirty="0"/>
          </a:p>
          <a:p>
            <a:pPr lvl="0"/>
            <a:r>
              <a:rPr lang="en-US" sz="1500" dirty="0" smtClean="0"/>
              <a:t>Is </a:t>
            </a:r>
            <a:r>
              <a:rPr lang="en-US" sz="1500" dirty="0"/>
              <a:t>there </a:t>
            </a:r>
            <a:r>
              <a:rPr lang="en-US" sz="1500" dirty="0" smtClean="0"/>
              <a:t>any seasonal pattern</a:t>
            </a:r>
          </a:p>
          <a:p>
            <a:r>
              <a:rPr lang="en-US" sz="1500" dirty="0" smtClean="0"/>
              <a:t>Day </a:t>
            </a:r>
            <a:r>
              <a:rPr lang="en-US" sz="1500" dirty="0"/>
              <a:t>of the </a:t>
            </a:r>
            <a:r>
              <a:rPr lang="en-US" sz="1500" dirty="0" smtClean="0"/>
              <a:t>week trends</a:t>
            </a:r>
          </a:p>
          <a:p>
            <a:pPr lvl="0"/>
            <a:r>
              <a:rPr lang="en-US" sz="1500" dirty="0" smtClean="0"/>
              <a:t>Impact of time of the day</a:t>
            </a:r>
            <a:endParaRPr lang="en-US" sz="1500" dirty="0"/>
          </a:p>
          <a:p>
            <a:pPr lvl="0"/>
            <a:endParaRPr lang="en-US" sz="1400" dirty="0"/>
          </a:p>
          <a:p>
            <a:pPr marL="0" indent="0">
              <a:buNone/>
            </a:pPr>
            <a:endParaRPr lang="en-US" sz="1400" dirty="0"/>
          </a:p>
        </p:txBody>
      </p:sp>
      <p:sp>
        <p:nvSpPr>
          <p:cNvPr id="4" name="Title 1"/>
          <p:cNvSpPr txBox="1">
            <a:spLocks/>
          </p:cNvSpPr>
          <p:nvPr/>
        </p:nvSpPr>
        <p:spPr>
          <a:xfrm>
            <a:off x="514350" y="3962400"/>
            <a:ext cx="4486275" cy="1066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C00000"/>
                </a:solidFill>
              </a:rPr>
              <a:t>INTERESTING</a:t>
            </a:r>
          </a:p>
          <a:p>
            <a:pPr algn="l"/>
            <a:r>
              <a:rPr lang="en-US" sz="4000" b="1" dirty="0" smtClean="0">
                <a:solidFill>
                  <a:srgbClr val="C00000"/>
                </a:solidFill>
              </a:rPr>
              <a:t>QUESTIONS</a:t>
            </a:r>
            <a:endParaRPr lang="en-US" sz="4000" dirty="0">
              <a:solidFill>
                <a:srgbClr val="C00000"/>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6390" r="13472"/>
          <a:stretch/>
        </p:blipFill>
        <p:spPr>
          <a:xfrm>
            <a:off x="5019675" y="0"/>
            <a:ext cx="4124325" cy="6858000"/>
          </a:xfrm>
          <a:prstGeom prst="rect">
            <a:avLst/>
          </a:prstGeom>
        </p:spPr>
      </p:pic>
    </p:spTree>
    <p:extLst>
      <p:ext uri="{BB962C8B-B14F-4D97-AF65-F5344CB8AC3E}">
        <p14:creationId xmlns:p14="http://schemas.microsoft.com/office/powerpoint/2010/main" val="132606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b="1" dirty="0">
                <a:solidFill>
                  <a:srgbClr val="C00000"/>
                </a:solidFill>
              </a:rPr>
              <a:t>Descriptive Statistics Summary</a:t>
            </a:r>
            <a:endParaRPr lang="en-US" dirty="0">
              <a:solidFill>
                <a:srgbClr val="C00000"/>
              </a:solidFill>
            </a:endParaRPr>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119806407"/>
              </p:ext>
            </p:extLst>
          </p:nvPr>
        </p:nvGraphicFramePr>
        <p:xfrm>
          <a:off x="304800" y="1990724"/>
          <a:ext cx="4572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1978" y="1295400"/>
            <a:ext cx="4133922" cy="2676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277" r="1354"/>
          <a:stretch/>
        </p:blipFill>
        <p:spPr bwMode="auto">
          <a:xfrm>
            <a:off x="5186326" y="3990974"/>
            <a:ext cx="3805274" cy="2465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7409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TOP 10 CRIMES IN BOSTON</a:t>
            </a:r>
            <a:endParaRPr lang="en-US" b="1" dirty="0">
              <a:solidFill>
                <a:srgbClr val="C0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752599"/>
            <a:ext cx="5867400" cy="4023361"/>
          </a:xfrm>
          <a:prstGeom prst="rect">
            <a:avLst/>
          </a:prstGeom>
          <a:ln w="9525" cap="sq">
            <a:noFill/>
            <a:prstDash val="solid"/>
            <a:miter lim="800000"/>
          </a:ln>
          <a:effectLst>
            <a:outerShdw dist="38100" dir="2700000" algn="tl" rotWithShape="0">
              <a:srgbClr val="000000">
                <a:alpha val="0"/>
              </a:srgbClr>
            </a:outerShdw>
          </a:effectLst>
        </p:spPr>
      </p:pic>
      <p:sp>
        <p:nvSpPr>
          <p:cNvPr id="8" name="Rectangle 7"/>
          <p:cNvSpPr/>
          <p:nvPr/>
        </p:nvSpPr>
        <p:spPr>
          <a:xfrm>
            <a:off x="6096000" y="1892968"/>
            <a:ext cx="2743200" cy="3108543"/>
          </a:xfrm>
          <a:prstGeom prst="rect">
            <a:avLst/>
          </a:prstGeom>
        </p:spPr>
        <p:txBody>
          <a:bodyPr wrap="square">
            <a:spAutoFit/>
          </a:bodyPr>
          <a:lstStyle/>
          <a:p>
            <a:r>
              <a:rPr lang="en-US" sz="1400" b="1" dirty="0"/>
              <a:t>Overall Observations:</a:t>
            </a:r>
            <a:endParaRPr lang="en-US" sz="1400" dirty="0"/>
          </a:p>
          <a:p>
            <a:r>
              <a:rPr lang="en-US" sz="1400" dirty="0"/>
              <a:t> </a:t>
            </a:r>
          </a:p>
          <a:p>
            <a:pPr marL="285750" lvl="0" indent="-285750">
              <a:buFont typeface="Arial" pitchFamily="34" charset="0"/>
              <a:buChar char="•"/>
            </a:pPr>
            <a:r>
              <a:rPr lang="en-US" sz="1400" dirty="0"/>
              <a:t>Vehicle Accidents and Medical Assistance are the two most frequent crime categories, accounting for 19.5% and 13.8% of total crimes, respectively.</a:t>
            </a:r>
          </a:p>
          <a:p>
            <a:pPr marL="285750" lvl="0" indent="-285750">
              <a:buFont typeface="Arial" pitchFamily="34" charset="0"/>
              <a:buChar char="•"/>
            </a:pPr>
            <a:r>
              <a:rPr lang="en-US" sz="1400" dirty="0"/>
              <a:t>Larceny, Investigate Person, and Simple Assault are also relatively common.</a:t>
            </a:r>
          </a:p>
          <a:p>
            <a:pPr marL="285750" lvl="0" indent="-285750">
              <a:buFont typeface="Arial" pitchFamily="34" charset="0"/>
              <a:buChar char="•"/>
            </a:pPr>
            <a:r>
              <a:rPr lang="en-US" sz="1400" dirty="0"/>
              <a:t>Auto Theft and Violations are among the least frequent categories.</a:t>
            </a:r>
          </a:p>
        </p:txBody>
      </p:sp>
    </p:spTree>
    <p:extLst>
      <p:ext uri="{BB962C8B-B14F-4D97-AF65-F5344CB8AC3E}">
        <p14:creationId xmlns:p14="http://schemas.microsoft.com/office/powerpoint/2010/main" val="4032655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rgbClr val="C00000"/>
                </a:solidFill>
              </a:rPr>
              <a:t>OFFENSES MORE PREVALENT IN EACH DISTRICT</a:t>
            </a:r>
            <a:endParaRPr lang="en-US" sz="3600"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5043" y="1523509"/>
            <a:ext cx="5486400" cy="3135085"/>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992" r="4132"/>
          <a:stretch/>
        </p:blipFill>
        <p:spPr>
          <a:xfrm>
            <a:off x="609601" y="1295400"/>
            <a:ext cx="2835442" cy="3438904"/>
          </a:xfrm>
          <a:prstGeom prst="rect">
            <a:avLst/>
          </a:prstGeom>
        </p:spPr>
      </p:pic>
      <p:sp>
        <p:nvSpPr>
          <p:cNvPr id="6" name="Rectangle 5"/>
          <p:cNvSpPr/>
          <p:nvPr/>
        </p:nvSpPr>
        <p:spPr>
          <a:xfrm>
            <a:off x="609601" y="5029200"/>
            <a:ext cx="8185484" cy="1015663"/>
          </a:xfrm>
          <a:prstGeom prst="rect">
            <a:avLst/>
          </a:prstGeom>
        </p:spPr>
        <p:txBody>
          <a:bodyPr wrap="square">
            <a:spAutoFit/>
          </a:bodyPr>
          <a:lstStyle/>
          <a:p>
            <a:r>
              <a:rPr lang="en-US" b="1" dirty="0"/>
              <a:t>Overall Observations</a:t>
            </a:r>
            <a:r>
              <a:rPr lang="en-US" b="1" dirty="0" smtClean="0"/>
              <a:t>:</a:t>
            </a:r>
          </a:p>
          <a:p>
            <a:pPr marL="285750" indent="-285750">
              <a:buFont typeface="Arial" pitchFamily="34" charset="0"/>
              <a:buChar char="•"/>
            </a:pPr>
            <a:endParaRPr lang="en-US" sz="1400" dirty="0" smtClean="0"/>
          </a:p>
          <a:p>
            <a:pPr marL="285750" indent="-285750">
              <a:buFont typeface="Arial" pitchFamily="34" charset="0"/>
              <a:buChar char="•"/>
            </a:pPr>
            <a:r>
              <a:rPr lang="en-US" sz="1400" dirty="0" smtClean="0"/>
              <a:t>Vehicle </a:t>
            </a:r>
            <a:r>
              <a:rPr lang="en-US" sz="1400" dirty="0"/>
              <a:t>Accidents are the most common offense in most districts.</a:t>
            </a:r>
          </a:p>
          <a:p>
            <a:pPr marL="285750" indent="-285750">
              <a:buFont typeface="Arial" pitchFamily="34" charset="0"/>
              <a:buChar char="•"/>
            </a:pPr>
            <a:r>
              <a:rPr lang="en-US" sz="1400" dirty="0"/>
              <a:t>However, there are exceptions. In Downtown &amp; South End, Larceny is the 2</a:t>
            </a:r>
            <a:r>
              <a:rPr lang="en-US" sz="1400" baseline="30000" dirty="0"/>
              <a:t>nd</a:t>
            </a:r>
            <a:r>
              <a:rPr lang="en-US" sz="1400" dirty="0"/>
              <a:t> most common offense</a:t>
            </a:r>
            <a:r>
              <a:rPr lang="en-US" sz="1400" dirty="0" smtClean="0"/>
              <a:t>.</a:t>
            </a:r>
            <a:endParaRPr lang="en-US" sz="1400" dirty="0"/>
          </a:p>
        </p:txBody>
      </p:sp>
    </p:spTree>
    <p:extLst>
      <p:ext uri="{BB962C8B-B14F-4D97-AF65-F5344CB8AC3E}">
        <p14:creationId xmlns:p14="http://schemas.microsoft.com/office/powerpoint/2010/main" val="2544774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lvl="0"/>
            <a:r>
              <a:rPr lang="en-US" b="1" dirty="0" smtClean="0">
                <a:solidFill>
                  <a:srgbClr val="C00000"/>
                </a:solidFill>
              </a:rPr>
              <a:t>SEASONAL PATTERN OF CRIMES</a:t>
            </a:r>
            <a:endParaRPr lang="en-US" b="1"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447800"/>
            <a:ext cx="4343400" cy="2606040"/>
          </a:xfrm>
          <a:prstGeom prst="rect">
            <a:avLst/>
          </a:prstGeom>
          <a:ln w="9525" cap="sq">
            <a:solidFill>
              <a:srgbClr val="000000"/>
            </a:solidFill>
            <a:prstDash val="solid"/>
            <a:miter lim="800000"/>
          </a:ln>
          <a:effectLst>
            <a:outerShdw dist="38100" dir="2700000" algn="tl" rotWithShape="0">
              <a:srgbClr val="000000">
                <a:alpha val="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2053" y="1447800"/>
            <a:ext cx="4343400" cy="2606040"/>
          </a:xfrm>
          <a:prstGeom prst="rect">
            <a:avLst/>
          </a:prstGeom>
          <a:ln w="9525" cap="sq">
            <a:solidFill>
              <a:srgbClr val="000000"/>
            </a:solidFill>
            <a:prstDash val="solid"/>
            <a:miter lim="800000"/>
          </a:ln>
          <a:effectLst>
            <a:outerShdw dist="38100" dir="2700000" algn="tl" rotWithShape="0">
              <a:srgbClr val="000000">
                <a:alpha val="0"/>
              </a:srgbClr>
            </a:outerShdw>
          </a:effectLst>
        </p:spPr>
      </p:pic>
      <p:sp>
        <p:nvSpPr>
          <p:cNvPr id="6" name="Rectangle 5"/>
          <p:cNvSpPr/>
          <p:nvPr/>
        </p:nvSpPr>
        <p:spPr>
          <a:xfrm>
            <a:off x="152399" y="4267200"/>
            <a:ext cx="8783053" cy="2092881"/>
          </a:xfrm>
          <a:prstGeom prst="rect">
            <a:avLst/>
          </a:prstGeom>
        </p:spPr>
        <p:txBody>
          <a:bodyPr wrap="square">
            <a:spAutoFit/>
          </a:bodyPr>
          <a:lstStyle/>
          <a:p>
            <a:r>
              <a:rPr lang="en-US" b="1" dirty="0"/>
              <a:t>Overall Observations</a:t>
            </a:r>
            <a:r>
              <a:rPr lang="en-US" b="1" dirty="0" smtClean="0"/>
              <a:t>:</a:t>
            </a:r>
            <a:endParaRPr lang="en-US" dirty="0"/>
          </a:p>
          <a:p>
            <a:pPr marL="285750" indent="-285750">
              <a:buFont typeface="Arial" pitchFamily="34" charset="0"/>
              <a:buChar char="•"/>
            </a:pPr>
            <a:endParaRPr lang="en-US" sz="1400" dirty="0" smtClean="0"/>
          </a:p>
          <a:p>
            <a:pPr marL="285750" indent="-285750">
              <a:buFont typeface="Arial" pitchFamily="34" charset="0"/>
              <a:buChar char="•"/>
            </a:pPr>
            <a:r>
              <a:rPr lang="en-US" sz="1400" b="1" dirty="0" smtClean="0"/>
              <a:t>Seasonal </a:t>
            </a:r>
            <a:r>
              <a:rPr lang="en-US" sz="1400" b="1" dirty="0"/>
              <a:t>Variation:</a:t>
            </a:r>
            <a:r>
              <a:rPr lang="en-US" sz="1400" dirty="0"/>
              <a:t> There seems to be a seasonal pattern for both incidents and shootings. The number of incidents and shootings tends to peak in the summer months (June-August) and decrease in the winter months (December-January). </a:t>
            </a:r>
            <a:endParaRPr lang="en-US" sz="1400" dirty="0" smtClean="0"/>
          </a:p>
          <a:p>
            <a:pPr marL="285750" indent="-285750">
              <a:buFont typeface="Arial" pitchFamily="34" charset="0"/>
              <a:buChar char="•"/>
            </a:pPr>
            <a:r>
              <a:rPr lang="en-US" sz="1400" b="1" dirty="0" smtClean="0"/>
              <a:t>Year-to-Year </a:t>
            </a:r>
            <a:r>
              <a:rPr lang="en-US" sz="1400" b="1" dirty="0"/>
              <a:t>Comparison:</a:t>
            </a:r>
            <a:r>
              <a:rPr lang="en-US" sz="1400" dirty="0"/>
              <a:t> Comparing the years, the total number of incidents has gradually decreased over years where as the number of shooting has increased over years.</a:t>
            </a:r>
            <a:endParaRPr lang="en-US" sz="1400" dirty="0" smtClean="0"/>
          </a:p>
          <a:p>
            <a:pPr marL="285750" indent="-285750">
              <a:buFont typeface="Arial" pitchFamily="34" charset="0"/>
              <a:buChar char="•"/>
            </a:pPr>
            <a:r>
              <a:rPr lang="en-US" sz="1400" b="1" dirty="0" smtClean="0"/>
              <a:t>Shooting </a:t>
            </a:r>
            <a:r>
              <a:rPr lang="en-US" sz="1400" b="1" dirty="0"/>
              <a:t>Incidents:</a:t>
            </a:r>
            <a:r>
              <a:rPr lang="en-US" sz="1400" dirty="0"/>
              <a:t> The number of shooting incidents is significantly lower compared to total incidents, suggesting that not all incidents result in shootings.</a:t>
            </a:r>
            <a:endParaRPr lang="en-US" sz="1400" dirty="0" smtClean="0"/>
          </a:p>
        </p:txBody>
      </p:sp>
    </p:spTree>
    <p:extLst>
      <p:ext uri="{BB962C8B-B14F-4D97-AF65-F5344CB8AC3E}">
        <p14:creationId xmlns:p14="http://schemas.microsoft.com/office/powerpoint/2010/main" val="900801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solidFill>
                  <a:srgbClr val="C00000"/>
                </a:solidFill>
              </a:rPr>
              <a:t>DAY OF THE WEEK TRENDS</a:t>
            </a:r>
            <a:endParaRPr lang="en-US" sz="4000" b="1"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295400"/>
            <a:ext cx="4343399" cy="2606039"/>
          </a:xfrm>
          <a:prstGeom prst="rect">
            <a:avLst/>
          </a:prstGeom>
          <a:ln w="9525" cap="sq">
            <a:solidFill>
              <a:srgbClr val="000000"/>
            </a:solidFill>
            <a:prstDash val="solid"/>
            <a:miter lim="800000"/>
          </a:ln>
          <a:effectLst>
            <a:outerShdw dist="38100" dir="2700000" algn="tl" rotWithShape="0">
              <a:srgbClr val="000000">
                <a:alpha val="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295400"/>
            <a:ext cx="4343400" cy="2606040"/>
          </a:xfrm>
          <a:prstGeom prst="rect">
            <a:avLst/>
          </a:prstGeom>
          <a:ln w="9525" cap="sq">
            <a:solidFill>
              <a:srgbClr val="000000"/>
            </a:solidFill>
            <a:prstDash val="solid"/>
            <a:miter lim="800000"/>
          </a:ln>
          <a:effectLst>
            <a:outerShdw dist="38100" dir="2700000" algn="tl" rotWithShape="0">
              <a:srgbClr val="000000">
                <a:alpha val="0"/>
              </a:srgbClr>
            </a:outerShdw>
          </a:effectLst>
        </p:spPr>
      </p:pic>
      <p:sp>
        <p:nvSpPr>
          <p:cNvPr id="6" name="Rectangle 5"/>
          <p:cNvSpPr/>
          <p:nvPr/>
        </p:nvSpPr>
        <p:spPr>
          <a:xfrm>
            <a:off x="152399" y="4267200"/>
            <a:ext cx="8783053" cy="1877437"/>
          </a:xfrm>
          <a:prstGeom prst="rect">
            <a:avLst/>
          </a:prstGeom>
        </p:spPr>
        <p:txBody>
          <a:bodyPr wrap="square">
            <a:spAutoFit/>
          </a:bodyPr>
          <a:lstStyle/>
          <a:p>
            <a:r>
              <a:rPr lang="en-US" b="1" dirty="0"/>
              <a:t>Overall Observations</a:t>
            </a:r>
            <a:r>
              <a:rPr lang="en-US" b="1" dirty="0" smtClean="0"/>
              <a:t>:</a:t>
            </a:r>
            <a:endParaRPr lang="en-US" dirty="0"/>
          </a:p>
          <a:p>
            <a:pPr marL="285750" indent="-285750">
              <a:buFont typeface="Arial" pitchFamily="34" charset="0"/>
              <a:buChar char="•"/>
            </a:pPr>
            <a:endParaRPr lang="en-US" sz="1400" dirty="0" smtClean="0"/>
          </a:p>
          <a:p>
            <a:pPr marL="285750" indent="-285750">
              <a:buFont typeface="Arial" pitchFamily="34" charset="0"/>
              <a:buChar char="•"/>
            </a:pPr>
            <a:r>
              <a:rPr lang="en-US" sz="1400" b="1" dirty="0"/>
              <a:t>Day-of-Week Trend</a:t>
            </a:r>
            <a:r>
              <a:rPr lang="en-US" sz="1400" b="1" dirty="0" smtClean="0"/>
              <a:t>:</a:t>
            </a:r>
            <a:r>
              <a:rPr lang="en-US" sz="1400" dirty="0"/>
              <a:t> </a:t>
            </a:r>
            <a:r>
              <a:rPr lang="en-US" sz="1400" dirty="0" smtClean="0"/>
              <a:t>total number of incidents occurs more weekdays and less in weekends where as </a:t>
            </a:r>
            <a:r>
              <a:rPr lang="en-US" sz="1400" dirty="0"/>
              <a:t>shooting </a:t>
            </a:r>
            <a:r>
              <a:rPr lang="en-US" sz="1400" dirty="0" smtClean="0"/>
              <a:t>incidents occurs more in weekends and less in weekdays.</a:t>
            </a:r>
            <a:endParaRPr lang="en-US" sz="1400" dirty="0"/>
          </a:p>
          <a:p>
            <a:pPr marL="285750" indent="-285750">
              <a:buFont typeface="Arial" pitchFamily="34" charset="0"/>
              <a:buChar char="•"/>
            </a:pPr>
            <a:r>
              <a:rPr lang="en-US" sz="1400" b="1" dirty="0" smtClean="0"/>
              <a:t>Year-to-Year </a:t>
            </a:r>
            <a:r>
              <a:rPr lang="en-US" sz="1400" b="1" dirty="0"/>
              <a:t>Comparison:</a:t>
            </a:r>
            <a:r>
              <a:rPr lang="en-US" sz="1400" dirty="0"/>
              <a:t> Comparing the </a:t>
            </a:r>
            <a:r>
              <a:rPr lang="en-US" sz="1400" dirty="0" smtClean="0"/>
              <a:t>years, the total number of incidents has gradually decreased over years where as the number of shooting has increased over years. </a:t>
            </a:r>
          </a:p>
          <a:p>
            <a:pPr marL="285750" indent="-285750">
              <a:buFont typeface="Arial" pitchFamily="34" charset="0"/>
              <a:buChar char="•"/>
            </a:pPr>
            <a:r>
              <a:rPr lang="en-US" sz="1400" b="1" dirty="0" smtClean="0"/>
              <a:t>Shooting </a:t>
            </a:r>
            <a:r>
              <a:rPr lang="en-US" sz="1400" b="1" dirty="0"/>
              <a:t>Incidents:</a:t>
            </a:r>
            <a:r>
              <a:rPr lang="en-US" sz="1400" dirty="0"/>
              <a:t> The number of shooting incidents is significantly lower compared to total incidents, suggesting that not all incidents result in shootings.</a:t>
            </a:r>
            <a:endParaRPr lang="en-US" sz="1400" dirty="0" smtClean="0"/>
          </a:p>
        </p:txBody>
      </p:sp>
    </p:spTree>
    <p:extLst>
      <p:ext uri="{BB962C8B-B14F-4D97-AF65-F5344CB8AC3E}">
        <p14:creationId xmlns:p14="http://schemas.microsoft.com/office/powerpoint/2010/main" val="1143492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solidFill>
                  <a:srgbClr val="C00000"/>
                </a:solidFill>
              </a:rPr>
              <a:t>IMPACT OF TIME OF THE DAY</a:t>
            </a:r>
            <a:endParaRPr lang="en-US" sz="4000" b="1"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8674" y="1140236"/>
            <a:ext cx="3769548" cy="3392594"/>
          </a:xfrm>
          <a:prstGeom prst="rect">
            <a:avLst/>
          </a:prstGeom>
          <a:ln w="9525" cap="sq">
            <a:solidFill>
              <a:srgbClr val="000000"/>
            </a:solidFill>
            <a:prstDash val="solid"/>
            <a:miter lim="800000"/>
          </a:ln>
          <a:effectLst>
            <a:outerShdw dist="38100" dir="2700000" algn="tl" rotWithShape="0">
              <a:srgbClr val="000000">
                <a:alpha val="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1" y="1151374"/>
            <a:ext cx="3755638" cy="3380074"/>
          </a:xfrm>
          <a:prstGeom prst="rect">
            <a:avLst/>
          </a:prstGeom>
          <a:ln w="9525" cap="sq">
            <a:solidFill>
              <a:srgbClr val="000000"/>
            </a:solidFill>
            <a:prstDash val="solid"/>
            <a:miter lim="800000"/>
          </a:ln>
          <a:effectLst>
            <a:outerShdw dist="38100" dir="2700000" algn="tl" rotWithShape="0">
              <a:srgbClr val="000000">
                <a:alpha val="0"/>
              </a:srgbClr>
            </a:outerShdw>
          </a:effectLst>
        </p:spPr>
      </p:pic>
      <p:sp>
        <p:nvSpPr>
          <p:cNvPr id="7" name="Rectangle 6"/>
          <p:cNvSpPr/>
          <p:nvPr/>
        </p:nvSpPr>
        <p:spPr>
          <a:xfrm>
            <a:off x="180473" y="4724400"/>
            <a:ext cx="8783053" cy="1877437"/>
          </a:xfrm>
          <a:prstGeom prst="rect">
            <a:avLst/>
          </a:prstGeom>
        </p:spPr>
        <p:txBody>
          <a:bodyPr wrap="square">
            <a:spAutoFit/>
          </a:bodyPr>
          <a:lstStyle/>
          <a:p>
            <a:r>
              <a:rPr lang="en-US" b="1" dirty="0"/>
              <a:t>Overall Observations</a:t>
            </a:r>
            <a:r>
              <a:rPr lang="en-US" b="1" dirty="0" smtClean="0"/>
              <a:t>:</a:t>
            </a:r>
            <a:endParaRPr lang="en-US" dirty="0"/>
          </a:p>
          <a:p>
            <a:pPr marL="285750" indent="-285750">
              <a:buFont typeface="Arial" pitchFamily="34" charset="0"/>
              <a:buChar char="•"/>
            </a:pPr>
            <a:endParaRPr lang="en-US" sz="1400" dirty="0" smtClean="0"/>
          </a:p>
          <a:p>
            <a:pPr marL="285750" indent="-285750">
              <a:buFont typeface="Arial" pitchFamily="34" charset="0"/>
              <a:buChar char="•"/>
            </a:pPr>
            <a:r>
              <a:rPr lang="en-US" sz="1400" b="1" dirty="0" smtClean="0"/>
              <a:t>Day-of-Week Trend:</a:t>
            </a:r>
            <a:r>
              <a:rPr lang="en-US" sz="1400" dirty="0" smtClean="0"/>
              <a:t> total number of incidents occurs from 6 A.M. to 6 P.M. where as shooting incidents occurs from 8 P.M. to 12 A.M.</a:t>
            </a:r>
          </a:p>
          <a:p>
            <a:pPr marL="285750" indent="-285750">
              <a:buFont typeface="Arial" pitchFamily="34" charset="0"/>
              <a:buChar char="•"/>
            </a:pPr>
            <a:r>
              <a:rPr lang="en-US" sz="1400" b="1" dirty="0" smtClean="0"/>
              <a:t>Year-to-Year Comparison:</a:t>
            </a:r>
            <a:r>
              <a:rPr lang="en-US" sz="1400" dirty="0" smtClean="0"/>
              <a:t> Comparing the years, the total number of incidents has gradually decreased over years where as the number of shooting has increased over years. </a:t>
            </a:r>
          </a:p>
          <a:p>
            <a:pPr marL="285750" indent="-285750">
              <a:buFont typeface="Arial" pitchFamily="34" charset="0"/>
              <a:buChar char="•"/>
            </a:pPr>
            <a:r>
              <a:rPr lang="en-US" sz="1400" b="1" dirty="0" smtClean="0"/>
              <a:t>Shooting </a:t>
            </a:r>
            <a:r>
              <a:rPr lang="en-US" sz="1400" b="1" dirty="0"/>
              <a:t>Incidents:</a:t>
            </a:r>
            <a:r>
              <a:rPr lang="en-US" sz="1400" dirty="0"/>
              <a:t> The number of shooting incidents is significantly lower compared to total incidents, suggesting that not all incidents result in shootings.</a:t>
            </a:r>
            <a:endParaRPr lang="en-US" sz="1400" dirty="0" smtClean="0"/>
          </a:p>
        </p:txBody>
      </p:sp>
    </p:spTree>
    <p:extLst>
      <p:ext uri="{BB962C8B-B14F-4D97-AF65-F5344CB8AC3E}">
        <p14:creationId xmlns:p14="http://schemas.microsoft.com/office/powerpoint/2010/main" val="2287515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1014</TotalTime>
  <Words>1550</Words>
  <Application>Microsoft Office PowerPoint</Application>
  <PresentationFormat>On-screen Show (4:3)</PresentationFormat>
  <Paragraphs>284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INTRODUCTION</vt:lpstr>
      <vt:lpstr>Descriptive Statistics Summary</vt:lpstr>
      <vt:lpstr>TOP 10 CRIMES IN BOSTON</vt:lpstr>
      <vt:lpstr>OFFENSES MORE PREVALENT IN EACH DISTRICT</vt:lpstr>
      <vt:lpstr>SEASONAL PATTERN OF CRIMES</vt:lpstr>
      <vt:lpstr>DAY OF THE WEEK TRENDS</vt:lpstr>
      <vt:lpstr>IMPACT OF TIME OF THE DAY</vt:lpstr>
      <vt:lpstr>SHOOTING TRENDS: TEMPORAL PATTERNS</vt:lpstr>
      <vt:lpstr>CORRELATION TABLE</vt:lpstr>
      <vt:lpstr>CHI-SQUARE TEST FOR ASSOCIATION BETWEEN DISTRICT AND SHOOTINGS</vt:lpstr>
      <vt:lpstr>CRIME TRENDS ACROSS DISTRICTS</vt:lpstr>
      <vt:lpstr>PREDICTING SHOOTING INCIDENTS</vt:lpstr>
      <vt:lpstr>MODEL EVALUATION FOR TRAIN SET</vt:lpstr>
      <vt:lpstr>MODEL EVALUATION FOR TEST SET</vt:lpstr>
      <vt:lpstr>RECOMMENDATIONS</vt:lpstr>
      <vt:lpstr>REPORT SUMMARY</vt:lpstr>
      <vt:lpstr>REFERENCES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Saransh</dc:creator>
  <cp:lastModifiedBy>Kumar Saransh</cp:lastModifiedBy>
  <cp:revision>96</cp:revision>
  <dcterms:created xsi:type="dcterms:W3CDTF">2006-08-16T00:00:00Z</dcterms:created>
  <dcterms:modified xsi:type="dcterms:W3CDTF">2024-12-10T22:47:00Z</dcterms:modified>
</cp:coreProperties>
</file>