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4"/>
  </p:notesMasterIdLst>
  <p:sldIdLst>
    <p:sldId id="256" r:id="rId2"/>
    <p:sldId id="258" r:id="rId3"/>
    <p:sldId id="259" r:id="rId4"/>
    <p:sldId id="260" r:id="rId5"/>
    <p:sldId id="261" r:id="rId6"/>
    <p:sldId id="263" r:id="rId7"/>
    <p:sldId id="265" r:id="rId8"/>
    <p:sldId id="266" r:id="rId9"/>
    <p:sldId id="292" r:id="rId10"/>
    <p:sldId id="293" r:id="rId11"/>
    <p:sldId id="274" r:id="rId12"/>
    <p:sldId id="275" r:id="rId13"/>
    <p:sldId id="303" r:id="rId14"/>
    <p:sldId id="304" r:id="rId15"/>
    <p:sldId id="276" r:id="rId16"/>
    <p:sldId id="277" r:id="rId17"/>
    <p:sldId id="278" r:id="rId18"/>
    <p:sldId id="279" r:id="rId19"/>
    <p:sldId id="280" r:id="rId20"/>
    <p:sldId id="302" r:id="rId21"/>
    <p:sldId id="282" r:id="rId22"/>
    <p:sldId id="283" r:id="rId23"/>
    <p:sldId id="285" r:id="rId24"/>
    <p:sldId id="286" r:id="rId25"/>
    <p:sldId id="284" r:id="rId26"/>
    <p:sldId id="287" r:id="rId27"/>
    <p:sldId id="288" r:id="rId28"/>
    <p:sldId id="289" r:id="rId29"/>
    <p:sldId id="290" r:id="rId30"/>
    <p:sldId id="306" r:id="rId31"/>
    <p:sldId id="305" r:id="rId32"/>
    <p:sldId id="294" r:id="rId33"/>
    <p:sldId id="295" r:id="rId34"/>
    <p:sldId id="307" r:id="rId35"/>
    <p:sldId id="308" r:id="rId36"/>
    <p:sldId id="296" r:id="rId37"/>
    <p:sldId id="297" r:id="rId38"/>
    <p:sldId id="300" r:id="rId39"/>
    <p:sldId id="298" r:id="rId40"/>
    <p:sldId id="299" r:id="rId41"/>
    <p:sldId id="301" r:id="rId42"/>
    <p:sldId id="30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6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E2907-0335-4405-B98E-CFF745583562}" type="datetimeFigureOut">
              <a:rPr lang="en-IN" smtClean="0"/>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D634A-D2D8-4EB0-9526-5918A9A9820E}" type="slidenum">
              <a:rPr lang="en-IN" smtClean="0"/>
              <a:t>‹#›</a:t>
            </a:fld>
            <a:endParaRPr lang="en-IN"/>
          </a:p>
        </p:txBody>
      </p:sp>
    </p:spTree>
    <p:extLst>
      <p:ext uri="{BB962C8B-B14F-4D97-AF65-F5344CB8AC3E}">
        <p14:creationId xmlns:p14="http://schemas.microsoft.com/office/powerpoint/2010/main" val="229036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6D634A-D2D8-4EB0-9526-5918A9A9820E}" type="slidenum">
              <a:rPr lang="en-IN" smtClean="0"/>
              <a:t>22</a:t>
            </a:fld>
            <a:endParaRPr lang="en-IN"/>
          </a:p>
        </p:txBody>
      </p:sp>
    </p:spTree>
    <p:extLst>
      <p:ext uri="{BB962C8B-B14F-4D97-AF65-F5344CB8AC3E}">
        <p14:creationId xmlns:p14="http://schemas.microsoft.com/office/powerpoint/2010/main" val="2184291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6D634A-D2D8-4EB0-9526-5918A9A9820E}" type="slidenum">
              <a:rPr lang="en-IN" smtClean="0"/>
              <a:t>23</a:t>
            </a:fld>
            <a:endParaRPr lang="en-IN"/>
          </a:p>
        </p:txBody>
      </p:sp>
    </p:spTree>
    <p:extLst>
      <p:ext uri="{BB962C8B-B14F-4D97-AF65-F5344CB8AC3E}">
        <p14:creationId xmlns:p14="http://schemas.microsoft.com/office/powerpoint/2010/main" val="181728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A0BD58C-DEDD-4E0B-8185-3AFEE0C7B8EA}"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D50CD-87B6-4769-BBE3-3A96777E080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98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BD58C-DEDD-4E0B-8185-3AFEE0C7B8EA}"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D50CD-87B6-4769-BBE3-3A96777E080C}" type="slidenum">
              <a:rPr lang="en-IN" smtClean="0"/>
              <a:t>‹#›</a:t>
            </a:fld>
            <a:endParaRPr lang="en-IN"/>
          </a:p>
        </p:txBody>
      </p:sp>
    </p:spTree>
    <p:extLst>
      <p:ext uri="{BB962C8B-B14F-4D97-AF65-F5344CB8AC3E}">
        <p14:creationId xmlns:p14="http://schemas.microsoft.com/office/powerpoint/2010/main" val="215512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BD58C-DEDD-4E0B-8185-3AFEE0C7B8EA}"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D50CD-87B6-4769-BBE3-3A96777E080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21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BD58C-DEDD-4E0B-8185-3AFEE0C7B8EA}"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D50CD-87B6-4769-BBE3-3A96777E080C}" type="slidenum">
              <a:rPr lang="en-IN" smtClean="0"/>
              <a:t>‹#›</a:t>
            </a:fld>
            <a:endParaRPr lang="en-IN"/>
          </a:p>
        </p:txBody>
      </p:sp>
    </p:spTree>
    <p:extLst>
      <p:ext uri="{BB962C8B-B14F-4D97-AF65-F5344CB8AC3E}">
        <p14:creationId xmlns:p14="http://schemas.microsoft.com/office/powerpoint/2010/main" val="369870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0BD58C-DEDD-4E0B-8185-3AFEE0C7B8EA}"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D50CD-87B6-4769-BBE3-3A96777E080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36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0BD58C-DEDD-4E0B-8185-3AFEE0C7B8EA}"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D50CD-87B6-4769-BBE3-3A96777E080C}" type="slidenum">
              <a:rPr lang="en-IN" smtClean="0"/>
              <a:t>‹#›</a:t>
            </a:fld>
            <a:endParaRPr lang="en-IN"/>
          </a:p>
        </p:txBody>
      </p:sp>
    </p:spTree>
    <p:extLst>
      <p:ext uri="{BB962C8B-B14F-4D97-AF65-F5344CB8AC3E}">
        <p14:creationId xmlns:p14="http://schemas.microsoft.com/office/powerpoint/2010/main" val="73574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0BD58C-DEDD-4E0B-8185-3AFEE0C7B8EA}"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9D50CD-87B6-4769-BBE3-3A96777E080C}" type="slidenum">
              <a:rPr lang="en-IN" smtClean="0"/>
              <a:t>‹#›</a:t>
            </a:fld>
            <a:endParaRPr lang="en-IN"/>
          </a:p>
        </p:txBody>
      </p:sp>
    </p:spTree>
    <p:extLst>
      <p:ext uri="{BB962C8B-B14F-4D97-AF65-F5344CB8AC3E}">
        <p14:creationId xmlns:p14="http://schemas.microsoft.com/office/powerpoint/2010/main" val="212620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0BD58C-DEDD-4E0B-8185-3AFEE0C7B8EA}"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9D50CD-87B6-4769-BBE3-3A96777E080C}" type="slidenum">
              <a:rPr lang="en-IN" smtClean="0"/>
              <a:t>‹#›</a:t>
            </a:fld>
            <a:endParaRPr lang="en-IN"/>
          </a:p>
        </p:txBody>
      </p:sp>
    </p:spTree>
    <p:extLst>
      <p:ext uri="{BB962C8B-B14F-4D97-AF65-F5344CB8AC3E}">
        <p14:creationId xmlns:p14="http://schemas.microsoft.com/office/powerpoint/2010/main" val="206281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BD58C-DEDD-4E0B-8185-3AFEE0C7B8EA}"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9D50CD-87B6-4769-BBE3-3A96777E080C}" type="slidenum">
              <a:rPr lang="en-IN" smtClean="0"/>
              <a:t>‹#›</a:t>
            </a:fld>
            <a:endParaRPr lang="en-IN"/>
          </a:p>
        </p:txBody>
      </p:sp>
    </p:spTree>
    <p:extLst>
      <p:ext uri="{BB962C8B-B14F-4D97-AF65-F5344CB8AC3E}">
        <p14:creationId xmlns:p14="http://schemas.microsoft.com/office/powerpoint/2010/main" val="296564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0BD58C-DEDD-4E0B-8185-3AFEE0C7B8EA}"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D50CD-87B6-4769-BBE3-3A96777E080C}" type="slidenum">
              <a:rPr lang="en-IN" smtClean="0"/>
              <a:t>‹#›</a:t>
            </a:fld>
            <a:endParaRPr lang="en-IN"/>
          </a:p>
        </p:txBody>
      </p:sp>
    </p:spTree>
    <p:extLst>
      <p:ext uri="{BB962C8B-B14F-4D97-AF65-F5344CB8AC3E}">
        <p14:creationId xmlns:p14="http://schemas.microsoft.com/office/powerpoint/2010/main" val="423482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0BD58C-DEDD-4E0B-8185-3AFEE0C7B8EA}"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D50CD-87B6-4769-BBE3-3A96777E080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16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0BD58C-DEDD-4E0B-8185-3AFEE0C7B8EA}" type="datetimeFigureOut">
              <a:rPr lang="en-IN" smtClean="0"/>
              <a:t>31-10-2023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9D50CD-87B6-4769-BBE3-3A96777E080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13996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EA9F-2104-8463-9944-263B84321536}"/>
              </a:ext>
            </a:extLst>
          </p:cNvPr>
          <p:cNvSpPr>
            <a:spLocks noGrp="1"/>
          </p:cNvSpPr>
          <p:nvPr>
            <p:ph type="ctrTitle"/>
          </p:nvPr>
        </p:nvSpPr>
        <p:spPr>
          <a:xfrm>
            <a:off x="1308100" y="4591049"/>
            <a:ext cx="7013575" cy="2266951"/>
          </a:xfrm>
        </p:spPr>
        <p:txBody>
          <a:bodyPr>
            <a:normAutofit/>
          </a:bodyPr>
          <a:lstStyle/>
          <a:p>
            <a:r>
              <a:rPr lang="en-US" sz="3200" dirty="0">
                <a:latin typeface="Times New Roman" panose="02020603050405020304" pitchFamily="18" charset="0"/>
                <a:cs typeface="Times New Roman" panose="02020603050405020304" pitchFamily="18" charset="0"/>
              </a:rPr>
              <a:t>Credit EDA Assignment Report &amp; Analysis </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25AF068-FB2F-AD76-AE92-32D160D44AE4}"/>
              </a:ext>
            </a:extLst>
          </p:cNvPr>
          <p:cNvSpPr>
            <a:spLocks noGrp="1"/>
          </p:cNvSpPr>
          <p:nvPr>
            <p:ph type="subTitle" idx="1"/>
          </p:nvPr>
        </p:nvSpPr>
        <p:spPr/>
        <p:txBody>
          <a:bodyPr/>
          <a:lstStyle/>
          <a:p>
            <a:r>
              <a:rPr lang="en-US" dirty="0" err="1"/>
              <a:t>kumar</a:t>
            </a:r>
            <a:r>
              <a:rPr lang="en-US" dirty="0"/>
              <a:t> </a:t>
            </a:r>
            <a:r>
              <a:rPr lang="en-US" dirty="0" err="1"/>
              <a:t>saransh</a:t>
            </a:r>
            <a:endParaRPr lang="en-IN" dirty="0"/>
          </a:p>
        </p:txBody>
      </p:sp>
    </p:spTree>
    <p:extLst>
      <p:ext uri="{BB962C8B-B14F-4D97-AF65-F5344CB8AC3E}">
        <p14:creationId xmlns:p14="http://schemas.microsoft.com/office/powerpoint/2010/main" val="216001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471C-7179-F2AC-9BAF-B94EEF08C78D}"/>
              </a:ext>
            </a:extLst>
          </p:cNvPr>
          <p:cNvSpPr>
            <a:spLocks noGrp="1"/>
          </p:cNvSpPr>
          <p:nvPr>
            <p:ph type="title"/>
          </p:nvPr>
        </p:nvSpPr>
        <p:spPr>
          <a:xfrm>
            <a:off x="1024128" y="585216"/>
            <a:ext cx="10139172" cy="1499616"/>
          </a:xfrm>
        </p:spPr>
        <p:txBody>
          <a:bodyPr/>
          <a:lstStyle/>
          <a:p>
            <a:r>
              <a:rPr lang="en-US" dirty="0"/>
              <a:t>univariate Analysis on NAME_FAMILY_STATUS</a:t>
            </a:r>
            <a:endParaRPr lang="en-IN" dirty="0"/>
          </a:p>
        </p:txBody>
      </p:sp>
      <p:sp>
        <p:nvSpPr>
          <p:cNvPr id="3" name="Content Placeholder 2">
            <a:extLst>
              <a:ext uri="{FF2B5EF4-FFF2-40B4-BE49-F238E27FC236}">
                <a16:creationId xmlns:a16="http://schemas.microsoft.com/office/drawing/2014/main" id="{8DB2A0A3-EAB0-BAEC-3FC4-9D0727A48F58}"/>
              </a:ext>
            </a:extLst>
          </p:cNvPr>
          <p:cNvSpPr>
            <a:spLocks noGrp="1"/>
          </p:cNvSpPr>
          <p:nvPr>
            <p:ph sz="half" idx="1"/>
          </p:nvPr>
        </p:nvSpPr>
        <p:spPr>
          <a:xfrm>
            <a:off x="762001" y="2286000"/>
            <a:ext cx="4838700" cy="3448050"/>
          </a:xfrm>
        </p:spPr>
        <p:txBody>
          <a:bodyPr>
            <a:normAutofit/>
          </a:bodyPr>
          <a:lstStyle/>
          <a:p>
            <a:r>
              <a:rPr lang="en-US" b="1" dirty="0"/>
              <a:t>Inferences</a:t>
            </a:r>
            <a:r>
              <a:rPr lang="en-US" dirty="0"/>
              <a:t>:</a:t>
            </a:r>
          </a:p>
          <a:p>
            <a:pPr>
              <a:buFont typeface="Arial" panose="020B0604020202020204" pitchFamily="34" charset="0"/>
              <a:buChar char="•"/>
            </a:pPr>
            <a:r>
              <a:rPr lang="en-US" dirty="0"/>
              <a:t> It is observed that the count of married are significantly higher as Defaulters &amp; Widow are the least defaulters than any other family status.</a:t>
            </a:r>
          </a:p>
          <a:p>
            <a:pPr>
              <a:buFont typeface="Arial" panose="020B0604020202020204" pitchFamily="34" charset="0"/>
              <a:buChar char="•"/>
            </a:pPr>
            <a:r>
              <a:rPr lang="en-US" dirty="0"/>
              <a:t> It is observed the similar pattern for non-defaulters, married peoples are high as non-defaulters and widow as the least.</a:t>
            </a:r>
          </a:p>
          <a:p>
            <a:endParaRPr lang="en-IN" dirty="0"/>
          </a:p>
        </p:txBody>
      </p:sp>
      <p:pic>
        <p:nvPicPr>
          <p:cNvPr id="5" name="Picture 2">
            <a:extLst>
              <a:ext uri="{FF2B5EF4-FFF2-40B4-BE49-F238E27FC236}">
                <a16:creationId xmlns:a16="http://schemas.microsoft.com/office/drawing/2014/main" id="{65A67782-F506-59C6-235B-3A3D0CCA4F5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159000"/>
            <a:ext cx="5776912"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36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univariate Analysis on AGE_CATEGORICAL</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p:txBody>
          <a:bodyPr/>
          <a:lstStyle/>
          <a:p>
            <a:r>
              <a:rPr lang="en-US" b="1" dirty="0"/>
              <a:t>Inferences</a:t>
            </a:r>
            <a:r>
              <a:rPr lang="en-US" dirty="0"/>
              <a:t>:</a:t>
            </a:r>
          </a:p>
          <a:p>
            <a:pPr>
              <a:buFont typeface="Arial" panose="020B0604020202020204" pitchFamily="34" charset="0"/>
              <a:buChar char="•"/>
            </a:pPr>
            <a:r>
              <a:rPr lang="en-IN" dirty="0"/>
              <a:t> It is observed that Senior Citizens are compared to be less defaulters than young and middle aged youths.</a:t>
            </a:r>
          </a:p>
          <a:p>
            <a:pPr>
              <a:buFont typeface="Arial" panose="020B0604020202020204" pitchFamily="34" charset="0"/>
              <a:buChar char="•"/>
            </a:pPr>
            <a:r>
              <a:rPr lang="en-IN" dirty="0"/>
              <a:t> Middle Aged youth are the least defaulters.</a:t>
            </a:r>
          </a:p>
          <a:p>
            <a:pPr>
              <a:buFont typeface="Arial" panose="020B0604020202020204" pitchFamily="34" charset="0"/>
              <a:buChar char="•"/>
            </a:pPr>
            <a:r>
              <a:rPr lang="en-IN" dirty="0"/>
              <a:t> Young adults are seems to be more defaulter than the non-defaulter.</a:t>
            </a:r>
          </a:p>
        </p:txBody>
      </p:sp>
      <p:pic>
        <p:nvPicPr>
          <p:cNvPr id="5" name="Content Placeholder 4">
            <a:extLst>
              <a:ext uri="{FF2B5EF4-FFF2-40B4-BE49-F238E27FC236}">
                <a16:creationId xmlns:a16="http://schemas.microsoft.com/office/drawing/2014/main" id="{8FFA105F-D297-6829-F301-B703DF56BE1C}"/>
              </a:ext>
            </a:extLst>
          </p:cNvPr>
          <p:cNvPicPr>
            <a:picLocks noGrp="1" noChangeAspect="1"/>
          </p:cNvPicPr>
          <p:nvPr>
            <p:ph sz="half" idx="2"/>
          </p:nvPr>
        </p:nvPicPr>
        <p:blipFill>
          <a:blip r:embed="rId2"/>
          <a:stretch>
            <a:fillRect/>
          </a:stretch>
        </p:blipFill>
        <p:spPr>
          <a:xfrm>
            <a:off x="6096000" y="2084832"/>
            <a:ext cx="5632151" cy="4119118"/>
          </a:xfrm>
          <a:prstGeom prst="rect">
            <a:avLst/>
          </a:prstGeom>
        </p:spPr>
      </p:pic>
    </p:spTree>
    <p:extLst>
      <p:ext uri="{BB962C8B-B14F-4D97-AF65-F5344CB8AC3E}">
        <p14:creationId xmlns:p14="http://schemas.microsoft.com/office/powerpoint/2010/main" val="136860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a:xfrm>
            <a:off x="852677" y="709832"/>
            <a:ext cx="10875473" cy="1499616"/>
          </a:xfrm>
        </p:spPr>
        <p:txBody>
          <a:bodyPr/>
          <a:lstStyle/>
          <a:p>
            <a:r>
              <a:rPr lang="en-US" dirty="0"/>
              <a:t>univariate Analysis on 'NAME_EDUCATION_TYPE'</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p:txBody>
          <a:bodyPr/>
          <a:lstStyle/>
          <a:p>
            <a:r>
              <a:rPr lang="en-US" b="1" dirty="0"/>
              <a:t>Inferences</a:t>
            </a:r>
            <a:r>
              <a:rPr lang="en-US" dirty="0"/>
              <a:t>:</a:t>
            </a:r>
          </a:p>
          <a:p>
            <a:pPr>
              <a:buFont typeface="Arial" panose="020B0604020202020204" pitchFamily="34" charset="0"/>
              <a:buChar char="•"/>
            </a:pPr>
            <a:r>
              <a:rPr lang="en-IN" dirty="0"/>
              <a:t> It is observed that applicants having education type ‘secondary/secondary special’ are more likely to be defaulters than the non-defaulters.</a:t>
            </a:r>
          </a:p>
          <a:p>
            <a:pPr>
              <a:buFont typeface="Arial" panose="020B0604020202020204" pitchFamily="34" charset="0"/>
              <a:buChar char="•"/>
            </a:pPr>
            <a:r>
              <a:rPr lang="en-IN" dirty="0"/>
              <a:t> Applicants having education type ‘Higher Education’ are more likely to be Non-defaulters than the defaulters.</a:t>
            </a:r>
          </a:p>
          <a:p>
            <a:pPr>
              <a:buFont typeface="Arial" panose="020B0604020202020204" pitchFamily="34" charset="0"/>
              <a:buChar char="•"/>
            </a:pPr>
            <a:r>
              <a:rPr lang="en-IN" dirty="0"/>
              <a:t> Applicants with lower education level tends to take less loan.</a:t>
            </a:r>
          </a:p>
          <a:p>
            <a:pPr>
              <a:buFont typeface="Arial" panose="020B0604020202020204" pitchFamily="34" charset="0"/>
              <a:buChar char="•"/>
            </a:pPr>
            <a:endParaRPr lang="en-US" dirty="0"/>
          </a:p>
        </p:txBody>
      </p:sp>
      <p:pic>
        <p:nvPicPr>
          <p:cNvPr id="7" name="Content Placeholder 6">
            <a:extLst>
              <a:ext uri="{FF2B5EF4-FFF2-40B4-BE49-F238E27FC236}">
                <a16:creationId xmlns:a16="http://schemas.microsoft.com/office/drawing/2014/main" id="{63B07630-5CA8-5B15-AE74-0D79076970E0}"/>
              </a:ext>
            </a:extLst>
          </p:cNvPr>
          <p:cNvPicPr>
            <a:picLocks noGrp="1" noChangeAspect="1"/>
          </p:cNvPicPr>
          <p:nvPr>
            <p:ph sz="half" idx="2"/>
          </p:nvPr>
        </p:nvPicPr>
        <p:blipFill>
          <a:blip r:embed="rId2"/>
          <a:stretch>
            <a:fillRect/>
          </a:stretch>
        </p:blipFill>
        <p:spPr>
          <a:xfrm>
            <a:off x="5995988" y="2286000"/>
            <a:ext cx="5929312" cy="4023360"/>
          </a:xfrm>
          <a:prstGeom prst="rect">
            <a:avLst/>
          </a:prstGeom>
        </p:spPr>
      </p:pic>
    </p:spTree>
    <p:extLst>
      <p:ext uri="{BB962C8B-B14F-4D97-AF65-F5344CB8AC3E}">
        <p14:creationId xmlns:p14="http://schemas.microsoft.com/office/powerpoint/2010/main" val="363692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B8D0-EB32-870A-BCA8-14DEAD6FE825}"/>
              </a:ext>
            </a:extLst>
          </p:cNvPr>
          <p:cNvSpPr>
            <a:spLocks noGrp="1"/>
          </p:cNvSpPr>
          <p:nvPr>
            <p:ph type="title"/>
          </p:nvPr>
        </p:nvSpPr>
        <p:spPr>
          <a:xfrm>
            <a:off x="1024128" y="585216"/>
            <a:ext cx="10139172" cy="1499616"/>
          </a:xfrm>
        </p:spPr>
        <p:txBody>
          <a:bodyPr/>
          <a:lstStyle/>
          <a:p>
            <a:r>
              <a:rPr lang="en-US" dirty="0"/>
              <a:t>univariate Analysis on NAME_CONTRACT_TYPE</a:t>
            </a:r>
            <a:endParaRPr lang="en-IN" dirty="0"/>
          </a:p>
        </p:txBody>
      </p:sp>
      <p:sp>
        <p:nvSpPr>
          <p:cNvPr id="3" name="Content Placeholder 2">
            <a:extLst>
              <a:ext uri="{FF2B5EF4-FFF2-40B4-BE49-F238E27FC236}">
                <a16:creationId xmlns:a16="http://schemas.microsoft.com/office/drawing/2014/main" id="{01404E32-C220-9A68-7360-11E3D1E281C2}"/>
              </a:ext>
            </a:extLst>
          </p:cNvPr>
          <p:cNvSpPr>
            <a:spLocks noGrp="1"/>
          </p:cNvSpPr>
          <p:nvPr>
            <p:ph sz="half" idx="1"/>
          </p:nvPr>
        </p:nvSpPr>
        <p:spPr/>
        <p:txBody>
          <a:bodyPr/>
          <a:lstStyle/>
          <a:p>
            <a:r>
              <a:rPr lang="en-US" dirty="0"/>
              <a:t>Inferences:</a:t>
            </a:r>
          </a:p>
          <a:p>
            <a:r>
              <a:rPr lang="en-US" dirty="0"/>
              <a:t>We see, in both the cases Revolving loans are very less in number compared to Cash loans and tends to have less defaulters.</a:t>
            </a:r>
            <a:endParaRPr lang="en-IN" dirty="0"/>
          </a:p>
        </p:txBody>
      </p:sp>
      <p:pic>
        <p:nvPicPr>
          <p:cNvPr id="17410" name="Picture 2">
            <a:extLst>
              <a:ext uri="{FF2B5EF4-FFF2-40B4-BE49-F238E27FC236}">
                <a16:creationId xmlns:a16="http://schemas.microsoft.com/office/drawing/2014/main" id="{11666D72-1361-3538-2A01-80AFCCE086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508250"/>
            <a:ext cx="5834062"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3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4CB2-906C-A769-AD6A-1D4C8C4AE656}"/>
              </a:ext>
            </a:extLst>
          </p:cNvPr>
          <p:cNvSpPr>
            <a:spLocks noGrp="1"/>
          </p:cNvSpPr>
          <p:nvPr>
            <p:ph type="title"/>
          </p:nvPr>
        </p:nvSpPr>
        <p:spPr>
          <a:xfrm>
            <a:off x="1024128" y="585216"/>
            <a:ext cx="10316972" cy="1499616"/>
          </a:xfrm>
        </p:spPr>
        <p:txBody>
          <a:bodyPr/>
          <a:lstStyle/>
          <a:p>
            <a:r>
              <a:rPr lang="en-US" dirty="0"/>
              <a:t>univariate Analysis on NAME_INCOME_TYPE</a:t>
            </a:r>
            <a:endParaRPr lang="en-IN" dirty="0"/>
          </a:p>
        </p:txBody>
      </p:sp>
      <p:sp>
        <p:nvSpPr>
          <p:cNvPr id="3" name="Content Placeholder 2">
            <a:extLst>
              <a:ext uri="{FF2B5EF4-FFF2-40B4-BE49-F238E27FC236}">
                <a16:creationId xmlns:a16="http://schemas.microsoft.com/office/drawing/2014/main" id="{D1886DCE-2E32-D867-5C06-DF56F5665496}"/>
              </a:ext>
            </a:extLst>
          </p:cNvPr>
          <p:cNvSpPr>
            <a:spLocks noGrp="1"/>
          </p:cNvSpPr>
          <p:nvPr>
            <p:ph sz="half" idx="1"/>
          </p:nvPr>
        </p:nvSpPr>
        <p:spPr/>
        <p:txBody>
          <a:bodyPr/>
          <a:lstStyle/>
          <a:p>
            <a:r>
              <a:rPr lang="en-US" dirty="0"/>
              <a:t>Inferences:</a:t>
            </a:r>
          </a:p>
          <a:p>
            <a:pPr algn="l">
              <a:buFont typeface="Arial" panose="020B0604020202020204" pitchFamily="34" charset="0"/>
              <a:buChar char="•"/>
            </a:pPr>
            <a:r>
              <a:rPr lang="en-US" i="0" dirty="0">
                <a:effectLst/>
                <a:latin typeface="-apple-system"/>
              </a:rPr>
              <a:t>Defaulters</a:t>
            </a:r>
            <a:r>
              <a:rPr lang="en-US" b="0" i="0" dirty="0">
                <a:effectLst/>
                <a:latin typeface="-apple-system"/>
              </a:rPr>
              <a:t> - Working people are mostly defaulted as their numbers are high with compare to other </a:t>
            </a:r>
            <a:r>
              <a:rPr lang="en-US" b="0" i="0" dirty="0" err="1">
                <a:effectLst/>
                <a:latin typeface="-apple-system"/>
              </a:rPr>
              <a:t>pfrofessions</a:t>
            </a:r>
            <a:r>
              <a:rPr lang="en-US" b="0" i="0" dirty="0">
                <a:effectLst/>
                <a:latin typeface="-apple-system"/>
              </a:rPr>
              <a:t>.</a:t>
            </a:r>
          </a:p>
          <a:p>
            <a:pPr algn="l">
              <a:buFont typeface="Arial" panose="020B0604020202020204" pitchFamily="34" charset="0"/>
              <a:buChar char="•"/>
            </a:pPr>
            <a:r>
              <a:rPr lang="en-US" i="0" dirty="0">
                <a:effectLst/>
                <a:latin typeface="-apple-system"/>
              </a:rPr>
              <a:t>Non-defaulters</a:t>
            </a:r>
            <a:r>
              <a:rPr lang="en-US" b="0" i="0" dirty="0">
                <a:effectLst/>
                <a:latin typeface="-apple-system"/>
              </a:rPr>
              <a:t> - Similarly here also working people are more in number who are not defaulted.</a:t>
            </a:r>
          </a:p>
          <a:p>
            <a:endParaRPr lang="en-IN" dirty="0"/>
          </a:p>
        </p:txBody>
      </p:sp>
      <p:pic>
        <p:nvPicPr>
          <p:cNvPr id="18434" name="Picture 2">
            <a:extLst>
              <a:ext uri="{FF2B5EF4-FFF2-40B4-BE49-F238E27FC236}">
                <a16:creationId xmlns:a16="http://schemas.microsoft.com/office/drawing/2014/main" id="{EB735E32-890D-2455-FF60-E288A0962E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501900"/>
            <a:ext cx="5853112"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56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univariate Analysis on AMT_GOODS_PRICE</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IN" dirty="0"/>
              <a:t> It is observed that applicants having higher goods price tends to be more defaulter than non-defaulters.</a:t>
            </a:r>
          </a:p>
          <a:p>
            <a:pPr>
              <a:buFont typeface="Arial" panose="020B0604020202020204" pitchFamily="34" charset="0"/>
              <a:buChar char="•"/>
            </a:pPr>
            <a:r>
              <a:rPr lang="en-IN" dirty="0"/>
              <a:t>When goods price are between 0-5,00,000. Applicants seems to be more non-defaulter than defaulters.</a:t>
            </a:r>
          </a:p>
        </p:txBody>
      </p:sp>
      <p:pic>
        <p:nvPicPr>
          <p:cNvPr id="12290" name="Picture 2">
            <a:extLst>
              <a:ext uri="{FF2B5EF4-FFF2-40B4-BE49-F238E27FC236}">
                <a16:creationId xmlns:a16="http://schemas.microsoft.com/office/drawing/2014/main" id="{A5C55817-1757-D3DC-82B8-2FD0FB921BF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133600"/>
            <a:ext cx="5879066"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71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univariate Analysis on AMT_CREDIT</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US" dirty="0"/>
              <a:t> It is observed that, credit amount is slightly higher for non defaulters.</a:t>
            </a:r>
          </a:p>
          <a:p>
            <a:pPr>
              <a:buFont typeface="Arial" panose="020B0604020202020204" pitchFamily="34" charset="0"/>
              <a:buChar char="•"/>
            </a:pPr>
            <a:r>
              <a:rPr lang="en-IN" dirty="0"/>
              <a:t>applicants having higher credited amount tends to be more defaulter than non-defaulters.</a:t>
            </a:r>
          </a:p>
          <a:p>
            <a:pPr>
              <a:buFont typeface="Arial" panose="020B0604020202020204" pitchFamily="34" charset="0"/>
              <a:buChar char="•"/>
            </a:pPr>
            <a:endParaRPr lang="en-US" dirty="0"/>
          </a:p>
        </p:txBody>
      </p:sp>
      <p:pic>
        <p:nvPicPr>
          <p:cNvPr id="13314" name="Picture 2">
            <a:extLst>
              <a:ext uri="{FF2B5EF4-FFF2-40B4-BE49-F238E27FC236}">
                <a16:creationId xmlns:a16="http://schemas.microsoft.com/office/drawing/2014/main" id="{6335A3E3-D074-1E31-F495-CC7980450D6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84164" y="2084832"/>
            <a:ext cx="6026144" cy="409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9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bivariate Analysis on</a:t>
            </a:r>
            <a:br>
              <a:rPr lang="en-US" dirty="0"/>
            </a:br>
            <a:r>
              <a:rPr lang="en-US" dirty="0"/>
              <a:t>'AGE_CATEGORICAL','AMT_ANNUITY'</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p:txBody>
          <a:bodyPr>
            <a:normAutofit/>
          </a:bodyPr>
          <a:lstStyle/>
          <a:p>
            <a:r>
              <a:rPr lang="en-US" dirty="0"/>
              <a:t>Inferences:</a:t>
            </a:r>
          </a:p>
          <a:p>
            <a:pPr>
              <a:buFont typeface="Arial" panose="020B0604020202020204" pitchFamily="34" charset="0"/>
              <a:buChar char="•"/>
            </a:pPr>
            <a:r>
              <a:rPr lang="en-US" dirty="0"/>
              <a:t> Here we observe that overall, middle aged adults have the highest annuity loan and tends to be more non-defaulter.</a:t>
            </a:r>
          </a:p>
          <a:p>
            <a:pPr>
              <a:buFont typeface="Arial" panose="020B0604020202020204" pitchFamily="34" charset="0"/>
              <a:buChar char="•"/>
            </a:pPr>
            <a:r>
              <a:rPr lang="en-US" dirty="0"/>
              <a:t>Whereas, young adults  has moderate annuity and tends to be more defaulter.</a:t>
            </a:r>
          </a:p>
        </p:txBody>
      </p:sp>
      <p:pic>
        <p:nvPicPr>
          <p:cNvPr id="14338" name="Picture 2">
            <a:extLst>
              <a:ext uri="{FF2B5EF4-FFF2-40B4-BE49-F238E27FC236}">
                <a16:creationId xmlns:a16="http://schemas.microsoft.com/office/drawing/2014/main" id="{119B0C4B-777E-C22C-D8C7-B42DEB05BF6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51538" y="2216150"/>
            <a:ext cx="6018212" cy="409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250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Bivariate Analysis on </a:t>
            </a:r>
            <a:br>
              <a:rPr lang="en-US" dirty="0"/>
            </a:br>
            <a:r>
              <a:rPr lang="en-US" dirty="0"/>
              <a:t>'CODE_GENDER','AMT_CREDIT'</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p:txBody>
          <a:bodyPr/>
          <a:lstStyle/>
          <a:p>
            <a:pPr marL="0" indent="0">
              <a:buNone/>
            </a:pPr>
            <a:r>
              <a:rPr lang="en-US" dirty="0"/>
              <a:t>Inferences:</a:t>
            </a:r>
          </a:p>
          <a:p>
            <a:pPr>
              <a:buFont typeface="Arial" panose="020B0604020202020204" pitchFamily="34" charset="0"/>
              <a:buChar char="•"/>
            </a:pPr>
            <a:r>
              <a:rPr lang="en-US" dirty="0"/>
              <a:t> It is observed females when credited with more amount tends to be a defaulter than males.</a:t>
            </a:r>
          </a:p>
          <a:p>
            <a:pPr>
              <a:buFont typeface="Arial" panose="020B0604020202020204" pitchFamily="34" charset="0"/>
              <a:buChar char="•"/>
            </a:pPr>
            <a:r>
              <a:rPr lang="en-US" dirty="0"/>
              <a:t>  The most amount is credited to males and are least defaulters.</a:t>
            </a:r>
            <a:endParaRPr lang="en-IN" dirty="0"/>
          </a:p>
        </p:txBody>
      </p:sp>
      <p:pic>
        <p:nvPicPr>
          <p:cNvPr id="15362" name="Picture 2">
            <a:extLst>
              <a:ext uri="{FF2B5EF4-FFF2-40B4-BE49-F238E27FC236}">
                <a16:creationId xmlns:a16="http://schemas.microsoft.com/office/drawing/2014/main" id="{4F68B062-33A5-80DE-BF1C-2E63163B96C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084832"/>
            <a:ext cx="5927052" cy="462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28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bivariate Analysis on</a:t>
            </a:r>
            <a:br>
              <a:rPr lang="en-US" dirty="0"/>
            </a:br>
            <a:r>
              <a:rPr lang="en-US" dirty="0"/>
              <a:t>'NAME_EDUCATION_TYPE','AMT_ANNUITY'</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p:txBody>
          <a:bodyPr>
            <a:normAutofit/>
          </a:bodyPr>
          <a:lstStyle/>
          <a:p>
            <a:pPr algn="l"/>
            <a:r>
              <a:rPr lang="en-US" dirty="0"/>
              <a:t>Inferences:</a:t>
            </a:r>
          </a:p>
          <a:p>
            <a:pPr algn="l">
              <a:buFont typeface="Arial" panose="020B0604020202020204" pitchFamily="34" charset="0"/>
              <a:buChar char="•"/>
            </a:pPr>
            <a:r>
              <a:rPr lang="en-IN" dirty="0"/>
              <a:t> It is observed that applicants with lower-secondary education has the least annuity and tends to be more defaulter.</a:t>
            </a:r>
          </a:p>
          <a:p>
            <a:pPr algn="l">
              <a:buFont typeface="Arial" panose="020B0604020202020204" pitchFamily="34" charset="0"/>
              <a:buChar char="•"/>
            </a:pPr>
            <a:r>
              <a:rPr lang="en-IN" dirty="0"/>
              <a:t>Applicants with Higher education has more annuity and tends to be defaulter.</a:t>
            </a:r>
          </a:p>
          <a:p>
            <a:pPr algn="l">
              <a:buFont typeface="Arial" panose="020B0604020202020204" pitchFamily="34" charset="0"/>
              <a:buChar char="•"/>
            </a:pPr>
            <a:r>
              <a:rPr lang="en-IN" dirty="0"/>
              <a:t> Applicants with secondary/secondary special education type has the maximum annuity and tends to be least defaulters</a:t>
            </a:r>
          </a:p>
          <a:p>
            <a:pPr algn="l">
              <a:buFont typeface="Arial" panose="020B0604020202020204" pitchFamily="34" charset="0"/>
              <a:buChar char="•"/>
            </a:pPr>
            <a:endParaRPr lang="en-US" dirty="0"/>
          </a:p>
        </p:txBody>
      </p:sp>
      <p:pic>
        <p:nvPicPr>
          <p:cNvPr id="16386" name="Picture 2">
            <a:extLst>
              <a:ext uri="{FF2B5EF4-FFF2-40B4-BE49-F238E27FC236}">
                <a16:creationId xmlns:a16="http://schemas.microsoft.com/office/drawing/2014/main" id="{EA94B5EA-D6A7-FC27-023C-825B7BCF8B1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70588" y="2084832"/>
            <a:ext cx="5922962" cy="4487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33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2825-1908-1037-0D0D-D3719F99E14C}"/>
              </a:ext>
            </a:extLst>
          </p:cNvPr>
          <p:cNvSpPr>
            <a:spLocks noGrp="1"/>
          </p:cNvSpPr>
          <p:nvPr>
            <p:ph type="title"/>
          </p:nvPr>
        </p:nvSpPr>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E9D4C379-E91C-0F18-CEF5-A272C2B425D9}"/>
              </a:ext>
            </a:extLst>
          </p:cNvPr>
          <p:cNvSpPr>
            <a:spLocks noGrp="1"/>
          </p:cNvSpPr>
          <p:nvPr>
            <p:ph idx="1"/>
          </p:nvPr>
        </p:nvSpPr>
        <p:spPr>
          <a:xfrm>
            <a:off x="730249" y="2084832"/>
            <a:ext cx="10013951" cy="4023360"/>
          </a:xfrm>
        </p:spPr>
        <p:txBody>
          <a:bodyPr>
            <a:normAutofit fontScale="92500" lnSpcReduction="10000"/>
          </a:bodyPr>
          <a:lstStyle/>
          <a:p>
            <a:pPr marL="0" indent="0">
              <a:buNone/>
            </a:pPr>
            <a:r>
              <a:rPr lang="en-US" b="0" i="0" dirty="0">
                <a:effectLst/>
                <a:latin typeface="Söhne"/>
              </a:rPr>
              <a:t>The objective of this case study is to illustrate the practical application of EDA in a genuine business context. Throughout this assignment, you will not only employ the EDA techniques you've acquired but also gain a foundational comprehension of risk analytics within the banking and financial services sector. You will discover how data is leveraged to reduce the risk of financial losses when extending loans to customers.</a:t>
            </a:r>
          </a:p>
          <a:p>
            <a:pPr marL="0" indent="0">
              <a:buNone/>
            </a:pPr>
            <a:endParaRPr lang="en-US" dirty="0">
              <a:latin typeface="Söhne"/>
            </a:endParaRPr>
          </a:p>
          <a:p>
            <a:pPr marL="0" indent="0">
              <a:buNone/>
            </a:pPr>
            <a:endParaRPr lang="en-US" b="0" i="0" dirty="0">
              <a:effectLst/>
              <a:latin typeface="Söhne"/>
            </a:endParaRPr>
          </a:p>
          <a:p>
            <a:pPr marL="0" indent="0">
              <a:buNone/>
            </a:pPr>
            <a:r>
              <a:rPr lang="en-US" dirty="0">
                <a:latin typeface="Söhne"/>
              </a:rPr>
              <a:t>Objective:</a:t>
            </a:r>
            <a:endParaRPr lang="en-US" b="0" i="0" dirty="0">
              <a:effectLst/>
              <a:latin typeface="Söhne"/>
            </a:endParaRPr>
          </a:p>
          <a:p>
            <a:pPr marL="400050" indent="-400050">
              <a:buFont typeface="+mj-lt"/>
              <a:buAutoNum type="romanUcPeriod"/>
            </a:pPr>
            <a:r>
              <a:rPr lang="en-US" b="0" i="0" dirty="0">
                <a:effectLst/>
                <a:latin typeface="Söhne"/>
              </a:rPr>
              <a:t>To comprehend the factors contributing to challenges in making loan payments for certain individuals.</a:t>
            </a:r>
          </a:p>
          <a:p>
            <a:pPr marL="400050" indent="-400050">
              <a:buFont typeface="+mj-lt"/>
              <a:buAutoNum type="romanUcPeriod"/>
            </a:pPr>
            <a:r>
              <a:rPr lang="en-US" b="0" i="0" dirty="0">
                <a:effectLst/>
                <a:latin typeface="Söhne"/>
              </a:rPr>
              <a:t>To uncover any additional trends within the data that could aid in identifying elements associated with loan defaults.</a:t>
            </a:r>
            <a:endParaRPr lang="en-US" dirty="0">
              <a:latin typeface="Söhne"/>
            </a:endParaRPr>
          </a:p>
        </p:txBody>
      </p:sp>
    </p:spTree>
    <p:extLst>
      <p:ext uri="{BB962C8B-B14F-4D97-AF65-F5344CB8AC3E}">
        <p14:creationId xmlns:p14="http://schemas.microsoft.com/office/powerpoint/2010/main" val="4165070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44A3-A4DE-F1D9-7976-41D2B38EFAF1}"/>
              </a:ext>
            </a:extLst>
          </p:cNvPr>
          <p:cNvSpPr>
            <a:spLocks noGrp="1"/>
          </p:cNvSpPr>
          <p:nvPr>
            <p:ph type="title"/>
          </p:nvPr>
        </p:nvSpPr>
        <p:spPr/>
        <p:txBody>
          <a:bodyPr/>
          <a:lstStyle/>
          <a:p>
            <a:r>
              <a:rPr lang="en-US" dirty="0"/>
              <a:t>bivariate Analysis on</a:t>
            </a:r>
            <a:br>
              <a:rPr lang="en-US" dirty="0"/>
            </a:br>
            <a:r>
              <a:rPr lang="en-US" dirty="0"/>
              <a:t>NAME_INCOME_TYPE','</a:t>
            </a:r>
            <a:r>
              <a:rPr lang="en-US" dirty="0" err="1"/>
              <a:t>AMT_credit</a:t>
            </a:r>
            <a:r>
              <a:rPr lang="en-US" dirty="0"/>
              <a:t>'</a:t>
            </a:r>
            <a:endParaRPr lang="en-IN" dirty="0"/>
          </a:p>
        </p:txBody>
      </p:sp>
      <p:sp>
        <p:nvSpPr>
          <p:cNvPr id="3" name="Content Placeholder 2">
            <a:extLst>
              <a:ext uri="{FF2B5EF4-FFF2-40B4-BE49-F238E27FC236}">
                <a16:creationId xmlns:a16="http://schemas.microsoft.com/office/drawing/2014/main" id="{EC135900-D0E5-47D7-A8E2-ACFA69725992}"/>
              </a:ext>
            </a:extLst>
          </p:cNvPr>
          <p:cNvSpPr>
            <a:spLocks noGrp="1"/>
          </p:cNvSpPr>
          <p:nvPr>
            <p:ph sz="half" idx="1"/>
          </p:nvPr>
        </p:nvSpPr>
        <p:spPr>
          <a:xfrm>
            <a:off x="1024127" y="2413000"/>
            <a:ext cx="4754880" cy="3896360"/>
          </a:xfrm>
        </p:spPr>
        <p:txBody>
          <a:bodyPr/>
          <a:lstStyle/>
          <a:p>
            <a:r>
              <a:rPr lang="en-US" dirty="0"/>
              <a:t>Inferences:</a:t>
            </a:r>
          </a:p>
          <a:p>
            <a:pPr>
              <a:buFont typeface="Arial" panose="020B0604020202020204" pitchFamily="34" charset="0"/>
              <a:buChar char="•"/>
            </a:pPr>
            <a:r>
              <a:rPr lang="en-US" dirty="0"/>
              <a:t> Here we observe that businessman gets the most amount of loan and also very unlikely to be defaulters</a:t>
            </a:r>
          </a:p>
        </p:txBody>
      </p:sp>
      <p:pic>
        <p:nvPicPr>
          <p:cNvPr id="16386" name="Picture 2">
            <a:extLst>
              <a:ext uri="{FF2B5EF4-FFF2-40B4-BE49-F238E27FC236}">
                <a16:creationId xmlns:a16="http://schemas.microsoft.com/office/drawing/2014/main" id="{23CF4441-0059-FA47-116B-E473E2FE2D7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185416"/>
            <a:ext cx="5942012" cy="422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bivariate Analysis on</a:t>
            </a:r>
            <a:br>
              <a:rPr lang="en-US" dirty="0"/>
            </a:br>
            <a:r>
              <a:rPr lang="en-US" dirty="0"/>
              <a:t>'AMT_CREDIT','AMT_ANNUITY','CODE_GENDER'</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US" dirty="0"/>
              <a:t> It is observed that, when credited amount increases annuity also increases.</a:t>
            </a:r>
          </a:p>
          <a:p>
            <a:pPr>
              <a:buFont typeface="Arial" panose="020B0604020202020204" pitchFamily="34" charset="0"/>
              <a:buChar char="•"/>
            </a:pPr>
            <a:r>
              <a:rPr lang="en-US" dirty="0"/>
              <a:t> when credited amount lies between 200000-400000 and annuity lies between 60000-120000, applicants tends to be more defaulter.</a:t>
            </a:r>
          </a:p>
          <a:p>
            <a:pPr>
              <a:buFont typeface="Arial" panose="020B0604020202020204" pitchFamily="34" charset="0"/>
              <a:buChar char="•"/>
            </a:pPr>
            <a:r>
              <a:rPr lang="en-US" dirty="0"/>
              <a:t> In comparison to males, females are more likely to be defaulter.</a:t>
            </a:r>
            <a:endParaRPr lang="en-IN" dirty="0"/>
          </a:p>
        </p:txBody>
      </p:sp>
      <p:pic>
        <p:nvPicPr>
          <p:cNvPr id="18434" name="Picture 2">
            <a:extLst>
              <a:ext uri="{FF2B5EF4-FFF2-40B4-BE49-F238E27FC236}">
                <a16:creationId xmlns:a16="http://schemas.microsoft.com/office/drawing/2014/main" id="{934E5F43-6047-C750-CC14-12DC839E5E6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84164" y="2603500"/>
            <a:ext cx="6100762" cy="338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916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a:xfrm>
            <a:off x="1001015" y="679450"/>
            <a:ext cx="5094985" cy="1054101"/>
          </a:xfrm>
        </p:spPr>
        <p:txBody>
          <a:bodyPr>
            <a:normAutofit fontScale="90000"/>
          </a:bodyPr>
          <a:lstStyle/>
          <a:p>
            <a:r>
              <a:rPr lang="en-US" dirty="0"/>
              <a:t>Top 10 Correlations on Defaulter (target=1)</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a:xfrm>
            <a:off x="298450" y="1847850"/>
            <a:ext cx="5435600" cy="4864100"/>
          </a:xfrm>
        </p:spPr>
        <p:txBody>
          <a:bodyPr>
            <a:normAutofit/>
          </a:bodyPr>
          <a:lstStyle/>
          <a:p>
            <a:pPr marL="457200" indent="-457200">
              <a:buFont typeface="+mj-lt"/>
              <a:buAutoNum type="arabicPeriod"/>
            </a:pPr>
            <a:r>
              <a:rPr lang="en-US" sz="1200" dirty="0"/>
              <a:t>AMT_ CREDIT and AMT_GOODS_PRICE has a positive correlation of 0.982464</a:t>
            </a:r>
          </a:p>
          <a:p>
            <a:pPr marL="457200" indent="-457200">
              <a:buFont typeface="+mj-lt"/>
              <a:buAutoNum type="arabicPeriod"/>
            </a:pPr>
            <a:r>
              <a:rPr lang="en-US" sz="1200" dirty="0"/>
              <a:t>CNT_CHILDREN and CNT_FAM_MEMBERS has a positive correlation of 0.893829</a:t>
            </a:r>
          </a:p>
          <a:p>
            <a:pPr marL="457200" indent="-457200">
              <a:buFont typeface="+mj-lt"/>
              <a:buAutoNum type="arabicPeriod"/>
            </a:pPr>
            <a:r>
              <a:rPr lang="en-US" sz="1200" dirty="0"/>
              <a:t>DEF_60_CNT_SOCIAL_CIRCLE and DEF_30_CNT_SOCIAL_CIRCLE has a positive correlation of 0.867983</a:t>
            </a:r>
          </a:p>
          <a:p>
            <a:pPr marL="457200" indent="-457200">
              <a:buFont typeface="+mj-lt"/>
              <a:buAutoNum type="arabicPeriod"/>
            </a:pPr>
            <a:r>
              <a:rPr lang="en-US" sz="1200" dirty="0"/>
              <a:t>LIVE_REGION_NOT_WORK_REGION and REG_REGION_NOT_WORK_REGION has a positive correlation of 0.846872</a:t>
            </a:r>
          </a:p>
          <a:p>
            <a:pPr marL="457200" indent="-457200">
              <a:buFont typeface="+mj-lt"/>
              <a:buAutoNum type="arabicPeriod"/>
            </a:pPr>
            <a:r>
              <a:rPr lang="en-US" sz="1200" dirty="0"/>
              <a:t>REG_CITY_NOT_WORK_CITY and LIVE_CITY_NOT_WORK_CITY has a positive correlation of 0.768247</a:t>
            </a:r>
          </a:p>
          <a:p>
            <a:pPr marL="457200" indent="-457200">
              <a:buFont typeface="+mj-lt"/>
              <a:buAutoNum type="arabicPeriod"/>
            </a:pPr>
            <a:r>
              <a:rPr lang="en-US" sz="1200" dirty="0"/>
              <a:t>AMT_GOODS_PRICE and AMT_ ANNUITY has a positive correlation of 0.748940 </a:t>
            </a:r>
          </a:p>
          <a:p>
            <a:pPr marL="457200" indent="-457200">
              <a:buFont typeface="+mj-lt"/>
              <a:buAutoNum type="arabicPeriod"/>
            </a:pPr>
            <a:r>
              <a:rPr lang="en-US" sz="1200" dirty="0"/>
              <a:t>AMT_CREDIT and AMT_ANNUITY has a positive correlation of 0.748708</a:t>
            </a:r>
          </a:p>
          <a:p>
            <a:pPr marL="457200" indent="-457200">
              <a:buFont typeface="+mj-lt"/>
              <a:buAutoNum type="arabicPeriod"/>
            </a:pPr>
            <a:r>
              <a:rPr lang="en-US" sz="1200" dirty="0"/>
              <a:t>REG_REGION_NOT_LIVE_REGION and REG_REGION_NOT_WORK_REGION has a positive correlation of has a positive correlation of 0.506747</a:t>
            </a:r>
          </a:p>
          <a:p>
            <a:pPr marL="457200" indent="-457200">
              <a:buFont typeface="+mj-lt"/>
              <a:buAutoNum type="arabicPeriod"/>
            </a:pPr>
            <a:r>
              <a:rPr lang="en-US" sz="1200" dirty="0"/>
              <a:t>REG_CITY_NOT_LIVE_CITY and REG_CITY_NOT_WORK_CITY has a positive correlation of 0.478266</a:t>
            </a:r>
          </a:p>
          <a:p>
            <a:pPr marL="457200" indent="-457200">
              <a:buFont typeface="+mj-lt"/>
              <a:buAutoNum type="arabicPeriod"/>
            </a:pPr>
            <a:r>
              <a:rPr lang="en-US" sz="1200" dirty="0"/>
              <a:t>REG_REGION_NOT_LIVE_REGION and REG_CITY_NOT_LIVE_CITY has a positive correlation of 0.322030</a:t>
            </a:r>
            <a:endParaRPr lang="en-IN" sz="1200" dirty="0"/>
          </a:p>
        </p:txBody>
      </p:sp>
      <p:pic>
        <p:nvPicPr>
          <p:cNvPr id="19458" name="Picture 2">
            <a:extLst>
              <a:ext uri="{FF2B5EF4-FFF2-40B4-BE49-F238E27FC236}">
                <a16:creationId xmlns:a16="http://schemas.microsoft.com/office/drawing/2014/main" id="{16698EFF-394D-C86D-A780-9736805E7DE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56300" y="412750"/>
            <a:ext cx="6235700" cy="62420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929AB385-D6EF-48BB-F6CB-A6B80E6AC50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082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a:xfrm>
            <a:off x="844551" y="367100"/>
            <a:ext cx="5251449" cy="1226752"/>
          </a:xfrm>
        </p:spPr>
        <p:txBody>
          <a:bodyPr>
            <a:normAutofit fontScale="90000"/>
          </a:bodyPr>
          <a:lstStyle/>
          <a:p>
            <a:r>
              <a:rPr lang="en-US" dirty="0"/>
              <a:t>Top 10 Correlations on non-Defaulter (target=0)</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a:xfrm>
            <a:off x="298450" y="1847850"/>
            <a:ext cx="5435600" cy="4864100"/>
          </a:xfrm>
        </p:spPr>
        <p:txBody>
          <a:bodyPr>
            <a:normAutofit/>
          </a:bodyPr>
          <a:lstStyle/>
          <a:p>
            <a:pPr marL="457200" indent="-457200">
              <a:buFont typeface="+mj-lt"/>
              <a:buAutoNum type="arabicPeriod"/>
            </a:pPr>
            <a:r>
              <a:rPr lang="en-US" sz="1200" dirty="0"/>
              <a:t>AMT_ CREDIT and AMT_GOODS_PRICE has a positive correlation of 0.986471</a:t>
            </a:r>
          </a:p>
          <a:p>
            <a:pPr marL="457200" indent="-457200">
              <a:buFont typeface="+mj-lt"/>
              <a:buAutoNum type="arabicPeriod"/>
            </a:pPr>
            <a:r>
              <a:rPr lang="en-US" sz="1200" dirty="0"/>
              <a:t>CNT_CHILDREN and CNT_FAM_MEMBERS has a positive correlation of 0.893275</a:t>
            </a:r>
          </a:p>
          <a:p>
            <a:pPr marL="457200" indent="-457200">
              <a:buFont typeface="+mj-lt"/>
              <a:buAutoNum type="arabicPeriod"/>
            </a:pPr>
            <a:r>
              <a:rPr lang="en-US" sz="1200" dirty="0"/>
              <a:t>DEF_60_CNT_SOCIAL_CIRCLE and DEF_30_CNT_SOCIAL_CIRCLE has a positive correlation of 0.861492</a:t>
            </a:r>
          </a:p>
          <a:p>
            <a:pPr marL="457200" indent="-457200">
              <a:buFont typeface="+mj-lt"/>
              <a:buAutoNum type="arabicPeriod"/>
            </a:pPr>
            <a:r>
              <a:rPr lang="en-US" sz="1200" dirty="0"/>
              <a:t>LIVE_REGION_NOT_WORK_REGION and REG_REGION_NOT_WORK_REGION has a positive correlation of 0.860421</a:t>
            </a:r>
          </a:p>
          <a:p>
            <a:pPr marL="457200" indent="-457200">
              <a:buFont typeface="+mj-lt"/>
              <a:buAutoNum type="arabicPeriod"/>
            </a:pPr>
            <a:r>
              <a:rPr lang="en-US" sz="1200" dirty="0"/>
              <a:t>REG_CITY_NOT_WORK_CITY and LIVE_CITY_NOT_WORK_CITY has a positive correlation of 0.820828</a:t>
            </a:r>
          </a:p>
          <a:p>
            <a:pPr marL="457200" indent="-457200">
              <a:buFont typeface="+mj-lt"/>
              <a:buAutoNum type="arabicPeriod"/>
            </a:pPr>
            <a:r>
              <a:rPr lang="en-US" sz="1200" dirty="0"/>
              <a:t>AMT_GOODS_PRICE and AMT_ ANNUITY has a positive correlation of 0.766669 </a:t>
            </a:r>
          </a:p>
          <a:p>
            <a:pPr marL="457200" indent="-457200">
              <a:buFont typeface="+mj-lt"/>
              <a:buAutoNum type="arabicPeriod"/>
            </a:pPr>
            <a:r>
              <a:rPr lang="en-US" sz="1200" dirty="0"/>
              <a:t>AMT_CREDIT and AMT_ANNUITY has a positive correlation of 0.762117</a:t>
            </a:r>
          </a:p>
          <a:p>
            <a:pPr marL="457200" indent="-457200">
              <a:buFont typeface="+mj-lt"/>
              <a:buAutoNum type="arabicPeriod"/>
            </a:pPr>
            <a:r>
              <a:rPr lang="en-US" sz="1200" dirty="0"/>
              <a:t>REG_REGION_NOT_LIVE_REGION and REG_REGION_NOT_WORK_REGION has a positive correlation of has a positive correlation of 0.461596</a:t>
            </a:r>
          </a:p>
          <a:p>
            <a:pPr marL="457200" indent="-457200">
              <a:buFont typeface="+mj-lt"/>
              <a:buAutoNum type="arabicPeriod"/>
            </a:pPr>
            <a:r>
              <a:rPr lang="en-US" sz="1200" dirty="0"/>
              <a:t>REG_CITY_NOT_LIVE_CITY and REG_CITY_NOT_WORK_CITY has a positive correlation of 0.442640</a:t>
            </a:r>
          </a:p>
          <a:p>
            <a:pPr marL="457200" indent="-457200">
              <a:buFont typeface="+mj-lt"/>
              <a:buAutoNum type="arabicPeriod"/>
            </a:pPr>
            <a:r>
              <a:rPr lang="en-US" sz="1200" dirty="0"/>
              <a:t>REG_REGION_NOT_LIVE_REGION and REG_CITY_NOT_LIVE_CITY has a positive correlation of 0.342321</a:t>
            </a:r>
            <a:endParaRPr lang="en-IN" sz="1200" dirty="0"/>
          </a:p>
        </p:txBody>
      </p:sp>
      <p:sp>
        <p:nvSpPr>
          <p:cNvPr id="7" name="Rectangle 5">
            <a:extLst>
              <a:ext uri="{FF2B5EF4-FFF2-40B4-BE49-F238E27FC236}">
                <a16:creationId xmlns:a16="http://schemas.microsoft.com/office/drawing/2014/main" id="{929AB385-D6EF-48BB-F6CB-A6B80E6AC50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BFDD1337-5313-7265-A1BB-7D51EDAA0D5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45199" y="367099"/>
            <a:ext cx="6146801"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5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3B057-5648-CBE1-BD8D-7E6F2839B880}"/>
              </a:ext>
            </a:extLst>
          </p:cNvPr>
          <p:cNvSpPr txBox="1"/>
          <p:nvPr/>
        </p:nvSpPr>
        <p:spPr>
          <a:xfrm>
            <a:off x="812800" y="2825234"/>
            <a:ext cx="10566400" cy="923330"/>
          </a:xfrm>
          <a:prstGeom prst="rect">
            <a:avLst/>
          </a:prstGeom>
          <a:noFill/>
        </p:spPr>
        <p:txBody>
          <a:bodyPr wrap="square">
            <a:spAutoFit/>
          </a:bodyPr>
          <a:lstStyle/>
          <a:p>
            <a:r>
              <a:rPr lang="en-US" sz="5400" dirty="0"/>
              <a:t>Analysis on ‘previous_application.csv’</a:t>
            </a:r>
            <a:endParaRPr lang="en-IN" sz="5400" dirty="0"/>
          </a:p>
        </p:txBody>
      </p:sp>
    </p:spTree>
    <p:extLst>
      <p:ext uri="{BB962C8B-B14F-4D97-AF65-F5344CB8AC3E}">
        <p14:creationId xmlns:p14="http://schemas.microsoft.com/office/powerpoint/2010/main" val="47371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Outlier Analysis on AMT_ANNUITY</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a:xfrm>
            <a:off x="852677" y="3198812"/>
            <a:ext cx="4754880" cy="2197100"/>
          </a:xfrm>
        </p:spPr>
        <p:txBody>
          <a:bodyPr/>
          <a:lstStyle/>
          <a:p>
            <a:r>
              <a:rPr lang="en-US" sz="3600" b="1" dirty="0"/>
              <a:t>Insights:</a:t>
            </a:r>
          </a:p>
          <a:p>
            <a:pPr algn="l">
              <a:buFont typeface="Arial" panose="020B0604020202020204" pitchFamily="34" charset="0"/>
              <a:buChar char="•"/>
            </a:pPr>
            <a:r>
              <a:rPr lang="en-US" b="0" i="0" dirty="0">
                <a:solidFill>
                  <a:srgbClr val="000000"/>
                </a:solidFill>
                <a:effectLst/>
                <a:latin typeface="Helvetica Neue"/>
              </a:rPr>
              <a:t> Some of outliers are noticed in AMT_ANNUITY column.</a:t>
            </a:r>
          </a:p>
          <a:p>
            <a:pPr algn="l">
              <a:buFont typeface="Arial" panose="020B0604020202020204" pitchFamily="34" charset="0"/>
              <a:buChar char="•"/>
            </a:pPr>
            <a:r>
              <a:rPr lang="en-US" b="0" i="0" dirty="0">
                <a:solidFill>
                  <a:srgbClr val="000000"/>
                </a:solidFill>
                <a:effectLst/>
                <a:latin typeface="Helvetica Neue"/>
              </a:rPr>
              <a:t> This indicates that annuity client are borrowing large amount</a:t>
            </a:r>
          </a:p>
          <a:p>
            <a:endParaRPr lang="en-IN" dirty="0"/>
          </a:p>
        </p:txBody>
      </p:sp>
      <p:pic>
        <p:nvPicPr>
          <p:cNvPr id="3074" name="Picture 2">
            <a:extLst>
              <a:ext uri="{FF2B5EF4-FFF2-40B4-BE49-F238E27FC236}">
                <a16:creationId xmlns:a16="http://schemas.microsoft.com/office/drawing/2014/main" id="{966543A9-A3CE-E579-E89B-2701FDD4AB9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570705"/>
            <a:ext cx="4754562" cy="345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2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Outlier Analysis on </a:t>
            </a:r>
            <a:r>
              <a:rPr lang="en-US" b="0" i="0" dirty="0">
                <a:solidFill>
                  <a:srgbClr val="000000"/>
                </a:solidFill>
                <a:effectLst/>
                <a:latin typeface="Helvetica Neue"/>
              </a:rPr>
              <a:t>AMT_CREDIT </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a:xfrm>
            <a:off x="1024128" y="3151187"/>
            <a:ext cx="4544822" cy="2292350"/>
          </a:xfrm>
        </p:spPr>
        <p:txBody>
          <a:bodyPr>
            <a:normAutofit fontScale="70000" lnSpcReduction="20000"/>
          </a:bodyPr>
          <a:lstStyle/>
          <a:p>
            <a:r>
              <a:rPr lang="en-US" sz="3600" b="1" dirty="0"/>
              <a:t>Insights:</a:t>
            </a:r>
          </a:p>
          <a:p>
            <a:pPr algn="l">
              <a:buFont typeface="Arial" panose="020B0604020202020204" pitchFamily="34" charset="0"/>
              <a:buChar char="•"/>
            </a:pPr>
            <a:r>
              <a:rPr lang="en-US" b="0" i="0" dirty="0">
                <a:solidFill>
                  <a:srgbClr val="000000"/>
                </a:solidFill>
                <a:effectLst/>
                <a:latin typeface="Helvetica Neue"/>
              </a:rPr>
              <a:t> Some of outliers are noticed in AMT_CREDIT column.</a:t>
            </a:r>
          </a:p>
          <a:p>
            <a:pPr algn="l">
              <a:buFont typeface="Arial" panose="020B0604020202020204" pitchFamily="34" charset="0"/>
              <a:buChar char="•"/>
            </a:pPr>
            <a:r>
              <a:rPr lang="en-US" b="0" i="0" dirty="0">
                <a:solidFill>
                  <a:srgbClr val="000000"/>
                </a:solidFill>
                <a:effectLst/>
                <a:latin typeface="Helvetica Neue"/>
              </a:rPr>
              <a:t> This indicates that some clients received more credit amount than the amount they applier for.</a:t>
            </a:r>
          </a:p>
          <a:p>
            <a:pPr algn="l">
              <a:buFont typeface="Arial" panose="020B0604020202020204" pitchFamily="34" charset="0"/>
              <a:buChar char="•"/>
            </a:pPr>
            <a:r>
              <a:rPr lang="en-US" b="0" i="0" dirty="0">
                <a:solidFill>
                  <a:srgbClr val="000000"/>
                </a:solidFill>
                <a:effectLst/>
                <a:latin typeface="Helvetica Neue"/>
              </a:rPr>
              <a:t> The first quartile is bigger than third quartile for credit amount which means most of the clients are from first quartile</a:t>
            </a:r>
          </a:p>
          <a:p>
            <a:endParaRPr lang="en-IN" dirty="0"/>
          </a:p>
        </p:txBody>
      </p:sp>
      <p:pic>
        <p:nvPicPr>
          <p:cNvPr id="5122" name="Picture 2">
            <a:extLst>
              <a:ext uri="{FF2B5EF4-FFF2-40B4-BE49-F238E27FC236}">
                <a16:creationId xmlns:a16="http://schemas.microsoft.com/office/drawing/2014/main" id="{A4094B7B-1B75-A152-F831-734888038CD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570705"/>
            <a:ext cx="4754562" cy="345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570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2A2-49E4-FEED-A01F-5F44AAD4829D}"/>
              </a:ext>
            </a:extLst>
          </p:cNvPr>
          <p:cNvSpPr>
            <a:spLocks noGrp="1"/>
          </p:cNvSpPr>
          <p:nvPr>
            <p:ph type="title"/>
          </p:nvPr>
        </p:nvSpPr>
        <p:spPr/>
        <p:txBody>
          <a:bodyPr/>
          <a:lstStyle/>
          <a:p>
            <a:r>
              <a:rPr lang="en-US" dirty="0"/>
              <a:t>Outlier Analysis on AMT_GOODS_PRICE</a:t>
            </a:r>
            <a:endParaRPr lang="en-IN" dirty="0"/>
          </a:p>
        </p:txBody>
      </p:sp>
      <p:sp>
        <p:nvSpPr>
          <p:cNvPr id="3" name="Content Placeholder 2">
            <a:extLst>
              <a:ext uri="{FF2B5EF4-FFF2-40B4-BE49-F238E27FC236}">
                <a16:creationId xmlns:a16="http://schemas.microsoft.com/office/drawing/2014/main" id="{02AA3F39-65FD-6D0C-7C27-BAC2740745ED}"/>
              </a:ext>
            </a:extLst>
          </p:cNvPr>
          <p:cNvSpPr>
            <a:spLocks noGrp="1"/>
          </p:cNvSpPr>
          <p:nvPr>
            <p:ph sz="half" idx="1"/>
          </p:nvPr>
        </p:nvSpPr>
        <p:spPr>
          <a:xfrm>
            <a:off x="1024128" y="3246437"/>
            <a:ext cx="4754880" cy="2101850"/>
          </a:xfrm>
        </p:spPr>
        <p:txBody>
          <a:bodyPr/>
          <a:lstStyle/>
          <a:p>
            <a:pPr algn="l"/>
            <a:r>
              <a:rPr lang="en-US" b="1" i="0" dirty="0">
                <a:solidFill>
                  <a:srgbClr val="000000"/>
                </a:solidFill>
                <a:effectLst/>
                <a:latin typeface="Helvetica Neue"/>
              </a:rPr>
              <a:t>Insights:</a:t>
            </a:r>
          </a:p>
          <a:p>
            <a:pPr algn="l">
              <a:buFont typeface="Arial" panose="020B0604020202020204" pitchFamily="34" charset="0"/>
              <a:buChar char="•"/>
            </a:pPr>
            <a:r>
              <a:rPr lang="en-US" b="0" i="0" dirty="0">
                <a:solidFill>
                  <a:srgbClr val="000000"/>
                </a:solidFill>
                <a:effectLst/>
                <a:latin typeface="Helvetica Neue"/>
              </a:rPr>
              <a:t>Some of outliers are noticed in AMT_CREDIT column.</a:t>
            </a:r>
          </a:p>
          <a:p>
            <a:pPr algn="l">
              <a:buFont typeface="Arial" panose="020B0604020202020204" pitchFamily="34" charset="0"/>
              <a:buChar char="•"/>
            </a:pPr>
            <a:r>
              <a:rPr lang="en-US" b="0" i="0" dirty="0">
                <a:solidFill>
                  <a:srgbClr val="000000"/>
                </a:solidFill>
                <a:effectLst/>
                <a:latin typeface="Helvetica Neue"/>
              </a:rPr>
              <a:t>This indicates that some clients has demanded for higher goods price.</a:t>
            </a:r>
          </a:p>
          <a:p>
            <a:endParaRPr lang="en-IN" dirty="0"/>
          </a:p>
        </p:txBody>
      </p:sp>
      <p:pic>
        <p:nvPicPr>
          <p:cNvPr id="4099" name="Picture 3">
            <a:extLst>
              <a:ext uri="{FF2B5EF4-FFF2-40B4-BE49-F238E27FC236}">
                <a16:creationId xmlns:a16="http://schemas.microsoft.com/office/drawing/2014/main" id="{5099C94C-AF25-E63B-53DA-34F1EEAFE35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570705"/>
            <a:ext cx="4754562" cy="345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337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3B057-5648-CBE1-BD8D-7E6F2839B880}"/>
              </a:ext>
            </a:extLst>
          </p:cNvPr>
          <p:cNvSpPr txBox="1"/>
          <p:nvPr/>
        </p:nvSpPr>
        <p:spPr>
          <a:xfrm>
            <a:off x="812800" y="2136338"/>
            <a:ext cx="10566400" cy="2585323"/>
          </a:xfrm>
          <a:prstGeom prst="rect">
            <a:avLst/>
          </a:prstGeom>
          <a:noFill/>
        </p:spPr>
        <p:txBody>
          <a:bodyPr wrap="square">
            <a:spAutoFit/>
          </a:bodyPr>
          <a:lstStyle/>
          <a:p>
            <a:r>
              <a:rPr lang="en-US" sz="5400" dirty="0"/>
              <a:t>Analysis After Merging Both csv files ‘application_data.csv’ &amp; ‘previous_application.csv’</a:t>
            </a:r>
            <a:endParaRPr lang="en-IN" sz="5400" dirty="0"/>
          </a:p>
        </p:txBody>
      </p:sp>
    </p:spTree>
    <p:extLst>
      <p:ext uri="{BB962C8B-B14F-4D97-AF65-F5344CB8AC3E}">
        <p14:creationId xmlns:p14="http://schemas.microsoft.com/office/powerpoint/2010/main" val="1194742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C8B-7C0E-FB38-831C-6A154E34C083}"/>
              </a:ext>
            </a:extLst>
          </p:cNvPr>
          <p:cNvSpPr>
            <a:spLocks noGrp="1"/>
          </p:cNvSpPr>
          <p:nvPr>
            <p:ph type="title"/>
          </p:nvPr>
        </p:nvSpPr>
        <p:spPr/>
        <p:txBody>
          <a:bodyPr/>
          <a:lstStyle/>
          <a:p>
            <a:r>
              <a:rPr lang="en-US" dirty="0"/>
              <a:t>Analysis on CODE_GENDER w.r.t TARGET</a:t>
            </a:r>
            <a:endParaRPr lang="en-IN" dirty="0"/>
          </a:p>
        </p:txBody>
      </p:sp>
      <p:sp>
        <p:nvSpPr>
          <p:cNvPr id="3" name="Content Placeholder 2">
            <a:extLst>
              <a:ext uri="{FF2B5EF4-FFF2-40B4-BE49-F238E27FC236}">
                <a16:creationId xmlns:a16="http://schemas.microsoft.com/office/drawing/2014/main" id="{210025F5-9DBD-72B4-4892-5C54F5AC49F8}"/>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US" dirty="0"/>
              <a:t> It is observed that, males are less defaulter than females.</a:t>
            </a:r>
          </a:p>
          <a:p>
            <a:pPr>
              <a:buFont typeface="Arial" panose="020B0604020202020204" pitchFamily="34" charset="0"/>
              <a:buChar char="•"/>
            </a:pPr>
            <a:r>
              <a:rPr lang="en-US" dirty="0"/>
              <a:t> Count of females are more than males.</a:t>
            </a:r>
            <a:endParaRPr lang="en-IN" dirty="0"/>
          </a:p>
        </p:txBody>
      </p:sp>
      <p:pic>
        <p:nvPicPr>
          <p:cNvPr id="5" name="Content Placeholder 4">
            <a:extLst>
              <a:ext uri="{FF2B5EF4-FFF2-40B4-BE49-F238E27FC236}">
                <a16:creationId xmlns:a16="http://schemas.microsoft.com/office/drawing/2014/main" id="{B2FD0BC5-9BB2-4203-0A4A-5D383326A695}"/>
              </a:ext>
            </a:extLst>
          </p:cNvPr>
          <p:cNvPicPr>
            <a:picLocks noGrp="1" noChangeAspect="1"/>
          </p:cNvPicPr>
          <p:nvPr>
            <p:ph sz="half" idx="2"/>
          </p:nvPr>
        </p:nvPicPr>
        <p:blipFill>
          <a:blip r:embed="rId2"/>
          <a:stretch>
            <a:fillRect/>
          </a:stretch>
        </p:blipFill>
        <p:spPr>
          <a:xfrm>
            <a:off x="5989638" y="2084832"/>
            <a:ext cx="5738812" cy="4582668"/>
          </a:xfrm>
          <a:prstGeom prst="rect">
            <a:avLst/>
          </a:prstGeom>
        </p:spPr>
      </p:pic>
    </p:spTree>
    <p:extLst>
      <p:ext uri="{BB962C8B-B14F-4D97-AF65-F5344CB8AC3E}">
        <p14:creationId xmlns:p14="http://schemas.microsoft.com/office/powerpoint/2010/main" val="230799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3416-B434-3B8A-1D33-314F0F1351EC}"/>
              </a:ext>
            </a:extLst>
          </p:cNvPr>
          <p:cNvSpPr>
            <a:spLocks noGrp="1"/>
          </p:cNvSpPr>
          <p:nvPr>
            <p:ph type="title"/>
          </p:nvPr>
        </p:nvSpPr>
        <p:spPr/>
        <p:txBody>
          <a:bodyPr/>
          <a:lstStyle/>
          <a:p>
            <a:r>
              <a:rPr lang="en-US" dirty="0"/>
              <a:t>Business understanding</a:t>
            </a:r>
            <a:endParaRPr lang="en-IN" dirty="0"/>
          </a:p>
        </p:txBody>
      </p:sp>
      <p:sp>
        <p:nvSpPr>
          <p:cNvPr id="3" name="Content Placeholder 2">
            <a:extLst>
              <a:ext uri="{FF2B5EF4-FFF2-40B4-BE49-F238E27FC236}">
                <a16:creationId xmlns:a16="http://schemas.microsoft.com/office/drawing/2014/main" id="{E1779049-EF31-9EFB-0EE7-3D44FCCB9B7C}"/>
              </a:ext>
            </a:extLst>
          </p:cNvPr>
          <p:cNvSpPr>
            <a:spLocks noGrp="1"/>
          </p:cNvSpPr>
          <p:nvPr>
            <p:ph idx="1"/>
          </p:nvPr>
        </p:nvSpPr>
        <p:spPr/>
        <p:txBody>
          <a:bodyPr>
            <a:normAutofit fontScale="92500" lnSpcReduction="10000"/>
          </a:bodyPr>
          <a:lstStyle/>
          <a:p>
            <a:pPr marL="0" indent="0">
              <a:buNone/>
            </a:pPr>
            <a:r>
              <a:rPr lang="en-US" dirty="0"/>
              <a:t>The loan providing companies find it hard to give loans to the people due to their insufficient or non-existent credit history. Because of that, some consumers use it to their advantage by becoming a defaulter. Suppose you work for a consumer finance company which specializes in lending various types of loans to urban customers. You have to use EDA to analyze the patterns present in the data. This will ensure that the applicants capable of repaying the loan are not rejected.</a:t>
            </a:r>
          </a:p>
          <a:p>
            <a:pPr marL="0" indent="0">
              <a:buNone/>
            </a:pPr>
            <a:endParaRPr lang="en-US" dirty="0"/>
          </a:p>
          <a:p>
            <a:pPr marL="0" indent="0">
              <a:buNone/>
            </a:pPr>
            <a:r>
              <a:rPr lang="en-US" dirty="0"/>
              <a:t>When the company receives a loan application, the company has to decide for loan approval based on the applicant’s profile. Two types of risks are associated with the bank’s decision:</a:t>
            </a:r>
          </a:p>
          <a:p>
            <a:pPr marL="514350" indent="-514350">
              <a:buFont typeface="+mj-lt"/>
              <a:buAutoNum type="romanUcPeriod"/>
            </a:pPr>
            <a:r>
              <a:rPr lang="en-US" dirty="0"/>
              <a:t>If the applicant is likely to repay the loan, then not approving the loan results in a loss of business to the company</a:t>
            </a:r>
          </a:p>
          <a:p>
            <a:pPr marL="514350" indent="-514350">
              <a:buFont typeface="+mj-lt"/>
              <a:buAutoNum type="romanUcPeriod"/>
            </a:pPr>
            <a:r>
              <a:rPr lang="en-US" dirty="0"/>
              <a:t>If the applicant is not likely to repay the loan, i.e. he/she is likely to default, then approving the loan may lead to a financial loss for the company.</a:t>
            </a:r>
            <a:endParaRPr lang="en-IN" dirty="0"/>
          </a:p>
        </p:txBody>
      </p:sp>
    </p:spTree>
    <p:extLst>
      <p:ext uri="{BB962C8B-B14F-4D97-AF65-F5344CB8AC3E}">
        <p14:creationId xmlns:p14="http://schemas.microsoft.com/office/powerpoint/2010/main" val="3972037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4972-F647-D86C-A861-EAB4D935BA7A}"/>
              </a:ext>
            </a:extLst>
          </p:cNvPr>
          <p:cNvSpPr>
            <a:spLocks noGrp="1"/>
          </p:cNvSpPr>
          <p:nvPr>
            <p:ph type="title"/>
          </p:nvPr>
        </p:nvSpPr>
        <p:spPr/>
        <p:txBody>
          <a:bodyPr/>
          <a:lstStyle/>
          <a:p>
            <a:r>
              <a:rPr lang="en-US" dirty="0"/>
              <a:t>Analysis on AGE_CATEGORICAL w.r.t TARGET</a:t>
            </a:r>
            <a:endParaRPr lang="en-IN" dirty="0"/>
          </a:p>
        </p:txBody>
      </p:sp>
      <p:sp>
        <p:nvSpPr>
          <p:cNvPr id="3" name="Content Placeholder 2">
            <a:extLst>
              <a:ext uri="{FF2B5EF4-FFF2-40B4-BE49-F238E27FC236}">
                <a16:creationId xmlns:a16="http://schemas.microsoft.com/office/drawing/2014/main" id="{82B14027-45FA-591B-23B9-A72B80B6B0F9}"/>
              </a:ext>
            </a:extLst>
          </p:cNvPr>
          <p:cNvSpPr>
            <a:spLocks noGrp="1"/>
          </p:cNvSpPr>
          <p:nvPr>
            <p:ph sz="half" idx="1"/>
          </p:nvPr>
        </p:nvSpPr>
        <p:spPr/>
        <p:txBody>
          <a:bodyPr/>
          <a:lstStyle/>
          <a:p>
            <a:r>
              <a:rPr lang="en-US" dirty="0"/>
              <a:t>Inferences:</a:t>
            </a:r>
          </a:p>
          <a:p>
            <a:pPr algn="l">
              <a:buFont typeface="Arial" panose="020B0604020202020204" pitchFamily="34" charset="0"/>
              <a:buChar char="•"/>
            </a:pPr>
            <a:r>
              <a:rPr lang="en-US" b="0" i="0" dirty="0">
                <a:solidFill>
                  <a:srgbClr val="000000"/>
                </a:solidFill>
                <a:effectLst/>
              </a:rPr>
              <a:t> Senior Citizens are the least defaulters</a:t>
            </a:r>
          </a:p>
          <a:p>
            <a:pPr algn="l">
              <a:buFont typeface="Arial" panose="020B0604020202020204" pitchFamily="34" charset="0"/>
              <a:buChar char="•"/>
            </a:pPr>
            <a:r>
              <a:rPr lang="en-US" b="0" i="0" dirty="0">
                <a:solidFill>
                  <a:srgbClr val="000000"/>
                </a:solidFill>
                <a:effectLst/>
              </a:rPr>
              <a:t> Middle aged adults are the most defaulters.</a:t>
            </a:r>
          </a:p>
          <a:p>
            <a:endParaRPr lang="en-IN" dirty="0"/>
          </a:p>
        </p:txBody>
      </p:sp>
      <p:pic>
        <p:nvPicPr>
          <p:cNvPr id="20482" name="Picture 2">
            <a:extLst>
              <a:ext uri="{FF2B5EF4-FFF2-40B4-BE49-F238E27FC236}">
                <a16:creationId xmlns:a16="http://schemas.microsoft.com/office/drawing/2014/main" id="{AB8C236E-010D-DF73-C825-1C9E517076B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286000"/>
            <a:ext cx="5795962" cy="398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166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8764-F515-4219-8D38-BF034474A3A2}"/>
              </a:ext>
            </a:extLst>
          </p:cNvPr>
          <p:cNvSpPr>
            <a:spLocks noGrp="1"/>
          </p:cNvSpPr>
          <p:nvPr>
            <p:ph type="title"/>
          </p:nvPr>
        </p:nvSpPr>
        <p:spPr>
          <a:xfrm>
            <a:off x="1024128" y="585216"/>
            <a:ext cx="10189972" cy="1499616"/>
          </a:xfrm>
        </p:spPr>
        <p:txBody>
          <a:bodyPr/>
          <a:lstStyle/>
          <a:p>
            <a:r>
              <a:rPr lang="en-US" dirty="0"/>
              <a:t>Analysis on NAME_FAMILY_STATUS w.r.t TARGET</a:t>
            </a:r>
            <a:endParaRPr lang="en-IN" dirty="0"/>
          </a:p>
        </p:txBody>
      </p:sp>
      <p:sp>
        <p:nvSpPr>
          <p:cNvPr id="3" name="Content Placeholder 2">
            <a:extLst>
              <a:ext uri="{FF2B5EF4-FFF2-40B4-BE49-F238E27FC236}">
                <a16:creationId xmlns:a16="http://schemas.microsoft.com/office/drawing/2014/main" id="{2A87939D-D0A6-15D0-5BF1-3F5609099CEC}"/>
              </a:ext>
            </a:extLst>
          </p:cNvPr>
          <p:cNvSpPr>
            <a:spLocks noGrp="1"/>
          </p:cNvSpPr>
          <p:nvPr>
            <p:ph sz="half" idx="1"/>
          </p:nvPr>
        </p:nvSpPr>
        <p:spPr/>
        <p:txBody>
          <a:bodyPr/>
          <a:lstStyle/>
          <a:p>
            <a:r>
              <a:rPr lang="en-US" dirty="0"/>
              <a:t>Inferences:</a:t>
            </a:r>
          </a:p>
          <a:p>
            <a:pPr algn="l">
              <a:buFont typeface="Arial" panose="020B0604020202020204" pitchFamily="34" charset="0"/>
              <a:buChar char="•"/>
            </a:pPr>
            <a:r>
              <a:rPr lang="en-US" dirty="0"/>
              <a:t> </a:t>
            </a:r>
            <a:r>
              <a:rPr lang="en-US" b="0" i="0" dirty="0">
                <a:solidFill>
                  <a:srgbClr val="000000"/>
                </a:solidFill>
                <a:effectLst/>
              </a:rPr>
              <a:t>widows are the least defaulter.</a:t>
            </a:r>
          </a:p>
          <a:p>
            <a:pPr algn="l">
              <a:buFont typeface="Arial" panose="020B0604020202020204" pitchFamily="34" charset="0"/>
              <a:buChar char="•"/>
            </a:pPr>
            <a:r>
              <a:rPr lang="en-US" b="0" i="0" dirty="0">
                <a:solidFill>
                  <a:srgbClr val="000000"/>
                </a:solidFill>
                <a:effectLst/>
              </a:rPr>
              <a:t> married are the most defaulter.</a:t>
            </a:r>
            <a:endParaRPr lang="en-US" dirty="0"/>
          </a:p>
        </p:txBody>
      </p:sp>
      <p:pic>
        <p:nvPicPr>
          <p:cNvPr id="19458" name="Picture 2">
            <a:extLst>
              <a:ext uri="{FF2B5EF4-FFF2-40B4-BE49-F238E27FC236}">
                <a16:creationId xmlns:a16="http://schemas.microsoft.com/office/drawing/2014/main" id="{7BE1C943-3330-781F-9F0C-16400F55E8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190750"/>
            <a:ext cx="5808662" cy="396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15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C8B-7C0E-FB38-831C-6A154E34C083}"/>
              </a:ext>
            </a:extLst>
          </p:cNvPr>
          <p:cNvSpPr>
            <a:spLocks noGrp="1"/>
          </p:cNvSpPr>
          <p:nvPr>
            <p:ph type="title"/>
          </p:nvPr>
        </p:nvSpPr>
        <p:spPr/>
        <p:txBody>
          <a:bodyPr/>
          <a:lstStyle/>
          <a:p>
            <a:r>
              <a:rPr lang="en-US" dirty="0"/>
              <a:t>Analysis on NAME_EDUCATION_TYPE w.r.t TARGET</a:t>
            </a:r>
            <a:endParaRPr lang="en-IN" dirty="0"/>
          </a:p>
        </p:txBody>
      </p:sp>
      <p:sp>
        <p:nvSpPr>
          <p:cNvPr id="3" name="Content Placeholder 2">
            <a:extLst>
              <a:ext uri="{FF2B5EF4-FFF2-40B4-BE49-F238E27FC236}">
                <a16:creationId xmlns:a16="http://schemas.microsoft.com/office/drawing/2014/main" id="{210025F5-9DBD-72B4-4892-5C54F5AC49F8}"/>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US" dirty="0"/>
              <a:t> </a:t>
            </a:r>
            <a:r>
              <a:rPr lang="en-IN" dirty="0"/>
              <a:t>It is observed that applicants having education type ‘secondary/secondary special’ are more likely to be defaulters than the non-defaulters.</a:t>
            </a:r>
          </a:p>
          <a:p>
            <a:pPr>
              <a:buFont typeface="Arial" panose="020B0604020202020204" pitchFamily="34" charset="0"/>
              <a:buChar char="•"/>
            </a:pPr>
            <a:r>
              <a:rPr lang="en-IN" dirty="0"/>
              <a:t> Applicants having education type ‘Higher Education’ are more likely to be Non-defaulters than the defaulters.</a:t>
            </a:r>
          </a:p>
          <a:p>
            <a:pPr>
              <a:buFont typeface="Arial" panose="020B0604020202020204" pitchFamily="34" charset="0"/>
              <a:buChar char="•"/>
            </a:pPr>
            <a:r>
              <a:rPr lang="en-IN" dirty="0"/>
              <a:t> Applicants with lower education level tends to take less loan.</a:t>
            </a:r>
          </a:p>
        </p:txBody>
      </p:sp>
      <p:pic>
        <p:nvPicPr>
          <p:cNvPr id="11266" name="Picture 2">
            <a:extLst>
              <a:ext uri="{FF2B5EF4-FFF2-40B4-BE49-F238E27FC236}">
                <a16:creationId xmlns:a16="http://schemas.microsoft.com/office/drawing/2014/main" id="{C5EBD1F1-6C4E-5B2C-8D0C-CA01E58D830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152650"/>
            <a:ext cx="5713412" cy="458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2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C8B-7C0E-FB38-831C-6A154E34C083}"/>
              </a:ext>
            </a:extLst>
          </p:cNvPr>
          <p:cNvSpPr>
            <a:spLocks noGrp="1"/>
          </p:cNvSpPr>
          <p:nvPr>
            <p:ph type="title"/>
          </p:nvPr>
        </p:nvSpPr>
        <p:spPr>
          <a:xfrm>
            <a:off x="1024128" y="585216"/>
            <a:ext cx="10050272" cy="1499616"/>
          </a:xfrm>
        </p:spPr>
        <p:txBody>
          <a:bodyPr/>
          <a:lstStyle/>
          <a:p>
            <a:r>
              <a:rPr lang="en-US" dirty="0"/>
              <a:t>Analysis on AMT_INCOME_RANGE w.r.t TARGET</a:t>
            </a:r>
            <a:endParaRPr lang="en-IN" dirty="0"/>
          </a:p>
        </p:txBody>
      </p:sp>
      <p:sp>
        <p:nvSpPr>
          <p:cNvPr id="3" name="Content Placeholder 2">
            <a:extLst>
              <a:ext uri="{FF2B5EF4-FFF2-40B4-BE49-F238E27FC236}">
                <a16:creationId xmlns:a16="http://schemas.microsoft.com/office/drawing/2014/main" id="{210025F5-9DBD-72B4-4892-5C54F5AC49F8}"/>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US" dirty="0"/>
              <a:t> Applicants with higher income range tends to be less defaulter than lower income range.</a:t>
            </a:r>
            <a:endParaRPr lang="en-IN" dirty="0"/>
          </a:p>
        </p:txBody>
      </p:sp>
      <p:pic>
        <p:nvPicPr>
          <p:cNvPr id="10244" name="Picture 4">
            <a:extLst>
              <a:ext uri="{FF2B5EF4-FFF2-40B4-BE49-F238E27FC236}">
                <a16:creationId xmlns:a16="http://schemas.microsoft.com/office/drawing/2014/main" id="{B5B5646B-BA2E-1F5E-C28D-CCACFCE1745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95988" y="3003550"/>
            <a:ext cx="5910262" cy="2754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12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18F9-FFDA-14BB-63FA-83FE855EBC5F}"/>
              </a:ext>
            </a:extLst>
          </p:cNvPr>
          <p:cNvSpPr>
            <a:spLocks noGrp="1"/>
          </p:cNvSpPr>
          <p:nvPr>
            <p:ph type="title"/>
          </p:nvPr>
        </p:nvSpPr>
        <p:spPr>
          <a:xfrm>
            <a:off x="1024128" y="585216"/>
            <a:ext cx="10024872" cy="1499616"/>
          </a:xfrm>
        </p:spPr>
        <p:txBody>
          <a:bodyPr/>
          <a:lstStyle/>
          <a:p>
            <a:r>
              <a:rPr lang="en-US" dirty="0"/>
              <a:t>Analysis on NAME_INCOME_TYPE w.r.t TARGET</a:t>
            </a:r>
            <a:endParaRPr lang="en-IN" dirty="0"/>
          </a:p>
        </p:txBody>
      </p:sp>
      <p:sp>
        <p:nvSpPr>
          <p:cNvPr id="3" name="Content Placeholder 2">
            <a:extLst>
              <a:ext uri="{FF2B5EF4-FFF2-40B4-BE49-F238E27FC236}">
                <a16:creationId xmlns:a16="http://schemas.microsoft.com/office/drawing/2014/main" id="{D1CB8B83-642B-36DC-9FD2-F545E9C32A42}"/>
              </a:ext>
            </a:extLst>
          </p:cNvPr>
          <p:cNvSpPr>
            <a:spLocks noGrp="1"/>
          </p:cNvSpPr>
          <p:nvPr>
            <p:ph sz="half" idx="1"/>
          </p:nvPr>
        </p:nvSpPr>
        <p:spPr/>
        <p:txBody>
          <a:bodyPr/>
          <a:lstStyle/>
          <a:p>
            <a:r>
              <a:rPr lang="en-US" dirty="0"/>
              <a:t>Inferences:</a:t>
            </a:r>
          </a:p>
          <a:p>
            <a:pPr algn="l">
              <a:buFont typeface="Arial" panose="020B0604020202020204" pitchFamily="34" charset="0"/>
              <a:buChar char="•"/>
            </a:pPr>
            <a:r>
              <a:rPr lang="en-US" b="0" i="0" dirty="0">
                <a:solidFill>
                  <a:srgbClr val="000000"/>
                </a:solidFill>
                <a:effectLst/>
              </a:rPr>
              <a:t> Working professional are the most defaulters followed by Commercial associate and state servants.</a:t>
            </a:r>
          </a:p>
          <a:p>
            <a:pPr algn="l">
              <a:buFont typeface="Arial" panose="020B0604020202020204" pitchFamily="34" charset="0"/>
              <a:buChar char="•"/>
            </a:pPr>
            <a:r>
              <a:rPr lang="en-US" b="0" i="0" dirty="0">
                <a:solidFill>
                  <a:srgbClr val="000000"/>
                </a:solidFill>
                <a:effectLst/>
              </a:rPr>
              <a:t> Students, pensioner are the least defaulters followed by Maternity leave.</a:t>
            </a:r>
          </a:p>
          <a:p>
            <a:endParaRPr lang="en-IN" dirty="0"/>
          </a:p>
        </p:txBody>
      </p:sp>
      <p:pic>
        <p:nvPicPr>
          <p:cNvPr id="21506" name="Picture 2">
            <a:extLst>
              <a:ext uri="{FF2B5EF4-FFF2-40B4-BE49-F238E27FC236}">
                <a16:creationId xmlns:a16="http://schemas.microsoft.com/office/drawing/2014/main" id="{82438C9F-3136-73F8-DC56-8C1946A828B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349500"/>
            <a:ext cx="5815012" cy="392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823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991D-CB2F-9033-0D65-48E6DC2961B8}"/>
              </a:ext>
            </a:extLst>
          </p:cNvPr>
          <p:cNvSpPr>
            <a:spLocks noGrp="1"/>
          </p:cNvSpPr>
          <p:nvPr>
            <p:ph type="title"/>
          </p:nvPr>
        </p:nvSpPr>
        <p:spPr/>
        <p:txBody>
          <a:bodyPr/>
          <a:lstStyle/>
          <a:p>
            <a:r>
              <a:rPr lang="en-US" dirty="0"/>
              <a:t>Analysis on YEARS_EMPLOYED_CATEGORICAL w.r.t TARGET</a:t>
            </a:r>
            <a:endParaRPr lang="en-IN" dirty="0"/>
          </a:p>
        </p:txBody>
      </p:sp>
      <p:sp>
        <p:nvSpPr>
          <p:cNvPr id="3" name="Content Placeholder 2">
            <a:extLst>
              <a:ext uri="{FF2B5EF4-FFF2-40B4-BE49-F238E27FC236}">
                <a16:creationId xmlns:a16="http://schemas.microsoft.com/office/drawing/2014/main" id="{8B701D10-05F3-14E9-17FA-3F512D612641}"/>
              </a:ext>
            </a:extLst>
          </p:cNvPr>
          <p:cNvSpPr>
            <a:spLocks noGrp="1"/>
          </p:cNvSpPr>
          <p:nvPr>
            <p:ph sz="half" idx="1"/>
          </p:nvPr>
        </p:nvSpPr>
        <p:spPr/>
        <p:txBody>
          <a:bodyPr/>
          <a:lstStyle/>
          <a:p>
            <a:r>
              <a:rPr lang="en-US" dirty="0"/>
              <a:t>Inferences:</a:t>
            </a:r>
          </a:p>
          <a:p>
            <a:r>
              <a:rPr lang="en-US" b="0" i="0" dirty="0">
                <a:solidFill>
                  <a:srgbClr val="000000"/>
                </a:solidFill>
                <a:effectLst/>
              </a:rPr>
              <a:t>Applicants with more years of employment tends to be less defaulter than with less years of employment</a:t>
            </a:r>
          </a:p>
          <a:p>
            <a:endParaRPr lang="en-US" dirty="0"/>
          </a:p>
        </p:txBody>
      </p:sp>
      <p:pic>
        <p:nvPicPr>
          <p:cNvPr id="22530" name="Picture 2">
            <a:extLst>
              <a:ext uri="{FF2B5EF4-FFF2-40B4-BE49-F238E27FC236}">
                <a16:creationId xmlns:a16="http://schemas.microsoft.com/office/drawing/2014/main" id="{6E406D3D-562C-F58A-81E9-C3C0FC7DF9D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406650"/>
            <a:ext cx="5903912" cy="390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004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C8B-7C0E-FB38-831C-6A154E34C083}"/>
              </a:ext>
            </a:extLst>
          </p:cNvPr>
          <p:cNvSpPr>
            <a:spLocks noGrp="1"/>
          </p:cNvSpPr>
          <p:nvPr>
            <p:ph type="title"/>
          </p:nvPr>
        </p:nvSpPr>
        <p:spPr>
          <a:xfrm>
            <a:off x="1024128" y="585216"/>
            <a:ext cx="10793222" cy="1499616"/>
          </a:xfrm>
        </p:spPr>
        <p:txBody>
          <a:bodyPr/>
          <a:lstStyle/>
          <a:p>
            <a:r>
              <a:rPr lang="en-US" dirty="0"/>
              <a:t>Analysis on NAME_CONTRACT_STATUS w.r.t TARGET</a:t>
            </a:r>
            <a:endParaRPr lang="en-IN" dirty="0"/>
          </a:p>
        </p:txBody>
      </p:sp>
      <p:sp>
        <p:nvSpPr>
          <p:cNvPr id="3" name="Content Placeholder 2">
            <a:extLst>
              <a:ext uri="{FF2B5EF4-FFF2-40B4-BE49-F238E27FC236}">
                <a16:creationId xmlns:a16="http://schemas.microsoft.com/office/drawing/2014/main" id="{210025F5-9DBD-72B4-4892-5C54F5AC49F8}"/>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US" dirty="0"/>
              <a:t> Applicants when contract status is approved tends to be more defaulter than others.</a:t>
            </a:r>
          </a:p>
        </p:txBody>
      </p:sp>
      <p:pic>
        <p:nvPicPr>
          <p:cNvPr id="8" name="Content Placeholder 7">
            <a:extLst>
              <a:ext uri="{FF2B5EF4-FFF2-40B4-BE49-F238E27FC236}">
                <a16:creationId xmlns:a16="http://schemas.microsoft.com/office/drawing/2014/main" id="{4D3F52A8-A379-8053-AFB2-68CDBCA5EF7D}"/>
              </a:ext>
            </a:extLst>
          </p:cNvPr>
          <p:cNvPicPr>
            <a:picLocks noGrp="1" noChangeAspect="1"/>
          </p:cNvPicPr>
          <p:nvPr>
            <p:ph sz="half" idx="2"/>
          </p:nvPr>
        </p:nvPicPr>
        <p:blipFill>
          <a:blip r:embed="rId2"/>
          <a:stretch>
            <a:fillRect/>
          </a:stretch>
        </p:blipFill>
        <p:spPr>
          <a:xfrm>
            <a:off x="5989638" y="2286000"/>
            <a:ext cx="6088062" cy="4023360"/>
          </a:xfrm>
          <a:prstGeom prst="rect">
            <a:avLst/>
          </a:prstGeom>
        </p:spPr>
      </p:pic>
    </p:spTree>
    <p:extLst>
      <p:ext uri="{BB962C8B-B14F-4D97-AF65-F5344CB8AC3E}">
        <p14:creationId xmlns:p14="http://schemas.microsoft.com/office/powerpoint/2010/main" val="831243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C8B-7C0E-FB38-831C-6A154E34C083}"/>
              </a:ext>
            </a:extLst>
          </p:cNvPr>
          <p:cNvSpPr>
            <a:spLocks noGrp="1"/>
          </p:cNvSpPr>
          <p:nvPr>
            <p:ph type="title"/>
          </p:nvPr>
        </p:nvSpPr>
        <p:spPr/>
        <p:txBody>
          <a:bodyPr/>
          <a:lstStyle/>
          <a:p>
            <a:r>
              <a:rPr lang="en-US" dirty="0"/>
              <a:t>Analysis on NAME_CLIENT_TYPE w.r.t TARGET</a:t>
            </a:r>
            <a:endParaRPr lang="en-IN" dirty="0"/>
          </a:p>
        </p:txBody>
      </p:sp>
      <p:sp>
        <p:nvSpPr>
          <p:cNvPr id="3" name="Content Placeholder 2">
            <a:extLst>
              <a:ext uri="{FF2B5EF4-FFF2-40B4-BE49-F238E27FC236}">
                <a16:creationId xmlns:a16="http://schemas.microsoft.com/office/drawing/2014/main" id="{210025F5-9DBD-72B4-4892-5C54F5AC49F8}"/>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IN" dirty="0"/>
              <a:t> Applicants of type ‘Refreshed’ are tends to be the least defaulter.</a:t>
            </a:r>
          </a:p>
          <a:p>
            <a:pPr>
              <a:buFont typeface="Arial" panose="020B0604020202020204" pitchFamily="34" charset="0"/>
              <a:buChar char="•"/>
            </a:pPr>
            <a:r>
              <a:rPr lang="en-IN" dirty="0"/>
              <a:t> Applicants of type ‘Repeater’ are tends to be the most defaulter.</a:t>
            </a:r>
          </a:p>
          <a:p>
            <a:endParaRPr lang="en-US" dirty="0"/>
          </a:p>
        </p:txBody>
      </p:sp>
      <p:pic>
        <p:nvPicPr>
          <p:cNvPr id="8194" name="Picture 2">
            <a:extLst>
              <a:ext uri="{FF2B5EF4-FFF2-40B4-BE49-F238E27FC236}">
                <a16:creationId xmlns:a16="http://schemas.microsoft.com/office/drawing/2014/main" id="{5D8A9A0D-1FBD-2ADD-F195-CF0DE81BE94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084832"/>
            <a:ext cx="5961062" cy="422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28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F4C3-10E2-E170-8493-4C549E8F5979}"/>
              </a:ext>
            </a:extLst>
          </p:cNvPr>
          <p:cNvSpPr>
            <a:spLocks noGrp="1"/>
          </p:cNvSpPr>
          <p:nvPr>
            <p:ph type="title"/>
          </p:nvPr>
        </p:nvSpPr>
        <p:spPr/>
        <p:txBody>
          <a:bodyPr/>
          <a:lstStyle/>
          <a:p>
            <a:r>
              <a:rPr lang="en-US" dirty="0"/>
              <a:t>Analysis on YEARS_DECISION w.r.t TARGET</a:t>
            </a:r>
            <a:endParaRPr lang="en-IN" dirty="0"/>
          </a:p>
        </p:txBody>
      </p:sp>
      <p:sp>
        <p:nvSpPr>
          <p:cNvPr id="3" name="Content Placeholder 2">
            <a:extLst>
              <a:ext uri="{FF2B5EF4-FFF2-40B4-BE49-F238E27FC236}">
                <a16:creationId xmlns:a16="http://schemas.microsoft.com/office/drawing/2014/main" id="{031D4553-4DBE-9DB7-3581-EACAF20C5DDA}"/>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US" dirty="0"/>
              <a:t> Relative to current application when the decision about previous application made early are tends to be more defaulter.</a:t>
            </a:r>
          </a:p>
          <a:p>
            <a:pPr>
              <a:buFont typeface="Arial" panose="020B0604020202020204" pitchFamily="34" charset="0"/>
              <a:buChar char="•"/>
            </a:pPr>
            <a:r>
              <a:rPr lang="en-US" dirty="0"/>
              <a:t> Relative to current application when the decision about previous application made late are tends to be least defaulter.</a:t>
            </a:r>
          </a:p>
          <a:p>
            <a:pPr marL="0" indent="0">
              <a:buNone/>
            </a:pPr>
            <a:endParaRPr lang="en-IN" dirty="0"/>
          </a:p>
        </p:txBody>
      </p:sp>
      <p:pic>
        <p:nvPicPr>
          <p:cNvPr id="13314" name="Picture 2">
            <a:extLst>
              <a:ext uri="{FF2B5EF4-FFF2-40B4-BE49-F238E27FC236}">
                <a16:creationId xmlns:a16="http://schemas.microsoft.com/office/drawing/2014/main" id="{FA1F6368-1A44-F584-5EC8-E5FCB559BD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286000"/>
            <a:ext cx="5916612" cy="398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491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C8B-7C0E-FB38-831C-6A154E34C083}"/>
              </a:ext>
            </a:extLst>
          </p:cNvPr>
          <p:cNvSpPr>
            <a:spLocks noGrp="1"/>
          </p:cNvSpPr>
          <p:nvPr>
            <p:ph type="title"/>
          </p:nvPr>
        </p:nvSpPr>
        <p:spPr/>
        <p:txBody>
          <a:bodyPr/>
          <a:lstStyle/>
          <a:p>
            <a:r>
              <a:rPr lang="en-US" dirty="0"/>
              <a:t>Analysis on AMT_ANNUITY, AMT_CREDIT w.r.t TARGET</a:t>
            </a:r>
            <a:endParaRPr lang="en-IN" dirty="0"/>
          </a:p>
        </p:txBody>
      </p:sp>
      <p:sp>
        <p:nvSpPr>
          <p:cNvPr id="3" name="Content Placeholder 2">
            <a:extLst>
              <a:ext uri="{FF2B5EF4-FFF2-40B4-BE49-F238E27FC236}">
                <a16:creationId xmlns:a16="http://schemas.microsoft.com/office/drawing/2014/main" id="{210025F5-9DBD-72B4-4892-5C54F5AC49F8}"/>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US" dirty="0"/>
              <a:t> When credit amount is increase, annuity amount also increases.</a:t>
            </a:r>
          </a:p>
          <a:p>
            <a:pPr>
              <a:buFont typeface="Arial" panose="020B0604020202020204" pitchFamily="34" charset="0"/>
              <a:buChar char="•"/>
            </a:pPr>
            <a:r>
              <a:rPr lang="en-US" dirty="0"/>
              <a:t> when the amount credited lies between 2000000-3500000 and annuity amount lies between 100000-300000, applicants tends to be more defaulter.</a:t>
            </a:r>
            <a:endParaRPr lang="en-IN" dirty="0"/>
          </a:p>
        </p:txBody>
      </p:sp>
      <p:pic>
        <p:nvPicPr>
          <p:cNvPr id="7170" name="Picture 2">
            <a:extLst>
              <a:ext uri="{FF2B5EF4-FFF2-40B4-BE49-F238E27FC236}">
                <a16:creationId xmlns:a16="http://schemas.microsoft.com/office/drawing/2014/main" id="{E9034C95-30CA-656E-C906-F64B3EF246A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084832"/>
            <a:ext cx="6005512" cy="4665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28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FF6F-EB8B-EAAA-06A1-B29A09C5E5B4}"/>
              </a:ext>
            </a:extLst>
          </p:cNvPr>
          <p:cNvSpPr>
            <a:spLocks noGrp="1"/>
          </p:cNvSpPr>
          <p:nvPr>
            <p:ph type="title"/>
          </p:nvPr>
        </p:nvSpPr>
        <p:spPr/>
        <p:txBody>
          <a:bodyPr/>
          <a:lstStyle/>
          <a:p>
            <a:r>
              <a:rPr lang="en-IN" dirty="0"/>
              <a:t>Business Objectives</a:t>
            </a:r>
          </a:p>
        </p:txBody>
      </p:sp>
      <p:sp>
        <p:nvSpPr>
          <p:cNvPr id="3" name="Content Placeholder 2">
            <a:extLst>
              <a:ext uri="{FF2B5EF4-FFF2-40B4-BE49-F238E27FC236}">
                <a16:creationId xmlns:a16="http://schemas.microsoft.com/office/drawing/2014/main" id="{468258B6-0BCC-92E1-927F-AC6CF160AA86}"/>
              </a:ext>
            </a:extLst>
          </p:cNvPr>
          <p:cNvSpPr>
            <a:spLocks noGrp="1"/>
          </p:cNvSpPr>
          <p:nvPr>
            <p:ph idx="1"/>
          </p:nvPr>
        </p:nvSpPr>
        <p:spPr/>
        <p:txBody>
          <a:bodyPr/>
          <a:lstStyle/>
          <a:p>
            <a:pPr algn="l" rtl="0"/>
            <a:r>
              <a:rPr lang="en-US" b="0" i="0" dirty="0">
                <a:solidFill>
                  <a:srgbClr val="091E42"/>
                </a:solidFill>
                <a:effectLst/>
                <a:latin typeface="freight-text-pro"/>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algn="l" rtl="0"/>
            <a:r>
              <a:rPr lang="en-US" b="0" i="0" dirty="0">
                <a:solidFill>
                  <a:srgbClr val="091E42"/>
                </a:solidFill>
                <a:effectLst/>
                <a:latin typeface="freight-text-pro"/>
              </a:rPr>
              <a:t> </a:t>
            </a:r>
          </a:p>
          <a:p>
            <a:pPr algn="l" rtl="0"/>
            <a:r>
              <a:rPr lang="en-US" b="0" i="0" dirty="0">
                <a:solidFill>
                  <a:srgbClr val="091E42"/>
                </a:solidFill>
                <a:effectLst/>
                <a:latin typeface="freight-text-pro"/>
              </a:rPr>
              <a:t>In other words, the company wants to understand the driving factors (or driver variables) behind loan default, i.e. the variables which are strong indicators of default.  The company can utilize this knowledge for its portfolio and risk assessment.</a:t>
            </a:r>
          </a:p>
          <a:p>
            <a:endParaRPr lang="en-IN" dirty="0"/>
          </a:p>
        </p:txBody>
      </p:sp>
    </p:spTree>
    <p:extLst>
      <p:ext uri="{BB962C8B-B14F-4D97-AF65-F5344CB8AC3E}">
        <p14:creationId xmlns:p14="http://schemas.microsoft.com/office/powerpoint/2010/main" val="916267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892D-72D1-C332-692E-0F7AD9F5A617}"/>
              </a:ext>
            </a:extLst>
          </p:cNvPr>
          <p:cNvSpPr>
            <a:spLocks noGrp="1"/>
          </p:cNvSpPr>
          <p:nvPr>
            <p:ph type="title"/>
          </p:nvPr>
        </p:nvSpPr>
        <p:spPr/>
        <p:txBody>
          <a:bodyPr/>
          <a:lstStyle/>
          <a:p>
            <a:r>
              <a:rPr lang="en-US" dirty="0"/>
              <a:t>Analysis on </a:t>
            </a:r>
            <a:r>
              <a:rPr lang="en-US" dirty="0" err="1"/>
              <a:t>AMT_goods_Price</a:t>
            </a:r>
            <a:r>
              <a:rPr lang="en-US" dirty="0"/>
              <a:t>, AMT_CREDIT w.r.t TARGET</a:t>
            </a:r>
            <a:endParaRPr lang="en-IN" dirty="0"/>
          </a:p>
        </p:txBody>
      </p:sp>
      <p:sp>
        <p:nvSpPr>
          <p:cNvPr id="3" name="Content Placeholder 2">
            <a:extLst>
              <a:ext uri="{FF2B5EF4-FFF2-40B4-BE49-F238E27FC236}">
                <a16:creationId xmlns:a16="http://schemas.microsoft.com/office/drawing/2014/main" id="{CEC429A6-37E5-1F22-9B0E-815C53ED9B18}"/>
              </a:ext>
            </a:extLst>
          </p:cNvPr>
          <p:cNvSpPr>
            <a:spLocks noGrp="1"/>
          </p:cNvSpPr>
          <p:nvPr>
            <p:ph sz="half" idx="1"/>
          </p:nvPr>
        </p:nvSpPr>
        <p:spPr/>
        <p:txBody>
          <a:bodyPr/>
          <a:lstStyle/>
          <a:p>
            <a:r>
              <a:rPr lang="en-US" dirty="0"/>
              <a:t>Inferences:</a:t>
            </a:r>
          </a:p>
          <a:p>
            <a:pPr>
              <a:buFont typeface="Arial" panose="020B0604020202020204" pitchFamily="34" charset="0"/>
              <a:buChar char="•"/>
            </a:pPr>
            <a:r>
              <a:rPr lang="en-US" dirty="0"/>
              <a:t> It is observed that when amount of goods price is increased, amount credit is less.</a:t>
            </a:r>
          </a:p>
          <a:p>
            <a:pPr>
              <a:buFont typeface="Arial" panose="020B0604020202020204" pitchFamily="34" charset="0"/>
              <a:buChar char="•"/>
            </a:pPr>
            <a:r>
              <a:rPr lang="en-US" dirty="0"/>
              <a:t> Applicants with higher goods price and higher credited amount are tends to be more defaulter.</a:t>
            </a:r>
            <a:endParaRPr lang="en-IN" dirty="0"/>
          </a:p>
        </p:txBody>
      </p:sp>
      <p:pic>
        <p:nvPicPr>
          <p:cNvPr id="12290" name="Picture 2">
            <a:extLst>
              <a:ext uri="{FF2B5EF4-FFF2-40B4-BE49-F238E27FC236}">
                <a16:creationId xmlns:a16="http://schemas.microsoft.com/office/drawing/2014/main" id="{697ABA43-B8BD-43BD-6BF8-C81C55FC4D0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084832"/>
            <a:ext cx="5884862" cy="465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325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8D998923-0E3B-4C45-253E-3176F91A8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963" y="104774"/>
            <a:ext cx="6416675" cy="6638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98BA29-529A-168A-76F9-5BC43A034587}"/>
              </a:ext>
            </a:extLst>
          </p:cNvPr>
          <p:cNvSpPr txBox="1"/>
          <p:nvPr/>
        </p:nvSpPr>
        <p:spPr>
          <a:xfrm>
            <a:off x="252412" y="247134"/>
            <a:ext cx="5843588" cy="784830"/>
          </a:xfrm>
          <a:prstGeom prst="rect">
            <a:avLst/>
          </a:prstGeom>
          <a:noFill/>
        </p:spPr>
        <p:txBody>
          <a:bodyPr wrap="square">
            <a:spAutoFit/>
          </a:bodyPr>
          <a:lstStyle/>
          <a:p>
            <a:r>
              <a:rPr lang="en-US" sz="4500" dirty="0"/>
              <a:t>Top 10 Correlations</a:t>
            </a:r>
            <a:endParaRPr lang="en-IN" sz="4500" dirty="0"/>
          </a:p>
        </p:txBody>
      </p:sp>
      <p:sp>
        <p:nvSpPr>
          <p:cNvPr id="5" name="TextBox 4">
            <a:extLst>
              <a:ext uri="{FF2B5EF4-FFF2-40B4-BE49-F238E27FC236}">
                <a16:creationId xmlns:a16="http://schemas.microsoft.com/office/drawing/2014/main" id="{A720B0F4-B705-C670-42BB-4E64543A8D78}"/>
              </a:ext>
            </a:extLst>
          </p:cNvPr>
          <p:cNvSpPr txBox="1"/>
          <p:nvPr/>
        </p:nvSpPr>
        <p:spPr>
          <a:xfrm>
            <a:off x="252412" y="1168063"/>
            <a:ext cx="5300663" cy="5047536"/>
          </a:xfrm>
          <a:prstGeom prst="rect">
            <a:avLst/>
          </a:prstGeom>
          <a:noFill/>
        </p:spPr>
        <p:txBody>
          <a:bodyPr wrap="square">
            <a:spAutoFit/>
          </a:bodyPr>
          <a:lstStyle/>
          <a:p>
            <a:pPr marL="457200" indent="-457200">
              <a:buFont typeface="+mj-lt"/>
              <a:buAutoNum type="arabicPeriod"/>
            </a:pPr>
            <a:r>
              <a:rPr lang="en-US" sz="1400" dirty="0"/>
              <a:t>AMT_ CREDIT and AMT_GOODS_PRICE has a positive correlation of 0.980139</a:t>
            </a:r>
          </a:p>
          <a:p>
            <a:pPr marL="457200" indent="-457200">
              <a:buFont typeface="+mj-lt"/>
              <a:buAutoNum type="arabicPeriod"/>
            </a:pPr>
            <a:r>
              <a:rPr lang="en-US" sz="1400" dirty="0"/>
              <a:t>CNT_CHILDREN and CNT_FAM_MEMBERS has a positive correlation of 0.898487</a:t>
            </a:r>
          </a:p>
          <a:p>
            <a:pPr marL="457200" indent="-457200">
              <a:buFont typeface="+mj-lt"/>
              <a:buAutoNum type="arabicPeriod"/>
            </a:pPr>
            <a:r>
              <a:rPr lang="en-US" sz="1400" dirty="0"/>
              <a:t>LIVE_REGION_NOT_WORK_REGION and REG_REGION_NOT_WORK_REGION has a positive correlation of 0.878678</a:t>
            </a:r>
          </a:p>
          <a:p>
            <a:pPr marL="457200" indent="-457200">
              <a:buFont typeface="+mj-lt"/>
              <a:buAutoNum type="arabicPeriod"/>
            </a:pPr>
            <a:r>
              <a:rPr lang="en-US" sz="1400" dirty="0"/>
              <a:t>DEF_60_CNT_SOCIAL_CIRCLE and DEF_30_CNT_SOCIAL_CIRCLE has a positive correlation of 0.861250</a:t>
            </a:r>
          </a:p>
          <a:p>
            <a:pPr marL="457200" indent="-457200">
              <a:buFont typeface="+mj-lt"/>
              <a:buAutoNum type="arabicPeriod"/>
            </a:pPr>
            <a:r>
              <a:rPr lang="en-US" sz="1400" dirty="0"/>
              <a:t>REG_CITY_NOT_WORK_CITY and LIVE_CITY_NOT_WORK_CITY has a positive correlation of 0.828603</a:t>
            </a:r>
          </a:p>
          <a:p>
            <a:pPr marL="457200" indent="-457200">
              <a:buFont typeface="+mj-lt"/>
              <a:buAutoNum type="arabicPeriod"/>
            </a:pPr>
            <a:r>
              <a:rPr lang="en-US" sz="1400" dirty="0"/>
              <a:t>AMT_CREDIT and AMT_ANNUITY has a positive correlation of 0.817685</a:t>
            </a:r>
          </a:p>
          <a:p>
            <a:pPr marL="457200" indent="-457200">
              <a:buFont typeface="+mj-lt"/>
              <a:buAutoNum type="arabicPeriod"/>
            </a:pPr>
            <a:r>
              <a:rPr lang="en-US" sz="1400" dirty="0"/>
              <a:t>AMT_GOODS_PRICE and AMT_ ANNUITY has a positive correlation of 0.811931</a:t>
            </a:r>
          </a:p>
          <a:p>
            <a:pPr marL="457200" indent="-457200">
              <a:buFont typeface="+mj-lt"/>
              <a:buAutoNum type="arabicPeriod"/>
            </a:pPr>
            <a:r>
              <a:rPr lang="en-US" sz="1400" dirty="0"/>
              <a:t>AMT_CREDIT and CNT_PAYMENT has a positive correlation of 0.673977</a:t>
            </a:r>
          </a:p>
          <a:p>
            <a:pPr marL="457200" indent="-457200">
              <a:buFont typeface="+mj-lt"/>
              <a:buAutoNum type="arabicPeriod"/>
            </a:pPr>
            <a:r>
              <a:rPr lang="en-US" sz="1400" dirty="0"/>
              <a:t>AMT_GOODS_PRICE and CNT_PAYMENT has a positive correlation of 0.673027</a:t>
            </a:r>
          </a:p>
          <a:p>
            <a:pPr marL="457200" indent="-457200">
              <a:buFont typeface="+mj-lt"/>
              <a:buAutoNum type="arabicPeriod"/>
            </a:pPr>
            <a:r>
              <a:rPr lang="en-US" sz="1400" dirty="0"/>
              <a:t>REG_REGION_NOT_LIVE_REGION and REG_REGION_NOT_WORK_REGION has a positive correlation of has a positive correlation of 0.433681</a:t>
            </a:r>
          </a:p>
        </p:txBody>
      </p:sp>
    </p:spTree>
    <p:extLst>
      <p:ext uri="{BB962C8B-B14F-4D97-AF65-F5344CB8AC3E}">
        <p14:creationId xmlns:p14="http://schemas.microsoft.com/office/powerpoint/2010/main" val="2674677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5800-255E-FFF0-D7BE-2103E915A54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CCEA752-168D-F813-2E52-DDE8DE052014}"/>
              </a:ext>
            </a:extLst>
          </p:cNvPr>
          <p:cNvSpPr>
            <a:spLocks noGrp="1"/>
          </p:cNvSpPr>
          <p:nvPr>
            <p:ph idx="1"/>
          </p:nvPr>
        </p:nvSpPr>
        <p:spPr/>
        <p:txBody>
          <a:bodyPr>
            <a:normAutofit/>
          </a:bodyPr>
          <a:lstStyle/>
          <a:p>
            <a:r>
              <a:rPr lang="en-IN" dirty="0"/>
              <a:t>In conclusion, the insights gathered from this project shed light on various aspects of loan applicant’s characteristics and behaviours. The analysis of income totals revealed the presence of outliers, indicating individuals with significantly higher incomes compared to the majority. This highlights the importance of considering income disparity when assessing borrower risk and tailoring financial products to cater to different income levels.</a:t>
            </a:r>
          </a:p>
          <a:p>
            <a:r>
              <a:rPr lang="en-IN" dirty="0"/>
              <a:t>Overall, these insights contribute to a more nuanced understanding of loan applicants’ characteristics, allowing financial institutions to develop tailored loan products, assess borrower  risk more effectively, and provide inclusive financial solutions that cater to the diverse needs of their clients. By leveraging these insights, lenders can enhance their decision-making processes, promote responsible lending practices, and support the financial well-being of their customers.</a:t>
            </a:r>
          </a:p>
        </p:txBody>
      </p:sp>
    </p:spTree>
    <p:extLst>
      <p:ext uri="{BB962C8B-B14F-4D97-AF65-F5344CB8AC3E}">
        <p14:creationId xmlns:p14="http://schemas.microsoft.com/office/powerpoint/2010/main" val="240865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B258-90DA-6C1F-2F36-925473E35FE3}"/>
              </a:ext>
            </a:extLst>
          </p:cNvPr>
          <p:cNvSpPr>
            <a:spLocks noGrp="1"/>
          </p:cNvSpPr>
          <p:nvPr>
            <p:ph type="title"/>
          </p:nvPr>
        </p:nvSpPr>
        <p:spPr/>
        <p:txBody>
          <a:bodyPr/>
          <a:lstStyle/>
          <a:p>
            <a:r>
              <a:rPr lang="en-IN" dirty="0"/>
              <a:t>EDA Methodologies</a:t>
            </a:r>
          </a:p>
        </p:txBody>
      </p:sp>
      <p:sp>
        <p:nvSpPr>
          <p:cNvPr id="3" name="Content Placeholder 2">
            <a:extLst>
              <a:ext uri="{FF2B5EF4-FFF2-40B4-BE49-F238E27FC236}">
                <a16:creationId xmlns:a16="http://schemas.microsoft.com/office/drawing/2014/main" id="{FD83DB84-81A7-0A7A-D280-8D4E979F7A16}"/>
              </a:ext>
            </a:extLst>
          </p:cNvPr>
          <p:cNvSpPr>
            <a:spLocks noGrp="1"/>
          </p:cNvSpPr>
          <p:nvPr>
            <p:ph idx="1"/>
          </p:nvPr>
        </p:nvSpPr>
        <p:spPr>
          <a:xfrm>
            <a:off x="742950" y="2286000"/>
            <a:ext cx="11195050" cy="4023360"/>
          </a:xfrm>
        </p:spPr>
        <p:txBody>
          <a:bodyPr>
            <a:normAutofit/>
          </a:bodyPr>
          <a:lstStyle/>
          <a:p>
            <a:pPr marL="514350" indent="-514350">
              <a:buFont typeface="+mj-lt"/>
              <a:buAutoNum type="romanUcPeriod"/>
            </a:pPr>
            <a:r>
              <a:rPr lang="en-US" dirty="0"/>
              <a:t>Read and load the csv files (data).</a:t>
            </a:r>
          </a:p>
          <a:p>
            <a:pPr marL="514350" indent="-514350">
              <a:buFont typeface="+mj-lt"/>
              <a:buAutoNum type="romanUcPeriod"/>
            </a:pPr>
            <a:r>
              <a:rPr lang="en-US" dirty="0"/>
              <a:t>Perform Data Quality Checks (treatment of missing values, outliers, binning and type correction)</a:t>
            </a:r>
          </a:p>
          <a:p>
            <a:pPr marL="514350" indent="-514350">
              <a:buFont typeface="+mj-lt"/>
              <a:buAutoNum type="romanUcPeriod"/>
            </a:pPr>
            <a:r>
              <a:rPr lang="en-US" dirty="0"/>
              <a:t>Check data imbalance &amp; split the data</a:t>
            </a:r>
          </a:p>
          <a:p>
            <a:pPr marL="514350" indent="-514350">
              <a:buFont typeface="+mj-lt"/>
              <a:buAutoNum type="romanUcPeriod"/>
            </a:pPr>
            <a:r>
              <a:rPr lang="en-US" dirty="0"/>
              <a:t>Perform univariate analysis to compare trends between defaulters and non defaulters</a:t>
            </a:r>
          </a:p>
          <a:p>
            <a:pPr marL="514350" indent="-514350">
              <a:buFont typeface="+mj-lt"/>
              <a:buAutoNum type="romanUcPeriod"/>
            </a:pPr>
            <a:r>
              <a:rPr lang="en-US" dirty="0"/>
              <a:t>Perform bivariate analysis, including correlation analysis to find some pattern.</a:t>
            </a:r>
          </a:p>
          <a:p>
            <a:pPr marL="514350" indent="-514350">
              <a:buFont typeface="+mj-lt"/>
              <a:buAutoNum type="romanUcPeriod"/>
            </a:pPr>
            <a:r>
              <a:rPr lang="en-US" dirty="0"/>
              <a:t>Load the previous application data and merge with current application data (inner join).</a:t>
            </a:r>
          </a:p>
          <a:p>
            <a:pPr marL="514350" indent="-514350">
              <a:buFont typeface="+mj-lt"/>
              <a:buAutoNum type="romanUcPeriod"/>
            </a:pPr>
            <a:r>
              <a:rPr lang="en-US" dirty="0"/>
              <a:t>Perform the same steps as before to find new trends between previous application and current application, in relation with defaulters and non defaulter.</a:t>
            </a:r>
          </a:p>
        </p:txBody>
      </p:sp>
    </p:spTree>
    <p:extLst>
      <p:ext uri="{BB962C8B-B14F-4D97-AF65-F5344CB8AC3E}">
        <p14:creationId xmlns:p14="http://schemas.microsoft.com/office/powerpoint/2010/main" val="15532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25E7-6C96-40AC-3736-DDFA0BD3214A}"/>
              </a:ext>
            </a:extLst>
          </p:cNvPr>
          <p:cNvSpPr>
            <a:spLocks noGrp="1"/>
          </p:cNvSpPr>
          <p:nvPr>
            <p:ph type="title"/>
          </p:nvPr>
        </p:nvSpPr>
        <p:spPr>
          <a:xfrm>
            <a:off x="1235964" y="2528316"/>
            <a:ext cx="9720072" cy="1499616"/>
          </a:xfrm>
        </p:spPr>
        <p:txBody>
          <a:bodyPr/>
          <a:lstStyle/>
          <a:p>
            <a:r>
              <a:rPr lang="en-US" dirty="0"/>
              <a:t>Analysis on ‘application_data.csv’</a:t>
            </a:r>
            <a:endParaRPr lang="en-IN" dirty="0"/>
          </a:p>
        </p:txBody>
      </p:sp>
    </p:spTree>
    <p:extLst>
      <p:ext uri="{BB962C8B-B14F-4D97-AF65-F5344CB8AC3E}">
        <p14:creationId xmlns:p14="http://schemas.microsoft.com/office/powerpoint/2010/main" val="380847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7BBF-B0F9-AA24-126C-088B302F28DA}"/>
              </a:ext>
            </a:extLst>
          </p:cNvPr>
          <p:cNvSpPr>
            <a:spLocks noGrp="1"/>
          </p:cNvSpPr>
          <p:nvPr>
            <p:ph type="title"/>
          </p:nvPr>
        </p:nvSpPr>
        <p:spPr/>
        <p:txBody>
          <a:bodyPr/>
          <a:lstStyle/>
          <a:p>
            <a:r>
              <a:rPr lang="en-US" dirty="0"/>
              <a:t>Outlier Analysis</a:t>
            </a:r>
            <a:endParaRPr lang="en-IN" dirty="0"/>
          </a:p>
        </p:txBody>
      </p:sp>
      <p:sp>
        <p:nvSpPr>
          <p:cNvPr id="3" name="Content Placeholder 2">
            <a:extLst>
              <a:ext uri="{FF2B5EF4-FFF2-40B4-BE49-F238E27FC236}">
                <a16:creationId xmlns:a16="http://schemas.microsoft.com/office/drawing/2014/main" id="{65806E00-B64A-3918-AF10-14968CBA4CF8}"/>
              </a:ext>
            </a:extLst>
          </p:cNvPr>
          <p:cNvSpPr>
            <a:spLocks noGrp="1"/>
          </p:cNvSpPr>
          <p:nvPr>
            <p:ph sz="half" idx="1"/>
          </p:nvPr>
        </p:nvSpPr>
        <p:spPr>
          <a:xfrm>
            <a:off x="782827" y="5416550"/>
            <a:ext cx="4633724" cy="1441450"/>
          </a:xfrm>
        </p:spPr>
        <p:txBody>
          <a:bodyPr>
            <a:normAutofit lnSpcReduction="10000"/>
          </a:bodyPr>
          <a:lstStyle/>
          <a:p>
            <a:pPr algn="l"/>
            <a:r>
              <a:rPr lang="en-US" sz="2300" b="1" dirty="0">
                <a:solidFill>
                  <a:srgbClr val="000000"/>
                </a:solidFill>
                <a:effectLst/>
                <a:latin typeface="Times New Roman" panose="02020603050405020304" pitchFamily="18" charset="0"/>
                <a:cs typeface="Times New Roman" panose="02020603050405020304" pitchFamily="18" charset="0"/>
              </a:rPr>
              <a:t>Inferences:</a:t>
            </a:r>
          </a:p>
          <a:p>
            <a:pPr>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Majority of the families has children below 5.</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T</a:t>
            </a:r>
            <a:r>
              <a:rPr lang="en-US" sz="1400" b="0" i="0" dirty="0">
                <a:solidFill>
                  <a:srgbClr val="000000"/>
                </a:solidFill>
                <a:effectLst/>
                <a:latin typeface="Times New Roman" panose="02020603050405020304" pitchFamily="18" charset="0"/>
                <a:cs typeface="Times New Roman" panose="02020603050405020304" pitchFamily="18" charset="0"/>
              </a:rPr>
              <a:t>here are 19 children in a family, These outliers may reflect unique family structures or cultural dynamics</a:t>
            </a:r>
          </a:p>
        </p:txBody>
      </p:sp>
      <p:sp>
        <p:nvSpPr>
          <p:cNvPr id="4" name="Content Placeholder 3">
            <a:extLst>
              <a:ext uri="{FF2B5EF4-FFF2-40B4-BE49-F238E27FC236}">
                <a16:creationId xmlns:a16="http://schemas.microsoft.com/office/drawing/2014/main" id="{B41C9351-0D49-A4D8-94AF-AA3421360B5D}"/>
              </a:ext>
            </a:extLst>
          </p:cNvPr>
          <p:cNvSpPr>
            <a:spLocks noGrp="1"/>
          </p:cNvSpPr>
          <p:nvPr>
            <p:ph sz="half" idx="2"/>
          </p:nvPr>
        </p:nvSpPr>
        <p:spPr>
          <a:xfrm>
            <a:off x="7162800" y="5416550"/>
            <a:ext cx="4475464" cy="1441450"/>
          </a:xfrm>
        </p:spPr>
        <p:txBody>
          <a:bodyPr>
            <a:normAutofit lnSpcReduction="10000"/>
          </a:bodyPr>
          <a:lstStyle/>
          <a:p>
            <a:pPr algn="l"/>
            <a:r>
              <a:rPr lang="en-US" sz="2300" b="1" dirty="0">
                <a:solidFill>
                  <a:srgbClr val="000000"/>
                </a:solidFill>
                <a:effectLst/>
                <a:latin typeface="Times New Roman" panose="02020603050405020304" pitchFamily="18" charset="0"/>
                <a:cs typeface="Times New Roman" panose="02020603050405020304" pitchFamily="18" charset="0"/>
              </a:rPr>
              <a:t>Inferences:</a:t>
            </a:r>
          </a:p>
          <a:p>
            <a:pPr algn="l">
              <a:buFont typeface="Arial" panose="020B0604020202020204" pitchFamily="34" charset="0"/>
              <a:buChar char="•"/>
            </a:pPr>
            <a:r>
              <a:rPr lang="en-US" sz="1300" b="0" i="0" dirty="0">
                <a:solidFill>
                  <a:srgbClr val="000000"/>
                </a:solidFill>
                <a:effectLst/>
                <a:latin typeface="Times New Roman" panose="02020603050405020304" pitchFamily="18" charset="0"/>
                <a:cs typeface="Times New Roman" panose="02020603050405020304" pitchFamily="18" charset="0"/>
              </a:rPr>
              <a:t>Total income have outliers, indicating a presence of individuals with significantly higher incomes compared to the majority.</a:t>
            </a:r>
          </a:p>
          <a:p>
            <a:pPr algn="l">
              <a:buFont typeface="Arial" panose="020B0604020202020204" pitchFamily="34" charset="0"/>
              <a:buChar char="•"/>
            </a:pPr>
            <a:r>
              <a:rPr lang="en-US" sz="1300" b="0" i="0" dirty="0">
                <a:solidFill>
                  <a:srgbClr val="000000"/>
                </a:solidFill>
                <a:effectLst/>
                <a:latin typeface="Times New Roman" panose="02020603050405020304" pitchFamily="18" charset="0"/>
                <a:cs typeface="Times New Roman" panose="02020603050405020304" pitchFamily="18" charset="0"/>
              </a:rPr>
              <a:t>These outliers may represent the high earning professionals, Founder of some organization.</a:t>
            </a:r>
          </a:p>
        </p:txBody>
      </p:sp>
      <p:pic>
        <p:nvPicPr>
          <p:cNvPr id="5" name="Picture 2">
            <a:extLst>
              <a:ext uri="{FF2B5EF4-FFF2-40B4-BE49-F238E27FC236}">
                <a16:creationId xmlns:a16="http://schemas.microsoft.com/office/drawing/2014/main" id="{99D29BDF-2939-2CCA-F76C-22D051AD5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82" y="1921270"/>
            <a:ext cx="5001868" cy="33365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BC1C209-5C88-A584-2E54-3F11C9044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452" y="1969789"/>
            <a:ext cx="4871227" cy="328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7BBF-B0F9-AA24-126C-088B302F28DA}"/>
              </a:ext>
            </a:extLst>
          </p:cNvPr>
          <p:cNvSpPr>
            <a:spLocks noGrp="1"/>
          </p:cNvSpPr>
          <p:nvPr>
            <p:ph type="title"/>
          </p:nvPr>
        </p:nvSpPr>
        <p:spPr/>
        <p:txBody>
          <a:bodyPr/>
          <a:lstStyle/>
          <a:p>
            <a:r>
              <a:rPr lang="en-US" dirty="0"/>
              <a:t>Outlier Analysis</a:t>
            </a:r>
            <a:endParaRPr lang="en-IN" dirty="0"/>
          </a:p>
        </p:txBody>
      </p:sp>
      <p:sp>
        <p:nvSpPr>
          <p:cNvPr id="3" name="Content Placeholder 2">
            <a:extLst>
              <a:ext uri="{FF2B5EF4-FFF2-40B4-BE49-F238E27FC236}">
                <a16:creationId xmlns:a16="http://schemas.microsoft.com/office/drawing/2014/main" id="{65806E00-B64A-3918-AF10-14968CBA4CF8}"/>
              </a:ext>
            </a:extLst>
          </p:cNvPr>
          <p:cNvSpPr>
            <a:spLocks noGrp="1"/>
          </p:cNvSpPr>
          <p:nvPr>
            <p:ph sz="half" idx="1"/>
          </p:nvPr>
        </p:nvSpPr>
        <p:spPr>
          <a:xfrm>
            <a:off x="782827" y="5416550"/>
            <a:ext cx="4633724" cy="1441450"/>
          </a:xfrm>
        </p:spPr>
        <p:txBody>
          <a:bodyPr>
            <a:normAutofit fontScale="85000" lnSpcReduction="20000"/>
          </a:bodyPr>
          <a:lstStyle/>
          <a:p>
            <a:pPr algn="l"/>
            <a:r>
              <a:rPr lang="en-US" sz="2300" b="1" dirty="0">
                <a:solidFill>
                  <a:srgbClr val="000000"/>
                </a:solidFill>
                <a:effectLst/>
                <a:latin typeface="Times New Roman" panose="02020603050405020304" pitchFamily="18" charset="0"/>
                <a:cs typeface="Times New Roman" panose="02020603050405020304" pitchFamily="18" charset="0"/>
              </a:rPr>
              <a:t>Inferences:</a:t>
            </a:r>
          </a:p>
          <a:p>
            <a:pPr algn="l">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Majority of the families has below 7 family members.</a:t>
            </a:r>
          </a:p>
          <a:p>
            <a:pPr algn="l">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There are some families who has more than 20 family members, These outliers may reflect joint family or multi-generational family.</a:t>
            </a:r>
          </a:p>
        </p:txBody>
      </p:sp>
      <p:sp>
        <p:nvSpPr>
          <p:cNvPr id="4" name="Content Placeholder 3">
            <a:extLst>
              <a:ext uri="{FF2B5EF4-FFF2-40B4-BE49-F238E27FC236}">
                <a16:creationId xmlns:a16="http://schemas.microsoft.com/office/drawing/2014/main" id="{B41C9351-0D49-A4D8-94AF-AA3421360B5D}"/>
              </a:ext>
            </a:extLst>
          </p:cNvPr>
          <p:cNvSpPr>
            <a:spLocks noGrp="1"/>
          </p:cNvSpPr>
          <p:nvPr>
            <p:ph sz="half" idx="2"/>
          </p:nvPr>
        </p:nvSpPr>
        <p:spPr>
          <a:xfrm>
            <a:off x="7162800" y="5416550"/>
            <a:ext cx="4864100" cy="1441450"/>
          </a:xfrm>
        </p:spPr>
        <p:txBody>
          <a:bodyPr>
            <a:normAutofit fontScale="85000" lnSpcReduction="20000"/>
          </a:bodyPr>
          <a:lstStyle/>
          <a:p>
            <a:pPr algn="l"/>
            <a:r>
              <a:rPr lang="en-US" sz="2300" b="1" dirty="0">
                <a:solidFill>
                  <a:srgbClr val="000000"/>
                </a:solidFill>
                <a:effectLst/>
                <a:latin typeface="Times New Roman" panose="02020603050405020304" pitchFamily="18" charset="0"/>
                <a:cs typeface="Times New Roman" panose="02020603050405020304" pitchFamily="18" charset="0"/>
              </a:rPr>
              <a:t>Inferences:</a:t>
            </a:r>
          </a:p>
          <a:p>
            <a:pPr algn="l">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These outliers indicates that there are certain employees who has been employed from a long time in the same organization.</a:t>
            </a:r>
          </a:p>
          <a:p>
            <a:pPr algn="l">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This also indicates that there is a lower risk of job loss.</a:t>
            </a:r>
          </a:p>
          <a:p>
            <a:pPr algn="l"/>
            <a:endParaRPr lang="en-US" sz="230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AD85B9E-21EC-97F7-6BF7-7DEF3B09009D}"/>
              </a:ext>
            </a:extLst>
          </p:cNvPr>
          <p:cNvPicPr>
            <a:picLocks noChangeAspect="1"/>
          </p:cNvPicPr>
          <p:nvPr/>
        </p:nvPicPr>
        <p:blipFill>
          <a:blip r:embed="rId2"/>
          <a:stretch>
            <a:fillRect/>
          </a:stretch>
        </p:blipFill>
        <p:spPr>
          <a:xfrm>
            <a:off x="450851" y="1703582"/>
            <a:ext cx="4572000" cy="3560568"/>
          </a:xfrm>
          <a:prstGeom prst="rect">
            <a:avLst/>
          </a:prstGeom>
        </p:spPr>
      </p:pic>
      <p:pic>
        <p:nvPicPr>
          <p:cNvPr id="6146" name="Picture 2">
            <a:extLst>
              <a:ext uri="{FF2B5EF4-FFF2-40B4-BE49-F238E27FC236}">
                <a16:creationId xmlns:a16="http://schemas.microsoft.com/office/drawing/2014/main" id="{83E0DE5A-6D08-8D12-66D7-DBA08032D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277" y="1648716"/>
            <a:ext cx="4465100" cy="3560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33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CE41-5BE3-91A7-4997-ED966847D7AE}"/>
              </a:ext>
            </a:extLst>
          </p:cNvPr>
          <p:cNvSpPr>
            <a:spLocks noGrp="1"/>
          </p:cNvSpPr>
          <p:nvPr>
            <p:ph type="title"/>
          </p:nvPr>
        </p:nvSpPr>
        <p:spPr/>
        <p:txBody>
          <a:bodyPr/>
          <a:lstStyle/>
          <a:p>
            <a:r>
              <a:rPr lang="en-US" dirty="0"/>
              <a:t>univariate Analysis on </a:t>
            </a:r>
            <a:r>
              <a:rPr lang="en-US" dirty="0" err="1"/>
              <a:t>code_Gender</a:t>
            </a:r>
            <a:endParaRPr lang="en-IN" dirty="0"/>
          </a:p>
        </p:txBody>
      </p:sp>
      <p:sp>
        <p:nvSpPr>
          <p:cNvPr id="3" name="Content Placeholder 2">
            <a:extLst>
              <a:ext uri="{FF2B5EF4-FFF2-40B4-BE49-F238E27FC236}">
                <a16:creationId xmlns:a16="http://schemas.microsoft.com/office/drawing/2014/main" id="{7799793D-C865-AD64-4D7E-4BAD54C43EE2}"/>
              </a:ext>
            </a:extLst>
          </p:cNvPr>
          <p:cNvSpPr>
            <a:spLocks noGrp="1"/>
          </p:cNvSpPr>
          <p:nvPr>
            <p:ph sz="half" idx="1"/>
          </p:nvPr>
        </p:nvSpPr>
        <p:spPr>
          <a:xfrm>
            <a:off x="1024127" y="2597150"/>
            <a:ext cx="4754880" cy="3022600"/>
          </a:xfrm>
        </p:spPr>
        <p:txBody>
          <a:bodyPr/>
          <a:lstStyle/>
          <a:p>
            <a:r>
              <a:rPr lang="en-US" b="1" dirty="0"/>
              <a:t>Inferences</a:t>
            </a:r>
            <a:r>
              <a:rPr lang="en-US" dirty="0"/>
              <a:t>:</a:t>
            </a:r>
          </a:p>
          <a:p>
            <a:pPr>
              <a:buFont typeface="Arial" panose="020B0604020202020204" pitchFamily="34" charset="0"/>
              <a:buChar char="•"/>
            </a:pPr>
            <a:r>
              <a:rPr lang="en-US" sz="2400" dirty="0"/>
              <a:t> It is observed that the count of females are slightly more than males as Defaulters.</a:t>
            </a:r>
          </a:p>
          <a:p>
            <a:pPr>
              <a:buFont typeface="Arial" panose="020B0604020202020204" pitchFamily="34" charset="0"/>
              <a:buChar char="•"/>
            </a:pPr>
            <a:r>
              <a:rPr lang="en-US" sz="2400" dirty="0"/>
              <a:t> It is observed that the count of females are slightly more than males as Non-Defaulters.</a:t>
            </a:r>
          </a:p>
          <a:p>
            <a:endParaRPr lang="en-IN" dirty="0"/>
          </a:p>
        </p:txBody>
      </p:sp>
      <p:pic>
        <p:nvPicPr>
          <p:cNvPr id="5" name="Picture 2">
            <a:extLst>
              <a:ext uri="{FF2B5EF4-FFF2-40B4-BE49-F238E27FC236}">
                <a16:creationId xmlns:a16="http://schemas.microsoft.com/office/drawing/2014/main" id="{2E5AB3FB-DE4D-4AD4-D1D7-263BAE6C1FE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457450"/>
            <a:ext cx="5613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781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339</TotalTime>
  <Words>2750</Words>
  <Application>Microsoft Office PowerPoint</Application>
  <PresentationFormat>Widescreen</PresentationFormat>
  <Paragraphs>195</Paragraphs>
  <Slides>42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-apple-system</vt:lpstr>
      <vt:lpstr>Arial</vt:lpstr>
      <vt:lpstr>Calibri</vt:lpstr>
      <vt:lpstr>freight-text-pro</vt:lpstr>
      <vt:lpstr>Helvetica Neue</vt:lpstr>
      <vt:lpstr>Söhne</vt:lpstr>
      <vt:lpstr>Times New Roman</vt:lpstr>
      <vt:lpstr>Tw Cen MT</vt:lpstr>
      <vt:lpstr>Tw Cen MT Condensed</vt:lpstr>
      <vt:lpstr>Wingdings 3</vt:lpstr>
      <vt:lpstr>Integral</vt:lpstr>
      <vt:lpstr>Credit EDA Assignment Report &amp; Analysis </vt:lpstr>
      <vt:lpstr>Project Description</vt:lpstr>
      <vt:lpstr>Business understanding</vt:lpstr>
      <vt:lpstr>Business Objectives</vt:lpstr>
      <vt:lpstr>EDA Methodologies</vt:lpstr>
      <vt:lpstr>Analysis on ‘application_data.csv’</vt:lpstr>
      <vt:lpstr>Outlier Analysis</vt:lpstr>
      <vt:lpstr>Outlier Analysis</vt:lpstr>
      <vt:lpstr>univariate Analysis on code_Gender</vt:lpstr>
      <vt:lpstr>univariate Analysis on NAME_FAMILY_STATUS</vt:lpstr>
      <vt:lpstr>univariate Analysis on AGE_CATEGORICAL</vt:lpstr>
      <vt:lpstr>univariate Analysis on 'NAME_EDUCATION_TYPE'</vt:lpstr>
      <vt:lpstr>univariate Analysis on NAME_CONTRACT_TYPE</vt:lpstr>
      <vt:lpstr>univariate Analysis on NAME_INCOME_TYPE</vt:lpstr>
      <vt:lpstr>univariate Analysis on AMT_GOODS_PRICE</vt:lpstr>
      <vt:lpstr>univariate Analysis on AMT_CREDIT</vt:lpstr>
      <vt:lpstr>bivariate Analysis on 'AGE_CATEGORICAL','AMT_ANNUITY'</vt:lpstr>
      <vt:lpstr>Bivariate Analysis on  'CODE_GENDER','AMT_CREDIT'</vt:lpstr>
      <vt:lpstr>bivariate Analysis on 'NAME_EDUCATION_TYPE','AMT_ANNUITY'</vt:lpstr>
      <vt:lpstr>bivariate Analysis on NAME_INCOME_TYPE','AMT_credit'</vt:lpstr>
      <vt:lpstr>bivariate Analysis on 'AMT_CREDIT','AMT_ANNUITY','CODE_GENDER'</vt:lpstr>
      <vt:lpstr>Top 10 Correlations on Defaulter (target=1)</vt:lpstr>
      <vt:lpstr>Top 10 Correlations on non-Defaulter (target=0)</vt:lpstr>
      <vt:lpstr>PowerPoint Presentation</vt:lpstr>
      <vt:lpstr>Outlier Analysis on AMT_ANNUITY</vt:lpstr>
      <vt:lpstr>Outlier Analysis on AMT_CREDIT </vt:lpstr>
      <vt:lpstr>Outlier Analysis on AMT_GOODS_PRICE</vt:lpstr>
      <vt:lpstr>PowerPoint Presentation</vt:lpstr>
      <vt:lpstr>Analysis on CODE_GENDER w.r.t TARGET</vt:lpstr>
      <vt:lpstr>Analysis on AGE_CATEGORICAL w.r.t TARGET</vt:lpstr>
      <vt:lpstr>Analysis on NAME_FAMILY_STATUS w.r.t TARGET</vt:lpstr>
      <vt:lpstr>Analysis on NAME_EDUCATION_TYPE w.r.t TARGET</vt:lpstr>
      <vt:lpstr>Analysis on AMT_INCOME_RANGE w.r.t TARGET</vt:lpstr>
      <vt:lpstr>Analysis on NAME_INCOME_TYPE w.r.t TARGET</vt:lpstr>
      <vt:lpstr>Analysis on YEARS_EMPLOYED_CATEGORICAL w.r.t TARGET</vt:lpstr>
      <vt:lpstr>Analysis on NAME_CONTRACT_STATUS w.r.t TARGET</vt:lpstr>
      <vt:lpstr>Analysis on NAME_CLIENT_TYPE w.r.t TARGET</vt:lpstr>
      <vt:lpstr>Analysis on YEARS_DECISION w.r.t TARGET</vt:lpstr>
      <vt:lpstr>Analysis on AMT_ANNUITY, AMT_CREDIT w.r.t TARGET</vt:lpstr>
      <vt:lpstr>Analysis on AMT_goods_Price, AMT_CREDIT w.r.t TARGET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 Report &amp; Analysis </dc:title>
  <dc:creator>Kumar Saransh</dc:creator>
  <cp:lastModifiedBy>Kumar Saransh</cp:lastModifiedBy>
  <cp:revision>37</cp:revision>
  <dcterms:created xsi:type="dcterms:W3CDTF">2023-10-31T10:58:28Z</dcterms:created>
  <dcterms:modified xsi:type="dcterms:W3CDTF">2023-10-31T16:38:11Z</dcterms:modified>
</cp:coreProperties>
</file>