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59" r:id="rId6"/>
    <p:sldId id="263" r:id="rId7"/>
    <p:sldId id="262" r:id="rId8"/>
    <p:sldId id="265" r:id="rId9"/>
    <p:sldId id="264" r:id="rId10"/>
    <p:sldId id="267" r:id="rId11"/>
    <p:sldId id="268" r:id="rId12"/>
    <p:sldId id="270" r:id="rId13"/>
    <p:sldId id="269"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445" y="-3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tatology.org/pandas-wide-to-long/" TargetMode="External"/><Relationship Id="rId2" Type="http://schemas.openxmlformats.org/officeDocument/2006/relationships/hyperlink" Target="https://www.powerofpatients.com/" TargetMode="External"/><Relationship Id="rId1" Type="http://schemas.openxmlformats.org/officeDocument/2006/relationships/slideLayout" Target="../slideLayouts/slideLayout2.xml"/><Relationship Id="rId5" Type="http://schemas.openxmlformats.org/officeDocument/2006/relationships/hyperlink" Target="https://www.ncei.noaa.gov/cdo-web/search" TargetMode="External"/><Relationship Id="rId4" Type="http://schemas.openxmlformats.org/officeDocument/2006/relationships/hyperlink" Target="https://www.geeksforgeeks.org/exploratory-data-analysis-in-pyth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86946" y="304800"/>
            <a:ext cx="5257053" cy="1200329"/>
          </a:xfrm>
          <a:prstGeom prst="rect">
            <a:avLst/>
          </a:prstGeom>
        </p:spPr>
        <p:txBody>
          <a:bodyPr wrap="square">
            <a:spAutoFit/>
          </a:bodyPr>
          <a:lstStyle/>
          <a:p>
            <a:pPr algn="ctr"/>
            <a:r>
              <a:rPr lang="en-US" sz="2400" b="1" dirty="0"/>
              <a:t>Mid-Term </a:t>
            </a:r>
            <a:r>
              <a:rPr lang="en-US" sz="2400" b="1" dirty="0" smtClean="0"/>
              <a:t>Presentation</a:t>
            </a:r>
          </a:p>
          <a:p>
            <a:pPr algn="ctr"/>
            <a:r>
              <a:rPr lang="en-US" sz="2400" dirty="0" smtClean="0"/>
              <a:t>Predicting </a:t>
            </a:r>
            <a:r>
              <a:rPr lang="en-US" sz="2400" dirty="0"/>
              <a:t>Pain Episodes in Sickle Cell Disease Using Climate and Patient Data</a:t>
            </a:r>
          </a:p>
        </p:txBody>
      </p:sp>
      <p:sp>
        <p:nvSpPr>
          <p:cNvPr id="6" name="Rectangle 5"/>
          <p:cNvSpPr/>
          <p:nvPr/>
        </p:nvSpPr>
        <p:spPr>
          <a:xfrm>
            <a:off x="4191000" y="1524000"/>
            <a:ext cx="4572000" cy="369332"/>
          </a:xfrm>
          <a:prstGeom prst="rect">
            <a:avLst/>
          </a:prstGeom>
        </p:spPr>
        <p:txBody>
          <a:bodyPr>
            <a:spAutoFit/>
          </a:bodyPr>
          <a:lstStyle/>
          <a:p>
            <a:endParaRPr lang="en-US" dirty="0"/>
          </a:p>
        </p:txBody>
      </p:sp>
      <p:sp>
        <p:nvSpPr>
          <p:cNvPr id="7" name="Rectangle 6"/>
          <p:cNvSpPr/>
          <p:nvPr/>
        </p:nvSpPr>
        <p:spPr>
          <a:xfrm>
            <a:off x="3886947" y="5791200"/>
            <a:ext cx="5257053" cy="861774"/>
          </a:xfrm>
          <a:prstGeom prst="rect">
            <a:avLst/>
          </a:prstGeom>
        </p:spPr>
        <p:txBody>
          <a:bodyPr wrap="square">
            <a:spAutoFit/>
          </a:bodyPr>
          <a:lstStyle/>
          <a:p>
            <a:pPr algn="ctr"/>
            <a:r>
              <a:rPr lang="en-US" sz="1600" b="1" dirty="0">
                <a:latin typeface="Times New Roman" pitchFamily="18" charset="0"/>
                <a:cs typeface="Times New Roman" pitchFamily="18" charset="0"/>
              </a:rPr>
              <a:t>Northeastern University: College of Professional Studies</a:t>
            </a:r>
            <a:endParaRPr lang="en-US" sz="1600" dirty="0">
              <a:latin typeface="Times New Roman" pitchFamily="18" charset="0"/>
              <a:cs typeface="Times New Roman" pitchFamily="18" charset="0"/>
            </a:endParaRPr>
          </a:p>
          <a:p>
            <a:pPr algn="ctr"/>
            <a:r>
              <a:rPr lang="en-US" sz="1600" b="1" dirty="0">
                <a:latin typeface="Times New Roman" pitchFamily="18" charset="0"/>
                <a:cs typeface="Times New Roman" pitchFamily="18" charset="0"/>
              </a:rPr>
              <a:t>ALY </a:t>
            </a:r>
            <a:r>
              <a:rPr lang="en-US" sz="1600" b="1" dirty="0" smtClean="0">
                <a:latin typeface="Times New Roman" pitchFamily="18" charset="0"/>
                <a:cs typeface="Times New Roman" pitchFamily="18" charset="0"/>
              </a:rPr>
              <a:t>6080</a:t>
            </a:r>
            <a:r>
              <a:rPr lang="en-US" sz="1600" b="1" dirty="0">
                <a:latin typeface="Times New Roman" pitchFamily="18" charset="0"/>
                <a:cs typeface="Times New Roman" pitchFamily="18" charset="0"/>
              </a:rPr>
              <a:t>: </a:t>
            </a:r>
            <a:r>
              <a:rPr lang="en-US" sz="1600" b="1" dirty="0"/>
              <a:t>Integrated Experiential Learning</a:t>
            </a:r>
            <a:endParaRPr lang="en-US" sz="1600" b="1" dirty="0" smtClean="0">
              <a:latin typeface="Times New Roman" pitchFamily="18" charset="0"/>
              <a:cs typeface="Times New Roman" pitchFamily="18" charset="0"/>
            </a:endParaRPr>
          </a:p>
          <a:p>
            <a:pPr algn="ctr"/>
            <a:r>
              <a:rPr lang="en-US" sz="1600" b="1" dirty="0" smtClean="0">
                <a:latin typeface="Times New Roman" pitchFamily="18" charset="0"/>
                <a:cs typeface="Times New Roman" pitchFamily="18" charset="0"/>
              </a:rPr>
              <a:t>23</a:t>
            </a:r>
            <a:r>
              <a:rPr lang="en-US" sz="1600" b="1" baseline="30000" dirty="0" smtClean="0">
                <a:latin typeface="Times New Roman" pitchFamily="18" charset="0"/>
                <a:cs typeface="Times New Roman" pitchFamily="18" charset="0"/>
              </a:rPr>
              <a:t>rd</a:t>
            </a:r>
            <a:r>
              <a:rPr lang="en-US" sz="1600" b="1" dirty="0" smtClean="0">
                <a:latin typeface="Times New Roman" pitchFamily="18" charset="0"/>
                <a:cs typeface="Times New Roman" pitchFamily="18" charset="0"/>
              </a:rPr>
              <a:t> May, </a:t>
            </a:r>
            <a:r>
              <a:rPr lang="en-US" sz="1600" b="1" dirty="0">
                <a:latin typeface="Times New Roman" pitchFamily="18" charset="0"/>
                <a:cs typeface="Times New Roman" pitchFamily="18" charset="0"/>
              </a:rPr>
              <a:t>2025</a:t>
            </a:r>
            <a:endParaRPr lang="en-US" sz="1600" dirty="0">
              <a:latin typeface="Times New Roman" pitchFamily="18" charset="0"/>
              <a:cs typeface="Times New Roman" pitchFamily="18" charset="0"/>
            </a:endParaRPr>
          </a:p>
        </p:txBody>
      </p:sp>
      <p:sp>
        <p:nvSpPr>
          <p:cNvPr id="9" name="Rectangle 8"/>
          <p:cNvSpPr/>
          <p:nvPr/>
        </p:nvSpPr>
        <p:spPr>
          <a:xfrm>
            <a:off x="5334000" y="3840539"/>
            <a:ext cx="2895600" cy="369332"/>
          </a:xfrm>
          <a:prstGeom prst="rect">
            <a:avLst/>
          </a:prstGeom>
        </p:spPr>
        <p:txBody>
          <a:bodyPr wrap="square">
            <a:spAutoFit/>
          </a:bodyPr>
          <a:lstStyle/>
          <a:p>
            <a:r>
              <a:rPr lang="en-US" b="1" dirty="0" smtClean="0">
                <a:latin typeface="Times New Roman" pitchFamily="18" charset="0"/>
                <a:cs typeface="Times New Roman" pitchFamily="18" charset="0"/>
              </a:rPr>
              <a:t>Professor: </a:t>
            </a:r>
            <a:r>
              <a:rPr lang="en-US" b="1" dirty="0"/>
              <a:t>Valerie </a:t>
            </a:r>
            <a:r>
              <a:rPr lang="en-US" b="1" dirty="0" err="1"/>
              <a:t>Atherley</a:t>
            </a:r>
            <a:endParaRPr lang="en-US" dirty="0">
              <a:latin typeface="Times New Roman" pitchFamily="18" charset="0"/>
              <a:cs typeface="Times New Roman" pitchFamily="18" charset="0"/>
            </a:endParaRPr>
          </a:p>
        </p:txBody>
      </p:sp>
      <p:sp>
        <p:nvSpPr>
          <p:cNvPr id="10" name="Rectangle 9"/>
          <p:cNvSpPr/>
          <p:nvPr/>
        </p:nvSpPr>
        <p:spPr>
          <a:xfrm>
            <a:off x="4615002" y="4209870"/>
            <a:ext cx="3723995" cy="1354217"/>
          </a:xfrm>
          <a:prstGeom prst="rect">
            <a:avLst/>
          </a:prstGeom>
        </p:spPr>
        <p:txBody>
          <a:bodyPr wrap="square">
            <a:spAutoFit/>
          </a:bodyPr>
          <a:lstStyle/>
          <a:p>
            <a:r>
              <a:rPr lang="en-US" sz="1600" b="1" dirty="0">
                <a:latin typeface="Times New Roman" pitchFamily="18" charset="0"/>
                <a:cs typeface="Times New Roman" pitchFamily="18" charset="0"/>
              </a:rPr>
              <a:t>Group Members: </a:t>
            </a:r>
            <a:r>
              <a:rPr lang="en-US" sz="1600" b="1" dirty="0" smtClean="0">
                <a:latin typeface="Times New Roman" pitchFamily="18" charset="0"/>
                <a:cs typeface="Times New Roman" pitchFamily="18" charset="0"/>
              </a:rPr>
              <a:t>Kumar </a:t>
            </a:r>
            <a:r>
              <a:rPr lang="en-US" sz="1600" b="1" dirty="0" err="1" smtClean="0">
                <a:latin typeface="Times New Roman" pitchFamily="18" charset="0"/>
                <a:cs typeface="Times New Roman" pitchFamily="18" charset="0"/>
              </a:rPr>
              <a:t>Saransh</a:t>
            </a:r>
            <a:r>
              <a:rPr lang="en-US" sz="1600" b="1" dirty="0" smtClean="0">
                <a:latin typeface="Times New Roman" pitchFamily="18" charset="0"/>
                <a:cs typeface="Times New Roman" pitchFamily="18" charset="0"/>
              </a:rPr>
              <a:t>,</a:t>
            </a:r>
          </a:p>
          <a:p>
            <a:r>
              <a:rPr lang="en-US" sz="1600" b="1" dirty="0" smtClean="0"/>
              <a:t>	              </a:t>
            </a:r>
            <a:r>
              <a:rPr lang="en-US" sz="1600" b="1" dirty="0" err="1" smtClean="0"/>
              <a:t>Maljha</a:t>
            </a:r>
            <a:r>
              <a:rPr lang="en-US" sz="1600" b="1" dirty="0" smtClean="0"/>
              <a:t> </a:t>
            </a:r>
            <a:r>
              <a:rPr lang="en-US" sz="1600" b="1" dirty="0"/>
              <a:t>Fatima </a:t>
            </a:r>
            <a:r>
              <a:rPr lang="en-US" sz="1600" b="1" dirty="0" err="1" smtClean="0"/>
              <a:t>Syeda</a:t>
            </a:r>
            <a:endParaRPr lang="en-US" sz="1600" b="1" dirty="0"/>
          </a:p>
          <a:p>
            <a:r>
              <a:rPr lang="en-US" sz="1600" b="1" dirty="0" smtClean="0"/>
              <a:t>                                  Krishna </a:t>
            </a:r>
            <a:r>
              <a:rPr lang="en-US" sz="1600" b="1" dirty="0" err="1"/>
              <a:t>Murari</a:t>
            </a:r>
            <a:r>
              <a:rPr lang="en-US" sz="1600" b="1" dirty="0"/>
              <a:t> </a:t>
            </a:r>
            <a:r>
              <a:rPr lang="en-US" sz="1600" b="1" dirty="0" smtClean="0"/>
              <a:t>Sharma</a:t>
            </a:r>
          </a:p>
          <a:p>
            <a:r>
              <a:rPr lang="en-US" sz="1600" b="1" dirty="0" smtClean="0"/>
              <a:t>                                  </a:t>
            </a:r>
            <a:r>
              <a:rPr lang="en-US" sz="1600" b="1" dirty="0" err="1" smtClean="0"/>
              <a:t>Shlok</a:t>
            </a:r>
            <a:r>
              <a:rPr lang="en-US" sz="1600" b="1" dirty="0" smtClean="0"/>
              <a:t> Sharma</a:t>
            </a:r>
          </a:p>
          <a:p>
            <a:r>
              <a:rPr lang="en-US" sz="1600" b="1" dirty="0" smtClean="0"/>
              <a:t>                                  </a:t>
            </a:r>
            <a:r>
              <a:rPr lang="en-US" sz="1600" b="1" dirty="0" err="1" smtClean="0"/>
              <a:t>Ishan</a:t>
            </a:r>
            <a:r>
              <a:rPr lang="en-US" sz="1600" b="1" dirty="0" smtClean="0"/>
              <a:t> </a:t>
            </a:r>
            <a:r>
              <a:rPr lang="en-US" sz="1600" b="1" dirty="0" err="1" smtClean="0"/>
              <a:t>Srivastava</a:t>
            </a:r>
            <a:r>
              <a:rPr lang="en-US" sz="1600" b="1" dirty="0" smtClean="0"/>
              <a:t>                 </a:t>
            </a:r>
            <a:endParaRPr lang="en-US" sz="16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62100" y="1562100"/>
            <a:ext cx="6858000" cy="37338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372" y="1828799"/>
            <a:ext cx="1600200" cy="1600200"/>
          </a:xfrm>
          <a:prstGeom prst="rect">
            <a:avLst/>
          </a:prstGeom>
        </p:spPr>
      </p:pic>
    </p:spTree>
    <p:extLst>
      <p:ext uri="{BB962C8B-B14F-4D97-AF65-F5344CB8AC3E}">
        <p14:creationId xmlns:p14="http://schemas.microsoft.com/office/powerpoint/2010/main" val="2479065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a:t>Seasonality </a:t>
            </a:r>
            <a:r>
              <a:rPr lang="en-US" b="1" dirty="0" smtClean="0"/>
              <a:t>Check</a:t>
            </a:r>
            <a:endParaRPr lang="en-US" dirty="0"/>
          </a:p>
        </p:txBody>
      </p:sp>
      <p:sp>
        <p:nvSpPr>
          <p:cNvPr id="3" name="Text Placeholder 2"/>
          <p:cNvSpPr>
            <a:spLocks noGrp="1"/>
          </p:cNvSpPr>
          <p:nvPr>
            <p:ph type="body" idx="1"/>
          </p:nvPr>
        </p:nvSpPr>
        <p:spPr>
          <a:xfrm>
            <a:off x="457200" y="1295400"/>
            <a:ext cx="4040188" cy="639762"/>
          </a:xfrm>
        </p:spPr>
        <p:txBody>
          <a:bodyPr>
            <a:normAutofit fontScale="92500" lnSpcReduction="20000"/>
          </a:bodyPr>
          <a:lstStyle/>
          <a:p>
            <a:pPr algn="ctr"/>
            <a:r>
              <a:rPr lang="en-US" dirty="0"/>
              <a:t>Average Pain Severity by Age Group by Consent </a:t>
            </a:r>
            <a:r>
              <a:rPr lang="en-US" dirty="0" smtClean="0"/>
              <a:t>Month</a:t>
            </a:r>
            <a:endParaRPr lang="en-US" dirty="0"/>
          </a:p>
        </p:txBody>
      </p:sp>
      <p:sp>
        <p:nvSpPr>
          <p:cNvPr id="5" name="Text Placeholder 4"/>
          <p:cNvSpPr>
            <a:spLocks noGrp="1"/>
          </p:cNvSpPr>
          <p:nvPr>
            <p:ph type="body" sz="quarter" idx="3"/>
          </p:nvPr>
        </p:nvSpPr>
        <p:spPr>
          <a:xfrm>
            <a:off x="4645025" y="1295400"/>
            <a:ext cx="4041775" cy="639762"/>
          </a:xfrm>
        </p:spPr>
        <p:txBody>
          <a:bodyPr>
            <a:normAutofit fontScale="92500" lnSpcReduction="20000"/>
          </a:bodyPr>
          <a:lstStyle/>
          <a:p>
            <a:pPr algn="ctr"/>
            <a:r>
              <a:rPr lang="en-US" dirty="0"/>
              <a:t>Monthly Transfusion Events by Transfusion </a:t>
            </a:r>
            <a:r>
              <a:rPr lang="en-US" dirty="0" smtClean="0"/>
              <a:t>Type</a:t>
            </a:r>
            <a:endParaRPr lang="en-US" dirty="0"/>
          </a:p>
        </p:txBody>
      </p:sp>
      <p:pic>
        <p:nvPicPr>
          <p:cNvPr id="7" name="Content Placeholder 6"/>
          <p:cNvPicPr>
            <a:picLocks noGrp="1"/>
          </p:cNvPicPr>
          <p:nvPr>
            <p:ph sz="half" idx="2"/>
          </p:nvPr>
        </p:nvPicPr>
        <p:blipFill rotWithShape="1">
          <a:blip r:embed="rId2"/>
          <a:srcRect l="3426"/>
          <a:stretch/>
        </p:blipFill>
        <p:spPr>
          <a:xfrm>
            <a:off x="457200" y="2068372"/>
            <a:ext cx="4040188" cy="2340115"/>
          </a:xfrm>
          <a:prstGeom prst="rect">
            <a:avLst/>
          </a:prstGeom>
        </p:spPr>
      </p:pic>
      <p:pic>
        <p:nvPicPr>
          <p:cNvPr id="8" name="Content Placeholder 7"/>
          <p:cNvPicPr>
            <a:picLocks noGrp="1"/>
          </p:cNvPicPr>
          <p:nvPr>
            <p:ph sz="quarter" idx="4"/>
          </p:nvPr>
        </p:nvPicPr>
        <p:blipFill>
          <a:blip r:embed="rId3"/>
          <a:stretch>
            <a:fillRect/>
          </a:stretch>
        </p:blipFill>
        <p:spPr>
          <a:xfrm>
            <a:off x="4645025" y="2122487"/>
            <a:ext cx="4041775" cy="2438400"/>
          </a:xfrm>
          <a:prstGeom prst="rect">
            <a:avLst/>
          </a:prstGeom>
        </p:spPr>
      </p:pic>
      <p:sp>
        <p:nvSpPr>
          <p:cNvPr id="9" name="Rectangle 8"/>
          <p:cNvSpPr/>
          <p:nvPr/>
        </p:nvSpPr>
        <p:spPr>
          <a:xfrm>
            <a:off x="4800600" y="4713287"/>
            <a:ext cx="3962400" cy="1277273"/>
          </a:xfrm>
          <a:prstGeom prst="rect">
            <a:avLst/>
          </a:prstGeom>
        </p:spPr>
        <p:txBody>
          <a:bodyPr wrap="square">
            <a:spAutoFit/>
          </a:bodyPr>
          <a:lstStyle/>
          <a:p>
            <a:pPr lvl="0"/>
            <a:r>
              <a:rPr lang="en-US" sz="1100" b="1" dirty="0" smtClean="0"/>
              <a:t>Insights:</a:t>
            </a:r>
          </a:p>
          <a:p>
            <a:pPr marL="171450" lvl="0" indent="-171450">
              <a:buFont typeface="Arial" pitchFamily="34" charset="0"/>
              <a:buChar char="•"/>
            </a:pPr>
            <a:r>
              <a:rPr lang="en-US" sz="1100" dirty="0" smtClean="0"/>
              <a:t>Transfusions </a:t>
            </a:r>
            <a:r>
              <a:rPr lang="en-US" sz="1100" dirty="0"/>
              <a:t>peak sharply in December 2024 (over 80 events), driven mostly by PRBC units.</a:t>
            </a:r>
          </a:p>
          <a:p>
            <a:pPr marL="171450" lvl="0" indent="-171450">
              <a:buFont typeface="Arial" pitchFamily="34" charset="0"/>
              <a:buChar char="•"/>
            </a:pPr>
            <a:r>
              <a:rPr lang="en-US" sz="1100" dirty="0"/>
              <a:t>Early 2025 (Feb–Mar) shows a secondary surge, where exchange transfusions outnumber PRBC units.</a:t>
            </a:r>
          </a:p>
          <a:p>
            <a:pPr marL="171450" lvl="0" indent="-171450">
              <a:buFont typeface="Arial" pitchFamily="34" charset="0"/>
              <a:buChar char="•"/>
            </a:pPr>
            <a:r>
              <a:rPr lang="en-US" sz="1100" dirty="0"/>
              <a:t>Summer months (Jun–Aug) see very few transfusions (under 5 per month</a:t>
            </a:r>
            <a:r>
              <a:rPr lang="en-US" sz="1100" dirty="0" smtClean="0"/>
              <a:t>).</a:t>
            </a:r>
            <a:endParaRPr lang="en-US" sz="1100" dirty="0"/>
          </a:p>
        </p:txBody>
      </p:sp>
      <p:sp>
        <p:nvSpPr>
          <p:cNvPr id="10" name="Rectangle 9"/>
          <p:cNvSpPr/>
          <p:nvPr/>
        </p:nvSpPr>
        <p:spPr>
          <a:xfrm>
            <a:off x="609600" y="4802070"/>
            <a:ext cx="3886200" cy="1446550"/>
          </a:xfrm>
          <a:prstGeom prst="rect">
            <a:avLst/>
          </a:prstGeom>
        </p:spPr>
        <p:txBody>
          <a:bodyPr wrap="square">
            <a:spAutoFit/>
          </a:bodyPr>
          <a:lstStyle/>
          <a:p>
            <a:pPr lvl="0"/>
            <a:r>
              <a:rPr lang="en-US" sz="1100" b="1" dirty="0" smtClean="0"/>
              <a:t>Insights:</a:t>
            </a:r>
          </a:p>
          <a:p>
            <a:pPr marL="171450" lvl="0" indent="-171450">
              <a:buFont typeface="Arial" pitchFamily="34" charset="0"/>
              <a:buChar char="•"/>
            </a:pPr>
            <a:r>
              <a:rPr lang="en-US" sz="1100" dirty="0" smtClean="0"/>
              <a:t>Winter </a:t>
            </a:r>
            <a:r>
              <a:rPr lang="en-US" sz="1100" dirty="0"/>
              <a:t>(Dec–Feb) sees the highest average pain across all age groups.</a:t>
            </a:r>
          </a:p>
          <a:p>
            <a:pPr marL="171450" lvl="0" indent="-171450">
              <a:buFont typeface="Arial" pitchFamily="34" charset="0"/>
              <a:buChar char="•"/>
            </a:pPr>
            <a:r>
              <a:rPr lang="en-US" sz="1100" dirty="0"/>
              <a:t>Pain drops to its lowest during summer (Jun–Aug).</a:t>
            </a:r>
          </a:p>
          <a:p>
            <a:pPr marL="171450" lvl="0" indent="-171450">
              <a:buFont typeface="Arial" pitchFamily="34" charset="0"/>
              <a:buChar char="•"/>
            </a:pPr>
            <a:r>
              <a:rPr lang="en-US" sz="1100" dirty="0"/>
              <a:t>Every age group hits its highest average pain in April, 19–35 and 36–55 age groups spike above 9 out of 10.</a:t>
            </a:r>
          </a:p>
          <a:p>
            <a:pPr marL="171450" lvl="0" indent="-171450">
              <a:buFont typeface="Arial" pitchFamily="34" charset="0"/>
              <a:buChar char="•"/>
            </a:pPr>
            <a:r>
              <a:rPr lang="en-US" sz="1100" dirty="0"/>
              <a:t>The 36–55 age group stays consistently high (above 8) across all months, showing the least seasonal relief.</a:t>
            </a:r>
          </a:p>
        </p:txBody>
      </p:sp>
    </p:spTree>
    <p:extLst>
      <p:ext uri="{BB962C8B-B14F-4D97-AF65-F5344CB8AC3E}">
        <p14:creationId xmlns:p14="http://schemas.microsoft.com/office/powerpoint/2010/main" val="1716399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30811" y="953156"/>
            <a:ext cx="2968377" cy="523220"/>
          </a:xfrm>
          <a:prstGeom prst="rect">
            <a:avLst/>
          </a:prstGeom>
        </p:spPr>
        <p:txBody>
          <a:bodyPr wrap="none">
            <a:spAutoFit/>
          </a:bodyPr>
          <a:lstStyle/>
          <a:p>
            <a:r>
              <a:rPr lang="en-US" sz="2800" b="1" dirty="0" smtClean="0"/>
              <a:t>Recommendations</a:t>
            </a:r>
            <a:endParaRPr lang="en-US" sz="2800" dirty="0"/>
          </a:p>
        </p:txBody>
      </p:sp>
      <p:sp>
        <p:nvSpPr>
          <p:cNvPr id="4" name="Rectangle 1"/>
          <p:cNvSpPr>
            <a:spLocks noChangeArrowheads="1"/>
          </p:cNvSpPr>
          <p:nvPr/>
        </p:nvSpPr>
        <p:spPr bwMode="auto">
          <a:xfrm>
            <a:off x="4230811" y="1520548"/>
            <a:ext cx="437978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spcBef>
                <a:spcPct val="0"/>
              </a:spcBef>
              <a:spcAft>
                <a:spcPct val="0"/>
              </a:spcAft>
              <a:buFont typeface="Arial" pitchFamily="34" charset="0"/>
              <a:buChar char="•"/>
            </a:pPr>
            <a:r>
              <a:rPr lang="en-US" sz="1200" dirty="0">
                <a:cs typeface="Arial" charset="0"/>
              </a:rPr>
              <a:t>Incorporate gender- and age-specific messaging (e.g. extra support for females and 36–55 </a:t>
            </a:r>
            <a:r>
              <a:rPr lang="en-US" sz="1200" dirty="0" smtClean="0">
                <a:cs typeface="Arial" charset="0"/>
              </a:rPr>
              <a:t>year old age group).</a:t>
            </a:r>
            <a:endParaRPr lang="en-US" sz="1200" dirty="0">
              <a:cs typeface="Arial" charset="0"/>
            </a:endParaRPr>
          </a:p>
          <a:p>
            <a:pPr marL="171450" marR="0" lvl="0" indent="-1714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chemeClr val="tx1"/>
                </a:solidFill>
                <a:effectLst/>
                <a:cs typeface="Arial" charset="0"/>
              </a:rPr>
              <a:t>Prioritize outreach and educational resources in South Carolina and North Carolina during winter.</a:t>
            </a:r>
          </a:p>
          <a:p>
            <a:pPr marL="171450" marR="0" lvl="0" indent="-1714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chemeClr val="tx1"/>
                </a:solidFill>
                <a:effectLst/>
                <a:cs typeface="Arial" charset="0"/>
              </a:rPr>
              <a:t>Integrate alerts into the sponsor’s virtual assistant (“Sallie”) for real-time patient notifications.</a:t>
            </a:r>
          </a:p>
          <a:p>
            <a:pPr marL="171450" marR="0" lvl="0" indent="-1714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chemeClr val="tx1"/>
                </a:solidFill>
                <a:effectLst/>
                <a:cs typeface="Arial" charset="0"/>
              </a:rPr>
              <a:t>Provide winter-focused self-care guides (hydration, warmth strategies) alongside alerts.</a:t>
            </a:r>
          </a:p>
          <a:p>
            <a:pPr marL="171450" marR="0" lvl="0" indent="-1714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chemeClr val="tx1"/>
                </a:solidFill>
                <a:effectLst/>
                <a:cs typeface="Arial" charset="0"/>
              </a:rPr>
              <a:t>Coordinate with local clinics to prepare for increased winter demand.</a:t>
            </a:r>
          </a:p>
        </p:txBody>
      </p:sp>
      <p:sp>
        <p:nvSpPr>
          <p:cNvPr id="5" name="Rectangle 4"/>
          <p:cNvSpPr/>
          <p:nvPr/>
        </p:nvSpPr>
        <p:spPr>
          <a:xfrm>
            <a:off x="4230811" y="3622120"/>
            <a:ext cx="2131353" cy="523220"/>
          </a:xfrm>
          <a:prstGeom prst="rect">
            <a:avLst/>
          </a:prstGeom>
        </p:spPr>
        <p:txBody>
          <a:bodyPr wrap="none">
            <a:spAutoFit/>
          </a:bodyPr>
          <a:lstStyle/>
          <a:p>
            <a:r>
              <a:rPr lang="en-US" sz="2800" b="1" dirty="0"/>
              <a:t>Future </a:t>
            </a:r>
            <a:r>
              <a:rPr lang="en-US" sz="2800" b="1" dirty="0" smtClean="0"/>
              <a:t>Scope</a:t>
            </a:r>
            <a:endParaRPr lang="en-US" sz="2800" dirty="0"/>
          </a:p>
        </p:txBody>
      </p:sp>
      <p:sp>
        <p:nvSpPr>
          <p:cNvPr id="6" name="Rectangle 1"/>
          <p:cNvSpPr>
            <a:spLocks noChangeArrowheads="1"/>
          </p:cNvSpPr>
          <p:nvPr/>
        </p:nvSpPr>
        <p:spPr bwMode="auto">
          <a:xfrm>
            <a:off x="4230811" y="4221540"/>
            <a:ext cx="437978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itchFamily="34" charset="0"/>
              <a:buChar char="•"/>
            </a:pPr>
            <a:r>
              <a:rPr lang="en-US" sz="1200" dirty="0"/>
              <a:t>Collect and integrate true pain-crisis timestamps (e.g. mobile app logging).</a:t>
            </a:r>
          </a:p>
          <a:p>
            <a:pPr marL="285750" indent="-285750">
              <a:buFont typeface="Arial" pitchFamily="34" charset="0"/>
              <a:buChar char="•"/>
            </a:pPr>
            <a:r>
              <a:rPr lang="en-US" sz="1200" dirty="0"/>
              <a:t>Build and validate a predictive model using weather + demographics + comorbidities.</a:t>
            </a:r>
          </a:p>
          <a:p>
            <a:pPr marL="285750" indent="-285750">
              <a:buFont typeface="Arial" pitchFamily="34" charset="0"/>
              <a:buChar char="•"/>
            </a:pPr>
            <a:r>
              <a:rPr lang="en-US" sz="1200" dirty="0"/>
              <a:t>Expand weather features to include humidity, barometric pressure, and air quality.</a:t>
            </a:r>
          </a:p>
          <a:p>
            <a:pPr marL="285750" indent="-285750">
              <a:buFont typeface="Arial" pitchFamily="34" charset="0"/>
              <a:buChar char="•"/>
            </a:pPr>
            <a:r>
              <a:rPr lang="en-US" sz="1200" dirty="0"/>
              <a:t>Develop an interactive dashboard with maps and time-series views for clinicians</a:t>
            </a:r>
            <a:r>
              <a:rPr lang="en-US" sz="1200" dirty="0" smtClean="0"/>
              <a:t>.</a:t>
            </a:r>
            <a:endParaRPr lang="en-US" sz="12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6527" r="14723"/>
          <a:stretch/>
        </p:blipFill>
        <p:spPr>
          <a:xfrm>
            <a:off x="0" y="0"/>
            <a:ext cx="4029075" cy="6858000"/>
          </a:xfrm>
          <a:prstGeom prst="rect">
            <a:avLst/>
          </a:prstGeom>
        </p:spPr>
      </p:pic>
    </p:spTree>
    <p:extLst>
      <p:ext uri="{BB962C8B-B14F-4D97-AF65-F5344CB8AC3E}">
        <p14:creationId xmlns:p14="http://schemas.microsoft.com/office/powerpoint/2010/main" val="2744398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44269"/>
            <a:ext cx="3422860" cy="646331"/>
          </a:xfrm>
          <a:prstGeom prst="rect">
            <a:avLst/>
          </a:prstGeom>
        </p:spPr>
        <p:txBody>
          <a:bodyPr wrap="none">
            <a:spAutoFit/>
          </a:bodyPr>
          <a:lstStyle/>
          <a:p>
            <a:r>
              <a:rPr lang="en-US" sz="3600" b="1" dirty="0"/>
              <a:t>Report Summary</a:t>
            </a:r>
          </a:p>
        </p:txBody>
      </p:sp>
      <p:sp>
        <p:nvSpPr>
          <p:cNvPr id="4" name="Rectangle 1"/>
          <p:cNvSpPr>
            <a:spLocks noChangeArrowheads="1"/>
          </p:cNvSpPr>
          <p:nvPr/>
        </p:nvSpPr>
        <p:spPr bwMode="auto">
          <a:xfrm>
            <a:off x="533401" y="1099066"/>
            <a:ext cx="8077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algn="just">
              <a:buFont typeface="Arial" pitchFamily="34" charset="0"/>
              <a:buChar char="•"/>
            </a:pPr>
            <a:r>
              <a:rPr lang="en-US" sz="1200" b="1" dirty="0"/>
              <a:t>Pain Severity Distribution:</a:t>
            </a:r>
            <a:r>
              <a:rPr lang="en-US" sz="1200" dirty="0"/>
              <a:t> Seen as a right-skewed curve with most scores between 4–8 and ~15% at the worst level (10), highlighting overall high pain burden.</a:t>
            </a:r>
          </a:p>
          <a:p>
            <a:pPr marL="171450" indent="-171450" algn="just">
              <a:buFont typeface="Arial" pitchFamily="34" charset="0"/>
              <a:buChar char="•"/>
            </a:pPr>
            <a:r>
              <a:rPr lang="en-US" sz="1200" b="1" dirty="0"/>
              <a:t>Mean Pain by Age Group:</a:t>
            </a:r>
            <a:r>
              <a:rPr lang="en-US" sz="1200" dirty="0"/>
              <a:t> The 36–55 cohort reports the highest average pain (~6.8), followed by 19–35 (~5.9) and 56+ (~6.3), pinpointing midlife as most vulnerable.</a:t>
            </a:r>
          </a:p>
          <a:p>
            <a:pPr marL="171450" indent="-171450" algn="just">
              <a:buFont typeface="Arial" pitchFamily="34" charset="0"/>
              <a:buChar char="•"/>
            </a:pPr>
            <a:r>
              <a:rPr lang="en-US" sz="1200" b="1" dirty="0"/>
              <a:t>Pain Frequency by Gender:</a:t>
            </a:r>
            <a:r>
              <a:rPr lang="en-US" sz="1200" dirty="0"/>
              <a:t> Females exhibit “Often” pain in ~60% of cases vs. ~45% in males, indicating more frequent crises among women.</a:t>
            </a:r>
          </a:p>
          <a:p>
            <a:pPr marL="171450" indent="-171450" algn="just">
              <a:buFont typeface="Arial" pitchFamily="34" charset="0"/>
              <a:buChar char="•"/>
            </a:pPr>
            <a:r>
              <a:rPr lang="en-US" sz="1200" b="1" dirty="0"/>
              <a:t>Top-10 Complications by Gender &amp; Age:</a:t>
            </a:r>
            <a:r>
              <a:rPr lang="en-US" sz="1200" dirty="0"/>
              <a:t> </a:t>
            </a:r>
            <a:r>
              <a:rPr lang="en-US" sz="1200" dirty="0" smtClean="0"/>
              <a:t>Acute chest syndrome </a:t>
            </a:r>
            <a:r>
              <a:rPr lang="en-US" sz="1200" dirty="0"/>
              <a:t>and </a:t>
            </a:r>
            <a:r>
              <a:rPr lang="en-US" sz="1200" dirty="0" smtClean="0"/>
              <a:t>avascular necrosis are </a:t>
            </a:r>
            <a:r>
              <a:rPr lang="en-US" sz="1200" dirty="0"/>
              <a:t>the most common; depression skews female (~63%), and retinopathy rises notably in older groups.</a:t>
            </a:r>
          </a:p>
          <a:p>
            <a:pPr marL="171450" indent="-171450" algn="just">
              <a:buFont typeface="Arial" pitchFamily="34" charset="0"/>
              <a:buChar char="•"/>
            </a:pPr>
            <a:r>
              <a:rPr lang="en-US" sz="1200" b="1" dirty="0"/>
              <a:t>Geographic Distribution:</a:t>
            </a:r>
            <a:r>
              <a:rPr lang="en-US" sz="1200" dirty="0"/>
              <a:t> South Carolina (~98.4% of patients) and North Carolina (~1.6%) dominate, making SC the primary focus for interventions.</a:t>
            </a:r>
          </a:p>
          <a:p>
            <a:pPr marL="171450" indent="-171450" algn="just">
              <a:buFont typeface="Arial" pitchFamily="34" charset="0"/>
              <a:buChar char="•"/>
            </a:pPr>
            <a:r>
              <a:rPr lang="en-US" sz="1200" b="1" dirty="0"/>
              <a:t>Correlation </a:t>
            </a:r>
            <a:r>
              <a:rPr lang="en-US" sz="1200" b="1" dirty="0" err="1"/>
              <a:t>Heatmap</a:t>
            </a:r>
            <a:r>
              <a:rPr lang="en-US" sz="1200" b="1" dirty="0"/>
              <a:t>:</a:t>
            </a:r>
            <a:r>
              <a:rPr lang="en-US" sz="1200" dirty="0"/>
              <a:t> Temperature metrics (TMIN, TMAX, TAVG) move together but each shows only a very weak link to pain when using registration dates.</a:t>
            </a:r>
          </a:p>
          <a:p>
            <a:pPr marL="171450" indent="-171450" algn="just">
              <a:buFont typeface="Arial" pitchFamily="34" charset="0"/>
              <a:buChar char="•"/>
            </a:pPr>
            <a:r>
              <a:rPr lang="en-US" sz="1200" b="1" dirty="0" smtClean="0"/>
              <a:t>Seasonality </a:t>
            </a:r>
            <a:r>
              <a:rPr lang="en-US" sz="1200" b="1" dirty="0"/>
              <a:t>(Consent Month):</a:t>
            </a:r>
            <a:r>
              <a:rPr lang="en-US" sz="1200" dirty="0"/>
              <a:t> Winter (Dec–Feb) peaks pain severity; summer (Jun–Aug) brings relief; an April/May spike highlights proxy-date misalignment.</a:t>
            </a:r>
          </a:p>
          <a:p>
            <a:pPr marL="171450" indent="-171450" algn="just">
              <a:buFont typeface="Arial" pitchFamily="34" charset="0"/>
              <a:buChar char="•"/>
            </a:pPr>
            <a:r>
              <a:rPr lang="en-US" sz="1200" b="1" dirty="0"/>
              <a:t>Transfusion Events by Month:</a:t>
            </a:r>
            <a:r>
              <a:rPr lang="en-US" sz="1200" dirty="0"/>
              <a:t> PRBC and exchange transfusions surge in winter (Dec–Feb) and drop in summer, mirroring pain seasonality.</a:t>
            </a:r>
          </a:p>
          <a:p>
            <a:pPr marL="171450" indent="-171450" algn="just">
              <a:buFont typeface="Arial" pitchFamily="34" charset="0"/>
              <a:buChar char="•"/>
            </a:pPr>
            <a:r>
              <a:rPr lang="en-US" sz="1200" b="1" dirty="0"/>
              <a:t>TAVG Bin Analysis:</a:t>
            </a:r>
            <a:r>
              <a:rPr lang="en-US" sz="1200" dirty="0"/>
              <a:t> Pain is highest at the coldest and hottest average-temperature extremes, dipping in moderate ranges—underscoring nonlinear weather effects.</a:t>
            </a:r>
          </a:p>
        </p:txBody>
      </p:sp>
      <p:sp>
        <p:nvSpPr>
          <p:cNvPr id="2" name="Rectangle 1"/>
          <p:cNvSpPr/>
          <p:nvPr/>
        </p:nvSpPr>
        <p:spPr>
          <a:xfrm>
            <a:off x="533401" y="5334000"/>
            <a:ext cx="8077200" cy="1015663"/>
          </a:xfrm>
          <a:prstGeom prst="rect">
            <a:avLst/>
          </a:prstGeom>
        </p:spPr>
        <p:txBody>
          <a:bodyPr wrap="square">
            <a:spAutoFit/>
          </a:bodyPr>
          <a:lstStyle/>
          <a:p>
            <a:pPr algn="just"/>
            <a:r>
              <a:rPr lang="en-US" sz="1200" dirty="0"/>
              <a:t>Our exploratory analysis of merged SCD and weather data reveals that winter months (Dec–Feb) coincide with peak pain severity and transfusion events, especially among mid‐aged (36–55) and female patients. South Carolina emerges as the primary hotspot, accounting for 98.4% of the cohort. Initial temperature–pain links were confounded by registration-date misalignment, so we used consent-month proxies to validate seasonal effects. In the next phase, we will build predictive models and implement actionable weather-based alerts for proactive patient care.</a:t>
            </a:r>
          </a:p>
        </p:txBody>
      </p:sp>
      <p:sp>
        <p:nvSpPr>
          <p:cNvPr id="7" name="Rectangle 6"/>
          <p:cNvSpPr/>
          <p:nvPr/>
        </p:nvSpPr>
        <p:spPr>
          <a:xfrm>
            <a:off x="533400" y="4648200"/>
            <a:ext cx="2276585" cy="646331"/>
          </a:xfrm>
          <a:prstGeom prst="rect">
            <a:avLst/>
          </a:prstGeom>
        </p:spPr>
        <p:txBody>
          <a:bodyPr wrap="none">
            <a:spAutoFit/>
          </a:bodyPr>
          <a:lstStyle/>
          <a:p>
            <a:r>
              <a:rPr lang="en-US" sz="3600" b="1" dirty="0" smtClean="0"/>
              <a:t>Conclusion</a:t>
            </a:r>
            <a:endParaRPr lang="en-US" sz="3600" b="1" dirty="0"/>
          </a:p>
        </p:txBody>
      </p:sp>
    </p:spTree>
    <p:extLst>
      <p:ext uri="{BB962C8B-B14F-4D97-AF65-F5344CB8AC3E}">
        <p14:creationId xmlns:p14="http://schemas.microsoft.com/office/powerpoint/2010/main" val="146309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499" r="19305" b="1112"/>
          <a:stretch/>
        </p:blipFill>
        <p:spPr>
          <a:xfrm>
            <a:off x="4467225" y="0"/>
            <a:ext cx="4676775" cy="6858000"/>
          </a:xfrm>
          <a:prstGeom prst="rect">
            <a:avLst/>
          </a:prstGeom>
        </p:spPr>
      </p:pic>
      <p:sp>
        <p:nvSpPr>
          <p:cNvPr id="3" name="Text 0">
            <a:extLst>
              <a:ext uri="{FF2B5EF4-FFF2-40B4-BE49-F238E27FC236}">
                <a16:creationId xmlns:a16="http://schemas.microsoft.com/office/drawing/2014/main" xmlns="" id="{FC45F48D-28B0-F9E3-3407-3A401EAD0B1F}"/>
              </a:ext>
            </a:extLst>
          </p:cNvPr>
          <p:cNvSpPr/>
          <p:nvPr/>
        </p:nvSpPr>
        <p:spPr>
          <a:xfrm>
            <a:off x="685800" y="1905000"/>
            <a:ext cx="1524000" cy="1143000"/>
          </a:xfrm>
          <a:prstGeom prst="rect">
            <a:avLst/>
          </a:prstGeom>
          <a:noFill/>
          <a:ln/>
        </p:spPr>
        <p:txBody>
          <a:bodyPr wrap="square" lIns="0" tIns="0" rIns="0" bIns="0" rtlCol="0" anchor="t"/>
          <a:lstStyle/>
          <a:p>
            <a:pPr marL="0" indent="0">
              <a:lnSpc>
                <a:spcPts val="8350"/>
              </a:lnSpc>
              <a:buNone/>
            </a:pPr>
            <a:r>
              <a:rPr lang="en-US" sz="6700" b="1" dirty="0" smtClean="0">
                <a:solidFill>
                  <a:srgbClr val="C00000"/>
                </a:solidFill>
                <a:latin typeface="+mj-lt"/>
                <a:ea typeface="Sora Medium" pitchFamily="34" charset="-122"/>
                <a:cs typeface="Sora Medium" pitchFamily="34" charset="-120"/>
              </a:rPr>
              <a:t>Q/A</a:t>
            </a:r>
            <a:r>
              <a:rPr lang="en-US" sz="6700" dirty="0">
                <a:solidFill>
                  <a:srgbClr val="C00000"/>
                </a:solidFill>
                <a:latin typeface="+mj-lt"/>
                <a:ea typeface="Sora Medium" pitchFamily="34" charset="-122"/>
                <a:cs typeface="Sora Medium" pitchFamily="34" charset="-120"/>
              </a:rPr>
              <a:t/>
            </a:r>
            <a:br>
              <a:rPr lang="en-US" sz="6700" dirty="0">
                <a:solidFill>
                  <a:srgbClr val="C00000"/>
                </a:solidFill>
                <a:latin typeface="+mj-lt"/>
                <a:ea typeface="Sora Medium" pitchFamily="34" charset="-122"/>
                <a:cs typeface="Sora Medium" pitchFamily="34" charset="-120"/>
              </a:rPr>
            </a:br>
            <a:endParaRPr lang="en-US" sz="4800" dirty="0">
              <a:solidFill>
                <a:srgbClr val="C00000"/>
              </a:solidFill>
              <a:latin typeface="+mj-lt"/>
            </a:endParaRPr>
          </a:p>
        </p:txBody>
      </p:sp>
      <p:sp>
        <p:nvSpPr>
          <p:cNvPr id="4" name="Rectangle 3"/>
          <p:cNvSpPr/>
          <p:nvPr/>
        </p:nvSpPr>
        <p:spPr>
          <a:xfrm>
            <a:off x="685800" y="2952750"/>
            <a:ext cx="3581400" cy="1569660"/>
          </a:xfrm>
          <a:prstGeom prst="rect">
            <a:avLst/>
          </a:prstGeom>
        </p:spPr>
        <p:txBody>
          <a:bodyPr wrap="square">
            <a:spAutoFit/>
          </a:bodyPr>
          <a:lstStyle/>
          <a:p>
            <a:r>
              <a:rPr lang="en-US" sz="4800" b="1" dirty="0">
                <a:ea typeface="Sora Medium" pitchFamily="34" charset="-122"/>
                <a:cs typeface="Sora Medium" pitchFamily="34" charset="-120"/>
              </a:rPr>
              <a:t>Open Discussion</a:t>
            </a:r>
            <a:endParaRPr lang="en-US" sz="4800" b="1" dirty="0"/>
          </a:p>
        </p:txBody>
      </p:sp>
    </p:spTree>
    <p:extLst>
      <p:ext uri="{BB962C8B-B14F-4D97-AF65-F5344CB8AC3E}">
        <p14:creationId xmlns:p14="http://schemas.microsoft.com/office/powerpoint/2010/main" val="317880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References</a:t>
            </a:r>
            <a:endParaRPr lang="en-US" b="1" dirty="0"/>
          </a:p>
        </p:txBody>
      </p:sp>
      <p:sp>
        <p:nvSpPr>
          <p:cNvPr id="4" name="Rectangle 3"/>
          <p:cNvSpPr/>
          <p:nvPr/>
        </p:nvSpPr>
        <p:spPr>
          <a:xfrm>
            <a:off x="533400" y="1371600"/>
            <a:ext cx="8001000" cy="1569660"/>
          </a:xfrm>
          <a:prstGeom prst="rect">
            <a:avLst/>
          </a:prstGeom>
        </p:spPr>
        <p:txBody>
          <a:bodyPr wrap="square">
            <a:spAutoFit/>
          </a:bodyPr>
          <a:lstStyle/>
          <a:p>
            <a:pPr marL="171450" lvl="0" indent="-171450">
              <a:buFont typeface="Arial" pitchFamily="34" charset="0"/>
              <a:buChar char="•"/>
            </a:pPr>
            <a:r>
              <a:rPr lang="en-US" sz="1200" dirty="0"/>
              <a:t>Power of Patients. (</a:t>
            </a:r>
            <a:r>
              <a:rPr lang="en-US" sz="1200" dirty="0" err="1"/>
              <a:t>n.d.</a:t>
            </a:r>
            <a:r>
              <a:rPr lang="en-US" sz="1200" dirty="0"/>
              <a:t>). Retrieved April 16, 2025, from </a:t>
            </a:r>
            <a:r>
              <a:rPr lang="en-US" sz="1200" u="sng" dirty="0">
                <a:hlinkClick r:id="rId2"/>
              </a:rPr>
              <a:t>https://www.powerofpatients.com</a:t>
            </a:r>
            <a:endParaRPr lang="en-US" sz="1200" dirty="0"/>
          </a:p>
          <a:p>
            <a:pPr marL="171450" lvl="0" indent="-171450">
              <a:buFont typeface="Arial" pitchFamily="34" charset="0"/>
              <a:buChar char="•"/>
            </a:pPr>
            <a:r>
              <a:rPr lang="en-US" sz="1200" dirty="0" err="1"/>
              <a:t>Statology</a:t>
            </a:r>
            <a:r>
              <a:rPr lang="en-US" sz="1200" dirty="0"/>
              <a:t>. (</a:t>
            </a:r>
            <a:r>
              <a:rPr lang="en-US" sz="1200" dirty="0" err="1"/>
              <a:t>n.d.</a:t>
            </a:r>
            <a:r>
              <a:rPr lang="en-US" sz="1200" dirty="0"/>
              <a:t>). Pandas wide to long. Retrieved April 16, 2025, from </a:t>
            </a:r>
            <a:r>
              <a:rPr lang="en-US" sz="1200" u="sng" dirty="0">
                <a:hlinkClick r:id="rId3"/>
              </a:rPr>
              <a:t>https://www.statology.org/pandas-wide-to-long/</a:t>
            </a:r>
            <a:endParaRPr lang="en-US" sz="1200" dirty="0"/>
          </a:p>
          <a:p>
            <a:pPr marL="171450" lvl="0" indent="-171450">
              <a:buFont typeface="Arial" pitchFamily="34" charset="0"/>
              <a:buChar char="•"/>
            </a:pPr>
            <a:r>
              <a:rPr lang="en-US" sz="1200" dirty="0" err="1"/>
              <a:t>GeeksforGeeks</a:t>
            </a:r>
            <a:r>
              <a:rPr lang="en-US" sz="1200" dirty="0"/>
              <a:t>. (</a:t>
            </a:r>
            <a:r>
              <a:rPr lang="en-US" sz="1200" dirty="0" err="1"/>
              <a:t>n.d.</a:t>
            </a:r>
            <a:r>
              <a:rPr lang="en-US" sz="1200" dirty="0"/>
              <a:t>). Exploratory data analysis in Python. Retrieved April 16, 2025, from </a:t>
            </a:r>
            <a:r>
              <a:rPr lang="en-US" sz="1200" u="sng" dirty="0">
                <a:hlinkClick r:id="rId4"/>
              </a:rPr>
              <a:t>https://www.geeksforgeeks.org/exploratory-data-analysis-in-python/</a:t>
            </a:r>
            <a:endParaRPr lang="en-US" sz="1200" dirty="0"/>
          </a:p>
          <a:p>
            <a:pPr marL="171450" lvl="0" indent="-171450">
              <a:buFont typeface="Arial" pitchFamily="34" charset="0"/>
              <a:buChar char="•"/>
            </a:pPr>
            <a:r>
              <a:rPr lang="en-US" sz="1200" dirty="0" err="1"/>
              <a:t>Nussbaumer</a:t>
            </a:r>
            <a:r>
              <a:rPr lang="en-US" sz="1200" dirty="0"/>
              <a:t> </a:t>
            </a:r>
            <a:r>
              <a:rPr lang="en-US" sz="1200" dirty="0" err="1"/>
              <a:t>Knaflic</a:t>
            </a:r>
            <a:r>
              <a:rPr lang="en-US" sz="1200" dirty="0"/>
              <a:t>, C. (2015). Storytelling with data: A data visualization guide for business professionals</a:t>
            </a:r>
          </a:p>
          <a:p>
            <a:pPr marL="171450" lvl="0" indent="-171450">
              <a:buFont typeface="Arial" pitchFamily="34" charset="0"/>
              <a:buChar char="•"/>
            </a:pPr>
            <a:r>
              <a:rPr lang="en-US" sz="1200" dirty="0"/>
              <a:t>National Centers for Environmental Information. (</a:t>
            </a:r>
            <a:r>
              <a:rPr lang="en-US" sz="1200" dirty="0" err="1"/>
              <a:t>n.d.</a:t>
            </a:r>
            <a:r>
              <a:rPr lang="en-US" sz="1200" dirty="0"/>
              <a:t>). Climate data online search. Retrieved April 16, 2025, from </a:t>
            </a:r>
            <a:r>
              <a:rPr lang="en-US" sz="1200" u="sng" dirty="0">
                <a:hlinkClick r:id="rId5"/>
              </a:rPr>
              <a:t>https://www.ncei.noaa.gov/cdo-web/search</a:t>
            </a:r>
            <a:endParaRPr lang="en-US" sz="1200" dirty="0"/>
          </a:p>
          <a:p>
            <a:pPr marL="171450" indent="-171450">
              <a:buFont typeface="Arial" pitchFamily="34" charset="0"/>
              <a:buChar char="•"/>
            </a:pPr>
            <a:endParaRPr lang="en-US" sz="1200" dirty="0"/>
          </a:p>
        </p:txBody>
      </p:sp>
    </p:spTree>
    <p:extLst>
      <p:ext uri="{BB962C8B-B14F-4D97-AF65-F5344CB8AC3E}">
        <p14:creationId xmlns:p14="http://schemas.microsoft.com/office/powerpoint/2010/main" val="42971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743200"/>
            <a:ext cx="3562349" cy="830997"/>
          </a:xfrm>
          <a:prstGeom prst="rect">
            <a:avLst/>
          </a:prstGeom>
        </p:spPr>
        <p:txBody>
          <a:bodyPr wrap="square">
            <a:spAutoFit/>
          </a:bodyPr>
          <a:lstStyle/>
          <a:p>
            <a:pPr algn="ctr"/>
            <a:r>
              <a:rPr lang="en-US" sz="4800" b="1" dirty="0" smtClean="0"/>
              <a:t>THANK YOU!</a:t>
            </a:r>
            <a:endParaRPr lang="en-US" sz="4800" dirty="0"/>
          </a:p>
        </p:txBody>
      </p:sp>
    </p:spTree>
    <p:extLst>
      <p:ext uri="{BB962C8B-B14F-4D97-AF65-F5344CB8AC3E}">
        <p14:creationId xmlns:p14="http://schemas.microsoft.com/office/powerpoint/2010/main" val="69898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1"/>
          <p:cNvSpPr txBox="1"/>
          <p:nvPr/>
        </p:nvSpPr>
        <p:spPr>
          <a:xfrm>
            <a:off x="670961" y="533968"/>
            <a:ext cx="2061210" cy="718185"/>
          </a:xfrm>
          <a:prstGeom prst="rect">
            <a:avLst/>
          </a:prstGeom>
          <a:noFill/>
        </p:spPr>
        <p:txBody>
          <a:bodyPr wrap="none" lIns="36000" tIns="36000" rIns="36000" bIns="36000" rtlCol="0" anchor="ctr" anchorCtr="0">
            <a:noAutofit/>
          </a:bodyPr>
          <a:lstStyle/>
          <a:p>
            <a:pPr marL="0" marR="0">
              <a:spcBef>
                <a:spcPts val="0"/>
              </a:spcBef>
              <a:spcAft>
                <a:spcPts val="0"/>
              </a:spcAft>
            </a:pPr>
            <a:r>
              <a:rPr lang="sr-Latn-RS" sz="4400" kern="1200" dirty="0">
                <a:solidFill>
                  <a:srgbClr val="000000"/>
                </a:solidFill>
                <a:effectLst/>
                <a:latin typeface="Bahnschrift"/>
                <a:ea typeface="Times New Roman"/>
                <a:cs typeface="Times New Roman"/>
              </a:rPr>
              <a:t>Table Of</a:t>
            </a:r>
            <a:endParaRPr lang="en-US" sz="1200" dirty="0">
              <a:effectLst/>
              <a:latin typeface="Times New Roman"/>
              <a:ea typeface="Times New Roman"/>
            </a:endParaRPr>
          </a:p>
        </p:txBody>
      </p:sp>
      <p:sp>
        <p:nvSpPr>
          <p:cNvPr id="3" name="TextBox 32"/>
          <p:cNvSpPr txBox="1"/>
          <p:nvPr/>
        </p:nvSpPr>
        <p:spPr>
          <a:xfrm>
            <a:off x="670961" y="990600"/>
            <a:ext cx="5419959" cy="1096010"/>
          </a:xfrm>
          <a:prstGeom prst="rect">
            <a:avLst/>
          </a:prstGeom>
          <a:noFill/>
        </p:spPr>
        <p:txBody>
          <a:bodyPr wrap="none" lIns="36000" tIns="36000" rIns="36000" bIns="36000" rtlCol="0" anchor="ctr" anchorCtr="0">
            <a:noAutofit/>
          </a:bodyPr>
          <a:lstStyle/>
          <a:p>
            <a:pPr marL="0" marR="0">
              <a:spcBef>
                <a:spcPts val="0"/>
              </a:spcBef>
              <a:spcAft>
                <a:spcPts val="0"/>
              </a:spcAft>
            </a:pPr>
            <a:r>
              <a:rPr lang="sr-Latn-RS" sz="7200" kern="1200" dirty="0">
                <a:solidFill>
                  <a:srgbClr val="C00000"/>
                </a:solidFill>
                <a:effectLst/>
                <a:latin typeface="Lato"/>
                <a:ea typeface="Times New Roman"/>
                <a:cs typeface="Times New Roman"/>
              </a:rPr>
              <a:t>CONTENTS</a:t>
            </a:r>
            <a:endParaRPr lang="en-US" sz="1200" dirty="0">
              <a:effectLst/>
              <a:latin typeface="Times New Roman"/>
              <a:ea typeface="Times New Roman"/>
            </a:endParaRPr>
          </a:p>
        </p:txBody>
      </p:sp>
      <p:sp>
        <p:nvSpPr>
          <p:cNvPr id="4" name="TextBox 3"/>
          <p:cNvSpPr txBox="1"/>
          <p:nvPr/>
        </p:nvSpPr>
        <p:spPr>
          <a:xfrm>
            <a:off x="813201" y="2514600"/>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1</a:t>
            </a:r>
            <a:endParaRPr lang="en-US" sz="1200" dirty="0">
              <a:effectLst/>
              <a:latin typeface="Times New Roman"/>
              <a:ea typeface="Times New Roman"/>
            </a:endParaRPr>
          </a:p>
        </p:txBody>
      </p:sp>
      <p:sp>
        <p:nvSpPr>
          <p:cNvPr id="5" name="TextBox 4"/>
          <p:cNvSpPr txBox="1"/>
          <p:nvPr/>
        </p:nvSpPr>
        <p:spPr>
          <a:xfrm>
            <a:off x="1701566" y="2741596"/>
            <a:ext cx="1879600" cy="383540"/>
          </a:xfrm>
          <a:prstGeom prst="rect">
            <a:avLst/>
          </a:prstGeom>
          <a:noFill/>
        </p:spPr>
        <p:txBody>
          <a:bodyPr wrap="square" lIns="36000" tIns="36000" rIns="36000" bIns="36000" rtlCol="0" anchor="ctr" anchorCtr="0">
            <a:noAutofit/>
          </a:bodyPr>
          <a:lstStyle/>
          <a:p>
            <a:pPr marL="0" marR="0">
              <a:spcBef>
                <a:spcPts val="0"/>
              </a:spcBef>
              <a:spcAft>
                <a:spcPts val="0"/>
              </a:spcAft>
            </a:pPr>
            <a:r>
              <a:rPr lang="sr-Latn-RS" sz="2000" kern="1200" dirty="0" smtClean="0">
                <a:solidFill>
                  <a:srgbClr val="000000"/>
                </a:solidFill>
                <a:effectLst/>
                <a:latin typeface="Bahnschrift"/>
                <a:ea typeface="Times New Roman"/>
                <a:cs typeface="Times New Roman"/>
              </a:rPr>
              <a:t>INTRODUCTION</a:t>
            </a:r>
            <a:endParaRPr lang="en-US" sz="1200" dirty="0">
              <a:effectLst/>
              <a:latin typeface="Times New Roman"/>
              <a:ea typeface="Times New Roman"/>
            </a:endParaRPr>
          </a:p>
        </p:txBody>
      </p:sp>
      <p:sp>
        <p:nvSpPr>
          <p:cNvPr id="6" name="TextBox 8"/>
          <p:cNvSpPr txBox="1"/>
          <p:nvPr/>
        </p:nvSpPr>
        <p:spPr>
          <a:xfrm>
            <a:off x="4476282" y="2543777"/>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kern="1200" dirty="0" smtClean="0">
                <a:solidFill>
                  <a:srgbClr val="C00000"/>
                </a:solidFill>
                <a:effectLst/>
                <a:latin typeface="Lato"/>
                <a:ea typeface="Times New Roman"/>
                <a:cs typeface="Times New Roman"/>
              </a:rPr>
              <a:t>4</a:t>
            </a:r>
            <a:endParaRPr lang="en-US" sz="1200" dirty="0">
              <a:effectLst/>
              <a:latin typeface="Times New Roman"/>
              <a:ea typeface="Times New Roman"/>
            </a:endParaRPr>
          </a:p>
        </p:txBody>
      </p:sp>
      <p:sp>
        <p:nvSpPr>
          <p:cNvPr id="7" name="TextBox 9"/>
          <p:cNvSpPr txBox="1"/>
          <p:nvPr/>
        </p:nvSpPr>
        <p:spPr>
          <a:xfrm>
            <a:off x="5415447" y="2501900"/>
            <a:ext cx="3016250" cy="774700"/>
          </a:xfrm>
          <a:prstGeom prst="rect">
            <a:avLst/>
          </a:prstGeom>
          <a:noFill/>
        </p:spPr>
        <p:txBody>
          <a:bodyPr wrap="square" lIns="36000" tIns="36000" rIns="36000" bIns="36000" rtlCol="0" anchor="ctr" anchorCtr="0">
            <a:noAutofit/>
          </a:bodyPr>
          <a:lstStyle/>
          <a:p>
            <a:pPr marL="0" marR="0">
              <a:spcBef>
                <a:spcPts val="0"/>
              </a:spcBef>
              <a:spcAft>
                <a:spcPts val="0"/>
              </a:spcAft>
            </a:pPr>
            <a:r>
              <a:rPr lang="en-US" sz="2000" kern="1200" dirty="0" smtClean="0">
                <a:solidFill>
                  <a:srgbClr val="000000"/>
                </a:solidFill>
                <a:effectLst/>
                <a:latin typeface="Bahnschrift"/>
                <a:ea typeface="Times New Roman"/>
                <a:cs typeface="Times New Roman"/>
              </a:rPr>
              <a:t>VISUALIZATIONS</a:t>
            </a:r>
            <a:endParaRPr lang="en-US" sz="1200" dirty="0">
              <a:effectLst/>
              <a:latin typeface="Times New Roman"/>
              <a:ea typeface="Times New Roman"/>
            </a:endParaRPr>
          </a:p>
        </p:txBody>
      </p:sp>
      <p:sp>
        <p:nvSpPr>
          <p:cNvPr id="8" name="TextBox 12"/>
          <p:cNvSpPr txBox="1"/>
          <p:nvPr/>
        </p:nvSpPr>
        <p:spPr>
          <a:xfrm>
            <a:off x="813201" y="4648200"/>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3</a:t>
            </a:r>
            <a:endParaRPr lang="en-US" sz="1200" dirty="0">
              <a:effectLst/>
              <a:latin typeface="Times New Roman"/>
              <a:ea typeface="Times New Roman"/>
            </a:endParaRPr>
          </a:p>
        </p:txBody>
      </p:sp>
      <p:sp>
        <p:nvSpPr>
          <p:cNvPr id="9" name="TextBox 13"/>
          <p:cNvSpPr txBox="1"/>
          <p:nvPr/>
        </p:nvSpPr>
        <p:spPr>
          <a:xfrm>
            <a:off x="1701566" y="4734860"/>
            <a:ext cx="2768600" cy="695325"/>
          </a:xfrm>
          <a:prstGeom prst="rect">
            <a:avLst/>
          </a:prstGeom>
          <a:noFill/>
        </p:spPr>
        <p:txBody>
          <a:bodyPr wrap="square" lIns="36000" tIns="36000" rIns="36000" bIns="36000" rtlCol="0" anchor="ctr" anchorCtr="0">
            <a:noAutofit/>
          </a:bodyPr>
          <a:lstStyle/>
          <a:p>
            <a:pPr marL="0" marR="0">
              <a:spcBef>
                <a:spcPts val="0"/>
              </a:spcBef>
              <a:spcAft>
                <a:spcPts val="0"/>
              </a:spcAft>
            </a:pPr>
            <a:r>
              <a:rPr lang="en-US" sz="2000" kern="1200" dirty="0" smtClean="0">
                <a:solidFill>
                  <a:srgbClr val="000000"/>
                </a:solidFill>
                <a:effectLst/>
                <a:latin typeface="Bahnschrift"/>
                <a:ea typeface="Times New Roman"/>
                <a:cs typeface="Times New Roman"/>
              </a:rPr>
              <a:t>DATA CLEANING &amp; PREPRATION</a:t>
            </a:r>
            <a:endParaRPr lang="en-US" sz="1200" dirty="0">
              <a:effectLst/>
              <a:latin typeface="Times New Roman"/>
              <a:ea typeface="Times New Roman"/>
            </a:endParaRPr>
          </a:p>
        </p:txBody>
      </p:sp>
      <p:sp>
        <p:nvSpPr>
          <p:cNvPr id="10" name="TextBox 16"/>
          <p:cNvSpPr txBox="1"/>
          <p:nvPr/>
        </p:nvSpPr>
        <p:spPr>
          <a:xfrm>
            <a:off x="817212" y="3581400"/>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2</a:t>
            </a:r>
            <a:endParaRPr lang="en-US" sz="1200" dirty="0">
              <a:effectLst/>
              <a:latin typeface="Times New Roman"/>
              <a:ea typeface="Times New Roman"/>
            </a:endParaRPr>
          </a:p>
        </p:txBody>
      </p:sp>
      <p:sp>
        <p:nvSpPr>
          <p:cNvPr id="11" name="TextBox 17"/>
          <p:cNvSpPr txBox="1"/>
          <p:nvPr/>
        </p:nvSpPr>
        <p:spPr>
          <a:xfrm>
            <a:off x="1701566" y="3656965"/>
            <a:ext cx="2654300" cy="689610"/>
          </a:xfrm>
          <a:prstGeom prst="rect">
            <a:avLst/>
          </a:prstGeom>
          <a:noFill/>
        </p:spPr>
        <p:txBody>
          <a:bodyPr wrap="square" lIns="36000" tIns="36000" rIns="36000" bIns="36000" rtlCol="0" anchor="ctr" anchorCtr="0">
            <a:noAutofit/>
          </a:bodyPr>
          <a:lstStyle/>
          <a:p>
            <a:r>
              <a:rPr lang="en-US" sz="2000" dirty="0" smtClean="0">
                <a:solidFill>
                  <a:srgbClr val="000000"/>
                </a:solidFill>
                <a:latin typeface="Bahnschrift"/>
                <a:ea typeface="Times New Roman"/>
                <a:cs typeface="Times New Roman"/>
              </a:rPr>
              <a:t>RESEARCH QUESTIONS</a:t>
            </a:r>
            <a:endParaRPr lang="en-US" sz="1200" dirty="0">
              <a:latin typeface="Times New Roman"/>
              <a:ea typeface="Times New Roman"/>
            </a:endParaRPr>
          </a:p>
        </p:txBody>
      </p:sp>
      <p:sp>
        <p:nvSpPr>
          <p:cNvPr id="12" name="TextBox 20"/>
          <p:cNvSpPr txBox="1"/>
          <p:nvPr/>
        </p:nvSpPr>
        <p:spPr>
          <a:xfrm>
            <a:off x="4470166" y="3581400"/>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5</a:t>
            </a:r>
            <a:endParaRPr lang="en-US" sz="1200" dirty="0">
              <a:effectLst/>
              <a:latin typeface="Times New Roman"/>
              <a:ea typeface="Times New Roman"/>
            </a:endParaRPr>
          </a:p>
        </p:txBody>
      </p:sp>
      <p:sp>
        <p:nvSpPr>
          <p:cNvPr id="13" name="TextBox 21"/>
          <p:cNvSpPr txBox="1"/>
          <p:nvPr/>
        </p:nvSpPr>
        <p:spPr>
          <a:xfrm>
            <a:off x="5415447" y="3831891"/>
            <a:ext cx="2654300" cy="383540"/>
          </a:xfrm>
          <a:prstGeom prst="rect">
            <a:avLst/>
          </a:prstGeom>
          <a:noFill/>
        </p:spPr>
        <p:txBody>
          <a:bodyPr wrap="square" lIns="36000" tIns="36000" rIns="36000" bIns="36000" rtlCol="0" anchor="ctr" anchorCtr="0">
            <a:noAutofit/>
          </a:bodyPr>
          <a:lstStyle/>
          <a:p>
            <a:pPr marL="0" marR="0">
              <a:spcBef>
                <a:spcPts val="0"/>
              </a:spcBef>
              <a:spcAft>
                <a:spcPts val="0"/>
              </a:spcAft>
            </a:pPr>
            <a:r>
              <a:rPr lang="en-US" sz="2000" kern="1200" dirty="0" smtClean="0">
                <a:solidFill>
                  <a:srgbClr val="000000"/>
                </a:solidFill>
                <a:effectLst/>
                <a:latin typeface="Bahnschrift"/>
                <a:ea typeface="Times New Roman"/>
                <a:cs typeface="Times New Roman"/>
              </a:rPr>
              <a:t>RECOMMENDATIONS</a:t>
            </a:r>
            <a:endParaRPr lang="en-US" sz="1200" dirty="0">
              <a:effectLst/>
              <a:latin typeface="Times New Roman"/>
              <a:ea typeface="Times New Roman"/>
            </a:endParaRPr>
          </a:p>
        </p:txBody>
      </p:sp>
      <p:sp>
        <p:nvSpPr>
          <p:cNvPr id="14"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37"/>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494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Box 20"/>
          <p:cNvSpPr txBox="1"/>
          <p:nvPr/>
        </p:nvSpPr>
        <p:spPr>
          <a:xfrm>
            <a:off x="4476282" y="4648200"/>
            <a:ext cx="822960" cy="822960"/>
          </a:xfrm>
          <a:prstGeom prst="rect">
            <a:avLst/>
          </a:prstGeom>
          <a:noFill/>
        </p:spPr>
        <p:txBody>
          <a:bodyPr wrap="square" lIns="36000" tIns="36000" rIns="36000" bIns="36000" rtlCol="0" anchor="ctr" anchorCtr="0">
            <a:noAutofit/>
          </a:bodyPr>
          <a:lstStyle/>
          <a:p>
            <a:pPr marL="0" marR="0" algn="r">
              <a:spcBef>
                <a:spcPts val="0"/>
              </a:spcBef>
              <a:spcAft>
                <a:spcPts val="0"/>
              </a:spcAft>
            </a:pPr>
            <a:r>
              <a:rPr lang="en-US" sz="5000" dirty="0" smtClean="0">
                <a:solidFill>
                  <a:srgbClr val="C00000"/>
                </a:solidFill>
                <a:latin typeface="Lato"/>
                <a:ea typeface="Times New Roman"/>
                <a:cs typeface="Times New Roman"/>
              </a:rPr>
              <a:t>6</a:t>
            </a:r>
            <a:endParaRPr lang="en-US" sz="1200" dirty="0">
              <a:effectLst/>
              <a:latin typeface="Times New Roman"/>
              <a:ea typeface="Times New Roman"/>
            </a:endParaRPr>
          </a:p>
        </p:txBody>
      </p:sp>
      <p:sp>
        <p:nvSpPr>
          <p:cNvPr id="17" name="TextBox 21"/>
          <p:cNvSpPr txBox="1"/>
          <p:nvPr/>
        </p:nvSpPr>
        <p:spPr>
          <a:xfrm>
            <a:off x="5421563" y="4868711"/>
            <a:ext cx="2240280" cy="383540"/>
          </a:xfrm>
          <a:prstGeom prst="rect">
            <a:avLst/>
          </a:prstGeom>
          <a:noFill/>
        </p:spPr>
        <p:txBody>
          <a:bodyPr wrap="square" lIns="36000" tIns="36000" rIns="36000" bIns="36000" rtlCol="0" anchor="ctr" anchorCtr="0">
            <a:noAutofit/>
          </a:bodyPr>
          <a:lstStyle/>
          <a:p>
            <a:pPr marL="0" marR="0">
              <a:spcBef>
                <a:spcPts val="0"/>
              </a:spcBef>
              <a:spcAft>
                <a:spcPts val="0"/>
              </a:spcAft>
            </a:pPr>
            <a:r>
              <a:rPr lang="sr-Latn-RS" sz="2000" kern="1200" dirty="0" smtClean="0">
                <a:solidFill>
                  <a:srgbClr val="000000"/>
                </a:solidFill>
                <a:effectLst/>
                <a:latin typeface="Bahnschrift"/>
                <a:ea typeface="Times New Roman"/>
                <a:cs typeface="Times New Roman"/>
              </a:rPr>
              <a:t>CONCLUSION</a:t>
            </a:r>
            <a:endParaRPr lang="en-US" sz="1200" dirty="0">
              <a:effectLst/>
              <a:latin typeface="Times New Roman"/>
              <a:ea typeface="Times New Roman"/>
            </a:endParaRPr>
          </a:p>
        </p:txBody>
      </p:sp>
    </p:spTree>
    <p:extLst>
      <p:ext uri="{BB962C8B-B14F-4D97-AF65-F5344CB8AC3E}">
        <p14:creationId xmlns:p14="http://schemas.microsoft.com/office/powerpoint/2010/main" val="1510479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4343400" cy="1200329"/>
          </a:xfrm>
          <a:prstGeom prst="rect">
            <a:avLst/>
          </a:prstGeom>
        </p:spPr>
        <p:txBody>
          <a:bodyPr wrap="square">
            <a:spAutoFit/>
          </a:bodyPr>
          <a:lstStyle/>
          <a:p>
            <a:pPr algn="just"/>
            <a:r>
              <a:rPr lang="en-US" sz="1200" dirty="0"/>
              <a:t>This deck presents our interim findings on the relationship between environmental factors and pain severity in sickle cell disease patients. Through exploratory analysis of merged clinical and NOAA weather data, we uncover seasonal trends, demographic sensitivities, and geographic hotspots to inform targeted interventions.</a:t>
            </a:r>
          </a:p>
        </p:txBody>
      </p:sp>
      <p:sp>
        <p:nvSpPr>
          <p:cNvPr id="3" name="Rectangle 2"/>
          <p:cNvSpPr/>
          <p:nvPr/>
        </p:nvSpPr>
        <p:spPr>
          <a:xfrm>
            <a:off x="548780" y="533400"/>
            <a:ext cx="1512850" cy="400110"/>
          </a:xfrm>
          <a:prstGeom prst="rect">
            <a:avLst/>
          </a:prstGeom>
        </p:spPr>
        <p:txBody>
          <a:bodyPr wrap="none">
            <a:spAutoFit/>
          </a:bodyPr>
          <a:lstStyle/>
          <a:p>
            <a:r>
              <a:rPr lang="en-US" sz="2000" b="1" dirty="0" smtClean="0"/>
              <a:t>Introduction</a:t>
            </a:r>
            <a:endParaRPr lang="en-US" b="1" dirty="0"/>
          </a:p>
        </p:txBody>
      </p:sp>
      <p:sp>
        <p:nvSpPr>
          <p:cNvPr id="4" name="Rectangle 3"/>
          <p:cNvSpPr/>
          <p:nvPr/>
        </p:nvSpPr>
        <p:spPr>
          <a:xfrm>
            <a:off x="554373" y="2743199"/>
            <a:ext cx="4322427" cy="1754326"/>
          </a:xfrm>
          <a:prstGeom prst="rect">
            <a:avLst/>
          </a:prstGeom>
        </p:spPr>
        <p:txBody>
          <a:bodyPr wrap="square">
            <a:spAutoFit/>
          </a:bodyPr>
          <a:lstStyle/>
          <a:p>
            <a:pPr algn="just"/>
            <a:r>
              <a:rPr lang="en-US" sz="1200" dirty="0"/>
              <a:t>Using merged SCD registry, </a:t>
            </a:r>
            <a:r>
              <a:rPr lang="en-US" sz="1200" dirty="0" smtClean="0"/>
              <a:t>Patient survey</a:t>
            </a:r>
            <a:r>
              <a:rPr lang="en-US" sz="1200" dirty="0"/>
              <a:t>, </a:t>
            </a:r>
            <a:r>
              <a:rPr lang="en-US" sz="1200" dirty="0" smtClean="0"/>
              <a:t>Demography and </a:t>
            </a:r>
            <a:r>
              <a:rPr lang="en-US" sz="1200" dirty="0"/>
              <a:t>NOAA weather data, we conducted exploratory analyses to uncover pain drivers. Winter months (Dec–Feb) show significantly higher pain severity and transfusion events, particularly among mid‐aged </a:t>
            </a:r>
            <a:endParaRPr lang="en-US" sz="1200" dirty="0" smtClean="0"/>
          </a:p>
          <a:p>
            <a:pPr algn="just"/>
            <a:r>
              <a:rPr lang="en-US" sz="1200" dirty="0" smtClean="0"/>
              <a:t>(36–55 age group) </a:t>
            </a:r>
            <a:r>
              <a:rPr lang="en-US" sz="1200" dirty="0"/>
              <a:t>patients and females in South Carolina. Initial temperature–pain links were </a:t>
            </a:r>
            <a:r>
              <a:rPr lang="en-US" sz="1200" dirty="0" smtClean="0"/>
              <a:t>showing misleading insights due to the </a:t>
            </a:r>
            <a:r>
              <a:rPr lang="en-US" sz="1200" dirty="0"/>
              <a:t>registration delays, so we used consent month as a proxy. In the next phase, we will develop tools and alerts to predict pain flares.</a:t>
            </a:r>
          </a:p>
        </p:txBody>
      </p:sp>
      <p:sp>
        <p:nvSpPr>
          <p:cNvPr id="5" name="Rectangle 4"/>
          <p:cNvSpPr/>
          <p:nvPr/>
        </p:nvSpPr>
        <p:spPr>
          <a:xfrm>
            <a:off x="548780" y="2286000"/>
            <a:ext cx="2272417" cy="400110"/>
          </a:xfrm>
          <a:prstGeom prst="rect">
            <a:avLst/>
          </a:prstGeom>
        </p:spPr>
        <p:txBody>
          <a:bodyPr wrap="none">
            <a:spAutoFit/>
          </a:bodyPr>
          <a:lstStyle/>
          <a:p>
            <a:r>
              <a:rPr lang="en-US" sz="2000" b="1" dirty="0" smtClean="0"/>
              <a:t>Executive Summary</a:t>
            </a:r>
            <a:endParaRPr lang="en-US"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390" r="13472"/>
          <a:stretch/>
        </p:blipFill>
        <p:spPr>
          <a:xfrm>
            <a:off x="5019675" y="0"/>
            <a:ext cx="4124325" cy="6858000"/>
          </a:xfrm>
          <a:prstGeom prst="rect">
            <a:avLst/>
          </a:prstGeom>
        </p:spPr>
      </p:pic>
      <p:sp>
        <p:nvSpPr>
          <p:cNvPr id="7" name="Rectangle 6"/>
          <p:cNvSpPr/>
          <p:nvPr/>
        </p:nvSpPr>
        <p:spPr>
          <a:xfrm>
            <a:off x="533400" y="5048071"/>
            <a:ext cx="4343400" cy="1200329"/>
          </a:xfrm>
          <a:prstGeom prst="rect">
            <a:avLst/>
          </a:prstGeom>
        </p:spPr>
        <p:txBody>
          <a:bodyPr wrap="square">
            <a:spAutoFit/>
          </a:bodyPr>
          <a:lstStyle/>
          <a:p>
            <a:pPr marL="171450" indent="-171450" algn="just">
              <a:buFont typeface="Arial" pitchFamily="34" charset="0"/>
              <a:buChar char="•"/>
            </a:pPr>
            <a:r>
              <a:rPr lang="en-US" sz="1200" dirty="0"/>
              <a:t>Sickle cell patients often face sudden, severe pain attacks that are hard to predict.</a:t>
            </a:r>
          </a:p>
          <a:p>
            <a:pPr marL="171450" indent="-171450">
              <a:buFont typeface="Arial" pitchFamily="34" charset="0"/>
              <a:buChar char="•"/>
            </a:pPr>
            <a:r>
              <a:rPr lang="en-US" sz="1200" dirty="0"/>
              <a:t>Without clear warnings, they can’t take steps to avoid or prepare for these crises.</a:t>
            </a:r>
          </a:p>
          <a:p>
            <a:pPr marL="171450" indent="-171450">
              <a:buFont typeface="Arial" pitchFamily="34" charset="0"/>
              <a:buChar char="•"/>
            </a:pPr>
            <a:r>
              <a:rPr lang="en-US" sz="1200" dirty="0"/>
              <a:t>We need to pinpoint triggers (like weather) and at-risk groups so we can send timely alerts and help prevent attacks.</a:t>
            </a:r>
          </a:p>
        </p:txBody>
      </p:sp>
      <p:sp>
        <p:nvSpPr>
          <p:cNvPr id="8" name="Rectangle 7"/>
          <p:cNvSpPr/>
          <p:nvPr/>
        </p:nvSpPr>
        <p:spPr>
          <a:xfrm>
            <a:off x="548780" y="4590871"/>
            <a:ext cx="2121158" cy="400110"/>
          </a:xfrm>
          <a:prstGeom prst="rect">
            <a:avLst/>
          </a:prstGeom>
        </p:spPr>
        <p:txBody>
          <a:bodyPr wrap="none">
            <a:spAutoFit/>
          </a:bodyPr>
          <a:lstStyle/>
          <a:p>
            <a:r>
              <a:rPr lang="en-US" sz="2000" b="1" dirty="0" smtClean="0"/>
              <a:t>Business Problem </a:t>
            </a:r>
            <a:endParaRPr lang="en-US" b="1" dirty="0"/>
          </a:p>
        </p:txBody>
      </p:sp>
    </p:spTree>
    <p:extLst>
      <p:ext uri="{BB962C8B-B14F-4D97-AF65-F5344CB8AC3E}">
        <p14:creationId xmlns:p14="http://schemas.microsoft.com/office/powerpoint/2010/main" val="329702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5800" y="838200"/>
            <a:ext cx="4480420" cy="830997"/>
          </a:xfrm>
          <a:prstGeom prst="rect">
            <a:avLst/>
          </a:prstGeom>
        </p:spPr>
        <p:txBody>
          <a:bodyPr wrap="square">
            <a:spAutoFit/>
          </a:bodyPr>
          <a:lstStyle/>
          <a:p>
            <a:pPr marL="228600" indent="-228600">
              <a:buFont typeface="+mj-lt"/>
              <a:buAutoNum type="arabicPeriod"/>
            </a:pPr>
            <a:r>
              <a:rPr lang="en-US" sz="1200" dirty="0" smtClean="0"/>
              <a:t>How </a:t>
            </a:r>
            <a:r>
              <a:rPr lang="en-US" sz="1200" dirty="0"/>
              <a:t>do </a:t>
            </a:r>
            <a:r>
              <a:rPr lang="en-US" sz="1200" dirty="0" smtClean="0"/>
              <a:t>seasonal </a:t>
            </a:r>
            <a:r>
              <a:rPr lang="en-US" sz="1200" dirty="0"/>
              <a:t>pain patterns vary by age group, gender, and geographic location</a:t>
            </a:r>
            <a:r>
              <a:rPr lang="en-US" sz="1200" dirty="0" smtClean="0"/>
              <a:t>?</a:t>
            </a:r>
          </a:p>
          <a:p>
            <a:pPr marL="228600" indent="-228600">
              <a:buFont typeface="+mj-lt"/>
              <a:buAutoNum type="arabicPeriod"/>
            </a:pPr>
            <a:r>
              <a:rPr lang="en-US" sz="1200" dirty="0"/>
              <a:t>How do seasonal temperature </a:t>
            </a:r>
            <a:r>
              <a:rPr lang="en-US" sz="1200" dirty="0" smtClean="0"/>
              <a:t>changes impact </a:t>
            </a:r>
            <a:r>
              <a:rPr lang="en-US" sz="1200" dirty="0"/>
              <a:t>pain severity in sickle cell patients</a:t>
            </a:r>
            <a:r>
              <a:rPr lang="en-US" sz="1200" dirty="0" smtClean="0"/>
              <a:t>? </a:t>
            </a:r>
            <a:r>
              <a:rPr lang="en-US" sz="1200" dirty="0"/>
              <a:t>(particularly winter lows and summer highs)</a:t>
            </a:r>
          </a:p>
        </p:txBody>
      </p:sp>
      <p:sp>
        <p:nvSpPr>
          <p:cNvPr id="3" name="Rectangle 2"/>
          <p:cNvSpPr/>
          <p:nvPr/>
        </p:nvSpPr>
        <p:spPr>
          <a:xfrm>
            <a:off x="4495800" y="381000"/>
            <a:ext cx="2277483" cy="400110"/>
          </a:xfrm>
          <a:prstGeom prst="rect">
            <a:avLst/>
          </a:prstGeom>
        </p:spPr>
        <p:txBody>
          <a:bodyPr wrap="none">
            <a:spAutoFit/>
          </a:bodyPr>
          <a:lstStyle/>
          <a:p>
            <a:r>
              <a:rPr lang="en-US" sz="2000" b="1" dirty="0" smtClean="0"/>
              <a:t>Research Questions</a:t>
            </a:r>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778" r="24444"/>
          <a:stretch/>
        </p:blipFill>
        <p:spPr>
          <a:xfrm>
            <a:off x="0" y="0"/>
            <a:ext cx="4305300" cy="6858000"/>
          </a:xfrm>
          <a:prstGeom prst="rect">
            <a:avLst/>
          </a:prstGeom>
        </p:spPr>
      </p:pic>
      <p:sp>
        <p:nvSpPr>
          <p:cNvPr id="5" name="Rectangle 4"/>
          <p:cNvSpPr/>
          <p:nvPr/>
        </p:nvSpPr>
        <p:spPr>
          <a:xfrm>
            <a:off x="4495800" y="4092476"/>
            <a:ext cx="4480420" cy="2308324"/>
          </a:xfrm>
          <a:prstGeom prst="rect">
            <a:avLst/>
          </a:prstGeom>
        </p:spPr>
        <p:txBody>
          <a:bodyPr wrap="square">
            <a:spAutoFit/>
          </a:bodyPr>
          <a:lstStyle/>
          <a:p>
            <a:pPr marL="171450" indent="-171450">
              <a:buFont typeface="Arial" pitchFamily="34" charset="0"/>
              <a:buChar char="•"/>
            </a:pPr>
            <a:r>
              <a:rPr lang="en-US" sz="1200" b="1" dirty="0"/>
              <a:t>Renamed columns</a:t>
            </a:r>
            <a:r>
              <a:rPr lang="en-US" sz="1200" dirty="0"/>
              <a:t> with long survey questions to concise, descriptive variable names.</a:t>
            </a:r>
          </a:p>
          <a:p>
            <a:pPr marL="171450" indent="-171450">
              <a:buFont typeface="Arial" pitchFamily="34" charset="0"/>
              <a:buChar char="•"/>
            </a:pPr>
            <a:r>
              <a:rPr lang="en-US" sz="1200" b="1" dirty="0"/>
              <a:t>Parsed and standardized</a:t>
            </a:r>
            <a:r>
              <a:rPr lang="en-US" sz="1200" dirty="0"/>
              <a:t> date fields (e.g., Consent Date, Date of Birth) and converted weather/text columns to numeric.</a:t>
            </a:r>
          </a:p>
          <a:p>
            <a:pPr marL="171450" indent="-171450">
              <a:buFont typeface="Arial" pitchFamily="34" charset="0"/>
              <a:buChar char="•"/>
            </a:pPr>
            <a:r>
              <a:rPr lang="en-US" sz="1200" b="1" dirty="0"/>
              <a:t>Created new categorical columns</a:t>
            </a:r>
            <a:r>
              <a:rPr lang="en-US" sz="1200" dirty="0"/>
              <a:t>:</a:t>
            </a:r>
          </a:p>
          <a:p>
            <a:r>
              <a:rPr lang="en-US" sz="1200" b="1" dirty="0"/>
              <a:t> </a:t>
            </a:r>
            <a:r>
              <a:rPr lang="en-US" sz="1200" b="1" dirty="0" smtClean="0"/>
              <a:t>    Age </a:t>
            </a:r>
            <a:r>
              <a:rPr lang="en-US" sz="1200" b="1" dirty="0"/>
              <a:t>Group</a:t>
            </a:r>
            <a:r>
              <a:rPr lang="en-US" sz="1200" dirty="0"/>
              <a:t> (19–35, 36–55, 56+)</a:t>
            </a:r>
          </a:p>
          <a:p>
            <a:r>
              <a:rPr lang="en-US" sz="1200" b="1" dirty="0"/>
              <a:t> </a:t>
            </a:r>
            <a:r>
              <a:rPr lang="en-US" sz="1200" b="1" dirty="0" smtClean="0"/>
              <a:t>    Pain </a:t>
            </a:r>
            <a:r>
              <a:rPr lang="en-US" sz="1200" b="1" dirty="0"/>
              <a:t>Category</a:t>
            </a:r>
            <a:r>
              <a:rPr lang="en-US" sz="1200" dirty="0"/>
              <a:t> (No/Mild/Moderate/Severe)</a:t>
            </a:r>
          </a:p>
          <a:p>
            <a:pPr marL="171450" indent="-171450">
              <a:buFont typeface="Arial" pitchFamily="34" charset="0"/>
              <a:buChar char="•"/>
            </a:pPr>
            <a:r>
              <a:rPr lang="en-US" sz="1200" b="1" dirty="0"/>
              <a:t>Reshaped the complications table</a:t>
            </a:r>
            <a:r>
              <a:rPr lang="en-US" sz="1200" dirty="0"/>
              <a:t> from a wide format (one column per complication) to a long format for easier plotting and grouping.</a:t>
            </a:r>
          </a:p>
          <a:p>
            <a:pPr marL="171450" indent="-171450">
              <a:buFont typeface="Arial" pitchFamily="34" charset="0"/>
              <a:buChar char="•"/>
            </a:pPr>
            <a:r>
              <a:rPr lang="en-US" sz="1200" b="1" dirty="0"/>
              <a:t>Handled missing data</a:t>
            </a:r>
            <a:r>
              <a:rPr lang="en-US" sz="1200" dirty="0"/>
              <a:t> by dropping rows without key date or coordinate values and imputing/coercing types where needed.</a:t>
            </a:r>
          </a:p>
        </p:txBody>
      </p:sp>
      <p:sp>
        <p:nvSpPr>
          <p:cNvPr id="6" name="Rectangle 5"/>
          <p:cNvSpPr/>
          <p:nvPr/>
        </p:nvSpPr>
        <p:spPr>
          <a:xfrm>
            <a:off x="4495800" y="3635276"/>
            <a:ext cx="3208186" cy="400110"/>
          </a:xfrm>
          <a:prstGeom prst="rect">
            <a:avLst/>
          </a:prstGeom>
        </p:spPr>
        <p:txBody>
          <a:bodyPr wrap="none">
            <a:spAutoFit/>
          </a:bodyPr>
          <a:lstStyle/>
          <a:p>
            <a:r>
              <a:rPr lang="en-US" sz="2000" b="1" dirty="0" smtClean="0"/>
              <a:t>Data </a:t>
            </a:r>
            <a:r>
              <a:rPr lang="en-US" sz="2000" b="1" dirty="0"/>
              <a:t>Cleaning &amp; Preparation</a:t>
            </a:r>
            <a:endParaRPr lang="en-US" b="1" dirty="0"/>
          </a:p>
        </p:txBody>
      </p:sp>
      <p:sp>
        <p:nvSpPr>
          <p:cNvPr id="7" name="Rectangle 6"/>
          <p:cNvSpPr/>
          <p:nvPr/>
        </p:nvSpPr>
        <p:spPr>
          <a:xfrm>
            <a:off x="4495800" y="1916208"/>
            <a:ext cx="1544462" cy="369332"/>
          </a:xfrm>
          <a:prstGeom prst="rect">
            <a:avLst/>
          </a:prstGeom>
        </p:spPr>
        <p:txBody>
          <a:bodyPr wrap="none">
            <a:spAutoFit/>
          </a:bodyPr>
          <a:lstStyle/>
          <a:p>
            <a:r>
              <a:rPr lang="en-US" b="1" dirty="0" smtClean="0"/>
              <a:t>Datasets Used</a:t>
            </a:r>
            <a:endParaRPr lang="en-US" dirty="0"/>
          </a:p>
        </p:txBody>
      </p:sp>
      <p:sp>
        <p:nvSpPr>
          <p:cNvPr id="8" name="Rectangle 7"/>
          <p:cNvSpPr/>
          <p:nvPr/>
        </p:nvSpPr>
        <p:spPr>
          <a:xfrm>
            <a:off x="4495800" y="2321004"/>
            <a:ext cx="4572000" cy="1107996"/>
          </a:xfrm>
          <a:prstGeom prst="rect">
            <a:avLst/>
          </a:prstGeom>
        </p:spPr>
        <p:txBody>
          <a:bodyPr>
            <a:spAutoFit/>
          </a:bodyPr>
          <a:lstStyle/>
          <a:p>
            <a:pPr marL="228600" indent="-228600">
              <a:buFont typeface="+mj-lt"/>
              <a:buAutoNum type="arabicPeriod"/>
            </a:pPr>
            <a:r>
              <a:rPr lang="en-US" sz="1100" dirty="0" smtClean="0"/>
              <a:t>Registration Form</a:t>
            </a:r>
          </a:p>
          <a:p>
            <a:pPr marL="228600" indent="-228600">
              <a:buFont typeface="+mj-lt"/>
              <a:buAutoNum type="arabicPeriod"/>
            </a:pPr>
            <a:r>
              <a:rPr lang="en-US" sz="1100" dirty="0" smtClean="0"/>
              <a:t>Demography</a:t>
            </a:r>
          </a:p>
          <a:p>
            <a:pPr marL="228600" indent="-228600">
              <a:buFont typeface="+mj-lt"/>
              <a:buAutoNum type="arabicPeriod"/>
            </a:pPr>
            <a:r>
              <a:rPr lang="en-US" sz="1100" dirty="0" smtClean="0"/>
              <a:t>Patient Survey</a:t>
            </a:r>
          </a:p>
          <a:p>
            <a:pPr marL="228600" indent="-228600">
              <a:buFont typeface="+mj-lt"/>
              <a:buAutoNum type="arabicPeriod"/>
            </a:pPr>
            <a:r>
              <a:rPr lang="en-US" sz="1100" dirty="0" smtClean="0"/>
              <a:t>SCDICII Registry And Re-Comorbidities</a:t>
            </a:r>
          </a:p>
          <a:p>
            <a:pPr marL="228600" indent="-228600">
              <a:buFont typeface="+mj-lt"/>
              <a:buAutoNum type="arabicPeriod"/>
            </a:pPr>
            <a:r>
              <a:rPr lang="en-US" sz="1100" dirty="0"/>
              <a:t>MUSC REAL Acute Care </a:t>
            </a:r>
            <a:r>
              <a:rPr lang="en-US" sz="1100" dirty="0" smtClean="0"/>
              <a:t>Transfusions</a:t>
            </a:r>
          </a:p>
          <a:p>
            <a:pPr marL="228600" indent="-228600">
              <a:buFont typeface="+mj-lt"/>
              <a:buAutoNum type="arabicPeriod"/>
            </a:pPr>
            <a:r>
              <a:rPr lang="en-US" sz="1100" dirty="0" smtClean="0"/>
              <a:t>NOAA weather dataset</a:t>
            </a:r>
          </a:p>
        </p:txBody>
      </p:sp>
    </p:spTree>
    <p:extLst>
      <p:ext uri="{BB962C8B-B14F-4D97-AF65-F5344CB8AC3E}">
        <p14:creationId xmlns:p14="http://schemas.microsoft.com/office/powerpoint/2010/main" val="2692802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a:t>Top 10 Most Common SCD Complications</a:t>
            </a:r>
          </a:p>
        </p:txBody>
      </p:sp>
      <p:sp>
        <p:nvSpPr>
          <p:cNvPr id="3" name="Text Placeholder 2"/>
          <p:cNvSpPr>
            <a:spLocks noGrp="1"/>
          </p:cNvSpPr>
          <p:nvPr>
            <p:ph type="body" idx="1"/>
          </p:nvPr>
        </p:nvSpPr>
        <p:spPr>
          <a:xfrm>
            <a:off x="457200" y="1253411"/>
            <a:ext cx="4040188" cy="639762"/>
          </a:xfrm>
        </p:spPr>
        <p:txBody>
          <a:bodyPr>
            <a:normAutofit fontScale="85000" lnSpcReduction="20000"/>
          </a:bodyPr>
          <a:lstStyle/>
          <a:p>
            <a:pPr algn="ctr"/>
            <a:r>
              <a:rPr lang="en-US" dirty="0"/>
              <a:t>Top 10 Most Common SCD Complications, Stacked by </a:t>
            </a:r>
            <a:r>
              <a:rPr lang="en-US" dirty="0" smtClean="0"/>
              <a:t>Gender</a:t>
            </a:r>
            <a:endParaRPr lang="en-US" dirty="0"/>
          </a:p>
        </p:txBody>
      </p:sp>
      <p:sp>
        <p:nvSpPr>
          <p:cNvPr id="5" name="Text Placeholder 4"/>
          <p:cNvSpPr>
            <a:spLocks noGrp="1"/>
          </p:cNvSpPr>
          <p:nvPr>
            <p:ph type="body" sz="quarter" idx="3"/>
          </p:nvPr>
        </p:nvSpPr>
        <p:spPr>
          <a:xfrm>
            <a:off x="4645025" y="1253411"/>
            <a:ext cx="4041775" cy="639762"/>
          </a:xfrm>
        </p:spPr>
        <p:txBody>
          <a:bodyPr>
            <a:normAutofit fontScale="77500" lnSpcReduction="20000"/>
          </a:bodyPr>
          <a:lstStyle/>
          <a:p>
            <a:pPr algn="ctr"/>
            <a:r>
              <a:rPr lang="en-US" dirty="0"/>
              <a:t>Top 10 Most Common SCD Complications, Stacked by Age </a:t>
            </a:r>
            <a:r>
              <a:rPr lang="en-US" dirty="0" smtClean="0"/>
              <a:t>Group</a:t>
            </a:r>
            <a:endParaRPr lang="en-US" dirty="0"/>
          </a:p>
        </p:txBody>
      </p:sp>
      <p:pic>
        <p:nvPicPr>
          <p:cNvPr id="7" name="Content Placeholder 6"/>
          <p:cNvPicPr>
            <a:picLocks noGrp="1"/>
          </p:cNvPicPr>
          <p:nvPr>
            <p:ph sz="half" idx="2"/>
          </p:nvPr>
        </p:nvPicPr>
        <p:blipFill>
          <a:blip r:embed="rId2"/>
          <a:stretch>
            <a:fillRect/>
          </a:stretch>
        </p:blipFill>
        <p:spPr>
          <a:xfrm>
            <a:off x="457200" y="2029080"/>
            <a:ext cx="4040188" cy="2413618"/>
          </a:xfrm>
          <a:prstGeom prst="rect">
            <a:avLst/>
          </a:prstGeom>
        </p:spPr>
      </p:pic>
      <p:pic>
        <p:nvPicPr>
          <p:cNvPr id="8" name="Content Placeholder 7"/>
          <p:cNvPicPr>
            <a:picLocks noGrp="1"/>
          </p:cNvPicPr>
          <p:nvPr>
            <p:ph sz="quarter" idx="4"/>
          </p:nvPr>
        </p:nvPicPr>
        <p:blipFill>
          <a:blip r:embed="rId3"/>
          <a:stretch>
            <a:fillRect/>
          </a:stretch>
        </p:blipFill>
        <p:spPr>
          <a:xfrm>
            <a:off x="4645025" y="2004298"/>
            <a:ext cx="4041775" cy="2480525"/>
          </a:xfrm>
          <a:prstGeom prst="rect">
            <a:avLst/>
          </a:prstGeom>
        </p:spPr>
      </p:pic>
      <p:sp>
        <p:nvSpPr>
          <p:cNvPr id="9" name="Rectangle 8"/>
          <p:cNvSpPr/>
          <p:nvPr/>
        </p:nvSpPr>
        <p:spPr>
          <a:xfrm>
            <a:off x="457199" y="4539496"/>
            <a:ext cx="4038601" cy="1615827"/>
          </a:xfrm>
          <a:prstGeom prst="rect">
            <a:avLst/>
          </a:prstGeom>
        </p:spPr>
        <p:txBody>
          <a:bodyPr wrap="square">
            <a:spAutoFit/>
          </a:bodyPr>
          <a:lstStyle/>
          <a:p>
            <a:pPr lvl="0"/>
            <a:r>
              <a:rPr lang="en-US" sz="1100" b="1" dirty="0" smtClean="0"/>
              <a:t>Insights:</a:t>
            </a:r>
          </a:p>
          <a:p>
            <a:pPr marL="171450" lvl="0" indent="-171450">
              <a:buFont typeface="Arial" pitchFamily="34" charset="0"/>
              <a:buChar char="•"/>
            </a:pPr>
            <a:r>
              <a:rPr lang="en-US" sz="1100" dirty="0" smtClean="0"/>
              <a:t>Acute </a:t>
            </a:r>
            <a:r>
              <a:rPr lang="en-US" sz="1100" dirty="0"/>
              <a:t>chest syndrome is the single most common complication, affecting more patients than any of the other top-10 complications.</a:t>
            </a:r>
          </a:p>
          <a:p>
            <a:pPr marL="171450" lvl="0" indent="-171450">
              <a:buFont typeface="Arial" pitchFamily="34" charset="0"/>
              <a:buChar char="•"/>
            </a:pPr>
            <a:r>
              <a:rPr lang="en-US" sz="1100" dirty="0"/>
              <a:t>For nearly every top complication, women make up about 60% of cases—showing a consistent female majority across SCD comorbidities.</a:t>
            </a:r>
          </a:p>
          <a:p>
            <a:pPr marL="171450" lvl="0" indent="-171450">
              <a:buFont typeface="Arial" pitchFamily="34" charset="0"/>
              <a:buChar char="•"/>
            </a:pPr>
            <a:r>
              <a:rPr lang="en-US" sz="1100" dirty="0"/>
              <a:t>Depression exhibits the largest gender gap: roughly 63% of patients with depression are female.</a:t>
            </a:r>
          </a:p>
        </p:txBody>
      </p:sp>
      <p:sp>
        <p:nvSpPr>
          <p:cNvPr id="10" name="Rectangle 9"/>
          <p:cNvSpPr/>
          <p:nvPr/>
        </p:nvSpPr>
        <p:spPr>
          <a:xfrm>
            <a:off x="4800600" y="4539496"/>
            <a:ext cx="3886200" cy="1785104"/>
          </a:xfrm>
          <a:prstGeom prst="rect">
            <a:avLst/>
          </a:prstGeom>
        </p:spPr>
        <p:txBody>
          <a:bodyPr wrap="square">
            <a:spAutoFit/>
          </a:bodyPr>
          <a:lstStyle/>
          <a:p>
            <a:pPr lvl="0"/>
            <a:r>
              <a:rPr lang="en-US" sz="1100" b="1" dirty="0" smtClean="0"/>
              <a:t>Insights:</a:t>
            </a:r>
          </a:p>
          <a:p>
            <a:pPr marL="171450" lvl="0" indent="-171450">
              <a:buFont typeface="Arial" pitchFamily="34" charset="0"/>
              <a:buChar char="•"/>
            </a:pPr>
            <a:r>
              <a:rPr lang="en-US" sz="1100" dirty="0" smtClean="0"/>
              <a:t>Young </a:t>
            </a:r>
            <a:r>
              <a:rPr lang="en-US" sz="1100" dirty="0"/>
              <a:t>adults (19–35) bear the brunt of nearly every complication, making up about 45–53% of cases across the top 10.</a:t>
            </a:r>
          </a:p>
          <a:p>
            <a:pPr marL="171450" lvl="0" indent="-171450">
              <a:buFont typeface="Arial" pitchFamily="34" charset="0"/>
              <a:buChar char="•"/>
            </a:pPr>
            <a:r>
              <a:rPr lang="en-US" sz="1100" dirty="0"/>
              <a:t>Middle age (36–55) is the second most affected cohort—over half of iron overload and roughly 42% of depression cases fall in this group.</a:t>
            </a:r>
          </a:p>
          <a:p>
            <a:pPr marL="171450" lvl="0" indent="-171450">
              <a:buFont typeface="Arial" pitchFamily="34" charset="0"/>
              <a:buChar char="•"/>
            </a:pPr>
            <a:r>
              <a:rPr lang="en-US" sz="1100" dirty="0"/>
              <a:t>Children (0–18) and seniors (56+) account for under 10% of most complications, with the lone exception of psychiatric disorders where kids make up ~12%.</a:t>
            </a:r>
          </a:p>
        </p:txBody>
      </p:sp>
    </p:spTree>
    <p:extLst>
      <p:ext uri="{BB962C8B-B14F-4D97-AF65-F5344CB8AC3E}">
        <p14:creationId xmlns:p14="http://schemas.microsoft.com/office/powerpoint/2010/main" val="1697098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t>Pain Severity</a:t>
            </a:r>
            <a:endParaRPr lang="en-US" sz="3600" b="1" dirty="0"/>
          </a:p>
        </p:txBody>
      </p:sp>
      <p:sp>
        <p:nvSpPr>
          <p:cNvPr id="3" name="Text Placeholder 2"/>
          <p:cNvSpPr>
            <a:spLocks noGrp="1"/>
          </p:cNvSpPr>
          <p:nvPr>
            <p:ph type="body" idx="1"/>
          </p:nvPr>
        </p:nvSpPr>
        <p:spPr>
          <a:xfrm>
            <a:off x="457200" y="1112838"/>
            <a:ext cx="4040188" cy="639762"/>
          </a:xfrm>
        </p:spPr>
        <p:txBody>
          <a:bodyPr>
            <a:normAutofit/>
          </a:bodyPr>
          <a:lstStyle/>
          <a:p>
            <a:pPr algn="ctr"/>
            <a:r>
              <a:rPr lang="en-US" sz="2000" dirty="0"/>
              <a:t>Pain Severity </a:t>
            </a:r>
            <a:r>
              <a:rPr lang="en-US" sz="2000" dirty="0" smtClean="0"/>
              <a:t>Distribution</a:t>
            </a:r>
            <a:endParaRPr lang="en-US" sz="2000" dirty="0"/>
          </a:p>
        </p:txBody>
      </p:sp>
      <p:sp>
        <p:nvSpPr>
          <p:cNvPr id="5" name="Text Placeholder 4"/>
          <p:cNvSpPr>
            <a:spLocks noGrp="1"/>
          </p:cNvSpPr>
          <p:nvPr>
            <p:ph type="body" sz="quarter" idx="3"/>
          </p:nvPr>
        </p:nvSpPr>
        <p:spPr>
          <a:xfrm>
            <a:off x="4645025" y="1066800"/>
            <a:ext cx="4041775" cy="639762"/>
          </a:xfrm>
        </p:spPr>
        <p:txBody>
          <a:bodyPr>
            <a:normAutofit/>
          </a:bodyPr>
          <a:lstStyle/>
          <a:p>
            <a:pPr algn="ctr"/>
            <a:r>
              <a:rPr lang="en-US" sz="2000" dirty="0"/>
              <a:t>Mean Pain Severity by Age </a:t>
            </a:r>
            <a:r>
              <a:rPr lang="en-US" sz="2000" dirty="0" smtClean="0"/>
              <a:t>Group</a:t>
            </a:r>
            <a:endParaRPr lang="en-US" sz="2000" dirty="0"/>
          </a:p>
        </p:txBody>
      </p:sp>
      <p:pic>
        <p:nvPicPr>
          <p:cNvPr id="7" name="Content Placeholder 6"/>
          <p:cNvPicPr>
            <a:picLocks noGrp="1"/>
          </p:cNvPicPr>
          <p:nvPr>
            <p:ph sz="half" idx="2"/>
          </p:nvPr>
        </p:nvPicPr>
        <p:blipFill>
          <a:blip r:embed="rId2"/>
          <a:stretch>
            <a:fillRect/>
          </a:stretch>
        </p:blipFill>
        <p:spPr>
          <a:xfrm>
            <a:off x="457200" y="1824161"/>
            <a:ext cx="4040188" cy="2900239"/>
          </a:xfrm>
          <a:prstGeom prst="rect">
            <a:avLst/>
          </a:prstGeom>
        </p:spPr>
      </p:pic>
      <p:pic>
        <p:nvPicPr>
          <p:cNvPr id="8" name="Content Placeholder 7"/>
          <p:cNvPicPr>
            <a:picLocks noGrp="1"/>
          </p:cNvPicPr>
          <p:nvPr>
            <p:ph sz="quarter" idx="4"/>
          </p:nvPr>
        </p:nvPicPr>
        <p:blipFill>
          <a:blip r:embed="rId3"/>
          <a:stretch>
            <a:fillRect/>
          </a:stretch>
        </p:blipFill>
        <p:spPr>
          <a:xfrm>
            <a:off x="4645025" y="1828800"/>
            <a:ext cx="4041775" cy="2850570"/>
          </a:xfrm>
          <a:prstGeom prst="rect">
            <a:avLst/>
          </a:prstGeom>
        </p:spPr>
      </p:pic>
      <p:sp>
        <p:nvSpPr>
          <p:cNvPr id="9" name="Rectangle 8"/>
          <p:cNvSpPr/>
          <p:nvPr/>
        </p:nvSpPr>
        <p:spPr>
          <a:xfrm>
            <a:off x="457199" y="4818727"/>
            <a:ext cx="4038601" cy="1277273"/>
          </a:xfrm>
          <a:prstGeom prst="rect">
            <a:avLst/>
          </a:prstGeom>
        </p:spPr>
        <p:txBody>
          <a:bodyPr wrap="square">
            <a:spAutoFit/>
          </a:bodyPr>
          <a:lstStyle/>
          <a:p>
            <a:pPr lvl="0"/>
            <a:r>
              <a:rPr lang="en-US" sz="1100" b="1" dirty="0" smtClean="0"/>
              <a:t>Insights:</a:t>
            </a:r>
          </a:p>
          <a:p>
            <a:pPr marL="171450" lvl="0" indent="-171450">
              <a:buFont typeface="Arial" pitchFamily="34" charset="0"/>
              <a:buChar char="•"/>
            </a:pPr>
            <a:r>
              <a:rPr lang="en-US" sz="1100" dirty="0"/>
              <a:t>Pain score 10 is by far the most common, followed by 9, showing extreme pain dominates.</a:t>
            </a:r>
          </a:p>
          <a:p>
            <a:pPr marL="171450" lvl="0" indent="-171450">
              <a:buFont typeface="Arial" pitchFamily="34" charset="0"/>
              <a:buChar char="•"/>
            </a:pPr>
            <a:r>
              <a:rPr lang="en-US" sz="1100" dirty="0"/>
              <a:t>Scores 5–8 occur less often, indicating moderate pain is secondary.</a:t>
            </a:r>
          </a:p>
          <a:p>
            <a:pPr marL="171450" lvl="0" indent="-171450">
              <a:buFont typeface="Arial" pitchFamily="34" charset="0"/>
              <a:buChar char="•"/>
            </a:pPr>
            <a:r>
              <a:rPr lang="en-US" sz="1100" dirty="0"/>
              <a:t>Very few patients report low pain (&lt; 4), so minimal discomfort is rare</a:t>
            </a:r>
            <a:r>
              <a:rPr lang="en-US" sz="1100" dirty="0" smtClean="0"/>
              <a:t>. </a:t>
            </a:r>
            <a:endParaRPr lang="en-US" sz="1100" dirty="0"/>
          </a:p>
        </p:txBody>
      </p:sp>
      <p:sp>
        <p:nvSpPr>
          <p:cNvPr id="10" name="Rectangle 9"/>
          <p:cNvSpPr/>
          <p:nvPr/>
        </p:nvSpPr>
        <p:spPr>
          <a:xfrm>
            <a:off x="4648200" y="4818726"/>
            <a:ext cx="4038601" cy="1277273"/>
          </a:xfrm>
          <a:prstGeom prst="rect">
            <a:avLst/>
          </a:prstGeom>
        </p:spPr>
        <p:txBody>
          <a:bodyPr wrap="square">
            <a:spAutoFit/>
          </a:bodyPr>
          <a:lstStyle/>
          <a:p>
            <a:pPr lvl="0"/>
            <a:r>
              <a:rPr lang="en-US" sz="1100" b="1" dirty="0" smtClean="0"/>
              <a:t>Insights:</a:t>
            </a:r>
          </a:p>
          <a:p>
            <a:pPr marL="171450" lvl="0" indent="-171450">
              <a:buFont typeface="Arial" pitchFamily="34" charset="0"/>
              <a:buChar char="•"/>
            </a:pPr>
            <a:r>
              <a:rPr lang="en-US" sz="1100" dirty="0"/>
              <a:t>Adults aged 36–55 endure the most pain, with an average severity around 8.5.</a:t>
            </a:r>
          </a:p>
          <a:p>
            <a:pPr marL="171450" lvl="0" indent="-171450">
              <a:buFont typeface="Arial" pitchFamily="34" charset="0"/>
              <a:buChar char="•"/>
            </a:pPr>
            <a:r>
              <a:rPr lang="en-US" sz="1100" dirty="0"/>
              <a:t>Young adults (19–35) closely follow at 8.3, while seniors (56–75) drop to about 7.8.</a:t>
            </a:r>
          </a:p>
          <a:p>
            <a:pPr marL="171450" lvl="0" indent="-171450">
              <a:buFont typeface="Arial" pitchFamily="34" charset="0"/>
              <a:buChar char="•"/>
            </a:pPr>
            <a:r>
              <a:rPr lang="en-US" sz="1100" dirty="0"/>
              <a:t>Children (0–18) report the least pain (≈7.2), and the 76+ group has too few cases to show reliably</a:t>
            </a:r>
            <a:r>
              <a:rPr lang="en-US" sz="1100" dirty="0" smtClean="0"/>
              <a:t>. </a:t>
            </a:r>
            <a:endParaRPr lang="en-US" sz="1100" dirty="0"/>
          </a:p>
        </p:txBody>
      </p:sp>
    </p:spTree>
    <p:extLst>
      <p:ext uri="{BB962C8B-B14F-4D97-AF65-F5344CB8AC3E}">
        <p14:creationId xmlns:p14="http://schemas.microsoft.com/office/powerpoint/2010/main" val="232717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sz="3600" b="1" dirty="0" smtClean="0"/>
              <a:t>Distribution of Patients by States</a:t>
            </a:r>
            <a:endParaRPr lang="en-US" sz="3600"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09600" y="5410200"/>
            <a:ext cx="7924800" cy="738664"/>
          </a:xfrm>
          <a:prstGeom prst="rect">
            <a:avLst/>
          </a:prstGeom>
        </p:spPr>
        <p:txBody>
          <a:bodyPr wrap="square">
            <a:spAutoFit/>
          </a:bodyPr>
          <a:lstStyle/>
          <a:p>
            <a:pPr algn="just"/>
            <a:r>
              <a:rPr lang="en-US" sz="1400" dirty="0"/>
              <a:t>South Carolina accounts for roughly 98.4% of our patient cohort, while all other states combined make up just 1.6%. To streamline our analysis and ensure robust weather coverage, we’ll export NOAA weather data for South Carolina </a:t>
            </a:r>
            <a:r>
              <a:rPr lang="en-US" sz="1400" dirty="0" smtClean="0"/>
              <a:t>only.</a:t>
            </a:r>
            <a:endParaRPr lang="en-US" sz="1400" dirty="0"/>
          </a:p>
        </p:txBody>
      </p:sp>
      <p:sp>
        <p:nvSpPr>
          <p:cNvPr id="7" name="Rectangle 6"/>
          <p:cNvSpPr/>
          <p:nvPr/>
        </p:nvSpPr>
        <p:spPr>
          <a:xfrm>
            <a:off x="6402529" y="2526268"/>
            <a:ext cx="758541" cy="369332"/>
          </a:xfrm>
          <a:prstGeom prst="rect">
            <a:avLst/>
          </a:prstGeom>
        </p:spPr>
        <p:txBody>
          <a:bodyPr wrap="none">
            <a:spAutoFit/>
          </a:bodyPr>
          <a:lstStyle/>
          <a:p>
            <a:r>
              <a:rPr lang="en-US" b="1" dirty="0"/>
              <a:t>98.4%</a:t>
            </a:r>
          </a:p>
        </p:txBody>
      </p:sp>
    </p:spTree>
    <p:extLst>
      <p:ext uri="{BB962C8B-B14F-4D97-AF65-F5344CB8AC3E}">
        <p14:creationId xmlns:p14="http://schemas.microsoft.com/office/powerpoint/2010/main" val="2413717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78359"/>
            <a:ext cx="4270464" cy="400110"/>
          </a:xfrm>
          <a:prstGeom prst="rect">
            <a:avLst/>
          </a:prstGeom>
        </p:spPr>
        <p:txBody>
          <a:bodyPr wrap="none">
            <a:spAutoFit/>
          </a:bodyPr>
          <a:lstStyle/>
          <a:p>
            <a:r>
              <a:rPr lang="en-US" sz="2000" b="1" dirty="0"/>
              <a:t>Correlation: Pain </a:t>
            </a:r>
            <a:r>
              <a:rPr lang="en-US" sz="2000" b="1" dirty="0" smtClean="0"/>
              <a:t>vs. </a:t>
            </a:r>
            <a:r>
              <a:rPr lang="en-US" sz="2000" b="1" dirty="0"/>
              <a:t>Weather </a:t>
            </a:r>
            <a:r>
              <a:rPr lang="en-US" sz="2000" b="1" dirty="0" smtClean="0"/>
              <a:t>Metrics</a:t>
            </a:r>
            <a:endParaRPr lang="en-US" sz="2000" b="1" dirty="0"/>
          </a:p>
        </p:txBody>
      </p:sp>
      <p:pic>
        <p:nvPicPr>
          <p:cNvPr id="3" name="Picture 2"/>
          <p:cNvPicPr/>
          <p:nvPr/>
        </p:nvPicPr>
        <p:blipFill rotWithShape="1">
          <a:blip r:embed="rId2"/>
          <a:srcRect b="11297"/>
          <a:stretch/>
        </p:blipFill>
        <p:spPr>
          <a:xfrm>
            <a:off x="4800600" y="381000"/>
            <a:ext cx="3962400" cy="3429000"/>
          </a:xfrm>
          <a:prstGeom prst="rect">
            <a:avLst/>
          </a:prstGeom>
        </p:spPr>
      </p:pic>
      <p:sp>
        <p:nvSpPr>
          <p:cNvPr id="4" name="Rectangle 3"/>
          <p:cNvSpPr/>
          <p:nvPr/>
        </p:nvSpPr>
        <p:spPr>
          <a:xfrm>
            <a:off x="457899" y="1828800"/>
            <a:ext cx="4342701" cy="830997"/>
          </a:xfrm>
          <a:prstGeom prst="rect">
            <a:avLst/>
          </a:prstGeom>
        </p:spPr>
        <p:txBody>
          <a:bodyPr wrap="square">
            <a:spAutoFit/>
          </a:bodyPr>
          <a:lstStyle/>
          <a:p>
            <a:pPr algn="just"/>
            <a:r>
              <a:rPr lang="en-US" sz="1600" dirty="0"/>
              <a:t>Temperature measures show a weak relationship with pain </a:t>
            </a:r>
            <a:r>
              <a:rPr lang="en-US" sz="1600" dirty="0" smtClean="0"/>
              <a:t>severity with only 0.8-0.9 correlation coefficient.</a:t>
            </a:r>
            <a:endParaRPr lang="en-US" sz="1600" dirty="0"/>
          </a:p>
        </p:txBody>
      </p:sp>
      <p:sp>
        <p:nvSpPr>
          <p:cNvPr id="5" name="Rectangle 4"/>
          <p:cNvSpPr/>
          <p:nvPr/>
        </p:nvSpPr>
        <p:spPr>
          <a:xfrm>
            <a:off x="457200" y="678359"/>
            <a:ext cx="4163063" cy="400110"/>
          </a:xfrm>
          <a:prstGeom prst="rect">
            <a:avLst/>
          </a:prstGeom>
        </p:spPr>
        <p:txBody>
          <a:bodyPr wrap="none">
            <a:spAutoFit/>
          </a:bodyPr>
          <a:lstStyle/>
          <a:p>
            <a:r>
              <a:rPr lang="en-US" sz="2000" b="1" dirty="0"/>
              <a:t>Correlation: Pain </a:t>
            </a:r>
            <a:r>
              <a:rPr lang="en-US" sz="2000" b="1" dirty="0" smtClean="0"/>
              <a:t>vs. </a:t>
            </a:r>
            <a:r>
              <a:rPr lang="en-US" sz="2000" b="1" dirty="0"/>
              <a:t>Weather Metrics</a:t>
            </a:r>
          </a:p>
        </p:txBody>
      </p:sp>
      <p:sp>
        <p:nvSpPr>
          <p:cNvPr id="6" name="Rectangle 5"/>
          <p:cNvSpPr/>
          <p:nvPr/>
        </p:nvSpPr>
        <p:spPr>
          <a:xfrm>
            <a:off x="457899" y="3562290"/>
            <a:ext cx="2737416" cy="400110"/>
          </a:xfrm>
          <a:prstGeom prst="rect">
            <a:avLst/>
          </a:prstGeom>
        </p:spPr>
        <p:txBody>
          <a:bodyPr wrap="none">
            <a:spAutoFit/>
          </a:bodyPr>
          <a:lstStyle/>
          <a:p>
            <a:r>
              <a:rPr lang="en-US" sz="2000" b="1" dirty="0" smtClean="0"/>
              <a:t>Framing The Hypothesis</a:t>
            </a:r>
            <a:endParaRPr lang="en-US" sz="2000" b="1" dirty="0"/>
          </a:p>
        </p:txBody>
      </p:sp>
      <p:sp>
        <p:nvSpPr>
          <p:cNvPr id="7" name="Rectangle 6"/>
          <p:cNvSpPr/>
          <p:nvPr/>
        </p:nvSpPr>
        <p:spPr>
          <a:xfrm>
            <a:off x="457898" y="4237672"/>
            <a:ext cx="8305101" cy="1477328"/>
          </a:xfrm>
          <a:prstGeom prst="rect">
            <a:avLst/>
          </a:prstGeom>
        </p:spPr>
        <p:txBody>
          <a:bodyPr wrap="square">
            <a:spAutoFit/>
          </a:bodyPr>
          <a:lstStyle/>
          <a:p>
            <a:pPr algn="just"/>
            <a:r>
              <a:rPr lang="en-US" dirty="0"/>
              <a:t>H₀ (Null): The mean pain severity during </a:t>
            </a:r>
            <a:r>
              <a:rPr lang="en-US" dirty="0" smtClean="0"/>
              <a:t>cold temperature </a:t>
            </a:r>
            <a:r>
              <a:rPr lang="en-US" dirty="0"/>
              <a:t>equals the mean pain severity during </a:t>
            </a:r>
            <a:r>
              <a:rPr lang="en-US" dirty="0" smtClean="0"/>
              <a:t>warm temperature.</a:t>
            </a:r>
          </a:p>
          <a:p>
            <a:pPr algn="just"/>
            <a:endParaRPr lang="en-US" dirty="0"/>
          </a:p>
          <a:p>
            <a:pPr algn="just"/>
            <a:r>
              <a:rPr lang="en-US" dirty="0"/>
              <a:t>H₁ (Alternative): The mean pain severity during </a:t>
            </a:r>
            <a:r>
              <a:rPr lang="en-US" dirty="0" smtClean="0"/>
              <a:t>cold temperature </a:t>
            </a:r>
            <a:r>
              <a:rPr lang="en-US" dirty="0"/>
              <a:t>is greater than the mean pain severity during warm temperature.</a:t>
            </a:r>
          </a:p>
        </p:txBody>
      </p:sp>
    </p:spTree>
    <p:extLst>
      <p:ext uri="{BB962C8B-B14F-4D97-AF65-F5344CB8AC3E}">
        <p14:creationId xmlns:p14="http://schemas.microsoft.com/office/powerpoint/2010/main" val="3146747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596821"/>
            <a:ext cx="6324600" cy="487362"/>
          </a:xfrm>
        </p:spPr>
        <p:txBody>
          <a:bodyPr>
            <a:noAutofit/>
          </a:bodyPr>
          <a:lstStyle/>
          <a:p>
            <a:r>
              <a:rPr lang="en-US" sz="2400" b="1" dirty="0"/>
              <a:t>Mean Pain Severity by Average Temperature </a:t>
            </a:r>
            <a:r>
              <a:rPr lang="en-US" sz="2400" b="1" dirty="0" smtClean="0"/>
              <a:t>Bin</a:t>
            </a:r>
            <a:endParaRPr lang="en-US" sz="2400" dirty="0"/>
          </a:p>
        </p:txBody>
      </p:sp>
      <p:sp>
        <p:nvSpPr>
          <p:cNvPr id="9" name="Rectangle 8"/>
          <p:cNvSpPr/>
          <p:nvPr/>
        </p:nvSpPr>
        <p:spPr>
          <a:xfrm>
            <a:off x="5791200" y="1599962"/>
            <a:ext cx="2819400" cy="1384995"/>
          </a:xfrm>
          <a:prstGeom prst="rect">
            <a:avLst/>
          </a:prstGeom>
        </p:spPr>
        <p:txBody>
          <a:bodyPr wrap="square">
            <a:spAutoFit/>
          </a:bodyPr>
          <a:lstStyle/>
          <a:p>
            <a:pPr algn="just"/>
            <a:r>
              <a:rPr lang="en-US" sz="1400" b="1" dirty="0" smtClean="0"/>
              <a:t>Insights:</a:t>
            </a:r>
          </a:p>
          <a:p>
            <a:pPr marL="171450" indent="-171450" algn="just">
              <a:buFont typeface="Arial" pitchFamily="34" charset="0"/>
              <a:buChar char="•"/>
            </a:pPr>
            <a:r>
              <a:rPr lang="en-US" sz="1400" dirty="0" smtClean="0"/>
              <a:t>Patients </a:t>
            </a:r>
            <a:r>
              <a:rPr lang="en-US" sz="1400" dirty="0"/>
              <a:t>experience the highest average pain </a:t>
            </a:r>
            <a:r>
              <a:rPr lang="en-US" sz="1400" dirty="0" smtClean="0"/>
              <a:t>in both coldest </a:t>
            </a:r>
            <a:r>
              <a:rPr lang="en-US" sz="1400" dirty="0"/>
              <a:t>and hottest temperature bins</a:t>
            </a:r>
            <a:r>
              <a:rPr lang="en-US" sz="1400" dirty="0" smtClean="0"/>
              <a:t>.</a:t>
            </a:r>
          </a:p>
          <a:p>
            <a:pPr marL="171450" indent="-171450" algn="just">
              <a:buFont typeface="Arial" pitchFamily="34" charset="0"/>
              <a:buChar char="•"/>
            </a:pPr>
            <a:r>
              <a:rPr lang="en-US" sz="1400" dirty="0" smtClean="0"/>
              <a:t>Hence, </a:t>
            </a:r>
            <a:r>
              <a:rPr lang="en-US" sz="1400" b="1" dirty="0" smtClean="0"/>
              <a:t>We fail to reject the Null Hypothesis.</a:t>
            </a:r>
            <a:endParaRPr lang="en-US" sz="1400" b="1" dirty="0"/>
          </a:p>
        </p:txBody>
      </p:sp>
      <p:pic>
        <p:nvPicPr>
          <p:cNvPr id="10" name="Picture 9"/>
          <p:cNvPicPr/>
          <p:nvPr/>
        </p:nvPicPr>
        <p:blipFill>
          <a:blip r:embed="rId2"/>
          <a:stretch>
            <a:fillRect/>
          </a:stretch>
        </p:blipFill>
        <p:spPr>
          <a:xfrm>
            <a:off x="304800" y="1207135"/>
            <a:ext cx="5410200" cy="2831465"/>
          </a:xfrm>
          <a:prstGeom prst="rect">
            <a:avLst/>
          </a:prstGeom>
        </p:spPr>
      </p:pic>
      <p:sp>
        <p:nvSpPr>
          <p:cNvPr id="11" name="Rectangle 10"/>
          <p:cNvSpPr/>
          <p:nvPr/>
        </p:nvSpPr>
        <p:spPr>
          <a:xfrm>
            <a:off x="457200" y="4208382"/>
            <a:ext cx="4572000" cy="461665"/>
          </a:xfrm>
          <a:prstGeom prst="rect">
            <a:avLst/>
          </a:prstGeom>
        </p:spPr>
        <p:txBody>
          <a:bodyPr>
            <a:spAutoFit/>
          </a:bodyPr>
          <a:lstStyle/>
          <a:p>
            <a:r>
              <a:rPr lang="en-US" sz="2400" b="1" dirty="0" smtClean="0"/>
              <a:t>What Went Wrong ?</a:t>
            </a:r>
            <a:endParaRPr lang="en-US" sz="2400" dirty="0"/>
          </a:p>
        </p:txBody>
      </p:sp>
      <p:sp>
        <p:nvSpPr>
          <p:cNvPr id="12" name="Rectangle 11"/>
          <p:cNvSpPr/>
          <p:nvPr/>
        </p:nvSpPr>
        <p:spPr>
          <a:xfrm>
            <a:off x="457200" y="4741783"/>
            <a:ext cx="8153400" cy="1354217"/>
          </a:xfrm>
          <a:prstGeom prst="rect">
            <a:avLst/>
          </a:prstGeom>
        </p:spPr>
        <p:txBody>
          <a:bodyPr wrap="square">
            <a:spAutoFit/>
          </a:bodyPr>
          <a:lstStyle/>
          <a:p>
            <a:pPr marL="285750" lvl="0" indent="-285750">
              <a:buFont typeface="Arial" pitchFamily="34" charset="0"/>
              <a:buChar char="•"/>
            </a:pPr>
            <a:r>
              <a:rPr lang="en-US" sz="1600" b="1" dirty="0"/>
              <a:t>Event Date Misalignment:</a:t>
            </a:r>
            <a:r>
              <a:rPr lang="en-US" sz="1600" dirty="0"/>
              <a:t> We used each patient’s registration date as the “pain event” date instead of their actual crisis dates.</a:t>
            </a:r>
          </a:p>
          <a:p>
            <a:pPr marL="285750" lvl="0" indent="-285750">
              <a:buFont typeface="Arial" pitchFamily="34" charset="0"/>
              <a:buChar char="•"/>
            </a:pPr>
            <a:r>
              <a:rPr lang="en-US" sz="1600" b="1" dirty="0"/>
              <a:t>Delayed Reporting:</a:t>
            </a:r>
            <a:r>
              <a:rPr lang="en-US" sz="1600" dirty="0"/>
              <a:t> Some patients suffered severe pain 2–3 weeks before </a:t>
            </a:r>
            <a:r>
              <a:rPr lang="en-US" sz="1600" dirty="0" smtClean="0"/>
              <a:t>registering, </a:t>
            </a:r>
            <a:r>
              <a:rPr lang="en-US" sz="1600" dirty="0"/>
              <a:t>so the weather on registration day doesn’t reflect the true trigger.</a:t>
            </a:r>
          </a:p>
          <a:p>
            <a:pPr marL="285750" lvl="0" indent="-285750">
              <a:buFont typeface="Arial" pitchFamily="34" charset="0"/>
              <a:buChar char="•"/>
            </a:pPr>
            <a:r>
              <a:rPr lang="en-US" sz="1600" b="1" dirty="0"/>
              <a:t>Action:</a:t>
            </a:r>
            <a:r>
              <a:rPr lang="en-US" sz="1600" dirty="0"/>
              <a:t> We need accurate crisis timestamps to correctly link temperature and pain.</a:t>
            </a:r>
          </a:p>
        </p:txBody>
      </p:sp>
    </p:spTree>
    <p:extLst>
      <p:ext uri="{BB962C8B-B14F-4D97-AF65-F5344CB8AC3E}">
        <p14:creationId xmlns:p14="http://schemas.microsoft.com/office/powerpoint/2010/main" val="774158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1667</Words>
  <Application>Microsoft Office PowerPoint</Application>
  <PresentationFormat>On-screen Show (4:3)</PresentationFormat>
  <Paragraphs>136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Top 10 Most Common SCD Complications</vt:lpstr>
      <vt:lpstr>Pain Severity</vt:lpstr>
      <vt:lpstr>Distribution of Patients by States</vt:lpstr>
      <vt:lpstr>PowerPoint Presentation</vt:lpstr>
      <vt:lpstr>Mean Pain Severity by Average Temperature Bin</vt:lpstr>
      <vt:lpstr>Seasonality Check</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Saransh</dc:creator>
  <cp:lastModifiedBy>Kumar Saransh</cp:lastModifiedBy>
  <cp:revision>40</cp:revision>
  <dcterms:created xsi:type="dcterms:W3CDTF">2006-08-16T00:00:00Z</dcterms:created>
  <dcterms:modified xsi:type="dcterms:W3CDTF">2025-05-28T23:10:27Z</dcterms:modified>
</cp:coreProperties>
</file>