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8C4F94B-0C49-47B4-A1B7-668631803F9A}"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3A0282-29F6-4D7B-9D55-BAD433A839FE}" type="slidenum">
              <a:rPr lang="en-IN" smtClean="0"/>
              <a:t>‹#›</a:t>
            </a:fld>
            <a:endParaRPr lang="en-IN"/>
          </a:p>
        </p:txBody>
      </p:sp>
    </p:spTree>
    <p:extLst>
      <p:ext uri="{BB962C8B-B14F-4D97-AF65-F5344CB8AC3E}">
        <p14:creationId xmlns:p14="http://schemas.microsoft.com/office/powerpoint/2010/main" val="2013536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8C4F94B-0C49-47B4-A1B7-668631803F9A}"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3A0282-29F6-4D7B-9D55-BAD433A839FE}" type="slidenum">
              <a:rPr lang="en-IN" smtClean="0"/>
              <a:t>‹#›</a:t>
            </a:fld>
            <a:endParaRPr lang="en-IN"/>
          </a:p>
        </p:txBody>
      </p:sp>
    </p:spTree>
    <p:extLst>
      <p:ext uri="{BB962C8B-B14F-4D97-AF65-F5344CB8AC3E}">
        <p14:creationId xmlns:p14="http://schemas.microsoft.com/office/powerpoint/2010/main" val="2441431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8C4F94B-0C49-47B4-A1B7-668631803F9A}"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3A0282-29F6-4D7B-9D55-BAD433A839FE}" type="slidenum">
              <a:rPr lang="en-IN" smtClean="0"/>
              <a:t>‹#›</a:t>
            </a:fld>
            <a:endParaRPr lang="en-IN"/>
          </a:p>
        </p:txBody>
      </p:sp>
    </p:spTree>
    <p:extLst>
      <p:ext uri="{BB962C8B-B14F-4D97-AF65-F5344CB8AC3E}">
        <p14:creationId xmlns:p14="http://schemas.microsoft.com/office/powerpoint/2010/main" val="3470614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8C4F94B-0C49-47B4-A1B7-668631803F9A}"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3A0282-29F6-4D7B-9D55-BAD433A839FE}" type="slidenum">
              <a:rPr lang="en-IN" smtClean="0"/>
              <a:t>‹#›</a:t>
            </a:fld>
            <a:endParaRPr lang="en-IN"/>
          </a:p>
        </p:txBody>
      </p:sp>
    </p:spTree>
    <p:extLst>
      <p:ext uri="{BB962C8B-B14F-4D97-AF65-F5344CB8AC3E}">
        <p14:creationId xmlns:p14="http://schemas.microsoft.com/office/powerpoint/2010/main" val="3274457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C4F94B-0C49-47B4-A1B7-668631803F9A}" type="datetimeFigureOut">
              <a:rPr lang="en-IN" smtClean="0"/>
              <a:t>19-08-2024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3A0282-29F6-4D7B-9D55-BAD433A839FE}" type="slidenum">
              <a:rPr lang="en-IN" smtClean="0"/>
              <a:t>‹#›</a:t>
            </a:fld>
            <a:endParaRPr lang="en-IN"/>
          </a:p>
        </p:txBody>
      </p:sp>
    </p:spTree>
    <p:extLst>
      <p:ext uri="{BB962C8B-B14F-4D97-AF65-F5344CB8AC3E}">
        <p14:creationId xmlns:p14="http://schemas.microsoft.com/office/powerpoint/2010/main" val="1641762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8C4F94B-0C49-47B4-A1B7-668631803F9A}" type="datetimeFigureOut">
              <a:rPr lang="en-IN" smtClean="0"/>
              <a:t>19-08-2024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3A0282-29F6-4D7B-9D55-BAD433A839FE}" type="slidenum">
              <a:rPr lang="en-IN" smtClean="0"/>
              <a:t>‹#›</a:t>
            </a:fld>
            <a:endParaRPr lang="en-IN"/>
          </a:p>
        </p:txBody>
      </p:sp>
    </p:spTree>
    <p:extLst>
      <p:ext uri="{BB962C8B-B14F-4D97-AF65-F5344CB8AC3E}">
        <p14:creationId xmlns:p14="http://schemas.microsoft.com/office/powerpoint/2010/main" val="2992702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8C4F94B-0C49-47B4-A1B7-668631803F9A}" type="datetimeFigureOut">
              <a:rPr lang="en-IN" smtClean="0"/>
              <a:t>19-08-2024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3A0282-29F6-4D7B-9D55-BAD433A839FE}" type="slidenum">
              <a:rPr lang="en-IN" smtClean="0"/>
              <a:t>‹#›</a:t>
            </a:fld>
            <a:endParaRPr lang="en-IN"/>
          </a:p>
        </p:txBody>
      </p:sp>
    </p:spTree>
    <p:extLst>
      <p:ext uri="{BB962C8B-B14F-4D97-AF65-F5344CB8AC3E}">
        <p14:creationId xmlns:p14="http://schemas.microsoft.com/office/powerpoint/2010/main" val="3187851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8C4F94B-0C49-47B4-A1B7-668631803F9A}" type="datetimeFigureOut">
              <a:rPr lang="en-IN" smtClean="0"/>
              <a:t>19-08-2024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3A0282-29F6-4D7B-9D55-BAD433A839FE}" type="slidenum">
              <a:rPr lang="en-IN" smtClean="0"/>
              <a:t>‹#›</a:t>
            </a:fld>
            <a:endParaRPr lang="en-IN"/>
          </a:p>
        </p:txBody>
      </p:sp>
    </p:spTree>
    <p:extLst>
      <p:ext uri="{BB962C8B-B14F-4D97-AF65-F5344CB8AC3E}">
        <p14:creationId xmlns:p14="http://schemas.microsoft.com/office/powerpoint/2010/main" val="1923187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C4F94B-0C49-47B4-A1B7-668631803F9A}" type="datetimeFigureOut">
              <a:rPr lang="en-IN" smtClean="0"/>
              <a:t>19-08-2024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A3A0282-29F6-4D7B-9D55-BAD433A839FE}" type="slidenum">
              <a:rPr lang="en-IN" smtClean="0"/>
              <a:t>‹#›</a:t>
            </a:fld>
            <a:endParaRPr lang="en-IN"/>
          </a:p>
        </p:txBody>
      </p:sp>
    </p:spTree>
    <p:extLst>
      <p:ext uri="{BB962C8B-B14F-4D97-AF65-F5344CB8AC3E}">
        <p14:creationId xmlns:p14="http://schemas.microsoft.com/office/powerpoint/2010/main" val="3107011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C4F94B-0C49-47B4-A1B7-668631803F9A}" type="datetimeFigureOut">
              <a:rPr lang="en-IN" smtClean="0"/>
              <a:t>19-08-2024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3A0282-29F6-4D7B-9D55-BAD433A839FE}" type="slidenum">
              <a:rPr lang="en-IN" smtClean="0"/>
              <a:t>‹#›</a:t>
            </a:fld>
            <a:endParaRPr lang="en-IN"/>
          </a:p>
        </p:txBody>
      </p:sp>
    </p:spTree>
    <p:extLst>
      <p:ext uri="{BB962C8B-B14F-4D97-AF65-F5344CB8AC3E}">
        <p14:creationId xmlns:p14="http://schemas.microsoft.com/office/powerpoint/2010/main" val="630863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C4F94B-0C49-47B4-A1B7-668631803F9A}" type="datetimeFigureOut">
              <a:rPr lang="en-IN" smtClean="0"/>
              <a:t>19-08-2024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3A0282-29F6-4D7B-9D55-BAD433A839FE}" type="slidenum">
              <a:rPr lang="en-IN" smtClean="0"/>
              <a:t>‹#›</a:t>
            </a:fld>
            <a:endParaRPr lang="en-IN"/>
          </a:p>
        </p:txBody>
      </p:sp>
    </p:spTree>
    <p:extLst>
      <p:ext uri="{BB962C8B-B14F-4D97-AF65-F5344CB8AC3E}">
        <p14:creationId xmlns:p14="http://schemas.microsoft.com/office/powerpoint/2010/main" val="1085169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C4F94B-0C49-47B4-A1B7-668631803F9A}" type="datetimeFigureOut">
              <a:rPr lang="en-IN" smtClean="0"/>
              <a:t>19-08-2024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3A0282-29F6-4D7B-9D55-BAD433A839FE}" type="slidenum">
              <a:rPr lang="en-IN" smtClean="0"/>
              <a:t>‹#›</a:t>
            </a:fld>
            <a:endParaRPr lang="en-IN"/>
          </a:p>
        </p:txBody>
      </p:sp>
    </p:spTree>
    <p:extLst>
      <p:ext uri="{BB962C8B-B14F-4D97-AF65-F5344CB8AC3E}">
        <p14:creationId xmlns:p14="http://schemas.microsoft.com/office/powerpoint/2010/main" val="745248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Best Coding Practices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907150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b="1" dirty="0" smtClean="0">
                <a:solidFill>
                  <a:srgbClr val="FF0000"/>
                </a:solidFill>
              </a:rPr>
              <a:t>8. Security Best Practices</a:t>
            </a:r>
          </a:p>
          <a:p>
            <a:r>
              <a:rPr lang="en-US" b="1" dirty="0" smtClean="0"/>
              <a:t>Secure Coding:</a:t>
            </a:r>
            <a:r>
              <a:rPr lang="en-US" dirty="0" smtClean="0"/>
              <a:t> Follow secure coding practices to protect against common vulnerabilities like SQL injection, cross-site scripting (XSS), and buffer overflows.</a:t>
            </a:r>
          </a:p>
          <a:p>
            <a:r>
              <a:rPr lang="en-US" b="1" dirty="0" smtClean="0"/>
              <a:t>Encryption:</a:t>
            </a:r>
            <a:r>
              <a:rPr lang="en-US" dirty="0" smtClean="0"/>
              <a:t> Use encryption to protect sensitive data, both in transit and at rest.</a:t>
            </a:r>
          </a:p>
          <a:p>
            <a:r>
              <a:rPr lang="en-US" b="1" dirty="0" smtClean="0"/>
              <a:t>Access Control:</a:t>
            </a:r>
            <a:r>
              <a:rPr lang="en-US" dirty="0" smtClean="0"/>
              <a:t> Implement proper access control mechanisms to ensure that users can only access data and functionalities they are authorized to use.</a:t>
            </a:r>
          </a:p>
          <a:p>
            <a:endParaRPr lang="en-IN" dirty="0"/>
          </a:p>
        </p:txBody>
      </p:sp>
    </p:spTree>
    <p:extLst>
      <p:ext uri="{BB962C8B-B14F-4D97-AF65-F5344CB8AC3E}">
        <p14:creationId xmlns:p14="http://schemas.microsoft.com/office/powerpoint/2010/main" val="21107449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b="1" dirty="0" smtClean="0">
                <a:solidFill>
                  <a:srgbClr val="FF0000"/>
                </a:solidFill>
              </a:rPr>
              <a:t>9. Continuous Integration/Continuous </a:t>
            </a:r>
            <a:r>
              <a:rPr lang="en-US" b="1" dirty="0" smtClean="0"/>
              <a:t>Deployment (CI/CD)</a:t>
            </a:r>
          </a:p>
          <a:p>
            <a:r>
              <a:rPr lang="en-US" b="1" dirty="0" smtClean="0"/>
              <a:t>Automate Builds:</a:t>
            </a:r>
            <a:r>
              <a:rPr lang="en-US" dirty="0" smtClean="0"/>
              <a:t> Use CI tools like Jenkins, GitHub Actions, or </a:t>
            </a:r>
            <a:r>
              <a:rPr lang="en-US" dirty="0" err="1" smtClean="0"/>
              <a:t>CircleCI</a:t>
            </a:r>
            <a:r>
              <a:rPr lang="en-US" dirty="0" smtClean="0"/>
              <a:t> to automate the build and testing process.</a:t>
            </a:r>
          </a:p>
          <a:p>
            <a:r>
              <a:rPr lang="en-US" b="1" dirty="0" smtClean="0"/>
              <a:t>Automate Deployments:</a:t>
            </a:r>
            <a:r>
              <a:rPr lang="en-US" dirty="0" smtClean="0"/>
              <a:t> Set up automated deployment pipelines to ensure consistent and reliable deployment processes.</a:t>
            </a:r>
          </a:p>
          <a:p>
            <a:r>
              <a:rPr lang="en-US" b="1" dirty="0" smtClean="0"/>
              <a:t>Monitor and Rollback:</a:t>
            </a:r>
            <a:r>
              <a:rPr lang="en-US" dirty="0" smtClean="0"/>
              <a:t> Implement monitoring to detect issues post-deployment and have a rollback plan in case of failures.</a:t>
            </a:r>
          </a:p>
          <a:p>
            <a:endParaRPr lang="en-IN" dirty="0"/>
          </a:p>
        </p:txBody>
      </p:sp>
    </p:spTree>
    <p:extLst>
      <p:ext uri="{BB962C8B-B14F-4D97-AF65-F5344CB8AC3E}">
        <p14:creationId xmlns:p14="http://schemas.microsoft.com/office/powerpoint/2010/main" val="39403233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b="1" dirty="0" smtClean="0">
                <a:solidFill>
                  <a:srgbClr val="FF0000"/>
                </a:solidFill>
              </a:rPr>
              <a:t>10. Refactoring and Code Maintenance</a:t>
            </a:r>
          </a:p>
          <a:p>
            <a:r>
              <a:rPr lang="en-US" b="1" dirty="0" smtClean="0"/>
              <a:t>Regular Refactoring:</a:t>
            </a:r>
            <a:r>
              <a:rPr lang="en-US" dirty="0" smtClean="0"/>
              <a:t> Continuously improve and refactor code to keep it clean, efficient, and maintainable.</a:t>
            </a:r>
          </a:p>
          <a:p>
            <a:r>
              <a:rPr lang="en-US" b="1" dirty="0" smtClean="0"/>
              <a:t>Technical Debt:</a:t>
            </a:r>
            <a:r>
              <a:rPr lang="en-US" dirty="0" smtClean="0"/>
              <a:t> Address technical debt by prioritizing refactoring tasks alongside feature development to avoid long-term issues.</a:t>
            </a:r>
          </a:p>
          <a:p>
            <a:r>
              <a:rPr lang="en-US" b="1" dirty="0" smtClean="0"/>
              <a:t>Documentation:</a:t>
            </a:r>
            <a:r>
              <a:rPr lang="en-US" dirty="0" smtClean="0"/>
              <a:t> Keep code documentation up to date with the current state of the codebase.</a:t>
            </a:r>
          </a:p>
          <a:p>
            <a:endParaRPr lang="en-IN" dirty="0"/>
          </a:p>
        </p:txBody>
      </p:sp>
    </p:spTree>
    <p:extLst>
      <p:ext uri="{BB962C8B-B14F-4D97-AF65-F5344CB8AC3E}">
        <p14:creationId xmlns:p14="http://schemas.microsoft.com/office/powerpoint/2010/main" val="16797733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b="1" dirty="0" smtClean="0">
                <a:solidFill>
                  <a:srgbClr val="FF0000"/>
                </a:solidFill>
              </a:rPr>
              <a:t>11. Collaboration and Communication</a:t>
            </a:r>
          </a:p>
          <a:p>
            <a:r>
              <a:rPr lang="en-US" b="1" dirty="0" smtClean="0"/>
              <a:t>Team Collaboration Tools:</a:t>
            </a:r>
            <a:r>
              <a:rPr lang="en-US" dirty="0" smtClean="0"/>
              <a:t> Use tools like Slack, Jira, or Trello for communication and project management.</a:t>
            </a:r>
          </a:p>
          <a:p>
            <a:r>
              <a:rPr lang="en-US" b="1" dirty="0" smtClean="0"/>
              <a:t>Pair Programming:</a:t>
            </a:r>
            <a:r>
              <a:rPr lang="en-US" dirty="0" smtClean="0"/>
              <a:t> Consider pair programming to improve code quality and share knowledge within the team.</a:t>
            </a:r>
          </a:p>
          <a:p>
            <a:r>
              <a:rPr lang="en-US" b="1" dirty="0" smtClean="0"/>
              <a:t>Knowledge Sharing:</a:t>
            </a:r>
            <a:r>
              <a:rPr lang="en-US" dirty="0" smtClean="0"/>
              <a:t> Share knowledge and best practices with the team through code reviews, documentation, and regular meetings.</a:t>
            </a:r>
          </a:p>
          <a:p>
            <a:endParaRPr lang="en-IN" dirty="0"/>
          </a:p>
        </p:txBody>
      </p:sp>
    </p:spTree>
    <p:extLst>
      <p:ext uri="{BB962C8B-B14F-4D97-AF65-F5344CB8AC3E}">
        <p14:creationId xmlns:p14="http://schemas.microsoft.com/office/powerpoint/2010/main" val="23030885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b="1" dirty="0" smtClean="0">
                <a:solidFill>
                  <a:srgbClr val="FF0000"/>
                </a:solidFill>
              </a:rPr>
              <a:t>Summary:</a:t>
            </a:r>
          </a:p>
          <a:p>
            <a:r>
              <a:rPr lang="en-US" dirty="0" smtClean="0"/>
              <a:t>Best coding practices ensure that the code you write is not only functional but also maintainable, efficient, and secure. By adhering to these practices, you contribute to creating high-quality software that is easier to work on, whether by yourself or by others in the future.</a:t>
            </a:r>
          </a:p>
          <a:p>
            <a:endParaRPr lang="en-IN" dirty="0"/>
          </a:p>
        </p:txBody>
      </p:sp>
    </p:spTree>
    <p:extLst>
      <p:ext uri="{BB962C8B-B14F-4D97-AF65-F5344CB8AC3E}">
        <p14:creationId xmlns:p14="http://schemas.microsoft.com/office/powerpoint/2010/main" val="30011877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204864"/>
            <a:ext cx="8229600" cy="1143000"/>
          </a:xfrm>
        </p:spPr>
        <p:txBody>
          <a:bodyPr/>
          <a:lstStyle/>
          <a:p>
            <a:r>
              <a:rPr lang="en-IN" b="1" dirty="0" smtClean="0"/>
              <a:t>Agile Methodology</a:t>
            </a:r>
            <a:endParaRPr lang="en-IN" b="1" dirty="0"/>
          </a:p>
        </p:txBody>
      </p:sp>
    </p:spTree>
    <p:extLst>
      <p:ext uri="{BB962C8B-B14F-4D97-AF65-F5344CB8AC3E}">
        <p14:creationId xmlns:p14="http://schemas.microsoft.com/office/powerpoint/2010/main" val="16902709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Agile methodology is an approach to project management and software development that emphasizes flexibility, collaboration, and customer satisfaction. It is based on iterative development, where requirements and solutions evolve through the collaborative effort of self-organizing and cross-functional teams.</a:t>
            </a:r>
            <a:endParaRPr lang="en-IN" dirty="0"/>
          </a:p>
        </p:txBody>
      </p:sp>
    </p:spTree>
    <p:extLst>
      <p:ext uri="{BB962C8B-B14F-4D97-AF65-F5344CB8AC3E}">
        <p14:creationId xmlns:p14="http://schemas.microsoft.com/office/powerpoint/2010/main" val="29093827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US" b="1" dirty="0" smtClean="0"/>
              <a:t>Key Principles of Agile:</a:t>
            </a:r>
          </a:p>
          <a:p>
            <a:r>
              <a:rPr lang="en-US" b="1" dirty="0" smtClean="0"/>
              <a:t>Customer Collaboration:</a:t>
            </a:r>
            <a:r>
              <a:rPr lang="en-US" dirty="0" smtClean="0"/>
              <a:t> Close, continuous cooperation with customers to ensure the product meets their needs.</a:t>
            </a:r>
          </a:p>
          <a:p>
            <a:r>
              <a:rPr lang="en-US" b="1" dirty="0" smtClean="0"/>
              <a:t>Responding to Change:</a:t>
            </a:r>
            <a:r>
              <a:rPr lang="en-US" dirty="0" smtClean="0"/>
              <a:t> Agile welcomes changing requirements, even late in the project, to improve the product.</a:t>
            </a:r>
          </a:p>
          <a:p>
            <a:r>
              <a:rPr lang="en-US" b="1" dirty="0" smtClean="0"/>
              <a:t>Iterative Progress:</a:t>
            </a:r>
            <a:r>
              <a:rPr lang="en-US" dirty="0" smtClean="0"/>
              <a:t> Work is divided into small, manageable iterations, typically lasting 1-4 weeks. Each iteration delivers a potentially shippable product increment.</a:t>
            </a:r>
          </a:p>
          <a:p>
            <a:r>
              <a:rPr lang="en-US" b="1" dirty="0" smtClean="0"/>
              <a:t>Self-organizing Teams:</a:t>
            </a:r>
            <a:r>
              <a:rPr lang="en-US" dirty="0" smtClean="0"/>
              <a:t> Teams have the autonomy to decide how to achieve the goals of the iteration.</a:t>
            </a:r>
          </a:p>
          <a:p>
            <a:r>
              <a:rPr lang="en-US" b="1" dirty="0" smtClean="0"/>
              <a:t>Continuous Feedback:</a:t>
            </a:r>
            <a:r>
              <a:rPr lang="en-US" dirty="0" smtClean="0"/>
              <a:t> Regular feedback loops, including daily stand-ups, sprint reviews, and retrospectives, help refine the process and product.</a:t>
            </a:r>
          </a:p>
          <a:p>
            <a:r>
              <a:rPr lang="en-US" b="1" dirty="0" smtClean="0"/>
              <a:t>Simplicity:</a:t>
            </a:r>
            <a:r>
              <a:rPr lang="en-US" dirty="0" smtClean="0"/>
              <a:t> Focus on delivering the simplest solution that meets the requirements, avoiding unnecessary complexity.</a:t>
            </a:r>
          </a:p>
          <a:p>
            <a:endParaRPr lang="en-IN" dirty="0"/>
          </a:p>
        </p:txBody>
      </p:sp>
    </p:spTree>
    <p:extLst>
      <p:ext uri="{BB962C8B-B14F-4D97-AF65-F5344CB8AC3E}">
        <p14:creationId xmlns:p14="http://schemas.microsoft.com/office/powerpoint/2010/main" val="32470516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US" b="1" dirty="0" smtClean="0"/>
              <a:t>Agile Frameworks:</a:t>
            </a:r>
          </a:p>
          <a:p>
            <a:r>
              <a:rPr lang="en-US" dirty="0" smtClean="0"/>
              <a:t>There are several frameworks within Agile, including:</a:t>
            </a:r>
          </a:p>
          <a:p>
            <a:r>
              <a:rPr lang="en-US" b="1" dirty="0" smtClean="0"/>
              <a:t>Scrum:</a:t>
            </a:r>
            <a:r>
              <a:rPr lang="en-US" dirty="0" smtClean="0"/>
              <a:t> Involves roles like Scrum Master, Product Owner, and Development Team, and ceremonies like Sprints, Stand-ups, and Sprint Retrospectives.</a:t>
            </a:r>
          </a:p>
          <a:p>
            <a:r>
              <a:rPr lang="en-US" b="1" dirty="0" smtClean="0"/>
              <a:t>Kanban:</a:t>
            </a:r>
            <a:r>
              <a:rPr lang="en-US" dirty="0" smtClean="0"/>
              <a:t> Focuses on visualizing work, limiting work in progress, and managing flow.</a:t>
            </a:r>
          </a:p>
          <a:p>
            <a:r>
              <a:rPr lang="en-US" b="1" dirty="0" smtClean="0"/>
              <a:t>Extreme Programming (XP):</a:t>
            </a:r>
            <a:r>
              <a:rPr lang="en-US" dirty="0" smtClean="0"/>
              <a:t> Emphasizes technical excellence, including practices like pair programming, test-driven development, and continuous integration.</a:t>
            </a:r>
          </a:p>
          <a:p>
            <a:r>
              <a:rPr lang="en-US" b="1" dirty="0" smtClean="0"/>
              <a:t>Lean:</a:t>
            </a:r>
            <a:r>
              <a:rPr lang="en-US" dirty="0" smtClean="0"/>
              <a:t> Focuses on minimizing waste and maximizing value.</a:t>
            </a:r>
          </a:p>
          <a:p>
            <a:endParaRPr lang="en-IN" dirty="0"/>
          </a:p>
        </p:txBody>
      </p:sp>
    </p:spTree>
    <p:extLst>
      <p:ext uri="{BB962C8B-B14F-4D97-AF65-F5344CB8AC3E}">
        <p14:creationId xmlns:p14="http://schemas.microsoft.com/office/powerpoint/2010/main" val="42295569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US" b="1" dirty="0" smtClean="0"/>
              <a:t>Benefits of Agile:</a:t>
            </a:r>
          </a:p>
          <a:p>
            <a:r>
              <a:rPr lang="en-US" dirty="0" smtClean="0"/>
              <a:t>Increased customer satisfaction due to continuous delivery of valuable software.</a:t>
            </a:r>
          </a:p>
          <a:p>
            <a:r>
              <a:rPr lang="en-US" dirty="0" smtClean="0"/>
              <a:t>Improved quality through regular testing and integration.</a:t>
            </a:r>
          </a:p>
          <a:p>
            <a:r>
              <a:rPr lang="en-US" dirty="0" smtClean="0"/>
              <a:t>Enhanced flexibility and adaptability to change.</a:t>
            </a:r>
          </a:p>
          <a:p>
            <a:r>
              <a:rPr lang="en-US" dirty="0" smtClean="0"/>
              <a:t>Better project visibility and risk management through regular updates and reviews.</a:t>
            </a:r>
          </a:p>
          <a:p>
            <a:r>
              <a:rPr lang="en-US" dirty="0" smtClean="0"/>
              <a:t>Increased team morale by promoting collaboration and ownership.</a:t>
            </a:r>
          </a:p>
          <a:p>
            <a:r>
              <a:rPr lang="en-US" dirty="0" smtClean="0"/>
              <a:t>Agile is especially popular in software development but has been adapted for various other industries due to its effectiveness in managing complex projects with evolving requirements.</a:t>
            </a:r>
          </a:p>
          <a:p>
            <a:endParaRPr lang="en-IN" dirty="0"/>
          </a:p>
        </p:txBody>
      </p:sp>
    </p:spTree>
    <p:extLst>
      <p:ext uri="{BB962C8B-B14F-4D97-AF65-F5344CB8AC3E}">
        <p14:creationId xmlns:p14="http://schemas.microsoft.com/office/powerpoint/2010/main" val="7314277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Best coding practices are guidelines and techniques that help developers write clean, efficient, and maintainable code. </a:t>
            </a:r>
            <a:endParaRPr lang="en-IN" dirty="0"/>
          </a:p>
        </p:txBody>
      </p:sp>
    </p:spTree>
    <p:extLst>
      <p:ext uri="{BB962C8B-B14F-4D97-AF65-F5344CB8AC3E}">
        <p14:creationId xmlns:p14="http://schemas.microsoft.com/office/powerpoint/2010/main" val="9705427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132856"/>
            <a:ext cx="8229600" cy="1143000"/>
          </a:xfrm>
        </p:spPr>
        <p:txBody>
          <a:bodyPr/>
          <a:lstStyle/>
          <a:p>
            <a:r>
              <a:rPr lang="en-IN" b="1" dirty="0" smtClean="0"/>
              <a:t>Agile vs Scrum</a:t>
            </a:r>
            <a:endParaRPr lang="en-IN" b="1" dirty="0"/>
          </a:p>
        </p:txBody>
      </p:sp>
    </p:spTree>
    <p:extLst>
      <p:ext uri="{BB962C8B-B14F-4D97-AF65-F5344CB8AC3E}">
        <p14:creationId xmlns:p14="http://schemas.microsoft.com/office/powerpoint/2010/main" val="27923718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62500" lnSpcReduction="20000"/>
          </a:bodyPr>
          <a:lstStyle/>
          <a:p>
            <a:r>
              <a:rPr lang="en-US" dirty="0" smtClean="0"/>
              <a:t>Agile and Scrum are often discussed together, but they are not the same. Here's a comparison to clarify their relationship:</a:t>
            </a:r>
          </a:p>
          <a:p>
            <a:r>
              <a:rPr lang="en-US" b="1" dirty="0" smtClean="0">
                <a:solidFill>
                  <a:srgbClr val="FF0000"/>
                </a:solidFill>
              </a:rPr>
              <a:t>Agile:</a:t>
            </a:r>
          </a:p>
          <a:p>
            <a:r>
              <a:rPr lang="en-US" b="1" dirty="0" smtClean="0"/>
              <a:t>Definition:</a:t>
            </a:r>
            <a:r>
              <a:rPr lang="en-US" dirty="0" smtClean="0"/>
              <a:t> Agile is a broad project management philosophy or methodology that focuses on iterative development, flexibility, and customer collaboration.</a:t>
            </a:r>
          </a:p>
          <a:p>
            <a:r>
              <a:rPr lang="en-US" b="1" dirty="0" smtClean="0"/>
              <a:t>Scope:</a:t>
            </a:r>
            <a:r>
              <a:rPr lang="en-US" dirty="0" smtClean="0"/>
              <a:t> It provides general principles and values for how projects should be managed, especially in environments where requirements are expected to change or evolve.</a:t>
            </a:r>
          </a:p>
          <a:p>
            <a:r>
              <a:rPr lang="en-US" b="1" dirty="0" smtClean="0"/>
              <a:t>Manifesto:</a:t>
            </a:r>
            <a:r>
              <a:rPr lang="en-US" dirty="0" smtClean="0"/>
              <a:t> Agile is guided by the </a:t>
            </a:r>
            <a:r>
              <a:rPr lang="en-US" b="1" dirty="0" smtClean="0"/>
              <a:t>Agile Manifesto</a:t>
            </a:r>
            <a:r>
              <a:rPr lang="en-US" dirty="0" smtClean="0"/>
              <a:t>, which outlines four key values and twelve principles aimed at improving software development.</a:t>
            </a:r>
          </a:p>
          <a:p>
            <a:r>
              <a:rPr lang="en-US" b="1" dirty="0" smtClean="0"/>
              <a:t>Approach:</a:t>
            </a:r>
            <a:r>
              <a:rPr lang="en-US" dirty="0" smtClean="0"/>
              <a:t> Agile is not prescriptive. It allows teams to choose specific frameworks or practices that align with Agile principles, such as Scrum, Kanban, Lean, or XP.</a:t>
            </a:r>
          </a:p>
          <a:p>
            <a:r>
              <a:rPr lang="en-US" b="1" dirty="0" smtClean="0"/>
              <a:t>Flexibility:</a:t>
            </a:r>
            <a:r>
              <a:rPr lang="en-US" dirty="0" smtClean="0"/>
              <a:t> Agile allows for a variety of approaches and can be customized according to the project or organization’s needs.</a:t>
            </a:r>
          </a:p>
          <a:p>
            <a:endParaRPr lang="en-IN" dirty="0"/>
          </a:p>
        </p:txBody>
      </p:sp>
    </p:spTree>
    <p:extLst>
      <p:ext uri="{BB962C8B-B14F-4D97-AF65-F5344CB8AC3E}">
        <p14:creationId xmlns:p14="http://schemas.microsoft.com/office/powerpoint/2010/main" val="8505100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760640"/>
          </a:xfrm>
        </p:spPr>
        <p:txBody>
          <a:bodyPr>
            <a:normAutofit fontScale="55000" lnSpcReduction="20000"/>
          </a:bodyPr>
          <a:lstStyle/>
          <a:p>
            <a:pPr marL="0" indent="0">
              <a:buNone/>
            </a:pPr>
            <a:r>
              <a:rPr lang="en-US" b="1" dirty="0" smtClean="0">
                <a:solidFill>
                  <a:srgbClr val="FF0000"/>
                </a:solidFill>
              </a:rPr>
              <a:t>Scrum:</a:t>
            </a:r>
          </a:p>
          <a:p>
            <a:r>
              <a:rPr lang="en-US" b="1" dirty="0" smtClean="0"/>
              <a:t>Definition:</a:t>
            </a:r>
            <a:r>
              <a:rPr lang="en-US" dirty="0" smtClean="0"/>
              <a:t> Scrum is a specific Agile framework used to implement Agile principles in a structured way.</a:t>
            </a:r>
          </a:p>
          <a:p>
            <a:r>
              <a:rPr lang="en-US" b="1" dirty="0" smtClean="0"/>
              <a:t>Scope:</a:t>
            </a:r>
            <a:r>
              <a:rPr lang="en-US" dirty="0" smtClean="0"/>
              <a:t> Scrum provides a more defined and prescriptive approach to project management, with specific roles, events, and artifacts.</a:t>
            </a:r>
          </a:p>
          <a:p>
            <a:r>
              <a:rPr lang="en-US" b="1" dirty="0" smtClean="0"/>
              <a:t>Roles:</a:t>
            </a:r>
            <a:r>
              <a:rPr lang="en-US" dirty="0" smtClean="0"/>
              <a:t> Scrum defines specific roles, including:</a:t>
            </a:r>
          </a:p>
          <a:p>
            <a:pPr lvl="1"/>
            <a:r>
              <a:rPr lang="en-US" b="1" dirty="0" smtClean="0"/>
              <a:t>Scrum Master:</a:t>
            </a:r>
            <a:r>
              <a:rPr lang="en-US" dirty="0" smtClean="0"/>
              <a:t> Facilitates the Scrum process and removes impediments.</a:t>
            </a:r>
          </a:p>
          <a:p>
            <a:pPr lvl="1"/>
            <a:r>
              <a:rPr lang="en-US" b="1" dirty="0" smtClean="0"/>
              <a:t>Product Owner:</a:t>
            </a:r>
            <a:r>
              <a:rPr lang="en-US" dirty="0" smtClean="0"/>
              <a:t> Manages the product backlog and ensures the team delivers value.</a:t>
            </a:r>
          </a:p>
          <a:p>
            <a:pPr lvl="1"/>
            <a:r>
              <a:rPr lang="en-US" b="1" dirty="0" smtClean="0"/>
              <a:t>Development Team:</a:t>
            </a:r>
            <a:r>
              <a:rPr lang="en-US" dirty="0" smtClean="0"/>
              <a:t> Cross-functional members who do the work of delivering the product increment.</a:t>
            </a:r>
          </a:p>
          <a:p>
            <a:r>
              <a:rPr lang="en-US" b="1" dirty="0" smtClean="0"/>
              <a:t>Ceremonies (Events):</a:t>
            </a:r>
            <a:r>
              <a:rPr lang="en-US" dirty="0" smtClean="0"/>
              <a:t> Scrum prescribes regular events to structure the workflow:</a:t>
            </a:r>
          </a:p>
          <a:p>
            <a:pPr lvl="1"/>
            <a:r>
              <a:rPr lang="en-US" b="1" dirty="0" smtClean="0"/>
              <a:t>Sprint:</a:t>
            </a:r>
            <a:r>
              <a:rPr lang="en-US" dirty="0" smtClean="0"/>
              <a:t> A time-boxed iteration, usually 1-4 weeks, where a potentially shippable product increment is developed.</a:t>
            </a:r>
          </a:p>
          <a:p>
            <a:pPr lvl="1"/>
            <a:r>
              <a:rPr lang="en-US" b="1" dirty="0" smtClean="0"/>
              <a:t>Daily Stand-up (Daily Scrum):</a:t>
            </a:r>
            <a:r>
              <a:rPr lang="en-US" dirty="0" smtClean="0"/>
              <a:t> A brief meeting to discuss progress, impediments, and plans for the day.</a:t>
            </a:r>
          </a:p>
          <a:p>
            <a:pPr lvl="1"/>
            <a:r>
              <a:rPr lang="en-US" b="1" dirty="0" smtClean="0"/>
              <a:t>Sprint Planning:</a:t>
            </a:r>
            <a:r>
              <a:rPr lang="en-US" dirty="0" smtClean="0"/>
              <a:t> A meeting to define the work to be done in the upcoming sprint.</a:t>
            </a:r>
          </a:p>
          <a:p>
            <a:pPr lvl="1"/>
            <a:r>
              <a:rPr lang="en-US" b="1" dirty="0" smtClean="0"/>
              <a:t>Sprint Review:</a:t>
            </a:r>
            <a:r>
              <a:rPr lang="en-US" dirty="0" smtClean="0"/>
              <a:t> A meeting to showcase the work completed during the sprint.</a:t>
            </a:r>
          </a:p>
          <a:p>
            <a:pPr lvl="1"/>
            <a:r>
              <a:rPr lang="en-US" b="1" dirty="0" smtClean="0"/>
              <a:t>Sprint Retrospective:</a:t>
            </a:r>
            <a:r>
              <a:rPr lang="en-US" dirty="0" smtClean="0"/>
              <a:t> A reflective meeting to discuss what went well and what can be improved in the next sprint.</a:t>
            </a:r>
          </a:p>
          <a:p>
            <a:r>
              <a:rPr lang="en-US" b="1" dirty="0" smtClean="0"/>
              <a:t>Artifacts:</a:t>
            </a:r>
            <a:r>
              <a:rPr lang="en-US" dirty="0" smtClean="0"/>
              <a:t> Scrum also defines key artifacts:</a:t>
            </a:r>
          </a:p>
          <a:p>
            <a:pPr lvl="1"/>
            <a:r>
              <a:rPr lang="en-US" b="1" dirty="0" smtClean="0"/>
              <a:t>Product Backlog:</a:t>
            </a:r>
            <a:r>
              <a:rPr lang="en-US" dirty="0" smtClean="0"/>
              <a:t> A prioritized list of all desired work on the project.</a:t>
            </a:r>
          </a:p>
          <a:p>
            <a:pPr lvl="1"/>
            <a:r>
              <a:rPr lang="en-US" b="1" dirty="0" smtClean="0"/>
              <a:t>Sprint Backlog:</a:t>
            </a:r>
            <a:r>
              <a:rPr lang="en-US" dirty="0" smtClean="0"/>
              <a:t> A list of tasks to be completed in a particular sprint.</a:t>
            </a:r>
          </a:p>
          <a:p>
            <a:pPr lvl="1"/>
            <a:r>
              <a:rPr lang="en-US" b="1" dirty="0" smtClean="0"/>
              <a:t>Increment:</a:t>
            </a:r>
            <a:r>
              <a:rPr lang="en-US" dirty="0" smtClean="0"/>
              <a:t> The sum of all completed product backlog items during a sprint.</a:t>
            </a:r>
          </a:p>
          <a:p>
            <a:endParaRPr lang="en-IN" dirty="0"/>
          </a:p>
        </p:txBody>
      </p:sp>
    </p:spTree>
    <p:extLst>
      <p:ext uri="{BB962C8B-B14F-4D97-AF65-F5344CB8AC3E}">
        <p14:creationId xmlns:p14="http://schemas.microsoft.com/office/powerpoint/2010/main" val="32285376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marL="0" indent="0">
              <a:buNone/>
            </a:pPr>
            <a:r>
              <a:rPr lang="en-US" b="1" dirty="0" smtClean="0">
                <a:solidFill>
                  <a:srgbClr val="FF0000"/>
                </a:solidFill>
              </a:rPr>
              <a:t>Key Differences:</a:t>
            </a:r>
          </a:p>
          <a:p>
            <a:r>
              <a:rPr lang="en-US" b="1" dirty="0" smtClean="0"/>
              <a:t>Framework vs. Philosophy:</a:t>
            </a:r>
            <a:r>
              <a:rPr lang="en-US" dirty="0" smtClean="0"/>
              <a:t> Agile is a broader philosophy or methodology, while Scrum is a specific framework under the Agile umbrella.</a:t>
            </a:r>
          </a:p>
          <a:p>
            <a:r>
              <a:rPr lang="en-US" b="1" dirty="0" smtClean="0"/>
              <a:t>Flexibility:</a:t>
            </a:r>
            <a:r>
              <a:rPr lang="en-US" dirty="0" smtClean="0"/>
              <a:t> Agile as a whole is more flexible and can be adapted in many ways, whereas Scrum has a more structured approach with defined roles, events, and artifacts.</a:t>
            </a:r>
          </a:p>
          <a:p>
            <a:r>
              <a:rPr lang="en-US" b="1" dirty="0" smtClean="0"/>
              <a:t>Implementation:</a:t>
            </a:r>
            <a:r>
              <a:rPr lang="en-US" dirty="0" smtClean="0"/>
              <a:t> Organizations can adopt Agile without Scrum, but Scrum is always implemented within an Agile framework.</a:t>
            </a:r>
          </a:p>
          <a:p>
            <a:r>
              <a:rPr lang="en-US" b="1" dirty="0" smtClean="0"/>
              <a:t>Applicability:</a:t>
            </a:r>
            <a:r>
              <a:rPr lang="en-US" dirty="0" smtClean="0"/>
              <a:t> Scrum is particularly well-suited for complex projects with rapidly changing requirements, while Agile methodologies can be applied to a broader range of projects, including non-software projects.</a:t>
            </a:r>
          </a:p>
          <a:p>
            <a:endParaRPr lang="en-IN" dirty="0"/>
          </a:p>
        </p:txBody>
      </p:sp>
    </p:spTree>
    <p:extLst>
      <p:ext uri="{BB962C8B-B14F-4D97-AF65-F5344CB8AC3E}">
        <p14:creationId xmlns:p14="http://schemas.microsoft.com/office/powerpoint/2010/main" val="28092915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solidFill>
                  <a:srgbClr val="FF0000"/>
                </a:solidFill>
              </a:rPr>
              <a:t>Summary:</a:t>
            </a:r>
          </a:p>
          <a:p>
            <a:r>
              <a:rPr lang="en-US" b="1" dirty="0" smtClean="0"/>
              <a:t>Agile</a:t>
            </a:r>
            <a:r>
              <a:rPr lang="en-US" dirty="0" smtClean="0"/>
              <a:t> is a set of guiding principles for how to manage and execute projects, promoting flexibility, collaboration, and customer satisfaction.</a:t>
            </a:r>
          </a:p>
          <a:p>
            <a:r>
              <a:rPr lang="en-US" b="1" dirty="0" smtClean="0"/>
              <a:t>Scrum</a:t>
            </a:r>
            <a:r>
              <a:rPr lang="en-US" dirty="0" smtClean="0"/>
              <a:t> is one of the most popular frameworks for implementing Agile principles in a structured manner, particularly in software development.</a:t>
            </a:r>
          </a:p>
          <a:p>
            <a:r>
              <a:rPr lang="en-US" dirty="0" smtClean="0"/>
              <a:t>You can think of Scrum as a specific way to practice Agile. </a:t>
            </a:r>
            <a:endParaRPr lang="en-IN" dirty="0"/>
          </a:p>
        </p:txBody>
      </p:sp>
    </p:spTree>
    <p:extLst>
      <p:ext uri="{BB962C8B-B14F-4D97-AF65-F5344CB8AC3E}">
        <p14:creationId xmlns:p14="http://schemas.microsoft.com/office/powerpoint/2010/main" val="33434925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Sprint in Agile</a:t>
            </a:r>
            <a:endParaRPr lang="en-IN" dirty="0"/>
          </a:p>
        </p:txBody>
      </p:sp>
      <p:sp>
        <p:nvSpPr>
          <p:cNvPr id="3" name="Content Placeholder 2"/>
          <p:cNvSpPr>
            <a:spLocks noGrp="1"/>
          </p:cNvSpPr>
          <p:nvPr>
            <p:ph idx="1"/>
          </p:nvPr>
        </p:nvSpPr>
        <p:spPr/>
        <p:txBody>
          <a:bodyPr/>
          <a:lstStyle/>
          <a:p>
            <a:r>
              <a:rPr lang="en-US" dirty="0" smtClean="0"/>
              <a:t>In Agile, a </a:t>
            </a:r>
            <a:r>
              <a:rPr lang="en-US" b="1" dirty="0" smtClean="0"/>
              <a:t>Sprint</a:t>
            </a:r>
            <a:r>
              <a:rPr lang="en-US" dirty="0" smtClean="0"/>
              <a:t> is a time-boxed iteration during which a specific set of work is completed and made ready for review. Sprints are a key component of the Scrum framework, but they can also be used in other Agile frameworks or methodologies.</a:t>
            </a:r>
            <a:endParaRPr lang="en-IN" dirty="0"/>
          </a:p>
        </p:txBody>
      </p:sp>
    </p:spTree>
    <p:extLst>
      <p:ext uri="{BB962C8B-B14F-4D97-AF65-F5344CB8AC3E}">
        <p14:creationId xmlns:p14="http://schemas.microsoft.com/office/powerpoint/2010/main" val="29287007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pPr marL="0" indent="0">
              <a:buNone/>
            </a:pPr>
            <a:r>
              <a:rPr lang="en-US" b="1" dirty="0" smtClean="0">
                <a:solidFill>
                  <a:srgbClr val="FF0000"/>
                </a:solidFill>
              </a:rPr>
              <a:t>Key Characteristics of a Sprint:</a:t>
            </a:r>
          </a:p>
          <a:p>
            <a:r>
              <a:rPr lang="en-US" b="1" dirty="0" smtClean="0"/>
              <a:t>Time-boxed:</a:t>
            </a:r>
            <a:r>
              <a:rPr lang="en-US" dirty="0" smtClean="0"/>
              <a:t> Sprints typically last between 1 to 4 weeks, with 2 weeks being the most common duration. The length of the Sprint is fixed and should remain consistent throughout the project to establish a rhythm.</a:t>
            </a:r>
          </a:p>
          <a:p>
            <a:r>
              <a:rPr lang="en-US" b="1" dirty="0" smtClean="0"/>
              <a:t>Fixed Scope:</a:t>
            </a:r>
            <a:r>
              <a:rPr lang="en-US" dirty="0" smtClean="0"/>
              <a:t> Once a Sprint starts, the scope of work (i.e., the tasks or user stories planned for that Sprint) is generally locked in. This helps the team stay focused and avoid scope creep. However, minor adjustments can be made if absolutely necessary.</a:t>
            </a:r>
          </a:p>
          <a:p>
            <a:r>
              <a:rPr lang="en-US" b="1" dirty="0" smtClean="0"/>
              <a:t>Goal-Oriented:</a:t>
            </a:r>
            <a:r>
              <a:rPr lang="en-US" dirty="0" smtClean="0"/>
              <a:t> Each Sprint has a clear goal, often referred to as the </a:t>
            </a:r>
            <a:r>
              <a:rPr lang="en-US" b="1" dirty="0" smtClean="0"/>
              <a:t>Sprint Goal</a:t>
            </a:r>
            <a:r>
              <a:rPr lang="en-US" dirty="0" smtClean="0"/>
              <a:t>, which defines the purpose and what the team aims to achieve by the end of the Sprint.</a:t>
            </a:r>
          </a:p>
          <a:p>
            <a:r>
              <a:rPr lang="en-US" b="1" dirty="0" smtClean="0"/>
              <a:t>Deliverable:</a:t>
            </a:r>
            <a:r>
              <a:rPr lang="en-US" dirty="0" smtClean="0"/>
              <a:t> At the end of each Sprint, the team should deliver a potentially shippable product increment. This means the work completed should be in a state that it could be released to customers, even if it’s not yet fully released.</a:t>
            </a:r>
          </a:p>
          <a:p>
            <a:endParaRPr lang="en-IN" dirty="0"/>
          </a:p>
        </p:txBody>
      </p:sp>
    </p:spTree>
    <p:extLst>
      <p:ext uri="{BB962C8B-B14F-4D97-AF65-F5344CB8AC3E}">
        <p14:creationId xmlns:p14="http://schemas.microsoft.com/office/powerpoint/2010/main" val="39847214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solidFill>
                  <a:srgbClr val="FF0000"/>
                </a:solidFill>
              </a:rPr>
              <a:t>Several key Scrum events are tied to the Sprint:</a:t>
            </a:r>
          </a:p>
          <a:p>
            <a:r>
              <a:rPr lang="en-US" b="1" dirty="0" smtClean="0"/>
              <a:t>Sprint Planning:</a:t>
            </a:r>
            <a:r>
              <a:rPr lang="en-US" dirty="0" smtClean="0"/>
              <a:t> Before the Sprint begins, the team and Product Owner meet to select the work that will be done in the Sprint, define the Sprint Goal, and create a Sprint Backlog (a list of tasks to accomplish).</a:t>
            </a:r>
          </a:p>
          <a:p>
            <a:r>
              <a:rPr lang="en-US" b="1" dirty="0" smtClean="0"/>
              <a:t>Daily Scrum (Stand-up):</a:t>
            </a:r>
            <a:r>
              <a:rPr lang="en-US" dirty="0" smtClean="0"/>
              <a:t> A short, daily meeting (usually 15 minutes) where team members discuss progress, plans for the day, and any impediments.</a:t>
            </a:r>
          </a:p>
          <a:p>
            <a:r>
              <a:rPr lang="en-US" b="1" dirty="0" smtClean="0"/>
              <a:t>Sprint Review:</a:t>
            </a:r>
            <a:r>
              <a:rPr lang="en-US" dirty="0" smtClean="0"/>
              <a:t> Held at the end of the Sprint, this meeting allows the team to demonstrate the completed work to stakeholders and get feedback.</a:t>
            </a:r>
          </a:p>
          <a:p>
            <a:r>
              <a:rPr lang="en-US" b="1" dirty="0" smtClean="0"/>
              <a:t>Sprint Retrospective:</a:t>
            </a:r>
            <a:r>
              <a:rPr lang="en-US" dirty="0" smtClean="0"/>
              <a:t> After the Sprint Review, the team reflects on what went well, what didn’t, and what can be improved in the next Sprint.</a:t>
            </a:r>
          </a:p>
          <a:p>
            <a:endParaRPr lang="en-IN" dirty="0"/>
          </a:p>
        </p:txBody>
      </p:sp>
    </p:spTree>
    <p:extLst>
      <p:ext uri="{BB962C8B-B14F-4D97-AF65-F5344CB8AC3E}">
        <p14:creationId xmlns:p14="http://schemas.microsoft.com/office/powerpoint/2010/main" val="26824847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b="1" dirty="0" smtClean="0"/>
              <a:t>Commitment:</a:t>
            </a:r>
            <a:r>
              <a:rPr lang="en-US" dirty="0" smtClean="0"/>
              <a:t> The team commits to completing the agreed-upon work within the Sprint duration. This commitment fosters accountability and focus.</a:t>
            </a:r>
          </a:p>
          <a:p>
            <a:r>
              <a:rPr lang="en-US" b="1" dirty="0" smtClean="0"/>
              <a:t>Continuous Improvement:</a:t>
            </a:r>
            <a:r>
              <a:rPr lang="en-US" dirty="0" smtClean="0"/>
              <a:t> At the end of each Sprint, the team reflects on their processes and outcomes to make adjustments for the next Sprint, promoting continuous improvement.</a:t>
            </a:r>
          </a:p>
          <a:p>
            <a:endParaRPr lang="en-IN" dirty="0"/>
          </a:p>
        </p:txBody>
      </p:sp>
    </p:spTree>
    <p:extLst>
      <p:ext uri="{BB962C8B-B14F-4D97-AF65-F5344CB8AC3E}">
        <p14:creationId xmlns:p14="http://schemas.microsoft.com/office/powerpoint/2010/main" val="4091633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marL="0" indent="0">
              <a:buNone/>
            </a:pPr>
            <a:r>
              <a:rPr lang="en-US" b="1" dirty="0" smtClean="0">
                <a:solidFill>
                  <a:srgbClr val="FF0000"/>
                </a:solidFill>
              </a:rPr>
              <a:t>Benefits of Sprints:</a:t>
            </a:r>
          </a:p>
          <a:p>
            <a:r>
              <a:rPr lang="en-US" b="1" dirty="0" smtClean="0"/>
              <a:t>Predictability:</a:t>
            </a:r>
            <a:r>
              <a:rPr lang="en-US" dirty="0" smtClean="0"/>
              <a:t> Regular Sprint cycles help teams establish a predictable cadence for work delivery.</a:t>
            </a:r>
          </a:p>
          <a:p>
            <a:r>
              <a:rPr lang="en-US" b="1" dirty="0" smtClean="0"/>
              <a:t>Focus:</a:t>
            </a:r>
            <a:r>
              <a:rPr lang="en-US" dirty="0" smtClean="0"/>
              <a:t> Time-boxing and a fixed scope help the team maintain focus on the Sprint Goal.</a:t>
            </a:r>
          </a:p>
          <a:p>
            <a:r>
              <a:rPr lang="en-US" b="1" dirty="0" smtClean="0"/>
              <a:t>Customer Feedback:</a:t>
            </a:r>
            <a:r>
              <a:rPr lang="en-US" dirty="0" smtClean="0"/>
              <a:t> By delivering potentially shippable increments regularly, teams can receive frequent feedback from stakeholders or customers, allowing for quick adjustments and alignment with customer needs.</a:t>
            </a:r>
          </a:p>
          <a:p>
            <a:r>
              <a:rPr lang="en-US" b="1" dirty="0" smtClean="0"/>
              <a:t>Adaptability:</a:t>
            </a:r>
            <a:r>
              <a:rPr lang="en-US" dirty="0" smtClean="0"/>
              <a:t> Sprints allow teams to pivot or change direction between iterations based on new information or changing requirements, rather than being locked into a long-term plan.</a:t>
            </a:r>
          </a:p>
          <a:p>
            <a:endParaRPr lang="en-IN" dirty="0"/>
          </a:p>
        </p:txBody>
      </p:sp>
    </p:spTree>
    <p:extLst>
      <p:ext uri="{BB962C8B-B14F-4D97-AF65-F5344CB8AC3E}">
        <p14:creationId xmlns:p14="http://schemas.microsoft.com/office/powerpoint/2010/main" val="143559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US" b="1" dirty="0" smtClean="0">
                <a:solidFill>
                  <a:srgbClr val="FF0000"/>
                </a:solidFill>
              </a:rPr>
              <a:t>1. Write Readable Code</a:t>
            </a:r>
          </a:p>
          <a:p>
            <a:r>
              <a:rPr lang="en-US" b="1" dirty="0" smtClean="0"/>
              <a:t>Clear Naming Conventions:</a:t>
            </a:r>
            <a:r>
              <a:rPr lang="en-US" dirty="0" smtClean="0"/>
              <a:t> Use descriptive, meaningful names for variables, functions, classes, and other identifiers. Follow consistent naming conventions (e.g., </a:t>
            </a:r>
            <a:r>
              <a:rPr lang="en-US" dirty="0" err="1" smtClean="0"/>
              <a:t>camelCase</a:t>
            </a:r>
            <a:r>
              <a:rPr lang="en-US" dirty="0" smtClean="0"/>
              <a:t> for variables, </a:t>
            </a:r>
            <a:r>
              <a:rPr lang="en-US" dirty="0" err="1" smtClean="0"/>
              <a:t>PascalCase</a:t>
            </a:r>
            <a:r>
              <a:rPr lang="en-US" dirty="0" smtClean="0"/>
              <a:t> for classes).</a:t>
            </a:r>
          </a:p>
          <a:p>
            <a:r>
              <a:rPr lang="en-US" b="1" dirty="0" smtClean="0"/>
              <a:t>Commenting and Documentation:</a:t>
            </a:r>
            <a:r>
              <a:rPr lang="en-US" dirty="0" smtClean="0"/>
              <a:t> Write comments to explain complex or non-obvious code sections. Document the purpose of functions, classes, and modules.</a:t>
            </a:r>
          </a:p>
          <a:p>
            <a:r>
              <a:rPr lang="en-US" b="1" dirty="0" smtClean="0"/>
              <a:t>Consistent Indentation:</a:t>
            </a:r>
            <a:r>
              <a:rPr lang="en-US" dirty="0" smtClean="0"/>
              <a:t> Use consistent indentation to improve code readability. Most languages have conventions, like 2 or 4 spaces per indent level.</a:t>
            </a:r>
          </a:p>
          <a:p>
            <a:r>
              <a:rPr lang="en-US" b="1" dirty="0" smtClean="0"/>
              <a:t>Avoid Magic Numbers:</a:t>
            </a:r>
            <a:r>
              <a:rPr lang="en-US" dirty="0" smtClean="0"/>
              <a:t> Replace literal numbers with named constants to make the code easier to understand.</a:t>
            </a:r>
          </a:p>
          <a:p>
            <a:endParaRPr lang="en-IN" dirty="0"/>
          </a:p>
        </p:txBody>
      </p:sp>
    </p:spTree>
    <p:extLst>
      <p:ext uri="{BB962C8B-B14F-4D97-AF65-F5344CB8AC3E}">
        <p14:creationId xmlns:p14="http://schemas.microsoft.com/office/powerpoint/2010/main" val="19053657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Product Backlog</a:t>
            </a:r>
            <a:endParaRPr lang="en-IN" dirty="0"/>
          </a:p>
        </p:txBody>
      </p:sp>
      <p:sp>
        <p:nvSpPr>
          <p:cNvPr id="3" name="Content Placeholder 2"/>
          <p:cNvSpPr>
            <a:spLocks noGrp="1"/>
          </p:cNvSpPr>
          <p:nvPr>
            <p:ph idx="1"/>
          </p:nvPr>
        </p:nvSpPr>
        <p:spPr/>
        <p:txBody>
          <a:bodyPr/>
          <a:lstStyle/>
          <a:p>
            <a:r>
              <a:rPr lang="en-US" dirty="0" smtClean="0"/>
              <a:t>In Agile, the </a:t>
            </a:r>
            <a:r>
              <a:rPr lang="en-US" b="1" dirty="0" smtClean="0"/>
              <a:t>Product Backlog</a:t>
            </a:r>
            <a:r>
              <a:rPr lang="en-US" dirty="0" smtClean="0"/>
              <a:t> is a dynamic, prioritized list of everything that might be needed in the product. It serves as the single source of work items for the development team. The Product Backlog is continuously updated as the product evolves and new requirements emerge.</a:t>
            </a:r>
            <a:endParaRPr lang="en-IN" dirty="0"/>
          </a:p>
        </p:txBody>
      </p:sp>
    </p:spTree>
    <p:extLst>
      <p:ext uri="{BB962C8B-B14F-4D97-AF65-F5344CB8AC3E}">
        <p14:creationId xmlns:p14="http://schemas.microsoft.com/office/powerpoint/2010/main" val="11620838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The Product Backlog includes a wide range of items, such as:</a:t>
            </a:r>
          </a:p>
          <a:p>
            <a:r>
              <a:rPr lang="en-US" b="1" dirty="0" smtClean="0"/>
              <a:t>User Stories:</a:t>
            </a:r>
            <a:r>
              <a:rPr lang="en-US" dirty="0" smtClean="0"/>
              <a:t> Descriptions of features or functionality from the user’s perspective.</a:t>
            </a:r>
          </a:p>
          <a:p>
            <a:r>
              <a:rPr lang="en-US" b="1" dirty="0" smtClean="0"/>
              <a:t>Bugs:</a:t>
            </a:r>
            <a:r>
              <a:rPr lang="en-US" dirty="0" smtClean="0"/>
              <a:t> Known issues that need to be resolved.</a:t>
            </a:r>
          </a:p>
          <a:p>
            <a:r>
              <a:rPr lang="en-US" b="1" dirty="0" smtClean="0"/>
              <a:t>Technical Debt:</a:t>
            </a:r>
            <a:r>
              <a:rPr lang="en-US" dirty="0" smtClean="0"/>
              <a:t> Necessary work to improve or clean up code.</a:t>
            </a:r>
          </a:p>
          <a:p>
            <a:r>
              <a:rPr lang="en-US" b="1" dirty="0" smtClean="0"/>
              <a:t>Research or Spikes:</a:t>
            </a:r>
            <a:r>
              <a:rPr lang="en-US" dirty="0" smtClean="0"/>
              <a:t> Tasks that involve investigation or experimentation to reduce uncertainty.</a:t>
            </a:r>
          </a:p>
          <a:p>
            <a:endParaRPr lang="en-IN" dirty="0"/>
          </a:p>
        </p:txBody>
      </p:sp>
    </p:spTree>
    <p:extLst>
      <p:ext uri="{BB962C8B-B14F-4D97-AF65-F5344CB8AC3E}">
        <p14:creationId xmlns:p14="http://schemas.microsoft.com/office/powerpoint/2010/main" val="33719094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b="1" dirty="0" smtClean="0"/>
              <a:t>Owned by the Product Owner:</a:t>
            </a:r>
            <a:r>
              <a:rPr lang="en-US" dirty="0" smtClean="0"/>
              <a:t> The Product Owner is responsible for managing the Product Backlog, ensuring that it is up-to-date, properly prioritized, and clearly communicated to the team. The Product Owner represents the interests of stakeholders and the business, balancing different needs to maximize value.</a:t>
            </a:r>
            <a:endParaRPr lang="en-IN" dirty="0"/>
          </a:p>
        </p:txBody>
      </p:sp>
    </p:spTree>
    <p:extLst>
      <p:ext uri="{BB962C8B-B14F-4D97-AF65-F5344CB8AC3E}">
        <p14:creationId xmlns:p14="http://schemas.microsoft.com/office/powerpoint/2010/main" val="1008248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US" b="1" dirty="0" smtClean="0">
                <a:solidFill>
                  <a:srgbClr val="FF0000"/>
                </a:solidFill>
              </a:rPr>
              <a:t>2. Keep Code Simple and Modular</a:t>
            </a:r>
          </a:p>
          <a:p>
            <a:r>
              <a:rPr lang="en-US" b="1" dirty="0" smtClean="0"/>
              <a:t>Single Responsibility Principle (SRP):</a:t>
            </a:r>
            <a:r>
              <a:rPr lang="en-US" dirty="0" smtClean="0"/>
              <a:t> Each function or class should have a single responsibility or purpose. This makes the code easier to test, debug, and maintain.</a:t>
            </a:r>
          </a:p>
          <a:p>
            <a:r>
              <a:rPr lang="en-US" b="1" dirty="0" smtClean="0"/>
              <a:t>DRY (Don’t Repeat Yourself):</a:t>
            </a:r>
            <a:r>
              <a:rPr lang="en-US" dirty="0" smtClean="0"/>
              <a:t> Avoid duplicating code by abstracting common functionality into functions or modules. Reuse code instead of copying and pasting.</a:t>
            </a:r>
          </a:p>
          <a:p>
            <a:r>
              <a:rPr lang="en-US" b="1" dirty="0" smtClean="0"/>
              <a:t>KIS (Keep It Simple):</a:t>
            </a:r>
            <a:r>
              <a:rPr lang="en-US" dirty="0" smtClean="0"/>
              <a:t> Write simple and straightforward code. Avoid unnecessary complexity and over-engineering.</a:t>
            </a:r>
          </a:p>
          <a:p>
            <a:r>
              <a:rPr lang="en-US" b="1" dirty="0" smtClean="0"/>
              <a:t>Modular Design:</a:t>
            </a:r>
            <a:r>
              <a:rPr lang="en-US" dirty="0" smtClean="0"/>
              <a:t> Break down code into small, independent modules or functions. Each module should handle a specific task or feature.</a:t>
            </a:r>
          </a:p>
          <a:p>
            <a:endParaRPr lang="en-IN" dirty="0"/>
          </a:p>
        </p:txBody>
      </p:sp>
    </p:spTree>
    <p:extLst>
      <p:ext uri="{BB962C8B-B14F-4D97-AF65-F5344CB8AC3E}">
        <p14:creationId xmlns:p14="http://schemas.microsoft.com/office/powerpoint/2010/main" val="3214572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r>
              <a:rPr lang="en-US" b="1" dirty="0" smtClean="0">
                <a:solidFill>
                  <a:srgbClr val="FF0000"/>
                </a:solidFill>
              </a:rPr>
              <a:t>3. Error Handling and Validation</a:t>
            </a:r>
          </a:p>
          <a:p>
            <a:r>
              <a:rPr lang="en-US" b="1" dirty="0" smtClean="0"/>
              <a:t>Graceful Error Handling:</a:t>
            </a:r>
            <a:r>
              <a:rPr lang="en-US" dirty="0" smtClean="0"/>
              <a:t> Implement error handling mechanisms (like try/catch blocks) to manage exceptions and errors without crashing the application.</a:t>
            </a:r>
          </a:p>
          <a:p>
            <a:r>
              <a:rPr lang="en-US" b="1" dirty="0" smtClean="0"/>
              <a:t>Input Validation:</a:t>
            </a:r>
            <a:r>
              <a:rPr lang="en-US" dirty="0" smtClean="0"/>
              <a:t> Always validate and sanitize user input to prevent errors, security vulnerabilities (e.g., SQL injection), and unexpected behavior.</a:t>
            </a:r>
          </a:p>
          <a:p>
            <a:r>
              <a:rPr lang="en-US" b="1" dirty="0" smtClean="0"/>
              <a:t>Fail Fast:</a:t>
            </a:r>
            <a:r>
              <a:rPr lang="en-US" dirty="0" smtClean="0"/>
              <a:t> Detect and handle errors early in the code. This approach helps identify problems quickly and prevents them from propagating.</a:t>
            </a:r>
          </a:p>
          <a:p>
            <a:endParaRPr lang="en-IN" dirty="0"/>
          </a:p>
        </p:txBody>
      </p:sp>
    </p:spTree>
    <p:extLst>
      <p:ext uri="{BB962C8B-B14F-4D97-AF65-F5344CB8AC3E}">
        <p14:creationId xmlns:p14="http://schemas.microsoft.com/office/powerpoint/2010/main" val="29789925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b="1" dirty="0" smtClean="0">
                <a:solidFill>
                  <a:srgbClr val="FF0000"/>
                </a:solidFill>
              </a:rPr>
              <a:t>4. Follow Coding Standards and Guidelines</a:t>
            </a:r>
          </a:p>
          <a:p>
            <a:r>
              <a:rPr lang="en-US" b="1" dirty="0" smtClean="0"/>
              <a:t>Language-Specific Guidelines:</a:t>
            </a:r>
            <a:r>
              <a:rPr lang="en-US" dirty="0" smtClean="0"/>
              <a:t> Adhere to the best practices and guidelines specific to the programming language you’re using </a:t>
            </a:r>
          </a:p>
          <a:p>
            <a:r>
              <a:rPr lang="en-US" b="1" dirty="0" smtClean="0"/>
              <a:t>Code Reviews:</a:t>
            </a:r>
            <a:r>
              <a:rPr lang="en-US" dirty="0" smtClean="0"/>
              <a:t> Regularly participate in code reviews to ensure adherence to standards and to learn from peers.</a:t>
            </a:r>
          </a:p>
          <a:p>
            <a:endParaRPr lang="en-IN" dirty="0"/>
          </a:p>
        </p:txBody>
      </p:sp>
    </p:spTree>
    <p:extLst>
      <p:ext uri="{BB962C8B-B14F-4D97-AF65-F5344CB8AC3E}">
        <p14:creationId xmlns:p14="http://schemas.microsoft.com/office/powerpoint/2010/main" val="22181453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r>
              <a:rPr lang="en-US" b="1" dirty="0" smtClean="0">
                <a:solidFill>
                  <a:srgbClr val="FF0000"/>
                </a:solidFill>
              </a:rPr>
              <a:t>5. Optimize for Performance</a:t>
            </a:r>
          </a:p>
          <a:p>
            <a:r>
              <a:rPr lang="en-US" b="1" dirty="0" smtClean="0"/>
              <a:t>Efficient Algorithms:</a:t>
            </a:r>
            <a:r>
              <a:rPr lang="en-US" dirty="0" smtClean="0"/>
              <a:t> Choose the right algorithms and data structures for the task at hand to optimize performance.</a:t>
            </a:r>
          </a:p>
          <a:p>
            <a:r>
              <a:rPr lang="en-US" b="1" dirty="0" smtClean="0"/>
              <a:t>Avoid Premature Optimization:</a:t>
            </a:r>
            <a:r>
              <a:rPr lang="en-US" dirty="0" smtClean="0"/>
              <a:t> Focus on writing clear and correct code first. Optimize later when you have concrete data showing performance bottlenecks.</a:t>
            </a:r>
          </a:p>
          <a:p>
            <a:r>
              <a:rPr lang="en-US" b="1" dirty="0" smtClean="0"/>
              <a:t>Memory Management:</a:t>
            </a:r>
            <a:r>
              <a:rPr lang="en-US" dirty="0" smtClean="0"/>
              <a:t> Be mindful of memory usage, especially in languages that require manual memory management. Avoid memory leaks by properly freeing resources.</a:t>
            </a:r>
          </a:p>
          <a:p>
            <a:endParaRPr lang="en-IN" dirty="0"/>
          </a:p>
        </p:txBody>
      </p:sp>
    </p:spTree>
    <p:extLst>
      <p:ext uri="{BB962C8B-B14F-4D97-AF65-F5344CB8AC3E}">
        <p14:creationId xmlns:p14="http://schemas.microsoft.com/office/powerpoint/2010/main" val="28311534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b="1" dirty="0" smtClean="0">
                <a:solidFill>
                  <a:srgbClr val="FF0000"/>
                </a:solidFill>
              </a:rPr>
              <a:t>6. Write Testable Code</a:t>
            </a:r>
          </a:p>
          <a:p>
            <a:r>
              <a:rPr lang="en-US" b="1" dirty="0" smtClean="0"/>
              <a:t>Unit Testing:</a:t>
            </a:r>
            <a:r>
              <a:rPr lang="en-US" dirty="0" smtClean="0"/>
              <a:t> Write unit tests to verify the correctness of individual functions or components. Aim for high test coverage.</a:t>
            </a:r>
          </a:p>
          <a:p>
            <a:r>
              <a:rPr lang="en-US" b="1" dirty="0" smtClean="0"/>
              <a:t>Test-Driven Development (TDD):</a:t>
            </a:r>
            <a:r>
              <a:rPr lang="en-US" dirty="0" smtClean="0"/>
              <a:t> Consider writing tests before writing the actual code. This can lead to more focused, reliable code.</a:t>
            </a:r>
          </a:p>
          <a:p>
            <a:r>
              <a:rPr lang="en-US" b="1" dirty="0" smtClean="0"/>
              <a:t>Mocking and Stubbing:</a:t>
            </a:r>
            <a:r>
              <a:rPr lang="en-US" dirty="0" smtClean="0"/>
              <a:t> Use mocks and stubs to isolate the code being tested, especially when dealing with external dependencies.</a:t>
            </a:r>
          </a:p>
          <a:p>
            <a:endParaRPr lang="en-IN" dirty="0"/>
          </a:p>
        </p:txBody>
      </p:sp>
    </p:spTree>
    <p:extLst>
      <p:ext uri="{BB962C8B-B14F-4D97-AF65-F5344CB8AC3E}">
        <p14:creationId xmlns:p14="http://schemas.microsoft.com/office/powerpoint/2010/main" val="9471259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b="1" dirty="0" smtClean="0">
                <a:solidFill>
                  <a:srgbClr val="FF0000"/>
                </a:solidFill>
              </a:rPr>
              <a:t>7. Version Control</a:t>
            </a:r>
          </a:p>
          <a:p>
            <a:r>
              <a:rPr lang="en-US" b="1" dirty="0" smtClean="0"/>
              <a:t>Use </a:t>
            </a:r>
            <a:r>
              <a:rPr lang="en-US" b="1" dirty="0" err="1" smtClean="0"/>
              <a:t>Git</a:t>
            </a:r>
            <a:r>
              <a:rPr lang="en-US" b="1" dirty="0" smtClean="0"/>
              <a:t>:</a:t>
            </a:r>
            <a:r>
              <a:rPr lang="en-US" dirty="0" smtClean="0"/>
              <a:t> Use version control systems like </a:t>
            </a:r>
            <a:r>
              <a:rPr lang="en-US" dirty="0" err="1" smtClean="0"/>
              <a:t>Git</a:t>
            </a:r>
            <a:r>
              <a:rPr lang="en-US" dirty="0" smtClean="0"/>
              <a:t> to manage changes to your codebase. Commit often with clear, descriptive commit messages.</a:t>
            </a:r>
          </a:p>
          <a:p>
            <a:r>
              <a:rPr lang="en-US" b="1" dirty="0" smtClean="0"/>
              <a:t>Branching Strategies:</a:t>
            </a:r>
            <a:r>
              <a:rPr lang="en-US" dirty="0" smtClean="0"/>
              <a:t> Use branching strategies like </a:t>
            </a:r>
            <a:r>
              <a:rPr lang="en-US" dirty="0" err="1" smtClean="0"/>
              <a:t>Git</a:t>
            </a:r>
            <a:r>
              <a:rPr lang="en-US" dirty="0" smtClean="0"/>
              <a:t> Flow or feature branching to manage development workflows and isolate work in progress.</a:t>
            </a:r>
          </a:p>
          <a:p>
            <a:r>
              <a:rPr lang="en-US" b="1" dirty="0" smtClean="0"/>
              <a:t>Pull Requests:</a:t>
            </a:r>
            <a:r>
              <a:rPr lang="en-US" dirty="0" smtClean="0"/>
              <a:t> Use pull requests to merge code changes into the main branch, ensuring code is reviewed and tested before integration.</a:t>
            </a:r>
          </a:p>
          <a:p>
            <a:endParaRPr lang="en-IN" dirty="0"/>
          </a:p>
        </p:txBody>
      </p:sp>
    </p:spTree>
    <p:extLst>
      <p:ext uri="{BB962C8B-B14F-4D97-AF65-F5344CB8AC3E}">
        <p14:creationId xmlns:p14="http://schemas.microsoft.com/office/powerpoint/2010/main" val="10205474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TotalTime>
  <Words>2480</Words>
  <Application>Microsoft Office PowerPoint</Application>
  <PresentationFormat>On-screen Show (4:3)</PresentationFormat>
  <Paragraphs>132</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Best Coding Practices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Agile Methodology</vt:lpstr>
      <vt:lpstr>PowerPoint Presentation</vt:lpstr>
      <vt:lpstr>PowerPoint Presentation</vt:lpstr>
      <vt:lpstr>PowerPoint Presentation</vt:lpstr>
      <vt:lpstr>PowerPoint Presentation</vt:lpstr>
      <vt:lpstr>Agile vs Scrum</vt:lpstr>
      <vt:lpstr>PowerPoint Presentation</vt:lpstr>
      <vt:lpstr>PowerPoint Presentation</vt:lpstr>
      <vt:lpstr>PowerPoint Presentation</vt:lpstr>
      <vt:lpstr>PowerPoint Presentation</vt:lpstr>
      <vt:lpstr>Sprint in Agile</vt:lpstr>
      <vt:lpstr>PowerPoint Presentation</vt:lpstr>
      <vt:lpstr>PowerPoint Presentation</vt:lpstr>
      <vt:lpstr>PowerPoint Presentation</vt:lpstr>
      <vt:lpstr>PowerPoint Presentation</vt:lpstr>
      <vt:lpstr>Product Backlog</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Coding Practices</dc:title>
  <dc:creator>Ramnath Nishad</dc:creator>
  <cp:lastModifiedBy>Ramnath Nishad</cp:lastModifiedBy>
  <cp:revision>9</cp:revision>
  <dcterms:created xsi:type="dcterms:W3CDTF">2024-08-19T06:06:58Z</dcterms:created>
  <dcterms:modified xsi:type="dcterms:W3CDTF">2024-08-19T10:44:27Z</dcterms:modified>
</cp:coreProperties>
</file>