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467B6D-C780-48F6-8BCC-73FCF779E1E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244718-5B9C-4F55-86B4-ABC9EA3C3C4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7FE8C0-9A4D-40EB-93F4-A2B16029E87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77B16E-170C-4B73-A8E6-1EB1280951B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0F26E-93D4-4D57-8C53-D6F214FE6C5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5D209-7937-4675-87C7-E861A8D5682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0BD889-0112-40EC-89FC-9462BAF9CAF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4BC1FB-33F2-4918-9145-81B063ECA5C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3E65A6-864E-4DEB-915B-2913FB37EED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AB69C2-AF68-4012-938C-1384FC3BC5C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16212-3145-4A2C-BA1F-62FC9A3D7DF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A41892-E0CC-44CB-81B7-35F748738D5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EE376-CF78-4479-A422-E0DFD6665F1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32708-29A3-4A52-B685-1BEBB521F5A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730B1E-2468-4C67-80D2-A232422D024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F4533-A54D-4658-9F07-1C1EFD73C88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058955-68C1-4095-BDAA-B1FBAD4369B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75CC4B-AD7B-4BF9-9B57-64D7165D36B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8CF7FE-C2AA-443B-AA87-05C5DE6BF4B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37B8EF-579E-43A9-9D29-9721EC8E64A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501F20-1154-4287-972E-2672CF69A59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880D60-D042-44EF-896C-C720C6353BE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10DFCE-6849-4F06-A23D-111D0352070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7CAA06-2F88-4010-8133-1FBAAAB1EA3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1" descr=""/>
          <p:cNvPicPr/>
          <p:nvPr/>
        </p:nvPicPr>
        <p:blipFill>
          <a:blip r:embed="rId2"/>
          <a:stretch/>
        </p:blipFill>
        <p:spPr>
          <a:xfrm>
            <a:off x="8602920" y="66600"/>
            <a:ext cx="347760" cy="3571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5fd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B17C02-1DC1-42F8-826C-3619AE8D15C6}" type="slidenum">
              <a:rPr b="0" lang="en-GB" sz="1000" spc="-1" strike="noStrike">
                <a:solidFill>
                  <a:srgbClr val="f5fdff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9;p1" descr=""/>
          <p:cNvPicPr/>
          <p:nvPr/>
        </p:nvPicPr>
        <p:blipFill>
          <a:blip r:embed="rId2"/>
          <a:stretch/>
        </p:blipFill>
        <p:spPr>
          <a:xfrm>
            <a:off x="8602920" y="66600"/>
            <a:ext cx="347760" cy="35712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5fd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63F1FE8-0BA8-483F-8637-FDC8AEAA83DE}" type="slidenum">
              <a:rPr b="0" lang="en-GB" sz="1000" spc="-1" strike="noStrike">
                <a:solidFill>
                  <a:srgbClr val="f5fdff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5720" y="509400"/>
            <a:ext cx="8511840" cy="3783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       </a:t>
            </a:r>
            <a:r>
              <a:rPr b="1" lang="en-GB" sz="4200" spc="-1" strike="noStrike">
                <a:solidFill>
                  <a:srgbClr val="cc0000"/>
                </a:solidFill>
                <a:latin typeface="Abyssinica SIL"/>
                <a:ea typeface="Montserrat"/>
              </a:rPr>
              <a:t>    </a:t>
            </a:r>
            <a:r>
              <a:rPr b="1" lang="en-GB" sz="4200" spc="-1" strike="noStrike">
                <a:solidFill>
                  <a:srgbClr val="cc0000"/>
                </a:solidFill>
                <a:latin typeface="Abyssinica SIL"/>
                <a:ea typeface="Montserrat"/>
              </a:rPr>
              <a:t>Capstone Project</a:t>
            </a:r>
            <a:endParaRPr b="0" lang="en-IN" sz="4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200" spc="-1" strike="noStrike">
                <a:solidFill>
                  <a:srgbClr val="134f5c"/>
                </a:solidFill>
                <a:latin typeface="FreeSerif"/>
                <a:ea typeface="Montserrat"/>
              </a:rPr>
              <a:t>Play Store App Review Analysis</a:t>
            </a:r>
            <a:endParaRPr b="0" lang="en-IN" sz="4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rgbClr val="134f5c"/>
                </a:solidFill>
                <a:latin typeface="Montserrat"/>
                <a:ea typeface="Montserrat"/>
              </a:rPr>
              <a:t>By</a:t>
            </a:r>
            <a:br>
              <a:rPr sz="1600"/>
            </a:br>
            <a:r>
              <a:rPr b="1" lang="en-GB" sz="1600" spc="-1" strike="noStrike">
                <a:solidFill>
                  <a:srgbClr val="c9211e"/>
                </a:solidFill>
                <a:latin typeface="Montserrat"/>
                <a:ea typeface="Montserrat"/>
              </a:rPr>
              <a:t>Sudhanshu Kumar</a:t>
            </a:r>
            <a:br>
              <a:rPr sz="1600"/>
            </a:br>
            <a:r>
              <a:rPr b="1" lang="en-GB" sz="1600" spc="-1" strike="noStrike">
                <a:solidFill>
                  <a:srgbClr val="134f5c"/>
                </a:solidFill>
                <a:latin typeface="Montserrat"/>
                <a:ea typeface="Montserrat"/>
              </a:rPr>
              <a:t>Data Science Trainee, AlmaBetter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9d4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864000" y="108000"/>
            <a:ext cx="792756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400" spc="-1" strike="noStrike">
                <a:solidFill>
                  <a:srgbClr val="c9211e"/>
                </a:solidFill>
                <a:latin typeface="C059"/>
                <a:ea typeface="Montserrat"/>
              </a:rPr>
              <a:t>Bar Graph of Free And Paid App</a:t>
            </a:r>
            <a:endParaRPr b="0" lang="en-IN" sz="3400" spc="-1" strike="noStrike">
              <a:latin typeface="C059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05840" y="1080000"/>
            <a:ext cx="6014160" cy="361368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6228000" y="2880000"/>
            <a:ext cx="900000" cy="900000"/>
          </a:xfrm>
          <a:custGeom>
            <a:avLst/>
            <a:gdLst/>
            <a:ahLst/>
            <a:rect l="l" t="t" r="r" b="b"/>
            <a:pathLst>
              <a:path w="144" h="122">
                <a:moveTo>
                  <a:pt x="85" y="69"/>
                </a:moveTo>
                <a:cubicBezTo>
                  <a:pt x="85" y="55"/>
                  <a:pt x="97" y="44"/>
                  <a:pt x="111" y="44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44" y="30"/>
                  <a:pt x="144" y="30"/>
                  <a:pt x="144" y="3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95" y="17"/>
                  <a:pt x="81" y="24"/>
                  <a:pt x="71" y="35"/>
                </a:cubicBezTo>
                <a:cubicBezTo>
                  <a:pt x="62" y="25"/>
                  <a:pt x="48" y="18"/>
                  <a:pt x="32" y="18"/>
                </a:cubicBezTo>
                <a:cubicBezTo>
                  <a:pt x="32" y="0"/>
                  <a:pt x="32" y="0"/>
                  <a:pt x="32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44"/>
                  <a:pt x="32" y="44"/>
                  <a:pt x="32" y="44"/>
                </a:cubicBezTo>
                <a:cubicBezTo>
                  <a:pt x="46" y="44"/>
                  <a:pt x="58" y="55"/>
                  <a:pt x="58" y="69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5" y="122"/>
                  <a:pt x="85" y="122"/>
                  <a:pt x="85" y="122"/>
                </a:cubicBezTo>
                <a:lnTo>
                  <a:pt x="85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7236000" y="1620000"/>
            <a:ext cx="1764000" cy="2160000"/>
          </a:xfrm>
          <a:custGeom>
            <a:avLst/>
            <a:gdLst/>
            <a:ahLst/>
            <a:rect l="l" t="t" r="r" b="b"/>
            <a:pathLst>
              <a:path w="21600" h="26448">
                <a:moveTo>
                  <a:pt x="3600" y="0"/>
                </a:moveTo>
                <a:arcTo wR="3600" hR="3600" stAng="16200000" swAng="-5400000"/>
                <a:lnTo>
                  <a:pt x="0" y="22848"/>
                </a:lnTo>
                <a:arcTo wR="3600" hR="1248" stAng="10800000" swAng="5400000"/>
                <a:lnTo>
                  <a:pt x="18000" y="21600"/>
                </a:lnTo>
                <a:arcTo wR="3600" hR="1248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f6f9d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IN" sz="1900" spc="-1" strike="noStrike">
                <a:latin typeface="C059"/>
              </a:rPr>
              <a:t>This Bar Graph tells us the Number of Apps which are Paid and Free.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7d7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1440000" y="180000"/>
            <a:ext cx="593964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9211e"/>
                </a:solidFill>
                <a:latin typeface="C059"/>
                <a:ea typeface="Montserrat"/>
              </a:rPr>
              <a:t>Most Numbers of Install</a:t>
            </a:r>
            <a:endParaRPr b="0" lang="en-IN" sz="3200" spc="-1" strike="noStrike">
              <a:latin typeface="C059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946600" y="900000"/>
            <a:ext cx="6053400" cy="419652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540000" y="1980000"/>
            <a:ext cx="2160000" cy="27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4400" y="0"/>
                </a:lnTo>
                <a:lnTo>
                  <a:pt x="14400" y="8100"/>
                </a:lnTo>
                <a:lnTo>
                  <a:pt x="18000" y="8100"/>
                </a:lnTo>
                <a:lnTo>
                  <a:pt x="18000" y="5400"/>
                </a:lnTo>
                <a:lnTo>
                  <a:pt x="21600" y="10800"/>
                </a:lnTo>
                <a:lnTo>
                  <a:pt x="18000" y="16200"/>
                </a:lnTo>
                <a:lnTo>
                  <a:pt x="18000" y="13500"/>
                </a:lnTo>
                <a:lnTo>
                  <a:pt x="14400" y="13500"/>
                </a:lnTo>
                <a:lnTo>
                  <a:pt x="144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d7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2100" spc="-1" strike="noStrike">
                <a:latin typeface="C059"/>
              </a:rPr>
              <a:t>This graph </a:t>
            </a:r>
            <a:endParaRPr b="0" lang="en-IN" sz="2100" spc="-1" strike="noStrike">
              <a:latin typeface="Arial"/>
            </a:endParaRPr>
          </a:p>
          <a:p>
            <a:pPr algn="ctr">
              <a:buNone/>
            </a:pPr>
            <a:r>
              <a:rPr b="0" lang="en-IN" sz="2100" spc="-1" strike="noStrike">
                <a:latin typeface="C059"/>
              </a:rPr>
              <a:t>is showing the </a:t>
            </a:r>
            <a:endParaRPr b="0" lang="en-IN" sz="2100" spc="-1" strike="noStrike">
              <a:latin typeface="Arial"/>
            </a:endParaRPr>
          </a:p>
          <a:p>
            <a:pPr algn="ctr">
              <a:buNone/>
            </a:pPr>
            <a:r>
              <a:rPr b="0" lang="en-IN" sz="2100" spc="-1" strike="noStrike">
                <a:latin typeface="C059"/>
              </a:rPr>
              <a:t>most numbers of </a:t>
            </a:r>
            <a:endParaRPr b="0" lang="en-IN" sz="2100" spc="-1" strike="noStrike">
              <a:latin typeface="Arial"/>
            </a:endParaRPr>
          </a:p>
          <a:p>
            <a:pPr algn="ctr">
              <a:buNone/>
            </a:pPr>
            <a:r>
              <a:rPr b="0" lang="en-IN" sz="2100" spc="-1" strike="noStrike">
                <a:latin typeface="C059"/>
              </a:rPr>
              <a:t>installs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1800000" y="180000"/>
            <a:ext cx="6450480" cy="90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9211e"/>
                </a:solidFill>
                <a:latin typeface="C059"/>
                <a:ea typeface="Montserrat"/>
              </a:rPr>
              <a:t>Top Genres in PlayStore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16000" y="756000"/>
            <a:ext cx="5579640" cy="451692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7020000" y="1620000"/>
            <a:ext cx="1800000" cy="2700000"/>
          </a:xfrm>
          <a:prstGeom prst="flowChartAlternateProcess">
            <a:avLst/>
          </a:prstGeom>
          <a:solidFill>
            <a:srgbClr val="f7d1d5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IN" sz="2500" spc="-1" strike="noStrike">
                <a:latin typeface="C059"/>
              </a:rPr>
              <a:t>These are the top Genres in the Play </a:t>
            </a:r>
            <a:r>
              <a:rPr b="1" lang="en-IN" sz="2500" spc="-1" strike="noStrike">
                <a:latin typeface="C059"/>
              </a:rPr>
              <a:t>Store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940000" y="2880000"/>
            <a:ext cx="720000" cy="5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1800000" y="222480"/>
            <a:ext cx="43196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9211e"/>
                </a:solidFill>
                <a:latin typeface="C059"/>
                <a:ea typeface="Montserrat"/>
              </a:rPr>
              <a:t>Rating of Content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139840" y="816480"/>
            <a:ext cx="4340160" cy="451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a6a6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612720" y="188640"/>
            <a:ext cx="8214840" cy="90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9211e"/>
                </a:solidFill>
                <a:latin typeface="C059"/>
                <a:ea typeface="Montserrat"/>
              </a:rPr>
              <a:t>Percentage of Review Sentiments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6120000" y="2340000"/>
            <a:ext cx="2340000" cy="25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2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200" y="21600"/>
                </a:lnTo>
                <a:lnTo>
                  <a:pt x="7200" y="13500"/>
                </a:lnTo>
                <a:lnTo>
                  <a:pt x="3600" y="13500"/>
                </a:lnTo>
                <a:lnTo>
                  <a:pt x="3600" y="16200"/>
                </a:lnTo>
                <a:lnTo>
                  <a:pt x="0" y="10800"/>
                </a:lnTo>
                <a:lnTo>
                  <a:pt x="3600" y="5400"/>
                </a:lnTo>
                <a:lnTo>
                  <a:pt x="3600" y="8100"/>
                </a:lnTo>
                <a:lnTo>
                  <a:pt x="7200" y="8100"/>
                </a:lnTo>
                <a:close/>
              </a:path>
            </a:pathLst>
          </a:custGeom>
          <a:solidFill>
            <a:srgbClr val="ec9ba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2100" spc="-1" strike="noStrike">
                <a:latin typeface="C059"/>
              </a:rPr>
              <a:t>As we </a:t>
            </a:r>
            <a:endParaRPr b="0" lang="en-IN" sz="2100" spc="-1" strike="noStrike">
              <a:latin typeface="Arial"/>
            </a:endParaRPr>
          </a:p>
          <a:p>
            <a:pPr algn="ctr">
              <a:buNone/>
            </a:pPr>
            <a:r>
              <a:rPr b="0" lang="en-IN" sz="2100" spc="-1" strike="noStrike">
                <a:latin typeface="C059"/>
              </a:rPr>
              <a:t>can see </a:t>
            </a:r>
            <a:endParaRPr b="0" lang="en-IN" sz="2100" spc="-1" strike="noStrike">
              <a:latin typeface="Arial"/>
            </a:endParaRPr>
          </a:p>
          <a:p>
            <a:pPr algn="ctr">
              <a:buNone/>
            </a:pPr>
            <a:r>
              <a:rPr b="0" lang="en-IN" sz="2100" spc="-1" strike="noStrike">
                <a:latin typeface="C059"/>
              </a:rPr>
              <a:t>the percentage of </a:t>
            </a:r>
            <a:endParaRPr b="0" lang="en-IN" sz="2100" spc="-1" strike="noStrike">
              <a:latin typeface="Arial"/>
            </a:endParaRPr>
          </a:p>
          <a:p>
            <a:pPr algn="ctr">
              <a:buNone/>
            </a:pPr>
            <a:r>
              <a:rPr b="0" lang="en-IN" sz="2100" spc="-1" strike="noStrike">
                <a:latin typeface="C059"/>
              </a:rPr>
              <a:t>Review </a:t>
            </a:r>
            <a:r>
              <a:rPr b="0" lang="en-IN" sz="2000" spc="-1" strike="noStrike">
                <a:latin typeface="C059"/>
              </a:rPr>
              <a:t>Sentiments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36680" y="808920"/>
            <a:ext cx="4243320" cy="441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2376000" y="150480"/>
            <a:ext cx="43196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c9211e"/>
                </a:solidFill>
                <a:latin typeface="C059"/>
                <a:ea typeface="Montserrat"/>
              </a:rPr>
              <a:t> </a:t>
            </a:r>
            <a:r>
              <a:rPr b="1" lang="en-IN" sz="4000" spc="-1" strike="noStrike">
                <a:solidFill>
                  <a:srgbClr val="c9211e"/>
                </a:solidFill>
                <a:latin typeface="C059"/>
                <a:ea typeface="Montserrat"/>
              </a:rPr>
              <a:t>Sentiments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20400" y="1080000"/>
            <a:ext cx="6303600" cy="406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3191400" y="180000"/>
            <a:ext cx="238824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800" spc="-7" strike="noStrike">
                <a:solidFill>
                  <a:srgbClr val="cc0000"/>
                </a:solidFill>
                <a:latin typeface="Arial"/>
                <a:ea typeface="Arial"/>
              </a:rPr>
              <a:t>Conclusion’s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3440" y="1330920"/>
            <a:ext cx="9080640" cy="314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Top category on Play Store is </a:t>
            </a:r>
            <a:r>
              <a:rPr b="1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Family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Then we saw the</a:t>
            </a:r>
            <a:r>
              <a:rPr b="1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 Ratings of the Content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92.6%</a:t>
            </a:r>
            <a:r>
              <a:rPr b="1" lang="en-IN" sz="2000" spc="-32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apps</a:t>
            </a:r>
            <a:r>
              <a:rPr b="0" lang="en-IN" sz="2000" spc="-21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1" strike="noStrike">
                <a:solidFill>
                  <a:srgbClr val="004b53"/>
                </a:solidFill>
                <a:latin typeface="Verdana"/>
                <a:ea typeface="Verdana"/>
              </a:rPr>
              <a:t>are</a:t>
            </a:r>
            <a:r>
              <a:rPr b="0" lang="en-IN" sz="2000" spc="-15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1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Free </a:t>
            </a:r>
            <a:r>
              <a:rPr b="0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and</a:t>
            </a:r>
            <a:r>
              <a:rPr b="0" lang="en-IN" sz="2000" spc="-21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1" strike="noStrike">
                <a:solidFill>
                  <a:srgbClr val="004b53"/>
                </a:solidFill>
                <a:latin typeface="Verdana"/>
                <a:ea typeface="Verdana"/>
              </a:rPr>
              <a:t>7.4%</a:t>
            </a:r>
            <a:r>
              <a:rPr b="0" lang="en-IN" sz="2000" spc="-26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apps</a:t>
            </a:r>
            <a:r>
              <a:rPr b="0" lang="en-IN" sz="2000" spc="-12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1" strike="noStrike">
                <a:solidFill>
                  <a:srgbClr val="004b53"/>
                </a:solidFill>
                <a:latin typeface="Verdana"/>
                <a:ea typeface="Verdana"/>
              </a:rPr>
              <a:t>are</a:t>
            </a:r>
            <a:r>
              <a:rPr b="0" lang="en-IN" sz="2000" spc="-15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1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paid</a:t>
            </a:r>
            <a:r>
              <a:rPr b="0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4b53"/>
                </a:solidFill>
                <a:latin typeface="Verdana"/>
                <a:ea typeface="Verdana"/>
              </a:rPr>
              <a:t>81.</a:t>
            </a:r>
            <a:r>
              <a:rPr b="1" lang="en-IN" sz="2000" spc="-1" strike="noStrike">
                <a:solidFill>
                  <a:srgbClr val="004b53"/>
                </a:solidFill>
                <a:latin typeface="Verdana"/>
                <a:ea typeface="Verdana"/>
              </a:rPr>
              <a:t>80%</a:t>
            </a:r>
            <a:r>
              <a:rPr b="1" lang="en-IN" sz="2000" spc="-41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apps</a:t>
            </a:r>
            <a:r>
              <a:rPr b="0" lang="en-IN" sz="2000" spc="-26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7" strike="noStrike">
                <a:solidFill>
                  <a:srgbClr val="004b53"/>
                </a:solidFill>
                <a:latin typeface="Verdana"/>
                <a:ea typeface="Verdana"/>
              </a:rPr>
              <a:t>have </a:t>
            </a:r>
            <a:r>
              <a:rPr b="1" lang="en-IN" sz="2000" spc="-12" strike="noStrike">
                <a:solidFill>
                  <a:srgbClr val="004b53"/>
                </a:solidFill>
                <a:latin typeface="Verdana"/>
                <a:ea typeface="Verdana"/>
              </a:rPr>
              <a:t>Everyone</a:t>
            </a:r>
            <a:r>
              <a:rPr b="1" lang="en-IN" sz="2000" spc="18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1" strike="noStrike">
                <a:solidFill>
                  <a:srgbClr val="004b53"/>
                </a:solidFill>
                <a:latin typeface="Verdana"/>
                <a:ea typeface="Verdana"/>
              </a:rPr>
              <a:t>content</a:t>
            </a:r>
            <a:r>
              <a:rPr b="0" lang="en-IN" sz="2000" spc="-41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IN" sz="2000" spc="-1" strike="noStrike">
                <a:solidFill>
                  <a:srgbClr val="004b53"/>
                </a:solidFill>
                <a:latin typeface="Verdana"/>
                <a:ea typeface="Verdana"/>
              </a:rPr>
              <a:t>rating.</a:t>
            </a: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Most number of installs: </a:t>
            </a: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Family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Tools,</a:t>
            </a:r>
            <a:r>
              <a:rPr b="1" lang="en-US" sz="2000" spc="-32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Entertainment,</a:t>
            </a:r>
            <a:r>
              <a:rPr b="1" lang="en-US" sz="2000" spc="-35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Education,</a:t>
            </a:r>
            <a:r>
              <a:rPr b="1" lang="en-US" sz="2000" spc="-41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Business</a:t>
            </a:r>
            <a:r>
              <a:rPr b="1" lang="en-US" sz="2000" spc="-35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and</a:t>
            </a:r>
            <a:r>
              <a:rPr b="0" lang="en-US" sz="2000" spc="-21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Medical</a:t>
            </a:r>
            <a:r>
              <a:rPr b="1" lang="en-US" sz="2000" spc="-41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are</a:t>
            </a:r>
            <a:r>
              <a:rPr b="0" lang="en-US" sz="2000" spc="-26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top</a:t>
            </a:r>
            <a:r>
              <a:rPr b="0" lang="en-US" sz="2000" spc="-26" strike="noStrike">
                <a:solidFill>
                  <a:srgbClr val="004b53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Genres.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64.1% </a:t>
            </a: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Positive, </a:t>
            </a: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22.1% </a:t>
            </a: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Negative, </a:t>
            </a:r>
            <a:r>
              <a:rPr b="1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13.8% </a:t>
            </a:r>
            <a:r>
              <a:rPr b="0" lang="en-US" sz="2000" spc="-1" strike="noStrike">
                <a:solidFill>
                  <a:srgbClr val="004b53"/>
                </a:solidFill>
                <a:latin typeface="Verdana"/>
                <a:ea typeface="Verdana"/>
              </a:rPr>
              <a:t>Neutral is the percentage of Review Sentiment.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5720" y="360000"/>
            <a:ext cx="8511840" cy="4319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0000" spc="-1" strike="noStrike">
                <a:solidFill>
                  <a:srgbClr val="000000"/>
                </a:solidFill>
                <a:latin typeface="Ramaraja"/>
              </a:rPr>
              <a:t>Thank You</a:t>
            </a:r>
            <a:endParaRPr b="0" lang="en-IN" sz="10000" spc="-1" strike="noStrike">
              <a:solidFill>
                <a:srgbClr val="000000"/>
              </a:solidFill>
              <a:latin typeface="Ramaraj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8511840" cy="3783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c9211e"/>
                </a:solidFill>
                <a:latin typeface="C059"/>
                <a:ea typeface="Montserrat"/>
              </a:rPr>
              <a:t> </a:t>
            </a:r>
            <a:r>
              <a:rPr b="1" lang="en-IN" sz="4000" spc="-1" strike="noStrike">
                <a:solidFill>
                  <a:srgbClr val="c9211e"/>
                </a:solidFill>
                <a:latin typeface="C059"/>
                <a:ea typeface="Montserrat"/>
              </a:rPr>
              <a:t>Introduction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360000" y="752040"/>
            <a:ext cx="450000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Preparation of Data set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Attribute in Google Play store Data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Attribute in User Review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Top Categories in Play Store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Ratings of the Content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Percentage of Paid App Vs Free App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Bar Graph of Paid App and Free App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Most Number Of Install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Top Genres in Play Store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Rating of Content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Percentage of Reviews Sentiments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Bar Graph of Sentiments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* Conclusion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9d4"/>
            </a:gs>
            <a:gs pos="100000">
              <a:srgbClr val="d4ea6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230760" y="180000"/>
            <a:ext cx="8228880" cy="43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c9211e"/>
                </a:solidFill>
                <a:latin typeface="Noto Serif CJK HK"/>
              </a:rPr>
              <a:t>Problem:</a:t>
            </a:r>
            <a:endParaRPr b="0" lang="en-IN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</a:rPr>
              <a:t>Two database are provided:</a:t>
            </a:r>
            <a:endParaRPr b="0" lang="en-IN" sz="2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</a:rPr>
              <a:t>* Basic information of Play Store Analysis </a:t>
            </a:r>
            <a:endParaRPr b="0" lang="en-IN" sz="2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500" spc="-1" strike="noStrike">
                <a:solidFill>
                  <a:srgbClr val="000000"/>
                </a:solidFill>
                <a:latin typeface="Times New Roman"/>
              </a:rPr>
              <a:t>* User reviews</a:t>
            </a:r>
            <a:endParaRPr b="0" lang="en-IN" sz="2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solidFill>
                  <a:srgbClr val="000000"/>
                </a:solidFill>
                <a:latin typeface="Times New Roman"/>
              </a:rPr>
              <a:t>We have to examine and evaluate data in both datasets.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868720" y="36000"/>
            <a:ext cx="2123280" cy="15195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t" anchorCtr="1">
            <a:noAutofit/>
          </a:bodyPr>
          <a:p>
            <a:r>
              <a:rPr b="0" lang="en-IN" sz="1800" spc="-1" strike="noStrike">
                <a:latin typeface="Arial"/>
              </a:rPr>
              <a:t>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410760" y="360000"/>
            <a:ext cx="8228880" cy="43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10d0c"/>
                </a:solidFill>
                <a:latin typeface="C059"/>
              </a:rPr>
              <a:t>Preparation of Dataset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354960"/>
                <a:tab algn="l" pos="35568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354960"/>
                <a:tab algn="l" pos="35568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354960"/>
                <a:tab algn="l" pos="355680"/>
              </a:tabLst>
            </a:pP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* Loading</a:t>
            </a:r>
            <a:r>
              <a:rPr b="1" lang="en-IN" sz="1500" spc="403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b="1" lang="en-IN" sz="1500" spc="403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1" lang="en-IN" sz="1500" spc="42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sets:</a:t>
            </a:r>
            <a:r>
              <a:rPr b="1" lang="en-IN" sz="1500" spc="403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12" strike="noStrike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b="0" lang="en-IN" sz="1500" spc="42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datasets,</a:t>
            </a:r>
            <a:r>
              <a:rPr b="0" lang="en-IN" sz="1500" spc="42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First</a:t>
            </a:r>
            <a:r>
              <a:rPr b="0" lang="en-IN" sz="1500" spc="403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Play</a:t>
            </a:r>
            <a:r>
              <a:rPr b="0" lang="en-IN" sz="1500" spc="40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store</a:t>
            </a:r>
            <a:r>
              <a:rPr b="0" lang="en-IN" sz="1500" spc="415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app dataset</a:t>
            </a:r>
            <a:r>
              <a:rPr b="0" lang="en-IN" sz="1500" spc="-35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b="0" lang="en-IN" sz="1500" spc="-15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User</a:t>
            </a:r>
            <a:r>
              <a:rPr b="0" lang="en-IN" sz="1500" spc="-26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Reviews</a:t>
            </a:r>
            <a:r>
              <a:rPr b="0" lang="en-IN" sz="1500" spc="2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algn="l" pos="354960"/>
                <a:tab algn="l" pos="35568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dataset.</a:t>
            </a:r>
            <a:endParaRPr b="0" lang="en-IN" sz="15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14"/>
              </a:spcBef>
              <a:buNone/>
              <a:tabLst>
                <a:tab algn="l" pos="354960"/>
                <a:tab algn="l" pos="355680"/>
              </a:tabLst>
            </a:pPr>
            <a:endParaRPr b="0" lang="en-IN" sz="1550" spc="-1" strike="noStrike">
              <a:latin typeface="Arial"/>
            </a:endParaRPr>
          </a:p>
          <a:p>
            <a:pPr marL="355680">
              <a:lnSpc>
                <a:spcPct val="100000"/>
              </a:lnSpc>
              <a:buNone/>
              <a:tabLst>
                <a:tab algn="l" pos="354960"/>
                <a:tab algn="l" pos="355680"/>
              </a:tabLst>
            </a:pP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* Import</a:t>
            </a: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Libraries:</a:t>
            </a:r>
            <a:r>
              <a:rPr b="1" lang="en-IN" sz="1500" spc="-32" strike="noStrike">
                <a:solidFill>
                  <a:srgbClr val="000000"/>
                </a:solidFill>
                <a:latin typeface="Arial"/>
                <a:ea typeface="Arial"/>
              </a:rPr>
              <a:t> 1)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b="0" lang="en-IN" sz="1500" spc="-1" strike="noStrike">
              <a:latin typeface="Arial"/>
            </a:endParaRPr>
          </a:p>
          <a:p>
            <a:pPr marL="355680">
              <a:lnSpc>
                <a:spcPct val="100000"/>
              </a:lnSpc>
              <a:buNone/>
              <a:tabLst>
                <a:tab algn="l" pos="354960"/>
                <a:tab algn="l" pos="355680"/>
              </a:tabLst>
            </a:pP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</a:t>
            </a: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2)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r>
              <a:rPr b="0" lang="en-IN" sz="1500" spc="-26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355680">
              <a:lnSpc>
                <a:spcPct val="100000"/>
              </a:lnSpc>
              <a:buNone/>
              <a:tabLst>
                <a:tab algn="l" pos="354960"/>
                <a:tab algn="l" pos="355680"/>
              </a:tabLst>
            </a:pPr>
            <a:r>
              <a:rPr b="0" lang="en-IN" sz="1500" spc="-26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</a:t>
            </a:r>
            <a:r>
              <a:rPr b="1" lang="en-IN" sz="1500" spc="-26" strike="noStrike">
                <a:solidFill>
                  <a:srgbClr val="000000"/>
                </a:solidFill>
                <a:latin typeface="Arial"/>
                <a:ea typeface="Arial"/>
              </a:rPr>
              <a:t>3)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Seaborn </a:t>
            </a:r>
            <a:endParaRPr b="0" lang="en-IN" sz="1500" spc="-1" strike="noStrike">
              <a:latin typeface="Arial"/>
            </a:endParaRPr>
          </a:p>
          <a:p>
            <a:pPr marL="355680">
              <a:lnSpc>
                <a:spcPct val="100000"/>
              </a:lnSpc>
              <a:buNone/>
              <a:tabLst>
                <a:tab algn="l" pos="354960"/>
                <a:tab algn="l" pos="355680"/>
              </a:tabLst>
            </a:pP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</a:t>
            </a: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4)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Matplotlib</a:t>
            </a:r>
            <a:endParaRPr b="0" lang="en-IN" sz="15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20"/>
              </a:spcBef>
              <a:buNone/>
              <a:tabLst>
                <a:tab algn="l" pos="354960"/>
                <a:tab algn="l" pos="355680"/>
              </a:tabLst>
            </a:pPr>
            <a:endParaRPr b="0" lang="en-IN" sz="1550" spc="-1" strike="noStrike">
              <a:latin typeface="Arial"/>
            </a:endParaRPr>
          </a:p>
          <a:p>
            <a:pPr marL="355680" algn="just">
              <a:lnSpc>
                <a:spcPct val="100000"/>
              </a:lnSpc>
              <a:buNone/>
              <a:tabLst>
                <a:tab algn="l" pos="35568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* Data</a:t>
            </a:r>
            <a:r>
              <a:rPr b="1" lang="en-IN" sz="1500" spc="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cleaning:</a:t>
            </a: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1)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Finding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and</a:t>
            </a:r>
            <a:r>
              <a:rPr b="0" lang="en-IN" sz="1500" spc="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removing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Outliers</a:t>
            </a:r>
            <a:endParaRPr b="0" lang="en-IN" sz="1500" spc="-1" strike="noStrike">
              <a:latin typeface="Arial"/>
            </a:endParaRPr>
          </a:p>
          <a:p>
            <a:pPr marL="355680" algn="just">
              <a:lnSpc>
                <a:spcPct val="100000"/>
              </a:lnSpc>
              <a:buNone/>
              <a:tabLst>
                <a:tab algn="l" pos="355680"/>
              </a:tabLst>
            </a:pP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</a:t>
            </a: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2)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 Converting string to numeric</a:t>
            </a:r>
            <a:endParaRPr b="0" lang="en-IN" sz="15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14"/>
              </a:spcBef>
              <a:buNone/>
              <a:tabLst>
                <a:tab algn="l" pos="355680"/>
              </a:tabLst>
            </a:pPr>
            <a:endParaRPr b="0" lang="en-IN" sz="1550" spc="-1" strike="noStrike">
              <a:latin typeface="Arial"/>
            </a:endParaRPr>
          </a:p>
          <a:p>
            <a:pPr marL="355680" algn="just">
              <a:lnSpc>
                <a:spcPct val="100000"/>
              </a:lnSpc>
              <a:spcBef>
                <a:spcPts val="6"/>
              </a:spcBef>
              <a:buNone/>
              <a:tabLst>
                <a:tab algn="l" pos="35568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* Exploratory</a:t>
            </a:r>
            <a:r>
              <a:rPr b="1" lang="en-IN" sz="1500" spc="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1" lang="en-IN" sz="1500" spc="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500" spc="-12" strike="noStrike">
                <a:solidFill>
                  <a:srgbClr val="000000"/>
                </a:solidFill>
                <a:latin typeface="Arial"/>
                <a:ea typeface="Arial"/>
              </a:rPr>
              <a:t>Analysis:</a:t>
            </a:r>
            <a:r>
              <a:rPr b="1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Analyzing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the</a:t>
            </a:r>
            <a:r>
              <a:rPr b="0" lang="en-IN" sz="1500" spc="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sets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b="0" lang="en-IN" sz="1500" spc="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summarize their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main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characteristics                                                      using statistical graphics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 and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b="0" lang="en-IN" sz="1500" spc="-2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500" spc="-7" strike="noStrike">
                <a:solidFill>
                  <a:srgbClr val="000000"/>
                </a:solidFill>
                <a:latin typeface="Arial"/>
                <a:ea typeface="Arial"/>
              </a:rPr>
              <a:t>visualizations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Arial"/>
              </a:rPr>
              <a:t>method.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457200" y="360000"/>
            <a:ext cx="82288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400" spc="-86" strike="noStrike">
                <a:solidFill>
                  <a:srgbClr val="c00000"/>
                </a:solidFill>
                <a:latin typeface="Arial"/>
                <a:ea typeface="Arial"/>
              </a:rPr>
              <a:t>Attr</a:t>
            </a:r>
            <a:r>
              <a:rPr b="1" lang="en-US" sz="2400" spc="-66" strike="noStrike">
                <a:solidFill>
                  <a:srgbClr val="c00000"/>
                </a:solidFill>
                <a:latin typeface="Arial"/>
                <a:ea typeface="Arial"/>
              </a:rPr>
              <a:t>i</a:t>
            </a:r>
            <a:r>
              <a:rPr b="1" lang="en-US" sz="2400" spc="-55" strike="noStrike">
                <a:solidFill>
                  <a:srgbClr val="c00000"/>
                </a:solidFill>
                <a:latin typeface="Arial"/>
                <a:ea typeface="Arial"/>
              </a:rPr>
              <a:t>but</a:t>
            </a:r>
            <a:r>
              <a:rPr b="1" lang="en-US" sz="2400" spc="-72" strike="noStrike">
                <a:solidFill>
                  <a:srgbClr val="c00000"/>
                </a:solidFill>
                <a:latin typeface="Arial"/>
                <a:ea typeface="Arial"/>
              </a:rPr>
              <a:t>e</a:t>
            </a:r>
            <a:r>
              <a:rPr b="1" lang="en-US" sz="2400" spc="-151" strike="noStrike">
                <a:solidFill>
                  <a:srgbClr val="c00000"/>
                </a:solidFill>
                <a:latin typeface="Arial"/>
                <a:ea typeface="Arial"/>
              </a:rPr>
              <a:t>s</a:t>
            </a:r>
            <a:r>
              <a:rPr b="1" lang="en-US" sz="2400" spc="-120" strike="noStrike">
                <a:solidFill>
                  <a:srgbClr val="c00000"/>
                </a:solidFill>
                <a:latin typeface="Arial"/>
                <a:ea typeface="Arial"/>
              </a:rPr>
              <a:t> </a:t>
            </a:r>
            <a:r>
              <a:rPr b="1" lang="en-US" sz="2400" spc="-75" strike="noStrike">
                <a:solidFill>
                  <a:srgbClr val="c00000"/>
                </a:solidFill>
                <a:latin typeface="Arial"/>
                <a:ea typeface="Arial"/>
              </a:rPr>
              <a:t>in</a:t>
            </a:r>
            <a:r>
              <a:rPr b="1" lang="en-US" sz="2400" spc="-145" strike="noStrike">
                <a:solidFill>
                  <a:srgbClr val="c00000"/>
                </a:solidFill>
                <a:latin typeface="Arial"/>
                <a:ea typeface="Arial"/>
              </a:rPr>
              <a:t> </a:t>
            </a:r>
            <a:r>
              <a:rPr b="1" lang="en-US" sz="2400" spc="-75" strike="noStrike">
                <a:solidFill>
                  <a:srgbClr val="c00000"/>
                </a:solidFill>
                <a:latin typeface="Arial"/>
                <a:ea typeface="Arial"/>
              </a:rPr>
              <a:t>Google</a:t>
            </a:r>
            <a:r>
              <a:rPr b="1" lang="en-US" sz="2400" spc="-145" strike="noStrike">
                <a:solidFill>
                  <a:srgbClr val="c00000"/>
                </a:solidFill>
                <a:latin typeface="Arial"/>
                <a:ea typeface="Arial"/>
              </a:rPr>
              <a:t> </a:t>
            </a:r>
            <a:r>
              <a:rPr b="1" lang="en-US" sz="2400" spc="-72" strike="noStrike">
                <a:solidFill>
                  <a:srgbClr val="c00000"/>
                </a:solidFill>
                <a:latin typeface="Arial"/>
                <a:ea typeface="Arial"/>
              </a:rPr>
              <a:t>P</a:t>
            </a:r>
            <a:r>
              <a:rPr b="1" lang="en-US" sz="2400" spc="-46" strike="noStrike">
                <a:solidFill>
                  <a:srgbClr val="c00000"/>
                </a:solidFill>
                <a:latin typeface="Arial"/>
                <a:ea typeface="Arial"/>
              </a:rPr>
              <a:t>l</a:t>
            </a:r>
            <a:r>
              <a:rPr b="1" lang="en-US" sz="2400" spc="-126" strike="noStrike">
                <a:solidFill>
                  <a:srgbClr val="c00000"/>
                </a:solidFill>
                <a:latin typeface="Arial"/>
                <a:ea typeface="Arial"/>
              </a:rPr>
              <a:t>ay</a:t>
            </a:r>
            <a:r>
              <a:rPr b="1" lang="en-US" sz="2400" spc="-145" strike="noStrike">
                <a:solidFill>
                  <a:srgbClr val="c00000"/>
                </a:solidFill>
                <a:latin typeface="Arial"/>
                <a:ea typeface="Arial"/>
              </a:rPr>
              <a:t> </a:t>
            </a:r>
            <a:r>
              <a:rPr b="1" lang="en-US" sz="2400" spc="-106" strike="noStrike">
                <a:solidFill>
                  <a:srgbClr val="c00000"/>
                </a:solidFill>
                <a:latin typeface="Arial"/>
                <a:ea typeface="Arial"/>
              </a:rPr>
              <a:t>store</a:t>
            </a:r>
            <a:r>
              <a:rPr b="1" lang="en-US" sz="2400" spc="-131" strike="noStrike">
                <a:solidFill>
                  <a:srgbClr val="c00000"/>
                </a:solidFill>
                <a:latin typeface="Arial"/>
                <a:ea typeface="Arial"/>
              </a:rPr>
              <a:t> </a:t>
            </a:r>
            <a:r>
              <a:rPr b="1" lang="en-US" sz="2400" spc="-72" strike="noStrike">
                <a:solidFill>
                  <a:srgbClr val="c00000"/>
                </a:solidFill>
                <a:latin typeface="Arial"/>
                <a:ea typeface="Arial"/>
              </a:rPr>
              <a:t>Da</a:t>
            </a:r>
            <a:r>
              <a:rPr b="1" lang="en-US" sz="2400" spc="-55" strike="noStrike">
                <a:solidFill>
                  <a:srgbClr val="c00000"/>
                </a:solidFill>
                <a:latin typeface="Arial"/>
                <a:ea typeface="Arial"/>
              </a:rPr>
              <a:t>t</a:t>
            </a:r>
            <a:r>
              <a:rPr b="1" lang="en-US" sz="2400" spc="-126" strike="noStrike">
                <a:solidFill>
                  <a:srgbClr val="c00000"/>
                </a:solidFill>
                <a:latin typeface="Arial"/>
                <a:ea typeface="Arial"/>
              </a:rPr>
              <a:t>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80000" y="828000"/>
            <a:ext cx="907128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4400">
              <a:lnSpc>
                <a:spcPct val="115000"/>
              </a:lnSpc>
              <a:buNone/>
            </a:pP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App</a:t>
            </a:r>
            <a:r>
              <a:rPr b="0" lang="en-IN" sz="1700" spc="-165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-392" strike="noStrike">
                <a:solidFill>
                  <a:srgbClr val="000000"/>
                </a:solidFill>
                <a:latin typeface="FreeSerif"/>
                <a:ea typeface="Arial"/>
              </a:rPr>
              <a:t>:</a:t>
            </a:r>
            <a:r>
              <a:rPr b="0" lang="en-IN" sz="1700" spc="-310" strike="noStrike">
                <a:solidFill>
                  <a:srgbClr val="000000"/>
                </a:solidFill>
                <a:latin typeface="FreeSerif"/>
                <a:ea typeface="Arial"/>
              </a:rPr>
              <a:t>  </a:t>
            </a:r>
            <a:r>
              <a:rPr b="0" lang="en-IN" sz="1700" spc="-21" strike="noStrike">
                <a:solidFill>
                  <a:srgbClr val="000000"/>
                </a:solidFill>
                <a:latin typeface="FreeSerif"/>
                <a:ea typeface="Arial"/>
              </a:rPr>
              <a:t>This</a:t>
            </a:r>
            <a:r>
              <a:rPr b="0" lang="en-IN" sz="1700" spc="-131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49" strike="noStrike">
                <a:solidFill>
                  <a:srgbClr val="000000"/>
                </a:solidFill>
                <a:latin typeface="FreeSerif"/>
                <a:ea typeface="Arial"/>
              </a:rPr>
              <a:t>column</a:t>
            </a:r>
            <a:r>
              <a:rPr b="0" lang="en-IN" sz="1700" spc="-140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9" strike="noStrike">
                <a:solidFill>
                  <a:srgbClr val="000000"/>
                </a:solidFill>
                <a:latin typeface="FreeSerif"/>
                <a:ea typeface="Arial"/>
              </a:rPr>
              <a:t>Contains</a:t>
            </a:r>
            <a:r>
              <a:rPr b="0" lang="en-IN" sz="1700" spc="-111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26" strike="noStrike">
                <a:solidFill>
                  <a:srgbClr val="000000"/>
                </a:solidFill>
                <a:latin typeface="FreeSerif"/>
                <a:ea typeface="Arial"/>
              </a:rPr>
              <a:t>the</a:t>
            </a:r>
            <a:r>
              <a:rPr b="0" lang="en-IN" sz="1700" spc="-131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41" strike="noStrike">
                <a:solidFill>
                  <a:srgbClr val="000000"/>
                </a:solidFill>
                <a:latin typeface="FreeSerif"/>
                <a:ea typeface="Arial"/>
              </a:rPr>
              <a:t>name</a:t>
            </a:r>
            <a:r>
              <a:rPr b="0" lang="en-IN" sz="1700" spc="-114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FreeSerif"/>
                <a:ea typeface="Arial"/>
              </a:rPr>
              <a:t>of</a:t>
            </a:r>
            <a:r>
              <a:rPr b="0" lang="en-IN" sz="1700" spc="-145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26" strike="noStrike">
                <a:solidFill>
                  <a:srgbClr val="000000"/>
                </a:solidFill>
                <a:latin typeface="FreeSerif"/>
                <a:ea typeface="Arial"/>
              </a:rPr>
              <a:t>the</a:t>
            </a:r>
            <a:r>
              <a:rPr b="0" lang="en-IN" sz="1700" spc="-126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41" strike="noStrike">
                <a:solidFill>
                  <a:srgbClr val="000000"/>
                </a:solidFill>
                <a:latin typeface="FreeSerif"/>
                <a:ea typeface="Arial"/>
              </a:rPr>
              <a:t>app</a:t>
            </a:r>
            <a:r>
              <a:rPr b="0" lang="en-IN" sz="1700" spc="-120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-15" strike="noStrike">
                <a:solidFill>
                  <a:srgbClr val="000000"/>
                </a:solidFill>
                <a:latin typeface="FreeSerif"/>
                <a:ea typeface="Arial"/>
              </a:rPr>
              <a:t>for</a:t>
            </a:r>
            <a:r>
              <a:rPr b="0" lang="en-IN" sz="1700" spc="-145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21" strike="noStrike">
                <a:solidFill>
                  <a:srgbClr val="000000"/>
                </a:solidFill>
                <a:latin typeface="FreeSerif"/>
                <a:ea typeface="Arial"/>
              </a:rPr>
              <a:t>each</a:t>
            </a:r>
            <a:r>
              <a:rPr b="0" lang="en-IN" sz="1700" spc="-114" strike="noStrike">
                <a:solidFill>
                  <a:srgbClr val="000000"/>
                </a:solidFill>
                <a:latin typeface="FreeSerif"/>
                <a:ea typeface="Arial"/>
              </a:rPr>
              <a:t> </a:t>
            </a:r>
            <a:r>
              <a:rPr b="0" lang="en-IN" sz="1700" spc="-21" strike="noStrike">
                <a:solidFill>
                  <a:srgbClr val="000000"/>
                </a:solidFill>
                <a:latin typeface="FreeSerif"/>
                <a:ea typeface="Arial"/>
              </a:rPr>
              <a:t>observation.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</a:t>
            </a:r>
            <a:r>
              <a:rPr b="1" lang="en-US" sz="1700" spc="1" strike="noStrike">
                <a:solidFill>
                  <a:srgbClr val="000000"/>
                </a:solidFill>
                <a:latin typeface="FreeSerif"/>
                <a:ea typeface="Verdana"/>
              </a:rPr>
              <a:t>Category</a:t>
            </a:r>
            <a:r>
              <a:rPr b="0" lang="en-US" sz="1700" spc="-15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92" strike="noStrike">
                <a:solidFill>
                  <a:srgbClr val="000000"/>
                </a:solidFill>
                <a:latin typeface="FreeSerif"/>
                <a:ea typeface="Verdana"/>
              </a:rPr>
              <a:t>:</a:t>
            </a:r>
            <a:r>
              <a:rPr b="0" lang="en-US" sz="1700" spc="-316" strike="noStrike">
                <a:solidFill>
                  <a:srgbClr val="000000"/>
                </a:solidFill>
                <a:latin typeface="FreeSerif"/>
                <a:ea typeface="Verdana"/>
              </a:rPr>
              <a:t> 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This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column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Contains</a:t>
            </a:r>
            <a:r>
              <a:rPr b="0" lang="en-US" sz="1700" spc="-9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Verdana"/>
              </a:rPr>
              <a:t>Category</a:t>
            </a:r>
            <a:r>
              <a:rPr b="0" lang="en-US" sz="1700" spc="-12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15" strike="noStrike">
                <a:solidFill>
                  <a:srgbClr val="000000"/>
                </a:solidFill>
                <a:latin typeface="FreeSerif"/>
                <a:ea typeface="Verdana"/>
              </a:rPr>
              <a:t>to</a:t>
            </a:r>
            <a:r>
              <a:rPr b="0" lang="en-US" sz="1700" spc="-14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which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app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7" strike="noStrike">
                <a:solidFill>
                  <a:srgbClr val="000000"/>
                </a:solidFill>
                <a:latin typeface="FreeSerif"/>
                <a:ea typeface="Verdana"/>
              </a:rPr>
              <a:t>belongs.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</a:t>
            </a:r>
            <a:r>
              <a:rPr b="1" lang="en-US" sz="1700" spc="29" strike="noStrike">
                <a:solidFill>
                  <a:srgbClr val="000000"/>
                </a:solidFill>
                <a:latin typeface="FreeSerif"/>
                <a:ea typeface="Verdana"/>
              </a:rPr>
              <a:t>Rating</a:t>
            </a:r>
            <a:r>
              <a:rPr b="0" lang="en-US" sz="1700" spc="29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92" strike="noStrike">
                <a:solidFill>
                  <a:srgbClr val="000000"/>
                </a:solidFill>
                <a:latin typeface="FreeSerif"/>
                <a:ea typeface="Verdana"/>
              </a:rPr>
              <a:t>:  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This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column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contains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 </a:t>
            </a:r>
            <a:r>
              <a:rPr b="0" lang="en-US" sz="1700" spc="-12" strike="noStrike">
                <a:solidFill>
                  <a:srgbClr val="000000"/>
                </a:solidFill>
                <a:latin typeface="FreeSerif"/>
                <a:ea typeface="Verdana"/>
              </a:rPr>
              <a:t>average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rating </a:t>
            </a:r>
            <a:r>
              <a:rPr b="0" lang="en-US" sz="1700" spc="-15" strike="noStrike">
                <a:solidFill>
                  <a:srgbClr val="000000"/>
                </a:solidFill>
                <a:latin typeface="FreeSerif"/>
                <a:ea typeface="Verdana"/>
              </a:rPr>
              <a:t>for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 </a:t>
            </a:r>
            <a:r>
              <a:rPr b="0" lang="en-US" sz="1700" spc="-32" strike="noStrike">
                <a:solidFill>
                  <a:srgbClr val="000000"/>
                </a:solidFill>
                <a:latin typeface="FreeSerif"/>
                <a:ea typeface="Verdana"/>
              </a:rPr>
              <a:t>app. 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Verdana"/>
                <a:ea typeface="Arial"/>
              </a:rPr>
              <a:t>* </a:t>
            </a:r>
            <a:r>
              <a:rPr b="1" lang="en-US" sz="1700" spc="-26" strike="noStrike">
                <a:solidFill>
                  <a:srgbClr val="000000"/>
                </a:solidFill>
                <a:latin typeface="FreeSerif"/>
                <a:ea typeface="Verdana"/>
              </a:rPr>
              <a:t>Reviews</a:t>
            </a:r>
            <a:r>
              <a:rPr b="0" lang="en-US" sz="1700" spc="-15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92" strike="noStrike">
                <a:solidFill>
                  <a:srgbClr val="000000"/>
                </a:solidFill>
                <a:latin typeface="FreeSerif"/>
                <a:ea typeface="Verdana"/>
              </a:rPr>
              <a:t>:</a:t>
            </a:r>
            <a:r>
              <a:rPr b="0" lang="en-US" sz="1700" spc="-307" strike="noStrike">
                <a:solidFill>
                  <a:srgbClr val="000000"/>
                </a:solidFill>
                <a:latin typeface="FreeSerif"/>
                <a:ea typeface="Verdana"/>
              </a:rPr>
              <a:t> 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This</a:t>
            </a:r>
            <a:r>
              <a:rPr b="0" lang="en-US" sz="1700" spc="-12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column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contains</a:t>
            </a:r>
            <a:r>
              <a:rPr b="0" lang="en-US" sz="1700" spc="-92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6" strike="noStrike">
                <a:solidFill>
                  <a:srgbClr val="000000"/>
                </a:solidFill>
                <a:latin typeface="FreeSerif"/>
                <a:ea typeface="Verdana"/>
              </a:rPr>
              <a:t>number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Verdana"/>
              </a:rPr>
              <a:t>of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5" strike="noStrike">
                <a:solidFill>
                  <a:srgbClr val="000000"/>
                </a:solidFill>
                <a:latin typeface="FreeSerif"/>
                <a:ea typeface="Verdana"/>
              </a:rPr>
              <a:t>reviews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that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app</a:t>
            </a:r>
            <a:r>
              <a:rPr b="0" lang="en-US" sz="1700" spc="-11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7" strike="noStrike">
                <a:solidFill>
                  <a:srgbClr val="000000"/>
                </a:solidFill>
                <a:latin typeface="FreeSerif"/>
                <a:ea typeface="Verdana"/>
              </a:rPr>
              <a:t>has 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Verdana"/>
              </a:rPr>
              <a:t>received</a:t>
            </a:r>
            <a:r>
              <a:rPr b="0" lang="en-US" sz="1700" spc="-145" strike="noStrike">
                <a:solidFill>
                  <a:srgbClr val="000000"/>
                </a:solidFill>
                <a:latin typeface="FreeSerif"/>
                <a:ea typeface="Verdana"/>
              </a:rPr>
              <a:t>.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</a:t>
            </a:r>
            <a:r>
              <a:rPr b="1" lang="en-US" sz="1700" spc="-41" strike="noStrike">
                <a:solidFill>
                  <a:srgbClr val="000000"/>
                </a:solidFill>
                <a:latin typeface="FreeSerif"/>
                <a:ea typeface="Verdana"/>
              </a:rPr>
              <a:t>Size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92" strike="noStrike">
                <a:solidFill>
                  <a:srgbClr val="000000"/>
                </a:solidFill>
                <a:latin typeface="FreeSerif"/>
                <a:ea typeface="Verdana"/>
              </a:rPr>
              <a:t>:</a:t>
            </a:r>
            <a:r>
              <a:rPr b="0" lang="en-US" sz="1700" spc="-307" strike="noStrike">
                <a:solidFill>
                  <a:srgbClr val="000000"/>
                </a:solidFill>
                <a:latin typeface="FreeSerif"/>
                <a:ea typeface="Verdana"/>
              </a:rPr>
              <a:t> 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This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column</a:t>
            </a:r>
            <a:r>
              <a:rPr b="0" lang="en-US" sz="1700" spc="-12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contains</a:t>
            </a:r>
            <a:r>
              <a:rPr b="0" lang="en-US" sz="1700" spc="-10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amount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Verdana"/>
              </a:rPr>
              <a:t>of</a:t>
            </a:r>
            <a:r>
              <a:rPr b="0" lang="en-US" sz="1700" spc="-15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memory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app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occupies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on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 </a:t>
            </a:r>
            <a:r>
              <a:rPr b="0" lang="en-US" sz="1700" spc="7" strike="noStrike">
                <a:solidFill>
                  <a:srgbClr val="000000"/>
                </a:solidFill>
                <a:latin typeface="FreeSerif"/>
                <a:ea typeface="Verdana"/>
              </a:rPr>
              <a:t>device.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</a:t>
            </a:r>
            <a:r>
              <a:rPr b="1" lang="en-US" sz="1700" spc="-35" strike="noStrike">
                <a:solidFill>
                  <a:srgbClr val="000000"/>
                </a:solidFill>
                <a:latin typeface="FreeSerif"/>
                <a:ea typeface="Verdana"/>
              </a:rPr>
              <a:t>Installs</a:t>
            </a:r>
            <a:r>
              <a:rPr b="0" lang="en-US" sz="1700" spc="-17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92" strike="noStrike">
                <a:solidFill>
                  <a:srgbClr val="000000"/>
                </a:solidFill>
                <a:latin typeface="FreeSerif"/>
                <a:ea typeface="Verdana"/>
              </a:rPr>
              <a:t>:</a:t>
            </a:r>
            <a:r>
              <a:rPr b="0" lang="en-US" sz="1700" spc="-307" strike="noStrike">
                <a:solidFill>
                  <a:srgbClr val="000000"/>
                </a:solidFill>
                <a:latin typeface="FreeSerif"/>
                <a:ea typeface="Verdana"/>
              </a:rPr>
              <a:t> 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This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column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contains</a:t>
            </a:r>
            <a:r>
              <a:rPr b="0" lang="en-US" sz="1700" spc="-9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6" strike="noStrike">
                <a:solidFill>
                  <a:srgbClr val="000000"/>
                </a:solidFill>
                <a:latin typeface="FreeSerif"/>
                <a:ea typeface="Verdana"/>
              </a:rPr>
              <a:t>number</a:t>
            </a:r>
            <a:r>
              <a:rPr b="0" lang="en-US" sz="1700" spc="-11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Verdana"/>
              </a:rPr>
              <a:t>of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15" strike="noStrike">
                <a:solidFill>
                  <a:srgbClr val="000000"/>
                </a:solidFill>
                <a:latin typeface="FreeSerif"/>
                <a:ea typeface="Verdana"/>
              </a:rPr>
              <a:t>times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that</a:t>
            </a:r>
            <a:r>
              <a:rPr b="0" lang="en-US" sz="1700" spc="-11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app</a:t>
            </a:r>
            <a:r>
              <a:rPr b="0" lang="en-US" sz="1700" spc="-114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7" strike="noStrike">
                <a:solidFill>
                  <a:srgbClr val="000000"/>
                </a:solidFill>
                <a:latin typeface="FreeSerif"/>
                <a:ea typeface="Verdana"/>
              </a:rPr>
              <a:t>has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35" strike="noStrike">
                <a:solidFill>
                  <a:srgbClr val="000000"/>
                </a:solidFill>
                <a:latin typeface="FreeSerif"/>
                <a:ea typeface="Verdana"/>
              </a:rPr>
              <a:t>been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35" strike="noStrike">
                <a:solidFill>
                  <a:srgbClr val="000000"/>
                </a:solidFill>
                <a:latin typeface="FreeSerif"/>
                <a:ea typeface="Verdana"/>
              </a:rPr>
              <a:t>downloaded</a:t>
            </a:r>
            <a:r>
              <a:rPr b="0" lang="en-US" sz="1700" spc="-92" strike="noStrike">
                <a:solidFill>
                  <a:srgbClr val="000000"/>
                </a:solidFill>
                <a:latin typeface="FreeSerif"/>
                <a:ea typeface="Verdana"/>
              </a:rPr>
              <a:t>.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</a:t>
            </a:r>
            <a:r>
              <a:rPr b="1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Type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92" strike="noStrike">
                <a:solidFill>
                  <a:srgbClr val="000000"/>
                </a:solidFill>
                <a:latin typeface="FreeSerif"/>
                <a:ea typeface="Verdana"/>
              </a:rPr>
              <a:t>:</a:t>
            </a:r>
            <a:r>
              <a:rPr b="0" lang="en-US" sz="1700" spc="-310" strike="noStrike">
                <a:solidFill>
                  <a:srgbClr val="000000"/>
                </a:solidFill>
                <a:latin typeface="FreeSerif"/>
                <a:ea typeface="Verdana"/>
              </a:rPr>
              <a:t> 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This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column</a:t>
            </a:r>
            <a:r>
              <a:rPr b="0" lang="en-US" sz="1700" spc="-114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contains</a:t>
            </a:r>
            <a:r>
              <a:rPr b="0" lang="en-US" sz="1700" spc="-10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15" strike="noStrike">
                <a:solidFill>
                  <a:srgbClr val="000000"/>
                </a:solidFill>
                <a:latin typeface="FreeSerif"/>
                <a:ea typeface="Verdana"/>
              </a:rPr>
              <a:t>information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whether</a:t>
            </a:r>
            <a:r>
              <a:rPr b="0" lang="en-US" sz="1700" spc="-10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app</a:t>
            </a:r>
            <a:r>
              <a:rPr b="0" lang="en-US" sz="1700" spc="-11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2" strike="noStrike">
                <a:solidFill>
                  <a:srgbClr val="000000"/>
                </a:solidFill>
                <a:latin typeface="FreeSerif"/>
                <a:ea typeface="Verdana"/>
              </a:rPr>
              <a:t>is</a:t>
            </a:r>
            <a:r>
              <a:rPr b="0" lang="en-US" sz="1700" spc="-14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5" strike="noStrike">
                <a:solidFill>
                  <a:srgbClr val="000000"/>
                </a:solidFill>
                <a:latin typeface="FreeSerif"/>
                <a:ea typeface="Verdana"/>
              </a:rPr>
              <a:t>free</a:t>
            </a:r>
            <a:r>
              <a:rPr b="0" lang="en-US" sz="1700" spc="-13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2" strike="noStrike">
                <a:solidFill>
                  <a:srgbClr val="000000"/>
                </a:solidFill>
                <a:latin typeface="FreeSerif"/>
                <a:ea typeface="Verdana"/>
              </a:rPr>
              <a:t>or</a:t>
            </a:r>
            <a:r>
              <a:rPr b="0" lang="en-US" sz="1700" spc="-14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26" strike="noStrike">
                <a:solidFill>
                  <a:srgbClr val="000000"/>
                </a:solidFill>
                <a:latin typeface="FreeSerif"/>
                <a:ea typeface="Verdana"/>
              </a:rPr>
              <a:t>paid.</a:t>
            </a:r>
            <a:br>
              <a:rPr sz="1700"/>
            </a:br>
            <a:r>
              <a:rPr b="1" lang="en-US" sz="1700" spc="-1" strike="noStrike">
                <a:solidFill>
                  <a:srgbClr val="000000"/>
                </a:solidFill>
                <a:latin typeface="FreeSerif"/>
                <a:ea typeface="Verdana"/>
              </a:rPr>
              <a:t>* Price </a:t>
            </a:r>
            <a:r>
              <a:rPr b="0" lang="en-US" sz="1700" spc="-32" strike="noStrike">
                <a:solidFill>
                  <a:srgbClr val="000000"/>
                </a:solidFill>
                <a:latin typeface="FreeSerif"/>
                <a:ea typeface="Verdana"/>
              </a:rPr>
              <a:t>: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11" strike="noStrike">
                <a:solidFill>
                  <a:srgbClr val="000000"/>
                </a:solidFill>
                <a:latin typeface="FreeSerif"/>
                <a:ea typeface="Verdana"/>
              </a:rPr>
              <a:t>If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app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5" strike="noStrike">
                <a:solidFill>
                  <a:srgbClr val="000000"/>
                </a:solidFill>
                <a:latin typeface="FreeSerif"/>
                <a:ea typeface="Verdana"/>
              </a:rPr>
              <a:t>is</a:t>
            </a:r>
            <a:r>
              <a:rPr b="0" lang="en-US" sz="1700" spc="-12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a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paid</a:t>
            </a:r>
            <a:r>
              <a:rPr b="0" lang="en-US" sz="1700" spc="-114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32" strike="noStrike">
                <a:solidFill>
                  <a:srgbClr val="000000"/>
                </a:solidFill>
                <a:latin typeface="FreeSerif"/>
                <a:ea typeface="Verdana"/>
              </a:rPr>
              <a:t>app,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1" strike="noStrike">
                <a:solidFill>
                  <a:srgbClr val="000000"/>
                </a:solidFill>
                <a:latin typeface="FreeSerif"/>
                <a:ea typeface="Verdana"/>
              </a:rPr>
              <a:t>this</a:t>
            </a:r>
            <a:r>
              <a:rPr b="0" lang="en-US" sz="1700" spc="-114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column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contains</a:t>
            </a:r>
            <a:r>
              <a:rPr b="0" lang="en-US" sz="1700" spc="-10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7" strike="noStrike">
                <a:solidFill>
                  <a:srgbClr val="000000"/>
                </a:solidFill>
                <a:latin typeface="FreeSerif"/>
                <a:ea typeface="Verdana"/>
              </a:rPr>
              <a:t>data</a:t>
            </a:r>
            <a:r>
              <a:rPr b="0" lang="en-US" sz="1700" spc="-10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about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its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26" strike="noStrike">
                <a:solidFill>
                  <a:srgbClr val="000000"/>
                </a:solidFill>
                <a:latin typeface="FreeSerif"/>
                <a:ea typeface="Verdana"/>
              </a:rPr>
              <a:t>price.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</a:t>
            </a:r>
            <a:r>
              <a:rPr b="1" lang="en-US" sz="1700" spc="35" strike="noStrike">
                <a:solidFill>
                  <a:srgbClr val="000000"/>
                </a:solidFill>
                <a:latin typeface="FreeSerif"/>
                <a:ea typeface="Verdana"/>
              </a:rPr>
              <a:t>Content</a:t>
            </a:r>
            <a:r>
              <a:rPr b="1" lang="en-US" sz="1700" spc="-17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1" lang="en-US" sz="1700" spc="-26" strike="noStrike">
                <a:solidFill>
                  <a:srgbClr val="000000"/>
                </a:solidFill>
                <a:latin typeface="FreeSerif"/>
                <a:ea typeface="Verdana"/>
              </a:rPr>
              <a:t>Rating</a:t>
            </a:r>
            <a:r>
              <a:rPr b="0" lang="en-US" sz="1700" spc="-26" strike="noStrike">
                <a:solidFill>
                  <a:srgbClr val="000000"/>
                </a:solidFill>
                <a:latin typeface="FreeSerif"/>
                <a:ea typeface="Verdana"/>
              </a:rPr>
              <a:t> :</a:t>
            </a:r>
            <a:r>
              <a:rPr b="0" lang="en-US" sz="1700" spc="-177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21" strike="noStrike">
                <a:solidFill>
                  <a:srgbClr val="000000"/>
                </a:solidFill>
                <a:latin typeface="FreeSerif"/>
                <a:ea typeface="Verdana"/>
              </a:rPr>
              <a:t>This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9" strike="noStrike">
                <a:solidFill>
                  <a:srgbClr val="000000"/>
                </a:solidFill>
                <a:latin typeface="FreeSerif"/>
                <a:ea typeface="Verdana"/>
              </a:rPr>
              <a:t>column</a:t>
            </a:r>
            <a:r>
              <a:rPr b="0" lang="en-US" sz="1700" spc="-126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contains</a:t>
            </a:r>
            <a:r>
              <a:rPr b="0" lang="en-US" sz="1700" spc="-10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2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FreeSerif"/>
                <a:ea typeface="Verdana"/>
              </a:rPr>
              <a:t>rating</a:t>
            </a:r>
            <a:r>
              <a:rPr b="0" lang="en-US" sz="1700" spc="-100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Verdana"/>
              </a:rPr>
              <a:t>of</a:t>
            </a:r>
            <a:r>
              <a:rPr b="0" lang="en-US" sz="1700" spc="-145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26" strike="noStrike">
                <a:solidFill>
                  <a:srgbClr val="000000"/>
                </a:solidFill>
                <a:latin typeface="FreeSerif"/>
                <a:ea typeface="Verdana"/>
              </a:rPr>
              <a:t>the</a:t>
            </a:r>
            <a:r>
              <a:rPr b="0" lang="en-US" sz="1700" spc="-131" strike="noStrike">
                <a:solidFill>
                  <a:srgbClr val="000000"/>
                </a:solidFill>
                <a:latin typeface="FreeSerif"/>
                <a:ea typeface="Verdana"/>
              </a:rPr>
              <a:t> </a:t>
            </a:r>
            <a:r>
              <a:rPr b="0" lang="en-US" sz="1700" spc="41" strike="noStrike">
                <a:solidFill>
                  <a:srgbClr val="000000"/>
                </a:solidFill>
                <a:latin typeface="FreeSerif"/>
                <a:ea typeface="Verdana"/>
              </a:rPr>
              <a:t>app</a:t>
            </a:r>
            <a:r>
              <a:rPr b="0" lang="en-US" sz="1700" spc="-106" strike="noStrike">
                <a:solidFill>
                  <a:srgbClr val="000000"/>
                </a:solidFill>
                <a:latin typeface="FreeSerif"/>
                <a:ea typeface="Verdana"/>
              </a:rPr>
              <a:t>.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</a:t>
            </a:r>
            <a:r>
              <a:rPr b="1" lang="en-US" sz="1700" spc="-1" strike="noStrike">
                <a:solidFill>
                  <a:srgbClr val="000000"/>
                </a:solidFill>
                <a:latin typeface="FreeSerif"/>
                <a:ea typeface="Arial"/>
              </a:rPr>
              <a:t>Genres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Arial"/>
              </a:rPr>
              <a:t>: This column contains the data about to which genre the app  belongs. 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FreeSerif"/>
                <a:ea typeface="Arial"/>
              </a:rPr>
              <a:t>* </a:t>
            </a:r>
            <a:r>
              <a:rPr b="1" lang="en-US" sz="1700" spc="-1" strike="noStrike">
                <a:solidFill>
                  <a:srgbClr val="000000"/>
                </a:solidFill>
                <a:latin typeface="FreeSerif"/>
                <a:ea typeface="Arial"/>
              </a:rPr>
              <a:t>Last Updated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Arial"/>
              </a:rPr>
              <a:t>: Contains the date on which the latest update of the app was released.</a:t>
            </a:r>
            <a:br>
              <a:rPr sz="1700"/>
            </a:br>
            <a:r>
              <a:rPr b="1" lang="en-IN" sz="1700" spc="-106" strike="noStrike">
                <a:solidFill>
                  <a:srgbClr val="000000"/>
                </a:solidFill>
                <a:latin typeface="Verdana"/>
                <a:ea typeface="Arial"/>
              </a:rPr>
              <a:t>* </a:t>
            </a:r>
            <a:r>
              <a:rPr b="1" lang="en-US" sz="1700" spc="-1" strike="noStrike">
                <a:solidFill>
                  <a:srgbClr val="000000"/>
                </a:solidFill>
                <a:latin typeface="FreeSerif"/>
                <a:ea typeface="Arial"/>
              </a:rPr>
              <a:t>Current Version 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Arial"/>
              </a:rPr>
              <a:t>: Contains information on the current version of the app  available on the play store.</a:t>
            </a:r>
            <a:endParaRPr b="0" lang="en-IN" sz="1700" spc="-1" strike="noStrike">
              <a:latin typeface="Arial"/>
            </a:endParaRPr>
          </a:p>
          <a:p>
            <a:pPr marL="14400">
              <a:lnSpc>
                <a:spcPct val="115000"/>
              </a:lnSpc>
              <a:buNone/>
            </a:pPr>
            <a:r>
              <a:rPr b="1" lang="en-US" sz="1700" spc="-1" strike="noStrike">
                <a:solidFill>
                  <a:srgbClr val="000000"/>
                </a:solidFill>
                <a:latin typeface="FreeSerif"/>
                <a:ea typeface="Arial"/>
              </a:rPr>
              <a:t>* Android Version</a:t>
            </a:r>
            <a:r>
              <a:rPr b="0" lang="en-US" sz="1700" spc="-1" strike="noStrike">
                <a:solidFill>
                  <a:srgbClr val="000000"/>
                </a:solidFill>
                <a:latin typeface="FreeSerif"/>
                <a:ea typeface="Arial"/>
              </a:rPr>
              <a:t> : Contains information about the android versions on which the app is supported.</a:t>
            </a:r>
            <a:endParaRPr b="0" lang="en-IN" sz="17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 flipH="1">
            <a:off x="6948360" y="72000"/>
            <a:ext cx="1259640" cy="12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5720" y="509400"/>
            <a:ext cx="8511840" cy="4170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Attributes in User reviews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540000" y="1080000"/>
            <a:ext cx="6634440" cy="21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IN" sz="22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33080"/>
              </a:tabLst>
            </a:pPr>
            <a:r>
              <a:rPr b="1" lang="en-IN" sz="1600" spc="-21" strike="noStrike">
                <a:solidFill>
                  <a:srgbClr val="000000"/>
                </a:solidFill>
                <a:latin typeface="Arial"/>
                <a:ea typeface="Arial"/>
              </a:rPr>
              <a:t>* App-</a:t>
            </a:r>
            <a:r>
              <a:rPr b="1" lang="en-IN" sz="1600" spc="4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600" spc="-7" strike="noStrike">
                <a:solidFill>
                  <a:srgbClr val="000000"/>
                </a:solidFill>
                <a:latin typeface="Arial"/>
                <a:ea typeface="Arial"/>
              </a:rPr>
              <a:t>Application</a:t>
            </a:r>
            <a:r>
              <a:rPr b="0" lang="en-IN" sz="1600" spc="-4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600" spc="-7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61"/>
              </a:spcBef>
              <a:buNone/>
              <a:tabLst>
                <a:tab algn="l" pos="433080"/>
              </a:tabLst>
            </a:pPr>
            <a:r>
              <a:rPr b="1" lang="en-IN" sz="1600" spc="-21" strike="noStrike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Translated</a:t>
            </a:r>
            <a:r>
              <a:rPr b="1" lang="en-IN" sz="1800" spc="7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Review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IN" sz="1800" spc="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User</a:t>
            </a:r>
            <a:r>
              <a:rPr b="0" lang="en-IN" sz="1800" spc="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review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61"/>
              </a:spcBef>
              <a:buNone/>
              <a:tabLst>
                <a:tab algn="l" pos="433080"/>
              </a:tabLst>
            </a:pPr>
            <a:r>
              <a:rPr b="1" lang="en-IN" sz="1600" spc="-21" strike="noStrike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Sentiment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IN" sz="1800" spc="35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Positive/Negative/Neutral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61"/>
              </a:spcBef>
              <a:buNone/>
              <a:tabLst>
                <a:tab algn="l" pos="433080"/>
              </a:tabLst>
            </a:pPr>
            <a:r>
              <a:rPr b="1" lang="en-IN" sz="1600" spc="-21" strike="noStrike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Sentiment</a:t>
            </a:r>
            <a:r>
              <a:rPr b="1" lang="en-IN" sz="1800" spc="26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Polarity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IN" sz="1800" spc="4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Sentiment</a:t>
            </a:r>
            <a:r>
              <a:rPr b="0" lang="en-IN" sz="1800" spc="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polarity score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64"/>
              </a:spcBef>
              <a:buNone/>
              <a:tabLst>
                <a:tab algn="l" pos="433080"/>
              </a:tabLst>
            </a:pPr>
            <a:r>
              <a:rPr b="1" lang="en-IN" sz="1600" spc="-21" strike="noStrike">
                <a:solidFill>
                  <a:srgbClr val="000000"/>
                </a:solidFill>
                <a:latin typeface="Arial"/>
                <a:ea typeface="Arial"/>
              </a:rPr>
              <a:t>*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Sentiment</a:t>
            </a:r>
            <a:r>
              <a:rPr b="0" lang="en-IN" sz="1800" spc="26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Subjectivity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IN" sz="1800" spc="66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Sentiment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subjectivity</a:t>
            </a:r>
            <a:r>
              <a:rPr b="0" lang="en-IN" sz="1800" spc="-12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latin typeface="Arial"/>
                <a:ea typeface="Arial"/>
              </a:rPr>
              <a:t>score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8000" y="556200"/>
            <a:ext cx="6746040" cy="465876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1181880" y="0"/>
            <a:ext cx="62841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9211e"/>
                </a:solidFill>
                <a:latin typeface="C059"/>
                <a:ea typeface="Montserrat"/>
              </a:rPr>
              <a:t>Top Categories on Play Store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7020000" y="252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lnTo>
                  <a:pt x="2700" y="10800"/>
                </a:lnTo>
                <a:lnTo>
                  <a:pt x="0" y="54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7560000" y="1800000"/>
            <a:ext cx="1440000" cy="2340000"/>
          </a:xfrm>
          <a:custGeom>
            <a:avLst/>
            <a:gdLst/>
            <a:ahLst/>
            <a:rect l="l" t="t" r="r" b="b"/>
            <a:pathLst>
              <a:path w="21600" h="35097">
                <a:moveTo>
                  <a:pt x="3600" y="0"/>
                </a:moveTo>
                <a:arcTo wR="3600" hR="3600" stAng="16200000" swAng="-5400000"/>
                <a:lnTo>
                  <a:pt x="0" y="31497"/>
                </a:lnTo>
                <a:arcTo wR="3600" hR="9897" stAng="10800000" swAng="5400000"/>
                <a:lnTo>
                  <a:pt x="18000" y="21600"/>
                </a:lnTo>
                <a:arcTo wR="3600" hR="9897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 txBox="1"/>
          <p:nvPr/>
        </p:nvSpPr>
        <p:spPr>
          <a:xfrm>
            <a:off x="7632000" y="2097720"/>
            <a:ext cx="1354680" cy="20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IN" sz="1900" spc="-1" strike="noStrike">
                <a:latin typeface="C059"/>
              </a:rPr>
              <a:t>As we see the most famous category is </a:t>
            </a:r>
            <a:endParaRPr b="0" lang="en-IN" sz="1900" spc="-1" strike="noStrike">
              <a:latin typeface="Arial"/>
            </a:endParaRPr>
          </a:p>
          <a:p>
            <a:pPr algn="ctr">
              <a:buNone/>
            </a:pPr>
            <a:r>
              <a:rPr b="1" lang="en-IN" sz="1900" spc="-1" strike="noStrike">
                <a:latin typeface="C059"/>
              </a:rPr>
              <a:t>Family </a:t>
            </a:r>
            <a:endParaRPr b="0" lang="en-IN" sz="1900" spc="-1" strike="noStrike">
              <a:latin typeface="Arial"/>
            </a:endParaRPr>
          </a:p>
          <a:p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d1d5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2067480" y="252000"/>
            <a:ext cx="49521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9211e"/>
                </a:solidFill>
                <a:latin typeface="C059"/>
                <a:ea typeface="Montserrat"/>
              </a:rPr>
              <a:t>Ratings of the Content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08000" y="822240"/>
            <a:ext cx="6085440" cy="42894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360000" y="2520000"/>
            <a:ext cx="1980000" cy="21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9633" y="0"/>
                </a:lnTo>
                <a:lnTo>
                  <a:pt x="21600" y="10800"/>
                </a:lnTo>
                <a:lnTo>
                  <a:pt x="19633" y="21600"/>
                </a:lnTo>
                <a:lnTo>
                  <a:pt x="0" y="21600"/>
                </a:lnTo>
                <a:lnTo>
                  <a:pt x="1967" y="10800"/>
                </a:lnTo>
                <a:close/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2400" spc="-1" strike="noStrike">
                <a:latin typeface="C059"/>
              </a:rPr>
              <a:t>This Bar Graph Shows the Ratings </a:t>
            </a:r>
            <a:endParaRPr b="0" lang="en-IN" sz="2400" spc="-1" strike="noStrike">
              <a:latin typeface="Arial"/>
            </a:endParaRPr>
          </a:p>
          <a:p>
            <a:pPr algn="ctr">
              <a:buNone/>
            </a:pPr>
            <a:r>
              <a:rPr b="0" lang="en-IN" sz="2400" spc="-1" strike="noStrike">
                <a:latin typeface="C059"/>
              </a:rPr>
              <a:t>of the content.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eeeee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7800" y="180000"/>
            <a:ext cx="8511840" cy="4319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c9211e"/>
                </a:solidFill>
                <a:latin typeface="C059"/>
                <a:ea typeface="Montserrat"/>
              </a:rPr>
              <a:t> </a:t>
            </a:r>
            <a:r>
              <a:rPr b="1" lang="en-US" sz="3200" spc="-1" strike="noStrike">
                <a:solidFill>
                  <a:srgbClr val="cc0000"/>
                </a:solidFill>
                <a:latin typeface="C059"/>
                <a:ea typeface="Arial"/>
              </a:rPr>
              <a:t>Percentage of Paid apps v/s Free apps</a:t>
            </a:r>
            <a:endParaRPr b="0" lang="en-IN" sz="3200" spc="-1" strike="noStrike">
              <a:latin typeface="C059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642560" y="1116000"/>
            <a:ext cx="4033080" cy="399168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360000" y="2445480"/>
            <a:ext cx="3959640" cy="79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180000" y="1800000"/>
            <a:ext cx="4012200" cy="25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lnTo>
                  <a:pt x="2700" y="10800"/>
                </a:lnTo>
                <a:lnTo>
                  <a:pt x="0" y="5400"/>
                </a:lnTo>
                <a:close/>
              </a:path>
            </a:pathLst>
          </a:cu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7" strike="noStrike">
                <a:solidFill>
                  <a:srgbClr val="000000"/>
                </a:solidFill>
                <a:latin typeface="Arial MT"/>
                <a:ea typeface="Arial"/>
              </a:rPr>
              <a:t>We Observed </a:t>
            </a:r>
            <a:r>
              <a:rPr b="0" lang="en-US" sz="1600" spc="-1" strike="noStrike">
                <a:solidFill>
                  <a:srgbClr val="000000"/>
                </a:solidFill>
                <a:latin typeface="Arial MT"/>
                <a:ea typeface="Arial"/>
              </a:rPr>
              <a:t>that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92.20% of </a:t>
            </a:r>
            <a:r>
              <a:rPr b="1" lang="en-US" sz="1600" spc="-12" strike="noStrike">
                <a:solidFill>
                  <a:srgbClr val="000000"/>
                </a:solidFill>
                <a:latin typeface="Arial"/>
                <a:ea typeface="Arial"/>
              </a:rPr>
              <a:t>Apps </a:t>
            </a:r>
            <a:r>
              <a:rPr b="1" lang="en-US" sz="1600" spc="-7" strike="noStrike">
                <a:solidFill>
                  <a:srgbClr val="000000"/>
                </a:solidFill>
                <a:latin typeface="Arial"/>
                <a:ea typeface="Arial"/>
              </a:rPr>
              <a:t>are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600" spc="-7" strike="noStrike">
                <a:solidFill>
                  <a:srgbClr val="000000"/>
                </a:solidFill>
                <a:latin typeface="Arial"/>
                <a:ea typeface="Arial"/>
              </a:rPr>
              <a:t>free </a:t>
            </a:r>
            <a:r>
              <a:rPr b="0" lang="en-US" sz="1600" spc="-7" strike="noStrike">
                <a:solidFill>
                  <a:srgbClr val="000000"/>
                </a:solidFill>
                <a:latin typeface="Arial MT"/>
                <a:ea typeface="Arial"/>
              </a:rPr>
              <a:t>and </a:t>
            </a:r>
            <a:r>
              <a:rPr b="0" lang="en-US" sz="1600" spc="-1" strike="noStrike">
                <a:solidFill>
                  <a:srgbClr val="000000"/>
                </a:solidFill>
                <a:latin typeface="Arial MT"/>
                <a:ea typeface="Arial"/>
              </a:rPr>
              <a:t>only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7.80% </a:t>
            </a:r>
            <a:r>
              <a:rPr b="1" lang="en-US" sz="1600" spc="-7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1" lang="en-US" sz="1600" spc="-15" strike="noStrike">
                <a:solidFill>
                  <a:srgbClr val="000000"/>
                </a:solidFill>
                <a:latin typeface="Arial"/>
                <a:ea typeface="Arial"/>
              </a:rPr>
              <a:t>Apps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are </a:t>
            </a:r>
            <a:r>
              <a:rPr b="1" lang="en-US" sz="1600" spc="-7" strike="noStrike">
                <a:solidFill>
                  <a:srgbClr val="000000"/>
                </a:solidFill>
                <a:latin typeface="Arial"/>
                <a:ea typeface="Arial"/>
              </a:rPr>
              <a:t>paid </a:t>
            </a:r>
            <a:r>
              <a:rPr b="0" lang="en-US" sz="1600" spc="-1" strike="noStrike">
                <a:solidFill>
                  <a:srgbClr val="000000"/>
                </a:solidFill>
                <a:latin typeface="Arial MT"/>
                <a:ea typeface="Arial"/>
              </a:rPr>
              <a:t>in </a:t>
            </a:r>
            <a:r>
              <a:rPr b="0" lang="en-US" sz="1600" spc="1" strike="noStrike">
                <a:solidFill>
                  <a:srgbClr val="000000"/>
                </a:solidFill>
                <a:latin typeface="Arial MT"/>
                <a:ea typeface="Arial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Arial MT"/>
                <a:ea typeface="Arial"/>
              </a:rPr>
              <a:t>Play</a:t>
            </a:r>
            <a:r>
              <a:rPr b="0" lang="en-US" sz="1600" spc="-15" strike="noStrike">
                <a:solidFill>
                  <a:srgbClr val="000000"/>
                </a:solidFill>
                <a:latin typeface="Arial MT"/>
                <a:ea typeface="Arial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Arial MT"/>
                <a:ea typeface="Arial"/>
              </a:rPr>
              <a:t>store.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2022-10-07T22:35:53Z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