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4"/>
    <a:srgbClr val="B1AD9F"/>
    <a:srgbClr val="9E0D98"/>
    <a:srgbClr val="FFFA9F"/>
    <a:srgbClr val="FFFF66"/>
    <a:srgbClr val="FCFB51"/>
    <a:srgbClr val="FDFD32"/>
    <a:srgbClr val="008040"/>
    <a:srgbClr val="66FF66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7" autoAdjust="0"/>
    <p:restoredTop sz="76471" autoAdjust="0"/>
  </p:normalViewPr>
  <p:slideViewPr>
    <p:cSldViewPr snapToGrid="0">
      <p:cViewPr varScale="1">
        <p:scale>
          <a:sx n="102" d="100"/>
          <a:sy n="102" d="100"/>
        </p:scale>
        <p:origin x="-480" y="-120"/>
      </p:cViewPr>
      <p:guideLst>
        <p:guide orient="horz" pos="4319"/>
        <p:guide pos="5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6" d="100"/>
        <a:sy n="236" d="100"/>
      </p:scale>
      <p:origin x="0" y="29952"/>
    </p:cViewPr>
  </p:sorterViewPr>
  <p:notesViewPr>
    <p:cSldViewPr snapToGrid="0" snapToObjects="1">
      <p:cViewPr varScale="1">
        <p:scale>
          <a:sx n="101" d="100"/>
          <a:sy n="101" d="100"/>
        </p:scale>
        <p:origin x="-44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585D-3319-2848-ADBB-136B33F33AE1}" type="datetimeFigureOut">
              <a:rPr lang="es-ES_tradnl" smtClean="0"/>
              <a:pPr/>
              <a:t>1/15/13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FF25-F2DD-D44B-8DA9-B766E9B630F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17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E94EF-8A55-4945-808E-E03E18ED1A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A69A7-7C04-8646-9441-1AAE17496DB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2C31D-8AAB-C74A-AB6C-7A200731F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327632-CE63-A847-914F-A1F825E2A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880855-7A67-3748-B6A2-A4B8B78A59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tiff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572000" cy="3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596"/>
            <a:ext cx="3352800" cy="11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76" y="6543789"/>
            <a:ext cx="1380057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Jan 15th, 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91733" y="6543789"/>
            <a:ext cx="6841067" cy="31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SU2 Release Version 2.0 Workshop</a:t>
            </a: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10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09539" y="95250"/>
            <a:ext cx="8591956" cy="299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7" name="Picture 16" descr="adl_logo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0" y="10546"/>
            <a:ext cx="2184652" cy="408185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0" y="0"/>
            <a:ext cx="64810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32800" y="6543789"/>
            <a:ext cx="567256" cy="3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651D3F06-29C6-BB45-B1A9-E8865DC8A2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Imagen 21" descr="SU_BlockStree_2color.tif"/>
          <p:cNvPicPr>
            <a:picLocks noChangeAspect="1"/>
          </p:cNvPicPr>
          <p:nvPr userDrawn="1"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" y="470807"/>
            <a:ext cx="433310" cy="577747"/>
          </a:xfrm>
          <a:prstGeom prst="rect">
            <a:avLst/>
          </a:prstGeom>
        </p:spPr>
      </p:pic>
      <p:pic>
        <p:nvPicPr>
          <p:cNvPr id="15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8505" y="229157"/>
            <a:ext cx="863682" cy="7371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 b="0">
          <a:solidFill>
            <a:srgbClr val="800000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8.jp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jpeg"/><Relationship Id="rId7" Type="http://schemas.openxmlformats.org/officeDocument/2006/relationships/image" Target="../media/image2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1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2.pn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1457" y="2679699"/>
            <a:ext cx="4556826" cy="346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b="1" i="1" dirty="0">
                <a:latin typeface="Arial"/>
                <a:cs typeface="Arial"/>
              </a:rPr>
              <a:t>SU</a:t>
            </a:r>
            <a:r>
              <a:rPr lang="en-US" sz="1800" b="1" i="1" baseline="30000" dirty="0">
                <a:latin typeface="Arial"/>
                <a:cs typeface="Arial"/>
              </a:rPr>
              <a:t>2</a:t>
            </a:r>
            <a:r>
              <a:rPr lang="en-US" sz="1800" b="1" i="1" dirty="0">
                <a:latin typeface="Arial"/>
                <a:cs typeface="Arial"/>
              </a:rPr>
              <a:t> Release Version 2.0 </a:t>
            </a:r>
            <a:r>
              <a:rPr lang="en-US" sz="1800" b="1" i="1" dirty="0" smtClean="0">
                <a:latin typeface="Arial"/>
                <a:cs typeface="Arial"/>
              </a:rPr>
              <a:t>Workshop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Stanford University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i="1" dirty="0" smtClean="0">
                <a:solidFill>
                  <a:schemeClr val="bg2"/>
                </a:solidFill>
                <a:latin typeface="Arial"/>
                <a:cs typeface="Arial"/>
              </a:rPr>
              <a:t>Tuesday</a:t>
            </a:r>
            <a:r>
              <a:rPr lang="en-US" sz="1800" b="1" i="1" dirty="0">
                <a:solidFill>
                  <a:schemeClr val="bg2"/>
                </a:solidFill>
                <a:latin typeface="Arial"/>
                <a:cs typeface="Arial"/>
              </a:rPr>
              <a:t>, January 15</a:t>
            </a:r>
            <a:r>
              <a:rPr lang="en-US" sz="1800" b="1" i="1" baseline="30000" dirty="0">
                <a:solidFill>
                  <a:schemeClr val="bg2"/>
                </a:solidFill>
                <a:latin typeface="Arial"/>
                <a:cs typeface="Arial"/>
              </a:rPr>
              <a:t>th</a:t>
            </a:r>
            <a:r>
              <a:rPr lang="en-US" sz="1800" b="1" i="1" dirty="0">
                <a:solidFill>
                  <a:schemeClr val="bg2"/>
                </a:solidFill>
                <a:latin typeface="Arial"/>
                <a:cs typeface="Arial"/>
              </a:rPr>
              <a:t>, 2013</a:t>
            </a:r>
          </a:p>
          <a:p>
            <a:pPr eaLnBrk="1" hangingPunct="1">
              <a:spcBef>
                <a:spcPct val="20000"/>
              </a:spcBef>
            </a:pPr>
            <a:endParaRPr lang="en-US" sz="1800" b="1" i="1" dirty="0" smtClean="0">
              <a:latin typeface="Arial"/>
              <a:cs typeface="Arial"/>
            </a:endParaRPr>
          </a:p>
          <a:p>
            <a:pPr eaLnBrk="1" hangingPunct="1">
              <a:spcBef>
                <a:spcPct val="20000"/>
              </a:spcBef>
            </a:pPr>
            <a:r>
              <a:rPr lang="pl-PL" sz="1600" b="1" i="1" smtClean="0">
                <a:latin typeface="Arial"/>
                <a:cs typeface="Arial"/>
              </a:rPr>
              <a:t>Dr. Francisco </a:t>
            </a:r>
            <a:r>
              <a:rPr lang="pl-PL" sz="1600" b="1" i="1" dirty="0" smtClean="0">
                <a:latin typeface="Arial"/>
                <a:cs typeface="Arial"/>
              </a:rPr>
              <a:t>Palacios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Department </a:t>
            </a: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of Aeronautics &amp; Astronautics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i="1" dirty="0">
                <a:solidFill>
                  <a:schemeClr val="bg2"/>
                </a:solidFill>
                <a:latin typeface="Arial"/>
                <a:cs typeface="Arial"/>
              </a:rPr>
              <a:t>Stanford </a:t>
            </a:r>
            <a:r>
              <a:rPr lang="en-US" sz="1400" b="1" i="1" dirty="0" smtClean="0">
                <a:solidFill>
                  <a:schemeClr val="bg2"/>
                </a:solidFill>
                <a:latin typeface="Arial"/>
                <a:cs typeface="Arial"/>
              </a:rPr>
              <a:t>University</a:t>
            </a:r>
            <a:endParaRPr lang="en-US" sz="1400" i="1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249061" y="742574"/>
            <a:ext cx="7304325" cy="1504950"/>
          </a:xfrm>
          <a:noFill/>
          <a:ln/>
        </p:spPr>
        <p:txBody>
          <a:bodyPr/>
          <a:lstStyle/>
          <a:p>
            <a:pPr algn="l"/>
            <a:r>
              <a:rPr lang="en-US" b="1" i="1" dirty="0">
                <a:latin typeface="Arial"/>
                <a:cs typeface="Arial"/>
              </a:rPr>
              <a:t>Problem Workshop II: Design and </a:t>
            </a:r>
            <a:r>
              <a:rPr lang="en-US" b="1" i="1" dirty="0" smtClean="0">
                <a:latin typeface="Arial"/>
                <a:cs typeface="Arial"/>
              </a:rPr>
              <a:t>Optimization </a:t>
            </a:r>
            <a:r>
              <a:rPr lang="en-US" b="1" i="1" dirty="0">
                <a:latin typeface="Arial"/>
                <a:cs typeface="Arial"/>
              </a:rPr>
              <a:t>Using SU</a:t>
            </a:r>
            <a:r>
              <a:rPr lang="en-US" b="1" i="1" baseline="30000" dirty="0">
                <a:latin typeface="Arial"/>
                <a:cs typeface="Arial"/>
              </a:rPr>
              <a:t>2</a:t>
            </a:r>
            <a:endParaRPr lang="en-US" b="1" baseline="30000" dirty="0">
              <a:latin typeface="Arial"/>
              <a:cs typeface="Arial"/>
            </a:endParaRPr>
          </a:p>
        </p:txBody>
      </p:sp>
      <p:pic>
        <p:nvPicPr>
          <p:cNvPr id="7" name="Imagen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583" y="2546220"/>
            <a:ext cx="3921277" cy="334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8034399" y="150898"/>
            <a:ext cx="1084455" cy="880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5"/>
    </mc:Choice>
    <mc:Fallback xmlns="">
      <p:transition xmlns:p14="http://schemas.microsoft.com/office/powerpoint/2010/main" spd="slow" advTm="593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95" y="1192511"/>
            <a:ext cx="4184015" cy="4023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295" y="5310148"/>
            <a:ext cx="4137623" cy="159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6694" y="5517890"/>
            <a:ext cx="3614568" cy="441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3563" y="6067068"/>
            <a:ext cx="3652967" cy="104609"/>
          </a:xfrm>
          <a:prstGeom prst="rect">
            <a:avLst/>
          </a:prstGeom>
        </p:spPr>
      </p:pic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2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2322553"/>
            <a:ext cx="4164470" cy="3517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046" y="1194436"/>
            <a:ext cx="4135120" cy="108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195" y="5856248"/>
            <a:ext cx="4137623" cy="1593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700" y="6045200"/>
            <a:ext cx="3799840" cy="1257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1" y="6210301"/>
            <a:ext cx="3806825" cy="118745"/>
          </a:xfrm>
          <a:prstGeom prst="rect">
            <a:avLst/>
          </a:prstGeom>
        </p:spPr>
      </p:pic>
      <p:sp>
        <p:nvSpPr>
          <p:cNvPr id="18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press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0" y="1076960"/>
            <a:ext cx="3685558" cy="3267274"/>
          </a:xfrm>
          <a:prstGeom prst="rect">
            <a:avLst/>
          </a:prstGeom>
        </p:spPr>
      </p:pic>
      <p:pic>
        <p:nvPicPr>
          <p:cNvPr id="8" name="Picture 7" descr="CDSen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7820" y="4457700"/>
            <a:ext cx="2048602" cy="1816100"/>
          </a:xfrm>
          <a:prstGeom prst="rect">
            <a:avLst/>
          </a:prstGeom>
        </p:spPr>
      </p:pic>
      <p:pic>
        <p:nvPicPr>
          <p:cNvPr id="10" name="Picture 9" descr="CLSen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995" y="4483100"/>
            <a:ext cx="1976973" cy="1752600"/>
          </a:xfrm>
          <a:prstGeom prst="rect">
            <a:avLst/>
          </a:prstGeom>
        </p:spPr>
      </p:pic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</a:t>
            </a:r>
            <a:r>
              <a:rPr lang="en-US" dirty="0" smtClean="0"/>
              <a:t>and check direct and adjoint solutions.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00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1219200"/>
            <a:ext cx="4114800" cy="4051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3759200"/>
            <a:ext cx="2044700" cy="2701662"/>
          </a:xfrm>
          <a:prstGeom prst="rect">
            <a:avLst/>
          </a:prstGeom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corners of the </a:t>
            </a:r>
            <a:r>
              <a:rPr lang="en-US" dirty="0" smtClean="0"/>
              <a:t>FFD box and define the </a:t>
            </a:r>
            <a:r>
              <a:rPr lang="en-US" dirty="0"/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8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1625600"/>
            <a:ext cx="4129147" cy="246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1295400"/>
            <a:ext cx="3962400" cy="152400"/>
          </a:xfrm>
          <a:prstGeom prst="rect">
            <a:avLst/>
          </a:prstGeom>
        </p:spPr>
      </p:pic>
      <p:pic>
        <p:nvPicPr>
          <p:cNvPr id="9" name="Picture 8" descr="FFD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5120" y="4228008"/>
            <a:ext cx="3938680" cy="1829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694"/>
          <a:stretch/>
        </p:blipFill>
        <p:spPr>
          <a:xfrm>
            <a:off x="4820645" y="6090241"/>
            <a:ext cx="3504464" cy="181411"/>
          </a:xfrm>
          <a:prstGeom prst="rect">
            <a:avLst/>
          </a:prstGeom>
        </p:spPr>
      </p:pic>
      <p:sp>
        <p:nvSpPr>
          <p:cNvPr id="14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SU2_MDC to create the .su2 with FFD </a:t>
            </a:r>
            <a:r>
              <a:rPr lang="en-US" dirty="0" smtClean="0"/>
              <a:t>information (rename output .su2 file).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300" y="3657600"/>
            <a:ext cx="4140200" cy="136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090" y="1663700"/>
            <a:ext cx="4140548" cy="1727200"/>
          </a:xfrm>
          <a:prstGeom prst="rect">
            <a:avLst/>
          </a:prstGeom>
        </p:spPr>
      </p:pic>
      <p:sp>
        <p:nvSpPr>
          <p:cNvPr id="15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6" name="Picture 15" descr="CDGrad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4575" y="4330700"/>
            <a:ext cx="1985963" cy="1765300"/>
          </a:xfrm>
          <a:prstGeom prst="rect">
            <a:avLst/>
          </a:prstGeom>
        </p:spPr>
      </p:pic>
      <p:pic>
        <p:nvPicPr>
          <p:cNvPr id="17" name="Picture 16" descr="CLGrad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900" y="4327878"/>
            <a:ext cx="2011680" cy="1788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73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Define optimization problem, </a:t>
            </a:r>
            <a:r>
              <a:rPr lang="en-US" dirty="0" smtClean="0"/>
              <a:t>objective function, constraints and </a:t>
            </a:r>
            <a:r>
              <a:rPr lang="en-US" dirty="0"/>
              <a:t>f</a:t>
            </a:r>
            <a:r>
              <a:rPr lang="en-US" dirty="0" smtClean="0"/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the optimization.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1" y="1498601"/>
            <a:ext cx="4057226" cy="44703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6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ONERA M6 Shape Optimization</a:t>
            </a:r>
            <a:endParaRPr lang="en-US" sz="24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15th, 2013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SU2 Release Version 2.0 Workshop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7632-CE63-A847-914F-A1F825E2A6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0200" y="1384300"/>
            <a:ext cx="4419600" cy="51435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direct, and rename the files (check non-dimensional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Run adjoint problems, and rename the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Visualize </a:t>
            </a:r>
            <a:r>
              <a:rPr lang="en-US" dirty="0" smtClean="0">
                <a:solidFill>
                  <a:schemeClr val="bg2"/>
                </a:solidFill>
              </a:rPr>
              <a:t>and check direct and adjoint solutions.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Identify corners of the </a:t>
            </a:r>
            <a:r>
              <a:rPr lang="en-US" dirty="0" smtClean="0">
                <a:solidFill>
                  <a:schemeClr val="bg2"/>
                </a:solidFill>
              </a:rPr>
              <a:t>FFD box and define the </a:t>
            </a:r>
            <a:r>
              <a:rPr lang="en-US" dirty="0">
                <a:solidFill>
                  <a:schemeClr val="bg2"/>
                </a:solidFill>
              </a:rPr>
              <a:t>degree of the FFD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Run SU2_MDC to create the .su2 with FFD </a:t>
            </a:r>
            <a:r>
              <a:rPr lang="en-US" dirty="0" smtClean="0">
                <a:solidFill>
                  <a:schemeClr val="bg2"/>
                </a:solidFill>
              </a:rPr>
              <a:t>information (rename output .su2 </a:t>
            </a:r>
            <a:r>
              <a:rPr lang="en-US" smtClean="0">
                <a:solidFill>
                  <a:schemeClr val="bg2"/>
                </a:solidFill>
              </a:rPr>
              <a:t>file).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design variables and compute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Define optimization problem, objective function, constraints and </a:t>
            </a:r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inal parameter check (restart 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Run the optimization.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3600" y="1485900"/>
            <a:ext cx="4419600" cy="266700"/>
          </a:xfrm>
          <a:prstGeom prst="rect">
            <a:avLst/>
          </a:prstGeom>
        </p:spPr>
      </p:pic>
      <p:pic>
        <p:nvPicPr>
          <p:cNvPr id="9" name="Picture 8" descr="optimization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1778001"/>
            <a:ext cx="3314700" cy="2781300"/>
          </a:xfrm>
          <a:prstGeom prst="rect">
            <a:avLst/>
          </a:prstGeom>
        </p:spPr>
      </p:pic>
      <p:pic>
        <p:nvPicPr>
          <p:cNvPr id="10" name="Picture 9" descr="Iter0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6950" y="4826000"/>
            <a:ext cx="2011680" cy="1788160"/>
          </a:xfrm>
          <a:prstGeom prst="rect">
            <a:avLst/>
          </a:prstGeom>
        </p:spPr>
      </p:pic>
      <p:pic>
        <p:nvPicPr>
          <p:cNvPr id="11" name="Picture 10" descr="Iter90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6420" y="4826000"/>
            <a:ext cx="2011680" cy="1788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23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="">
      <p:transition xmlns:p14="http://schemas.microsoft.com/office/powerpoint/2010/main" spd="slow" advTm="104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27309</TotalTime>
  <Words>898</Words>
  <Application>Microsoft Macintosh PowerPoint</Application>
  <PresentationFormat>On-screen Show (4:3)</PresentationFormat>
  <Paragraphs>113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Problem Workshop II: Design and Optimization Using SU2</vt:lpstr>
      <vt:lpstr>ONERA M6 Shape Optimization</vt:lpstr>
      <vt:lpstr>ONERA M6 Shape Optimization</vt:lpstr>
      <vt:lpstr>ONERA M6 Shape Optimization</vt:lpstr>
      <vt:lpstr>ONERA M6 Shape Optimization</vt:lpstr>
      <vt:lpstr>ONERA M6 Shape Optimization</vt:lpstr>
      <vt:lpstr>ONERA M6 Shape Optimization</vt:lpstr>
      <vt:lpstr>ONERA M6 Shape Optimization</vt:lpstr>
      <vt:lpstr>ONERA M6 Shape Optimization</vt:lpstr>
    </vt:vector>
  </TitlesOfParts>
  <Manager/>
  <Company>Stanford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University Unstructured (SU2): An open-source integrated computational environment for multi-physics simulation and design</dc:title>
  <dc:subject>Stanford University Unstructured</dc:subject>
  <dc:creator>Francisco Palacios</dc:creator>
  <cp:keywords/>
  <dc:description/>
  <cp:lastModifiedBy>Francisco Palacios</cp:lastModifiedBy>
  <cp:revision>747</cp:revision>
  <dcterms:created xsi:type="dcterms:W3CDTF">2012-08-27T17:13:56Z</dcterms:created>
  <dcterms:modified xsi:type="dcterms:W3CDTF">2013-01-15T17:48:08Z</dcterms:modified>
  <cp:category/>
</cp:coreProperties>
</file>