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handoutMasterIdLst>
    <p:handoutMasterId r:id="rId12"/>
  </p:handoutMasterIdLst>
  <p:sldIdLst>
    <p:sldId id="256" r:id="rId2"/>
    <p:sldId id="456" r:id="rId3"/>
    <p:sldId id="472" r:id="rId4"/>
    <p:sldId id="457" r:id="rId5"/>
    <p:sldId id="461" r:id="rId6"/>
    <p:sldId id="462" r:id="rId7"/>
    <p:sldId id="466" r:id="rId8"/>
    <p:sldId id="471" r:id="rId9"/>
    <p:sldId id="473"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1pPr>
    <a:lvl2pPr marL="457200"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2pPr>
    <a:lvl3pPr marL="914400"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3pPr>
    <a:lvl4pPr marL="1371600"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4pPr>
    <a:lvl5pPr marL="1828800" algn="l" rtl="0" eaLnBrk="0" fontAlgn="base" hangingPunct="0">
      <a:spcBef>
        <a:spcPct val="0"/>
      </a:spcBef>
      <a:spcAft>
        <a:spcPct val="0"/>
      </a:spcAft>
      <a:defRPr sz="2400" kern="1200">
        <a:solidFill>
          <a:schemeClr val="tx1"/>
        </a:solidFill>
        <a:latin typeface="Arial" pitchFamily="-109" charset="0"/>
        <a:ea typeface="ＭＳ Ｐゴシック" pitchFamily="-109" charset="-128"/>
        <a:cs typeface="ＭＳ Ｐゴシック" pitchFamily="-109" charset="-128"/>
      </a:defRPr>
    </a:lvl5pPr>
    <a:lvl6pPr marL="2286000" algn="l" defTabSz="457200" rtl="0" eaLnBrk="1" latinLnBrk="0" hangingPunct="1">
      <a:defRPr sz="2400" kern="1200">
        <a:solidFill>
          <a:schemeClr val="tx1"/>
        </a:solidFill>
        <a:latin typeface="Arial" pitchFamily="-109" charset="0"/>
        <a:ea typeface="ＭＳ Ｐゴシック" pitchFamily="-109" charset="-128"/>
        <a:cs typeface="ＭＳ Ｐゴシック" pitchFamily="-109" charset="-128"/>
      </a:defRPr>
    </a:lvl6pPr>
    <a:lvl7pPr marL="2743200" algn="l" defTabSz="457200" rtl="0" eaLnBrk="1" latinLnBrk="0" hangingPunct="1">
      <a:defRPr sz="2400" kern="1200">
        <a:solidFill>
          <a:schemeClr val="tx1"/>
        </a:solidFill>
        <a:latin typeface="Arial" pitchFamily="-109" charset="0"/>
        <a:ea typeface="ＭＳ Ｐゴシック" pitchFamily="-109" charset="-128"/>
        <a:cs typeface="ＭＳ Ｐゴシック" pitchFamily="-109" charset="-128"/>
      </a:defRPr>
    </a:lvl7pPr>
    <a:lvl8pPr marL="3200400" algn="l" defTabSz="457200" rtl="0" eaLnBrk="1" latinLnBrk="0" hangingPunct="1">
      <a:defRPr sz="2400" kern="1200">
        <a:solidFill>
          <a:schemeClr val="tx1"/>
        </a:solidFill>
        <a:latin typeface="Arial" pitchFamily="-109" charset="0"/>
        <a:ea typeface="ＭＳ Ｐゴシック" pitchFamily="-109" charset="-128"/>
        <a:cs typeface="ＭＳ Ｐゴシック" pitchFamily="-109" charset="-128"/>
      </a:defRPr>
    </a:lvl8pPr>
    <a:lvl9pPr marL="3657600" algn="l" defTabSz="457200" rtl="0" eaLnBrk="1" latinLnBrk="0" hangingPunct="1">
      <a:defRPr sz="2400" kern="1200">
        <a:solidFill>
          <a:schemeClr val="tx1"/>
        </a:solidFill>
        <a:latin typeface="Arial" pitchFamily="-109" charset="0"/>
        <a:ea typeface="ＭＳ Ｐゴシック" pitchFamily="-109" charset="-128"/>
        <a:cs typeface="ＭＳ Ｐゴシック" pitchFamily="-109"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202"/>
    <a:srgbClr val="960101"/>
    <a:srgbClr val="0000FF"/>
    <a:srgbClr val="A60101"/>
    <a:srgbClr val="B30202"/>
    <a:srgbClr val="767674"/>
    <a:srgbClr val="B1AD9F"/>
    <a:srgbClr val="9E0D98"/>
    <a:srgbClr val="FFFA9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7" autoAdjust="0"/>
    <p:restoredTop sz="84915" autoAdjust="0"/>
  </p:normalViewPr>
  <p:slideViewPr>
    <p:cSldViewPr snapToGrid="0">
      <p:cViewPr>
        <p:scale>
          <a:sx n="100" d="100"/>
          <a:sy n="100" d="100"/>
        </p:scale>
        <p:origin x="-1192" y="-80"/>
      </p:cViewPr>
      <p:guideLst>
        <p:guide orient="horz" pos="4319"/>
        <p:guide pos="57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9952"/>
    </p:cViewPr>
  </p:sorterViewPr>
  <p:notesViewPr>
    <p:cSldViewPr snapToGrid="0" snapToObjects="1">
      <p:cViewPr varScale="1">
        <p:scale>
          <a:sx n="101" d="100"/>
          <a:sy n="101" d="100"/>
        </p:scale>
        <p:origin x="-448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77585D-3319-2848-ADBB-136B33F33AE1}" type="datetimeFigureOut">
              <a:rPr lang="es-ES_tradnl" smtClean="0"/>
              <a:pPr/>
              <a:t>1/15/13</a:t>
            </a:fld>
            <a:endParaRPr lang="es-ES_tradnl"/>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9BFF25-F2DD-D44B-8DA9-B766E9B630FE}" type="slidenum">
              <a:rPr lang="es-ES_tradnl" smtClean="0"/>
              <a:pPr/>
              <a:t>‹#›</a:t>
            </a:fld>
            <a:endParaRPr lang="es-ES_tradnl"/>
          </a:p>
        </p:txBody>
      </p:sp>
    </p:spTree>
    <p:extLst>
      <p:ext uri="{BB962C8B-B14F-4D97-AF65-F5344CB8AC3E}">
        <p14:creationId xmlns:p14="http://schemas.microsoft.com/office/powerpoint/2010/main" val="459177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42BE94EF-8A55-4945-808E-E03E18ED1A14}" type="slidenum">
              <a:rPr lang="en-US"/>
              <a:pPr/>
              <a:t>‹#›</a:t>
            </a:fld>
            <a:endParaRPr lang="en-US"/>
          </a:p>
        </p:txBody>
      </p:sp>
    </p:spTree>
    <p:extLst>
      <p:ext uri="{BB962C8B-B14F-4D97-AF65-F5344CB8AC3E}">
        <p14:creationId xmlns:p14="http://schemas.microsoft.com/office/powerpoint/2010/main" val="4556787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109" charset="0"/>
        <a:ea typeface="ＭＳ Ｐゴシック" pitchFamily="-109" charset="-128"/>
        <a:cs typeface="ＭＳ Ｐゴシック" pitchFamily="-109" charset="-128"/>
      </a:defRPr>
    </a:lvl1pPr>
    <a:lvl2pPr marL="4572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2pPr>
    <a:lvl3pPr marL="9144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3pPr>
    <a:lvl4pPr marL="13716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4pPr>
    <a:lvl5pPr marL="18288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A69A7-7C04-8646-9441-1AAE17496DBE}" type="slidenum">
              <a:rPr lang="en-US"/>
              <a:pPr/>
              <a:t>1</a:t>
            </a:fld>
            <a:endParaRPr lang="en-US" dirty="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dirty="0" smtClean="0"/>
              <a:t>Hi</a:t>
            </a:r>
            <a:r>
              <a:rPr lang="en-US" baseline="0" dirty="0" smtClean="0"/>
              <a:t> I am Amrita Lonkar and in this talk, I will briefly explain the code structure of SU2. </a:t>
            </a:r>
          </a:p>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5082D79-53A5-1F43-B258-5E35C01122D3}" type="slidenum">
              <a:rPr lang="en-US"/>
              <a:pPr/>
              <a:t>2</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w="9525"/>
        </p:spPr>
        <p:txBody>
          <a:bodyPr/>
          <a:lstStyle/>
          <a:p>
            <a:r>
              <a:rPr lang="en-US" baseline="0" dirty="0" smtClean="0"/>
              <a:t>SU2 is open-source and we all can use it and we can go inside the code and change things to customize it for our needs. Researchers can add new capabilities which </a:t>
            </a:r>
            <a:r>
              <a:rPr lang="en-US" baseline="0" dirty="0" err="1" smtClean="0"/>
              <a:t>aren</a:t>
            </a:r>
            <a:r>
              <a:rPr lang="fr-FR" baseline="0" dirty="0" smtClean="0"/>
              <a:t>’</a:t>
            </a:r>
            <a:r>
              <a:rPr lang="en-US" baseline="0" dirty="0" smtClean="0"/>
              <a:t>t fully supported at the moment, one can include a completely new set of equations, new boundary conditions, new turbulence models.</a:t>
            </a:r>
          </a:p>
          <a:p>
            <a:endParaRPr lang="en-US" baseline="0" dirty="0" smtClean="0"/>
          </a:p>
          <a:p>
            <a:r>
              <a:rPr lang="en-US" baseline="0" dirty="0" smtClean="0"/>
              <a:t>And this can be done very easily owing to the object oriented structure of SU2. OO Programming consists of interacting objects as opposed to a program that has a list of tasks it performs, there are bins for every capability, for example, a different class for every set of governing equations, there is a bin for Euler equations, one for plasma equations, and if you want to solve a completely new set of equations, you can just one more bin to this structure and connect it to the rest of the program without actually having to modify the rest of the code. </a:t>
            </a:r>
          </a:p>
          <a:p>
            <a:endParaRPr lang="en-US" baseline="0" dirty="0" smtClean="0"/>
          </a:p>
          <a:p>
            <a:r>
              <a:rPr lang="en-US" baseline="0" dirty="0" smtClean="0"/>
              <a:t>This is why it’s important to understand the class structure of the code. </a:t>
            </a:r>
            <a:endParaRPr lang="en-US" dirty="0" smtClean="0"/>
          </a:p>
          <a:p>
            <a:pPr eaLnBrk="1" hangingPunct="1"/>
            <a:endParaRPr lang="en-US" dirty="0" smtClean="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high level view of the code, once you get a copy of SU2 on your local computer and you look into the trunk directory, you will see these directories (in addition to a few others). These directories have the source code and I will quickly glance over what each one of these does. </a:t>
            </a:r>
          </a:p>
          <a:p>
            <a:endParaRPr lang="en-US" baseline="0" dirty="0" smtClean="0"/>
          </a:p>
          <a:p>
            <a:r>
              <a:rPr lang="en-US" baseline="0" dirty="0" smtClean="0"/>
              <a:t>SU2_CFD is the main module that solves the partial differential equations. </a:t>
            </a:r>
          </a:p>
          <a:p>
            <a:r>
              <a:rPr lang="en-US" baseline="0" dirty="0" smtClean="0"/>
              <a:t>SU2_DDC is used when you want to run a solution on multiple processors, it breaks the mesh for each processor.</a:t>
            </a:r>
          </a:p>
          <a:p>
            <a:r>
              <a:rPr lang="en-US" baseline="0" dirty="0" smtClean="0"/>
              <a:t>SU2_MAC is the mesh adaptation code, used to dynamically refine meshes for better accuracy while a flow solution is in progress. </a:t>
            </a:r>
          </a:p>
          <a:p>
            <a:r>
              <a:rPr lang="en-US" baseline="0" dirty="0" smtClean="0"/>
              <a:t>SU2_MDC is the mesh deformation code used to deform meshes while a flow solution is in progress. </a:t>
            </a:r>
          </a:p>
          <a:p>
            <a:r>
              <a:rPr lang="en-US" baseline="0" dirty="0" smtClean="0"/>
              <a:t>SU2_PBC is a preprocessor used when you have periodic boundary conditions, it creates halo cells around periodic boundaries.</a:t>
            </a:r>
          </a:p>
          <a:p>
            <a:r>
              <a:rPr lang="en-US" baseline="0" dirty="0" smtClean="0"/>
              <a:t>Then, you have SU2_SMC which is called when you have sliding meshes. </a:t>
            </a:r>
          </a:p>
          <a:p>
            <a:endParaRPr lang="en-US" baseline="0" dirty="0" smtClean="0"/>
          </a:p>
          <a:p>
            <a:r>
              <a:rPr lang="en-US" baseline="0" dirty="0" smtClean="0"/>
              <a:t>In this talk, we are going to focus on the main module, which is SU2_CFD.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2BE94EF-8A55-4945-808E-E03E18ED1A14}" type="slidenum">
              <a:rPr lang="en-US" smtClean="0"/>
              <a:pPr/>
              <a:t>3</a:t>
            </a:fld>
            <a:endParaRPr lang="en-US"/>
          </a:p>
        </p:txBody>
      </p:sp>
    </p:spTree>
    <p:extLst>
      <p:ext uri="{BB962C8B-B14F-4D97-AF65-F5344CB8AC3E}">
        <p14:creationId xmlns:p14="http://schemas.microsoft.com/office/powerpoint/2010/main" val="2307607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SU2_CFD</a:t>
            </a:r>
            <a:r>
              <a:rPr lang="en-US" baseline="0" dirty="0" smtClean="0"/>
              <a:t> does three things, mainly, it reads the input configuration file and the mesh file. It solves the governing equations and then it outputs the solution in a file. </a:t>
            </a:r>
          </a:p>
          <a:p>
            <a:r>
              <a:rPr lang="en-US" baseline="0" dirty="0" smtClean="0"/>
              <a:t>Now let’s look at each of these in a little bit detail, before I begin, let me mention that SU2 names every class starting with a C followed by what it does. </a:t>
            </a:r>
          </a:p>
          <a:p>
            <a:endParaRPr lang="en-US" baseline="0" dirty="0" smtClean="0"/>
          </a:p>
          <a:p>
            <a:r>
              <a:rPr lang="en-US" baseline="0" dirty="0" smtClean="0"/>
              <a:t>So, </a:t>
            </a:r>
            <a:r>
              <a:rPr lang="en-US" baseline="0" dirty="0" err="1" smtClean="0"/>
              <a:t>Cconfig</a:t>
            </a:r>
            <a:r>
              <a:rPr lang="en-US" baseline="0" dirty="0" smtClean="0"/>
              <a:t> is a class for reading and storing the configuration specs, </a:t>
            </a:r>
            <a:r>
              <a:rPr lang="en-US" baseline="0" dirty="0" err="1" smtClean="0"/>
              <a:t>Cgeometry</a:t>
            </a:r>
            <a:r>
              <a:rPr lang="en-US" baseline="0" dirty="0" smtClean="0"/>
              <a:t> is to read and store the geometry. we will start with the input. If one is using </a:t>
            </a:r>
            <a:r>
              <a:rPr lang="en-US" baseline="0" dirty="0" err="1" smtClean="0"/>
              <a:t>multigrid</a:t>
            </a:r>
            <a:r>
              <a:rPr lang="en-US" baseline="0" dirty="0" smtClean="0"/>
              <a:t> to accelerate convergence by using multiple meshes with different degree of coarseness, then </a:t>
            </a:r>
            <a:r>
              <a:rPr lang="en-US" baseline="0" dirty="0" err="1" smtClean="0"/>
              <a:t>Cgeometry</a:t>
            </a:r>
            <a:r>
              <a:rPr lang="en-US" baseline="0" dirty="0" smtClean="0"/>
              <a:t> creates different meshes inside the code, which are used by the solver. You can output these meshes too if you want to look at them. </a:t>
            </a:r>
          </a:p>
          <a:p>
            <a:endParaRPr lang="en-US" baseline="0" dirty="0" smtClean="0"/>
          </a:p>
          <a:p>
            <a:r>
              <a:rPr lang="en-US" baseline="0" dirty="0" smtClean="0"/>
              <a:t>Then, let’s go to the Output class, </a:t>
            </a:r>
            <a:r>
              <a:rPr lang="en-US" baseline="0" dirty="0" err="1" smtClean="0"/>
              <a:t>Coutput</a:t>
            </a:r>
            <a:r>
              <a:rPr lang="en-US" baseline="0" dirty="0" smtClean="0"/>
              <a:t>, which is used to print the residuals on the screen, write the converged solution to files in </a:t>
            </a:r>
            <a:r>
              <a:rPr lang="en-US" baseline="0" dirty="0" err="1" smtClean="0"/>
              <a:t>tecplot</a:t>
            </a:r>
            <a:r>
              <a:rPr lang="en-US" baseline="0" dirty="0" smtClean="0"/>
              <a:t>/</a:t>
            </a:r>
            <a:r>
              <a:rPr lang="en-US" baseline="0" dirty="0" err="1" smtClean="0"/>
              <a:t>paraview</a:t>
            </a:r>
            <a:r>
              <a:rPr lang="en-US" baseline="0" dirty="0" smtClean="0"/>
              <a:t> format and other things. </a:t>
            </a:r>
          </a:p>
          <a:p>
            <a:endParaRPr lang="en-US" baseline="0" dirty="0" smtClean="0"/>
          </a:p>
          <a:p>
            <a:r>
              <a:rPr lang="en-US" baseline="0" dirty="0" smtClean="0"/>
              <a:t>These two classes are defined in the Common directory, because they are used by the other modules too. </a:t>
            </a:r>
          </a:p>
          <a:p>
            <a:endParaRPr lang="en-US" baseline="0" dirty="0" smtClean="0"/>
          </a:p>
          <a:p>
            <a:r>
              <a:rPr lang="en-US" baseline="0" dirty="0" smtClean="0"/>
              <a:t>Next, l</a:t>
            </a:r>
          </a:p>
          <a:p>
            <a:endParaRPr lang="en-US" dirty="0"/>
          </a:p>
        </p:txBody>
      </p:sp>
      <p:sp>
        <p:nvSpPr>
          <p:cNvPr id="4" name="Slide Number Placeholder 3"/>
          <p:cNvSpPr>
            <a:spLocks noGrp="1"/>
          </p:cNvSpPr>
          <p:nvPr>
            <p:ph type="sldNum" sz="quarter" idx="10"/>
          </p:nvPr>
        </p:nvSpPr>
        <p:spPr/>
        <p:txBody>
          <a:bodyPr/>
          <a:lstStyle/>
          <a:p>
            <a:fld id="{42BE94EF-8A55-4945-808E-E03E18ED1A14}" type="slidenum">
              <a:rPr lang="en-US" smtClean="0"/>
              <a:pPr/>
              <a:t>4</a:t>
            </a:fld>
            <a:endParaRPr lang="en-US"/>
          </a:p>
        </p:txBody>
      </p:sp>
    </p:spTree>
    <p:extLst>
      <p:ext uri="{BB962C8B-B14F-4D97-AF65-F5344CB8AC3E}">
        <p14:creationId xmlns:p14="http://schemas.microsoft.com/office/powerpoint/2010/main" val="397739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Jan 15th, 2013</a:t>
            </a:r>
            <a:endParaRPr lang="en-US" dirty="0"/>
          </a:p>
        </p:txBody>
      </p:sp>
      <p:sp>
        <p:nvSpPr>
          <p:cNvPr id="5" name="Footer Placeholder 4"/>
          <p:cNvSpPr>
            <a:spLocks noGrp="1"/>
          </p:cNvSpPr>
          <p:nvPr>
            <p:ph type="ftr" sz="quarter" idx="11"/>
          </p:nvPr>
        </p:nvSpPr>
        <p:spPr/>
        <p:txBody>
          <a:bodyPr/>
          <a:lstStyle>
            <a:lvl1pPr>
              <a:defRPr/>
            </a:lvl1pPr>
          </a:lstStyle>
          <a:p>
            <a:r>
              <a:rPr lang="en-US" smtClean="0"/>
              <a:t>SU2 Release Version 2.0 Workshop</a:t>
            </a:r>
            <a:endParaRPr lang="en-US"/>
          </a:p>
        </p:txBody>
      </p:sp>
      <p:sp>
        <p:nvSpPr>
          <p:cNvPr id="6" name="Slide Number Placeholder 5"/>
          <p:cNvSpPr>
            <a:spLocks noGrp="1"/>
          </p:cNvSpPr>
          <p:nvPr>
            <p:ph type="sldNum" sz="quarter" idx="12"/>
          </p:nvPr>
        </p:nvSpPr>
        <p:spPr/>
        <p:txBody>
          <a:bodyPr/>
          <a:lstStyle>
            <a:lvl1pPr>
              <a:defRPr smtClean="0"/>
            </a:lvl1pPr>
          </a:lstStyle>
          <a:p>
            <a:fld id="{4E72C31D-8AAB-C74A-AB6C-7A200731F72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Jan 15th, 2013</a:t>
            </a:r>
            <a:endParaRPr lang="en-US" dirty="0"/>
          </a:p>
        </p:txBody>
      </p:sp>
      <p:sp>
        <p:nvSpPr>
          <p:cNvPr id="5" name="Footer Placeholder 4"/>
          <p:cNvSpPr>
            <a:spLocks noGrp="1"/>
          </p:cNvSpPr>
          <p:nvPr>
            <p:ph type="ftr" sz="quarter" idx="11"/>
          </p:nvPr>
        </p:nvSpPr>
        <p:spPr/>
        <p:txBody>
          <a:bodyPr/>
          <a:lstStyle>
            <a:lvl1pPr>
              <a:defRPr/>
            </a:lvl1pPr>
          </a:lstStyle>
          <a:p>
            <a:r>
              <a:rPr lang="en-US" smtClean="0"/>
              <a:t>SU2 Release Version 2.0 Workshop</a:t>
            </a:r>
            <a:endParaRPr lang="en-US"/>
          </a:p>
        </p:txBody>
      </p:sp>
      <p:sp>
        <p:nvSpPr>
          <p:cNvPr id="6" name="Slide Number Placeholder 5"/>
          <p:cNvSpPr>
            <a:spLocks noGrp="1"/>
          </p:cNvSpPr>
          <p:nvPr>
            <p:ph type="sldNum" sz="quarter" idx="12"/>
          </p:nvPr>
        </p:nvSpPr>
        <p:spPr/>
        <p:txBody>
          <a:bodyPr/>
          <a:lstStyle>
            <a:lvl1pPr>
              <a:defRPr smtClean="0"/>
            </a:lvl1pPr>
          </a:lstStyle>
          <a:p>
            <a:fld id="{13327632-CE63-A847-914F-A1F825E2A68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Jan 15th, 2013</a:t>
            </a:r>
            <a:endParaRPr lang="en-US" dirty="0"/>
          </a:p>
        </p:txBody>
      </p:sp>
      <p:sp>
        <p:nvSpPr>
          <p:cNvPr id="6" name="Footer Placeholder 5"/>
          <p:cNvSpPr>
            <a:spLocks noGrp="1"/>
          </p:cNvSpPr>
          <p:nvPr>
            <p:ph type="ftr" sz="quarter" idx="11"/>
          </p:nvPr>
        </p:nvSpPr>
        <p:spPr/>
        <p:txBody>
          <a:bodyPr/>
          <a:lstStyle>
            <a:lvl1pPr>
              <a:defRPr/>
            </a:lvl1pPr>
          </a:lstStyle>
          <a:p>
            <a:r>
              <a:rPr lang="en-US" smtClean="0"/>
              <a:t>SU2 Release Version 2.0 Workshop</a:t>
            </a:r>
            <a:endParaRPr lang="en-US"/>
          </a:p>
        </p:txBody>
      </p:sp>
      <p:sp>
        <p:nvSpPr>
          <p:cNvPr id="7" name="Slide Number Placeholder 6"/>
          <p:cNvSpPr>
            <a:spLocks noGrp="1"/>
          </p:cNvSpPr>
          <p:nvPr>
            <p:ph type="sldNum" sz="quarter" idx="12"/>
          </p:nvPr>
        </p:nvSpPr>
        <p:spPr/>
        <p:txBody>
          <a:bodyPr/>
          <a:lstStyle>
            <a:lvl1pPr>
              <a:defRPr smtClean="0"/>
            </a:lvl1pPr>
          </a:lstStyle>
          <a:p>
            <a:fld id="{83880855-7A67-3748-B6A2-A4B8B78A59C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7.tiff"/><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76200"/>
            <a:ext cx="4572000" cy="37560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439596"/>
            <a:ext cx="3352800" cy="1160604"/>
          </a:xfrm>
          <a:prstGeom prst="rect">
            <a:avLst/>
          </a:prstGeom>
          <a:noFill/>
          <a:ln w="9525">
            <a:noFill/>
            <a:miter lim="800000"/>
            <a:headEnd/>
            <a:tailEnd/>
          </a:ln>
          <a:effectLst/>
        </p:spPr>
      </p:pic>
      <p:pic>
        <p:nvPicPr>
          <p:cNvPr id="1037" name="Picture 1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3048000" cy="457200"/>
          </a:xfrm>
          <a:prstGeom prst="rect">
            <a:avLst/>
          </a:prstGeom>
          <a:noFill/>
          <a:ln w="9525">
            <a:noFill/>
            <a:miter lim="800000"/>
            <a:headEnd/>
            <a:tailEnd/>
          </a:ln>
          <a:effectLst/>
        </p:spPr>
      </p:pic>
      <p:sp>
        <p:nvSpPr>
          <p:cNvPr id="1028" name="Rectangle 4"/>
          <p:cNvSpPr>
            <a:spLocks noGrp="1" noChangeArrowheads="1"/>
          </p:cNvSpPr>
          <p:nvPr>
            <p:ph type="dt" sz="half" idx="2"/>
          </p:nvPr>
        </p:nvSpPr>
        <p:spPr bwMode="auto">
          <a:xfrm>
            <a:off x="211676" y="6543789"/>
            <a:ext cx="1380057" cy="3132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solidFill>
                  <a:schemeClr val="bg2"/>
                </a:solidFill>
                <a:latin typeface="Calibri"/>
                <a:cs typeface="Calibri"/>
              </a:defRPr>
            </a:lvl1pPr>
          </a:lstStyle>
          <a:p>
            <a:r>
              <a:rPr lang="en-US" smtClean="0"/>
              <a:t>Jan 15th, 2013</a:t>
            </a:r>
            <a:endParaRPr lang="en-US" dirty="0"/>
          </a:p>
        </p:txBody>
      </p:sp>
      <p:sp>
        <p:nvSpPr>
          <p:cNvPr id="1029" name="Rectangle 5"/>
          <p:cNvSpPr>
            <a:spLocks noGrp="1" noChangeArrowheads="1"/>
          </p:cNvSpPr>
          <p:nvPr>
            <p:ph type="ftr" sz="quarter" idx="3"/>
          </p:nvPr>
        </p:nvSpPr>
        <p:spPr bwMode="auto">
          <a:xfrm>
            <a:off x="1591733" y="6543789"/>
            <a:ext cx="6841067" cy="313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solidFill>
                  <a:schemeClr val="bg2"/>
                </a:solidFill>
                <a:latin typeface="Calibri"/>
                <a:cs typeface="Calibri"/>
              </a:defRPr>
            </a:lvl1pPr>
          </a:lstStyle>
          <a:p>
            <a:r>
              <a:rPr lang="en-US" smtClean="0"/>
              <a:t>SU2 Release Version 2.0 Workshop</a:t>
            </a:r>
            <a:endParaRPr lang="en-US"/>
          </a:p>
        </p:txBody>
      </p:sp>
      <p:pic>
        <p:nvPicPr>
          <p:cNvPr id="1032" name="Picture 8"/>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533400"/>
            <a:ext cx="101600" cy="6324600"/>
          </a:xfrm>
          <a:prstGeom prst="rect">
            <a:avLst/>
          </a:prstGeom>
          <a:noFill/>
          <a:ln w="9525">
            <a:noFill/>
            <a:miter lim="800000"/>
            <a:headEnd/>
            <a:tailEnd/>
          </a:ln>
          <a:effectLst/>
        </p:spPr>
      </p:pic>
      <p:pic>
        <p:nvPicPr>
          <p:cNvPr id="1033" name="Picture 9"/>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0" y="0"/>
            <a:ext cx="9144000" cy="85725"/>
          </a:xfrm>
          <a:prstGeom prst="rect">
            <a:avLst/>
          </a:prstGeom>
          <a:noFill/>
          <a:ln w="9525">
            <a:noFill/>
            <a:miter lim="800000"/>
            <a:headEnd/>
            <a:tailEnd/>
          </a:ln>
          <a:effectLst/>
        </p:spPr>
      </p:pic>
      <p:sp>
        <p:nvSpPr>
          <p:cNvPr id="1044" name="Oval 20"/>
          <p:cNvSpPr>
            <a:spLocks noChangeArrowheads="1"/>
          </p:cNvSpPr>
          <p:nvPr userDrawn="1"/>
        </p:nvSpPr>
        <p:spPr bwMode="auto">
          <a:xfrm>
            <a:off x="109539" y="95250"/>
            <a:ext cx="8591956" cy="2994025"/>
          </a:xfrm>
          <a:prstGeom prst="ellipse">
            <a:avLst/>
          </a:prstGeom>
          <a:solidFill>
            <a:schemeClr val="bg1"/>
          </a:solidFill>
          <a:ln w="9525">
            <a:solidFill>
              <a:schemeClr val="bg1"/>
            </a:solidFill>
            <a:round/>
            <a:headEnd/>
            <a:tailEnd/>
          </a:ln>
        </p:spPr>
        <p:txBody>
          <a:bodyPr wrap="none" anchor="ctr">
            <a:prstTxWarp prst="textNoShape">
              <a:avLst/>
            </a:prstTxWarp>
          </a:bodyPr>
          <a:lstStyle/>
          <a:p>
            <a:endParaRPr lang="en-US" noProof="0"/>
          </a:p>
        </p:txBody>
      </p:sp>
      <p:pic>
        <p:nvPicPr>
          <p:cNvPr id="17" name="Picture 16" descr="adl_logo.png"/>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0540" y="10546"/>
            <a:ext cx="2184652" cy="408185"/>
          </a:xfrm>
          <a:prstGeom prst="rect">
            <a:avLst/>
          </a:prstGeom>
        </p:spPr>
      </p:pic>
      <p:sp>
        <p:nvSpPr>
          <p:cNvPr id="1026" name="Rectangle 2"/>
          <p:cNvSpPr>
            <a:spLocks noGrp="1" noChangeArrowheads="1"/>
          </p:cNvSpPr>
          <p:nvPr>
            <p:ph type="title"/>
          </p:nvPr>
        </p:nvSpPr>
        <p:spPr bwMode="auto">
          <a:xfrm>
            <a:off x="1587500" y="0"/>
            <a:ext cx="648108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dirty="0"/>
              <a:t>Click to edit Master title style</a:t>
            </a:r>
          </a:p>
        </p:txBody>
      </p:sp>
      <p:sp>
        <p:nvSpPr>
          <p:cNvPr id="1027" name="Rectangle 3"/>
          <p:cNvSpPr>
            <a:spLocks noGrp="1" noChangeArrowheads="1"/>
          </p:cNvSpPr>
          <p:nvPr>
            <p:ph type="body" idx="1"/>
          </p:nvPr>
        </p:nvSpPr>
        <p:spPr bwMode="auto">
          <a:xfrm>
            <a:off x="6858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sldNum" sz="quarter" idx="4"/>
          </p:nvPr>
        </p:nvSpPr>
        <p:spPr bwMode="auto">
          <a:xfrm>
            <a:off x="8432800" y="6543789"/>
            <a:ext cx="567256" cy="3132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bg2"/>
                </a:solidFill>
                <a:latin typeface="Calibri"/>
                <a:cs typeface="Calibri"/>
              </a:defRPr>
            </a:lvl1pPr>
          </a:lstStyle>
          <a:p>
            <a:fld id="{651D3F06-29C6-BB45-B1A9-E8865DC8A224}" type="slidenum">
              <a:rPr lang="en-US" smtClean="0"/>
              <a:pPr/>
              <a:t>‹#›</a:t>
            </a:fld>
            <a:endParaRPr lang="en-US"/>
          </a:p>
        </p:txBody>
      </p:sp>
      <p:pic>
        <p:nvPicPr>
          <p:cNvPr id="22" name="Imagen 21" descr="SU_BlockStree_2color.tif"/>
          <p:cNvPicPr>
            <a:picLocks noChangeAspect="1"/>
          </p:cNvPicPr>
          <p:nvPr userDrawn="1"/>
        </p:nvPicPr>
        <p:blipFill>
          <a:blip r:embed="rId11"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40" y="470807"/>
            <a:ext cx="433310" cy="577747"/>
          </a:xfrm>
          <a:prstGeom prst="rect">
            <a:avLst/>
          </a:prstGeom>
        </p:spPr>
      </p:pic>
      <p:pic>
        <p:nvPicPr>
          <p:cNvPr id="15" name="Imagen 12"/>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8198505" y="229157"/>
            <a:ext cx="863682" cy="737196"/>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iming>
    <p:tnLst>
      <p:par>
        <p:cTn xmlns:p14="http://schemas.microsoft.com/office/powerpoint/2010/main" id="1" dur="indefinite" restart="never" nodeType="tmRoot"/>
      </p:par>
    </p:tnLst>
  </p:timing>
  <p:hf hdr="0"/>
  <p:txStyles>
    <p:titleStyle>
      <a:lvl1pPr algn="ctr" rtl="0" fontAlgn="base">
        <a:spcBef>
          <a:spcPct val="0"/>
        </a:spcBef>
        <a:spcAft>
          <a:spcPct val="0"/>
        </a:spcAft>
        <a:defRPr sz="3200" b="0">
          <a:solidFill>
            <a:srgbClr val="800000"/>
          </a:solidFill>
          <a:latin typeface="Calibri"/>
          <a:ea typeface="+mj-ea"/>
          <a:cs typeface="Calibri"/>
        </a:defRPr>
      </a:lvl1pPr>
      <a:lvl2pPr algn="ctr" rtl="0" fontAlgn="base">
        <a:spcBef>
          <a:spcPct val="0"/>
        </a:spcBef>
        <a:spcAft>
          <a:spcPct val="0"/>
        </a:spcAft>
        <a:defRPr sz="4400">
          <a:solidFill>
            <a:schemeClr val="tx2"/>
          </a:solidFill>
          <a:latin typeface="Arial" pitchFamily="-109" charset="0"/>
          <a:ea typeface="ＭＳ Ｐゴシック" pitchFamily="-109" charset="-128"/>
          <a:cs typeface="ＭＳ Ｐゴシック" pitchFamily="-109" charset="-128"/>
        </a:defRPr>
      </a:lvl2pPr>
      <a:lvl3pPr algn="ctr" rtl="0" fontAlgn="base">
        <a:spcBef>
          <a:spcPct val="0"/>
        </a:spcBef>
        <a:spcAft>
          <a:spcPct val="0"/>
        </a:spcAft>
        <a:defRPr sz="4400">
          <a:solidFill>
            <a:schemeClr val="tx2"/>
          </a:solidFill>
          <a:latin typeface="Arial" pitchFamily="-109" charset="0"/>
          <a:ea typeface="ＭＳ Ｐゴシック" pitchFamily="-109" charset="-128"/>
          <a:cs typeface="ＭＳ Ｐゴシック" pitchFamily="-109" charset="-128"/>
        </a:defRPr>
      </a:lvl3pPr>
      <a:lvl4pPr algn="ctr" rtl="0" fontAlgn="base">
        <a:spcBef>
          <a:spcPct val="0"/>
        </a:spcBef>
        <a:spcAft>
          <a:spcPct val="0"/>
        </a:spcAft>
        <a:defRPr sz="4400">
          <a:solidFill>
            <a:schemeClr val="tx2"/>
          </a:solidFill>
          <a:latin typeface="Arial" pitchFamily="-109" charset="0"/>
          <a:ea typeface="ＭＳ Ｐゴシック" pitchFamily="-109" charset="-128"/>
          <a:cs typeface="ＭＳ Ｐゴシック" pitchFamily="-109" charset="-128"/>
        </a:defRPr>
      </a:lvl4pPr>
      <a:lvl5pPr algn="ctr" rtl="0" fontAlgn="base">
        <a:spcBef>
          <a:spcPct val="0"/>
        </a:spcBef>
        <a:spcAft>
          <a:spcPct val="0"/>
        </a:spcAft>
        <a:defRPr sz="4400">
          <a:solidFill>
            <a:schemeClr val="tx2"/>
          </a:solidFill>
          <a:latin typeface="Arial" pitchFamily="-109" charset="0"/>
          <a:ea typeface="ＭＳ Ｐゴシック" pitchFamily="-109" charset="-128"/>
          <a:cs typeface="ＭＳ Ｐゴシック" pitchFamily="-109" charset="-128"/>
        </a:defRPr>
      </a:lvl5pPr>
      <a:lvl6pPr marL="457200" algn="ctr" rtl="0" fontAlgn="base">
        <a:spcBef>
          <a:spcPct val="0"/>
        </a:spcBef>
        <a:spcAft>
          <a:spcPct val="0"/>
        </a:spcAft>
        <a:defRPr sz="4400">
          <a:solidFill>
            <a:schemeClr val="tx2"/>
          </a:solidFill>
          <a:latin typeface="Arial" pitchFamily="-109" charset="0"/>
          <a:ea typeface="ＭＳ Ｐゴシック" pitchFamily="-109" charset="-128"/>
          <a:cs typeface="ＭＳ Ｐゴシック" pitchFamily="-109" charset="-128"/>
        </a:defRPr>
      </a:lvl6pPr>
      <a:lvl7pPr marL="914400" algn="ctr" rtl="0" fontAlgn="base">
        <a:spcBef>
          <a:spcPct val="0"/>
        </a:spcBef>
        <a:spcAft>
          <a:spcPct val="0"/>
        </a:spcAft>
        <a:defRPr sz="4400">
          <a:solidFill>
            <a:schemeClr val="tx2"/>
          </a:solidFill>
          <a:latin typeface="Arial" pitchFamily="-109" charset="0"/>
          <a:ea typeface="ＭＳ Ｐゴシック" pitchFamily="-109" charset="-128"/>
          <a:cs typeface="ＭＳ Ｐゴシック" pitchFamily="-109" charset="-128"/>
        </a:defRPr>
      </a:lvl7pPr>
      <a:lvl8pPr marL="1371600" algn="ctr" rtl="0" fontAlgn="base">
        <a:spcBef>
          <a:spcPct val="0"/>
        </a:spcBef>
        <a:spcAft>
          <a:spcPct val="0"/>
        </a:spcAft>
        <a:defRPr sz="4400">
          <a:solidFill>
            <a:schemeClr val="tx2"/>
          </a:solidFill>
          <a:latin typeface="Arial" pitchFamily="-109" charset="0"/>
          <a:ea typeface="ＭＳ Ｐゴシック" pitchFamily="-109" charset="-128"/>
          <a:cs typeface="ＭＳ Ｐゴシック" pitchFamily="-109" charset="-128"/>
        </a:defRPr>
      </a:lvl8pPr>
      <a:lvl9pPr marL="1828800" algn="ctr" rtl="0" fontAlgn="base">
        <a:spcBef>
          <a:spcPct val="0"/>
        </a:spcBef>
        <a:spcAft>
          <a:spcPct val="0"/>
        </a:spcAft>
        <a:defRPr sz="4400">
          <a:solidFill>
            <a:schemeClr val="tx2"/>
          </a:solidFill>
          <a:latin typeface="Arial" pitchFamily="-109" charset="0"/>
          <a:ea typeface="ＭＳ Ｐゴシック" pitchFamily="-109" charset="-128"/>
          <a:cs typeface="ＭＳ Ｐゴシック" pitchFamily="-109" charset="-128"/>
        </a:defRPr>
      </a:lvl9pPr>
    </p:titleStyle>
    <p:bodyStyle>
      <a:lvl1pPr marL="342900" indent="-342900" algn="l" rtl="0" fontAlgn="base">
        <a:spcBef>
          <a:spcPct val="20000"/>
        </a:spcBef>
        <a:spcAft>
          <a:spcPct val="0"/>
        </a:spcAft>
        <a:buChar char="•"/>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ea typeface="+mn-ea"/>
          <a:cs typeface="Calibri"/>
        </a:defRPr>
      </a:lvl2pPr>
      <a:lvl3pPr marL="1143000" indent="-228600" algn="l" rtl="0" fontAlgn="base">
        <a:spcBef>
          <a:spcPct val="20000"/>
        </a:spcBef>
        <a:spcAft>
          <a:spcPct val="0"/>
        </a:spcAft>
        <a:buChar char="•"/>
        <a:defRPr sz="2400">
          <a:solidFill>
            <a:schemeClr val="tx1"/>
          </a:solidFill>
          <a:latin typeface="Calibri"/>
          <a:ea typeface="+mn-ea"/>
          <a:cs typeface="Calibri"/>
        </a:defRPr>
      </a:lvl3pPr>
      <a:lvl4pPr marL="1600200" indent="-228600" algn="l" rtl="0" fontAlgn="base">
        <a:spcBef>
          <a:spcPct val="20000"/>
        </a:spcBef>
        <a:spcAft>
          <a:spcPct val="0"/>
        </a:spcAft>
        <a:buChar char="–"/>
        <a:defRPr sz="2000">
          <a:solidFill>
            <a:schemeClr val="tx1"/>
          </a:solidFill>
          <a:latin typeface="Calibri"/>
          <a:ea typeface="+mn-ea"/>
          <a:cs typeface="Calibri"/>
        </a:defRPr>
      </a:lvl4pPr>
      <a:lvl5pPr marL="2057400" indent="-228600" algn="l" rtl="0" fontAlgn="base">
        <a:spcBef>
          <a:spcPct val="20000"/>
        </a:spcBef>
        <a:spcAft>
          <a:spcPct val="0"/>
        </a:spcAft>
        <a:buChar char="»"/>
        <a:defRPr sz="2000">
          <a:solidFill>
            <a:schemeClr val="tx1"/>
          </a:solidFill>
          <a:latin typeface="Calibri"/>
          <a:ea typeface="+mn-ea"/>
          <a:cs typeface="Calibri"/>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ChangeArrowheads="1"/>
          </p:cNvSpPr>
          <p:nvPr/>
        </p:nvSpPr>
        <p:spPr bwMode="auto">
          <a:xfrm>
            <a:off x="261457" y="2679699"/>
            <a:ext cx="4556826" cy="3464023"/>
          </a:xfrm>
          <a:prstGeom prst="rect">
            <a:avLst/>
          </a:prstGeom>
          <a:noFill/>
          <a:ln w="9525">
            <a:noFill/>
            <a:miter lim="800000"/>
            <a:headEnd/>
            <a:tailEnd/>
          </a:ln>
          <a:effectLst/>
        </p:spPr>
        <p:txBody>
          <a:bodyPr>
            <a:prstTxWarp prst="textNoShape">
              <a:avLst/>
            </a:prstTxWarp>
          </a:bodyPr>
          <a:lstStyle/>
          <a:p>
            <a:pPr eaLnBrk="1" hangingPunct="1">
              <a:spcBef>
                <a:spcPct val="20000"/>
              </a:spcBef>
            </a:pPr>
            <a:r>
              <a:rPr lang="en-US" sz="1800" b="1" i="1" dirty="0">
                <a:latin typeface="Arial"/>
                <a:cs typeface="Arial"/>
              </a:rPr>
              <a:t>SU</a:t>
            </a:r>
            <a:r>
              <a:rPr lang="en-US" sz="1800" b="1" i="1" baseline="30000" dirty="0">
                <a:latin typeface="Arial"/>
                <a:cs typeface="Arial"/>
              </a:rPr>
              <a:t>2</a:t>
            </a:r>
            <a:r>
              <a:rPr lang="en-US" sz="1800" b="1" i="1" dirty="0">
                <a:latin typeface="Arial"/>
                <a:cs typeface="Arial"/>
              </a:rPr>
              <a:t> Release Version 2.0 </a:t>
            </a:r>
            <a:r>
              <a:rPr lang="en-US" sz="1800" b="1" i="1" dirty="0" smtClean="0">
                <a:latin typeface="Arial"/>
                <a:cs typeface="Arial"/>
              </a:rPr>
              <a:t>Workshop</a:t>
            </a:r>
          </a:p>
          <a:p>
            <a:pPr eaLnBrk="1" hangingPunct="1">
              <a:spcBef>
                <a:spcPct val="20000"/>
              </a:spcBef>
            </a:pPr>
            <a:r>
              <a:rPr lang="en-US" sz="1800" b="1" i="1" dirty="0" smtClean="0">
                <a:solidFill>
                  <a:schemeClr val="bg2"/>
                </a:solidFill>
                <a:latin typeface="Arial"/>
                <a:cs typeface="Arial"/>
              </a:rPr>
              <a:t>Stanford University</a:t>
            </a:r>
          </a:p>
          <a:p>
            <a:pPr eaLnBrk="1" hangingPunct="1">
              <a:spcBef>
                <a:spcPct val="20000"/>
              </a:spcBef>
            </a:pPr>
            <a:r>
              <a:rPr lang="en-US" sz="1800" b="1" i="1" dirty="0" smtClean="0">
                <a:solidFill>
                  <a:schemeClr val="bg2"/>
                </a:solidFill>
                <a:latin typeface="Arial"/>
                <a:cs typeface="Arial"/>
              </a:rPr>
              <a:t>Tuesday</a:t>
            </a:r>
            <a:r>
              <a:rPr lang="en-US" sz="1800" b="1" i="1" dirty="0">
                <a:solidFill>
                  <a:schemeClr val="bg2"/>
                </a:solidFill>
                <a:latin typeface="Arial"/>
                <a:cs typeface="Arial"/>
              </a:rPr>
              <a:t>, January 15</a:t>
            </a:r>
            <a:r>
              <a:rPr lang="en-US" sz="1800" b="1" i="1" baseline="30000" dirty="0">
                <a:solidFill>
                  <a:schemeClr val="bg2"/>
                </a:solidFill>
                <a:latin typeface="Arial"/>
                <a:cs typeface="Arial"/>
              </a:rPr>
              <a:t>th</a:t>
            </a:r>
            <a:r>
              <a:rPr lang="en-US" sz="1800" b="1" i="1" dirty="0">
                <a:solidFill>
                  <a:schemeClr val="bg2"/>
                </a:solidFill>
                <a:latin typeface="Arial"/>
                <a:cs typeface="Arial"/>
              </a:rPr>
              <a:t>, 2013</a:t>
            </a:r>
          </a:p>
          <a:p>
            <a:pPr eaLnBrk="1" hangingPunct="1">
              <a:spcBef>
                <a:spcPct val="20000"/>
              </a:spcBef>
            </a:pPr>
            <a:endParaRPr lang="en-US" sz="1800" b="1" i="1" dirty="0" smtClean="0">
              <a:latin typeface="Arial"/>
              <a:cs typeface="Arial"/>
            </a:endParaRPr>
          </a:p>
          <a:p>
            <a:pPr eaLnBrk="1" hangingPunct="1">
              <a:spcBef>
                <a:spcPct val="20000"/>
              </a:spcBef>
            </a:pPr>
            <a:r>
              <a:rPr lang="pl-PL" sz="1600" b="1" i="1" dirty="0" smtClean="0">
                <a:latin typeface="Arial"/>
                <a:cs typeface="Arial"/>
              </a:rPr>
              <a:t>Amrita K. </a:t>
            </a:r>
            <a:r>
              <a:rPr lang="pl-PL" sz="1600" b="1" i="1" dirty="0" smtClean="0">
                <a:latin typeface="Arial"/>
                <a:cs typeface="Arial"/>
              </a:rPr>
              <a:t>Lonkar</a:t>
            </a:r>
          </a:p>
          <a:p>
            <a:pPr eaLnBrk="1" hangingPunct="1">
              <a:spcBef>
                <a:spcPct val="20000"/>
              </a:spcBef>
            </a:pPr>
            <a:r>
              <a:rPr lang="en-US" sz="1400" b="1" i="1" dirty="0" smtClean="0">
                <a:solidFill>
                  <a:schemeClr val="bg2"/>
                </a:solidFill>
                <a:latin typeface="Arial"/>
                <a:cs typeface="Arial"/>
              </a:rPr>
              <a:t>Department </a:t>
            </a:r>
            <a:r>
              <a:rPr lang="en-US" sz="1400" b="1" i="1" dirty="0">
                <a:solidFill>
                  <a:schemeClr val="bg2"/>
                </a:solidFill>
                <a:latin typeface="Arial"/>
                <a:cs typeface="Arial"/>
              </a:rPr>
              <a:t>of Aeronautics &amp; Astronautics</a:t>
            </a:r>
          </a:p>
          <a:p>
            <a:pPr eaLnBrk="1" hangingPunct="1">
              <a:spcBef>
                <a:spcPct val="20000"/>
              </a:spcBef>
            </a:pPr>
            <a:r>
              <a:rPr lang="en-US" sz="1400" b="1" i="1" dirty="0">
                <a:solidFill>
                  <a:schemeClr val="bg2"/>
                </a:solidFill>
                <a:latin typeface="Arial"/>
                <a:cs typeface="Arial"/>
              </a:rPr>
              <a:t>Stanford </a:t>
            </a:r>
            <a:r>
              <a:rPr lang="en-US" sz="1400" b="1" i="1" dirty="0" smtClean="0">
                <a:solidFill>
                  <a:schemeClr val="bg2"/>
                </a:solidFill>
                <a:latin typeface="Arial"/>
                <a:cs typeface="Arial"/>
              </a:rPr>
              <a:t>University</a:t>
            </a:r>
            <a:endParaRPr lang="en-US" sz="1400" i="1" dirty="0">
              <a:solidFill>
                <a:schemeClr val="bg2"/>
              </a:solidFill>
              <a:latin typeface="Arial"/>
              <a:cs typeface="Arial"/>
            </a:endParaRPr>
          </a:p>
        </p:txBody>
      </p:sp>
      <p:sp>
        <p:nvSpPr>
          <p:cNvPr id="2056" name="Rectangle 8"/>
          <p:cNvSpPr>
            <a:spLocks noGrp="1" noChangeArrowheads="1"/>
          </p:cNvSpPr>
          <p:nvPr>
            <p:ph type="ctrTitle"/>
          </p:nvPr>
        </p:nvSpPr>
        <p:spPr>
          <a:xfrm>
            <a:off x="1249061" y="742574"/>
            <a:ext cx="7304325" cy="1504950"/>
          </a:xfrm>
          <a:noFill/>
          <a:ln/>
        </p:spPr>
        <p:txBody>
          <a:bodyPr/>
          <a:lstStyle/>
          <a:p>
            <a:pPr algn="l"/>
            <a:r>
              <a:rPr lang="en-US" b="1" i="1" dirty="0" smtClean="0">
                <a:latin typeface="Arial"/>
                <a:cs typeface="Arial"/>
              </a:rPr>
              <a:t>Introduction to SU</a:t>
            </a:r>
            <a:r>
              <a:rPr lang="en-US" b="1" i="1" baseline="30000" dirty="0" smtClean="0">
                <a:latin typeface="Arial"/>
                <a:cs typeface="Arial"/>
              </a:rPr>
              <a:t>2</a:t>
            </a:r>
            <a:r>
              <a:rPr lang="en-US" b="1" i="1" dirty="0" smtClean="0">
                <a:latin typeface="Arial"/>
                <a:cs typeface="Arial"/>
              </a:rPr>
              <a:t> Code Structure</a:t>
            </a:r>
            <a:endParaRPr lang="en-US" b="1" dirty="0">
              <a:latin typeface="Arial"/>
              <a:cs typeface="Arial"/>
            </a:endParaRPr>
          </a:p>
        </p:txBody>
      </p:sp>
      <p:pic>
        <p:nvPicPr>
          <p:cNvPr id="7" name="Imagen 1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875583" y="2546220"/>
            <a:ext cx="3921277" cy="334700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8034399" y="150898"/>
            <a:ext cx="1084455" cy="88023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advTm="59395"/>
    </mc:Choice>
    <mc:Fallback xmlns="">
      <p:transition xmlns:p14="http://schemas.microsoft.com/office/powerpoint/2010/main" spd="slow" advTm="59395"/>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14476" y="1539204"/>
            <a:ext cx="4511524" cy="3907971"/>
          </a:xfrm>
        </p:spPr>
        <p:txBody>
          <a:bodyPr>
            <a:normAutofit/>
          </a:bodyPr>
          <a:lstStyle/>
          <a:p>
            <a:pPr eaLnBrk="1" hangingPunct="1">
              <a:defRPr/>
            </a:pPr>
            <a:r>
              <a:rPr lang="en-US" sz="2800" dirty="0" smtClean="0">
                <a:ea typeface="ＭＳ Ｐゴシック" charset="-128"/>
              </a:rPr>
              <a:t>Why Object Oriented?</a:t>
            </a:r>
          </a:p>
          <a:p>
            <a:pPr eaLnBrk="1" hangingPunct="1">
              <a:defRPr/>
            </a:pPr>
            <a:endParaRPr lang="en-US" sz="1200" dirty="0" smtClean="0">
              <a:ea typeface="ＭＳ Ｐゴシック" charset="-128"/>
            </a:endParaRPr>
          </a:p>
          <a:p>
            <a:pPr lvl="1">
              <a:defRPr/>
            </a:pPr>
            <a:r>
              <a:rPr lang="en-US" sz="2400" dirty="0" smtClean="0">
                <a:ea typeface="ＭＳ Ｐゴシック" charset="-128"/>
              </a:rPr>
              <a:t>Easy to add new capabilities</a:t>
            </a:r>
          </a:p>
          <a:p>
            <a:pPr eaLnBrk="1" hangingPunct="1">
              <a:defRPr/>
            </a:pPr>
            <a:endParaRPr lang="en-US" sz="1200" dirty="0" smtClean="0">
              <a:ea typeface="ＭＳ Ｐゴシック" charset="-128"/>
            </a:endParaRPr>
          </a:p>
          <a:p>
            <a:pPr lvl="1">
              <a:defRPr/>
            </a:pPr>
            <a:r>
              <a:rPr lang="en-US" sz="2400" dirty="0" smtClean="0">
                <a:ea typeface="ＭＳ Ｐゴシック" charset="-128"/>
              </a:rPr>
              <a:t>Easy to leverage a lot of existing capabilities. </a:t>
            </a:r>
          </a:p>
        </p:txBody>
      </p:sp>
      <p:sp>
        <p:nvSpPr>
          <p:cNvPr id="6" name="Título 5"/>
          <p:cNvSpPr>
            <a:spLocks noGrp="1"/>
          </p:cNvSpPr>
          <p:nvPr>
            <p:ph type="title"/>
          </p:nvPr>
        </p:nvSpPr>
        <p:spPr/>
        <p:txBody>
          <a:bodyPr/>
          <a:lstStyle/>
          <a:p>
            <a:r>
              <a:rPr lang="en-US" dirty="0" smtClean="0"/>
              <a:t>SU</a:t>
            </a:r>
            <a:r>
              <a:rPr lang="en-US" baseline="30000" dirty="0" smtClean="0"/>
              <a:t>2</a:t>
            </a:r>
            <a:r>
              <a:rPr lang="en-US" dirty="0" smtClean="0"/>
              <a:t>- Object Oriented Structure</a:t>
            </a:r>
            <a:endParaRPr lang="en-US" sz="2400" dirty="0"/>
          </a:p>
        </p:txBody>
      </p:sp>
      <p:sp>
        <p:nvSpPr>
          <p:cNvPr id="7" name="Marcador de fecha 6"/>
          <p:cNvSpPr>
            <a:spLocks noGrp="1"/>
          </p:cNvSpPr>
          <p:nvPr>
            <p:ph type="dt" sz="half" idx="10"/>
          </p:nvPr>
        </p:nvSpPr>
        <p:spPr/>
        <p:txBody>
          <a:bodyPr/>
          <a:lstStyle/>
          <a:p>
            <a:r>
              <a:rPr lang="en-US" smtClean="0"/>
              <a:t>Jan 15th, 2013</a:t>
            </a:r>
            <a:endParaRPr lang="en-US"/>
          </a:p>
        </p:txBody>
      </p:sp>
      <p:sp>
        <p:nvSpPr>
          <p:cNvPr id="8" name="Marcador de pie de página 7"/>
          <p:cNvSpPr>
            <a:spLocks noGrp="1"/>
          </p:cNvSpPr>
          <p:nvPr>
            <p:ph type="ftr" sz="quarter" idx="11"/>
          </p:nvPr>
        </p:nvSpPr>
        <p:spPr/>
        <p:txBody>
          <a:bodyPr/>
          <a:lstStyle/>
          <a:p>
            <a:r>
              <a:rPr lang="en-US" smtClean="0"/>
              <a:t>SU2 Release Version 2.0 Workshop</a:t>
            </a:r>
            <a:endParaRPr lang="en-US"/>
          </a:p>
        </p:txBody>
      </p:sp>
      <p:sp>
        <p:nvSpPr>
          <p:cNvPr id="2" name="Slide Number Placeholder 1"/>
          <p:cNvSpPr>
            <a:spLocks noGrp="1"/>
          </p:cNvSpPr>
          <p:nvPr>
            <p:ph type="sldNum" sz="quarter" idx="12"/>
          </p:nvPr>
        </p:nvSpPr>
        <p:spPr/>
        <p:txBody>
          <a:bodyPr/>
          <a:lstStyle/>
          <a:p>
            <a:fld id="{13327632-CE63-A847-914F-A1F825E2A685}" type="slidenum">
              <a:rPr lang="en-US" smtClean="0"/>
              <a:pPr/>
              <a:t>2</a:t>
            </a:fld>
            <a:endParaRPr lang="en-US"/>
          </a:p>
        </p:txBody>
      </p:sp>
      <p:sp>
        <p:nvSpPr>
          <p:cNvPr id="3" name="Rectangle 2"/>
          <p:cNvSpPr/>
          <p:nvPr/>
        </p:nvSpPr>
        <p:spPr bwMode="auto">
          <a:xfrm>
            <a:off x="8034399" y="150898"/>
            <a:ext cx="1084455" cy="88023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endParaRPr>
          </a:p>
        </p:txBody>
      </p:sp>
      <p:pic>
        <p:nvPicPr>
          <p:cNvPr id="5" name="Picture 4" descr="Clas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500" y="1460500"/>
            <a:ext cx="4048800" cy="3060700"/>
          </a:xfrm>
          <a:prstGeom prst="rect">
            <a:avLst/>
          </a:prstGeom>
        </p:spPr>
      </p:pic>
    </p:spTree>
    <p:extLst>
      <p:ext uri="{BB962C8B-B14F-4D97-AF65-F5344CB8AC3E}">
        <p14:creationId xmlns:p14="http://schemas.microsoft.com/office/powerpoint/2010/main" val="4110113277"/>
      </p:ext>
    </p:extLst>
  </p:cSld>
  <p:clrMapOvr>
    <a:masterClrMapping/>
  </p:clrMapOvr>
  <mc:AlternateContent xmlns:mc="http://schemas.openxmlformats.org/markup-compatibility/2006" xmlns:p14="http://schemas.microsoft.com/office/powerpoint/2010/main">
    <mc:Choice Requires="p14">
      <p:transition spd="slow" p14:dur="2000" advTm="3078"/>
    </mc:Choice>
    <mc:Fallback xmlns="">
      <p:transition xmlns:p14="http://schemas.microsoft.com/office/powerpoint/2010/main" spd="slow" advTm="3078"/>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a:t>
            </a:r>
            <a:r>
              <a:rPr lang="en-US" baseline="30000" dirty="0" smtClean="0"/>
              <a:t>2 </a:t>
            </a:r>
            <a:r>
              <a:rPr lang="en-US" dirty="0" smtClean="0"/>
              <a:t>Modules</a:t>
            </a:r>
            <a:endParaRPr lang="en-US" baseline="30000" dirty="0"/>
          </a:p>
        </p:txBody>
      </p:sp>
      <p:sp>
        <p:nvSpPr>
          <p:cNvPr id="3" name="Content Placeholder 2"/>
          <p:cNvSpPr>
            <a:spLocks noGrp="1"/>
          </p:cNvSpPr>
          <p:nvPr>
            <p:ph idx="1"/>
          </p:nvPr>
        </p:nvSpPr>
        <p:spPr>
          <a:xfrm>
            <a:off x="685800" y="1295400"/>
            <a:ext cx="7772400" cy="4178300"/>
          </a:xfrm>
        </p:spPr>
        <p:txBody>
          <a:bodyPr/>
          <a:lstStyle/>
          <a:p>
            <a:r>
              <a:rPr lang="en-US" sz="2600" b="1" dirty="0" smtClean="0">
                <a:solidFill>
                  <a:srgbClr val="800000"/>
                </a:solidFill>
              </a:rPr>
              <a:t>SU2_CFD </a:t>
            </a:r>
            <a:r>
              <a:rPr lang="en-US" sz="2600" b="1" dirty="0" smtClean="0"/>
              <a:t>– The main PDE solution module</a:t>
            </a:r>
          </a:p>
          <a:p>
            <a:endParaRPr lang="en-US" sz="1200" dirty="0" smtClean="0"/>
          </a:p>
          <a:p>
            <a:r>
              <a:rPr lang="en-US" sz="2600" dirty="0" smtClean="0">
                <a:solidFill>
                  <a:srgbClr val="800000"/>
                </a:solidFill>
              </a:rPr>
              <a:t>SU2_DDC </a:t>
            </a:r>
            <a:r>
              <a:rPr lang="en-US" sz="2600" dirty="0" smtClean="0"/>
              <a:t>– The Domain Decomposition Code</a:t>
            </a:r>
          </a:p>
          <a:p>
            <a:pPr marL="0" indent="0">
              <a:buNone/>
            </a:pPr>
            <a:endParaRPr lang="en-US" sz="1200" dirty="0" smtClean="0"/>
          </a:p>
          <a:p>
            <a:r>
              <a:rPr lang="en-US" sz="2600" dirty="0" smtClean="0">
                <a:solidFill>
                  <a:srgbClr val="800000"/>
                </a:solidFill>
              </a:rPr>
              <a:t>SU2_MAC </a:t>
            </a:r>
            <a:r>
              <a:rPr lang="en-US" sz="2600" dirty="0" smtClean="0"/>
              <a:t>– The Mesh Adaptation Code</a:t>
            </a:r>
          </a:p>
          <a:p>
            <a:endParaRPr lang="en-US" sz="1200" dirty="0" smtClean="0"/>
          </a:p>
          <a:p>
            <a:r>
              <a:rPr lang="en-US" sz="2600" dirty="0" smtClean="0">
                <a:solidFill>
                  <a:srgbClr val="800000"/>
                </a:solidFill>
              </a:rPr>
              <a:t>SU2_MDC</a:t>
            </a:r>
            <a:r>
              <a:rPr lang="en-US" sz="2600" dirty="0" smtClean="0"/>
              <a:t>- The Mesh Deformation Code</a:t>
            </a:r>
          </a:p>
          <a:p>
            <a:endParaRPr lang="en-US" sz="1200" dirty="0"/>
          </a:p>
          <a:p>
            <a:r>
              <a:rPr lang="en-US" sz="2600" dirty="0">
                <a:solidFill>
                  <a:srgbClr val="800000"/>
                </a:solidFill>
              </a:rPr>
              <a:t>SU2_PBC </a:t>
            </a:r>
            <a:r>
              <a:rPr lang="en-US" sz="2600" dirty="0"/>
              <a:t>– The Periodic Boundary Condition </a:t>
            </a:r>
            <a:r>
              <a:rPr lang="en-US" sz="2600" dirty="0" smtClean="0"/>
              <a:t>Code</a:t>
            </a:r>
          </a:p>
          <a:p>
            <a:endParaRPr lang="en-US" sz="1200" dirty="0" smtClean="0"/>
          </a:p>
          <a:p>
            <a:r>
              <a:rPr lang="en-US" sz="2600" dirty="0" smtClean="0">
                <a:solidFill>
                  <a:srgbClr val="800000"/>
                </a:solidFill>
              </a:rPr>
              <a:t>SU2_SMC</a:t>
            </a:r>
            <a:r>
              <a:rPr lang="en-US" sz="2600" dirty="0" smtClean="0"/>
              <a:t> – The Sliding Mesh Code</a:t>
            </a:r>
          </a:p>
          <a:p>
            <a:endParaRPr lang="en-US" sz="2600" dirty="0"/>
          </a:p>
        </p:txBody>
      </p:sp>
      <p:sp>
        <p:nvSpPr>
          <p:cNvPr id="4" name="Date Placeholder 3"/>
          <p:cNvSpPr>
            <a:spLocks noGrp="1"/>
          </p:cNvSpPr>
          <p:nvPr>
            <p:ph type="dt" sz="half" idx="10"/>
          </p:nvPr>
        </p:nvSpPr>
        <p:spPr/>
        <p:txBody>
          <a:bodyPr/>
          <a:lstStyle/>
          <a:p>
            <a:r>
              <a:rPr lang="en-US" smtClean="0"/>
              <a:t>Jan 15th, 2013</a:t>
            </a:r>
            <a:endParaRPr lang="en-US" dirty="0"/>
          </a:p>
        </p:txBody>
      </p:sp>
      <p:sp>
        <p:nvSpPr>
          <p:cNvPr id="5" name="Footer Placeholder 4"/>
          <p:cNvSpPr>
            <a:spLocks noGrp="1"/>
          </p:cNvSpPr>
          <p:nvPr>
            <p:ph type="ftr" sz="quarter" idx="11"/>
          </p:nvPr>
        </p:nvSpPr>
        <p:spPr/>
        <p:txBody>
          <a:bodyPr/>
          <a:lstStyle/>
          <a:p>
            <a:r>
              <a:rPr lang="en-US" smtClean="0"/>
              <a:t>SU2 Release Version 2.0 Workshop</a:t>
            </a:r>
            <a:endParaRPr lang="en-US"/>
          </a:p>
        </p:txBody>
      </p:sp>
      <p:sp>
        <p:nvSpPr>
          <p:cNvPr id="6" name="Slide Number Placeholder 5"/>
          <p:cNvSpPr>
            <a:spLocks noGrp="1"/>
          </p:cNvSpPr>
          <p:nvPr>
            <p:ph type="sldNum" sz="quarter" idx="12"/>
          </p:nvPr>
        </p:nvSpPr>
        <p:spPr/>
        <p:txBody>
          <a:bodyPr/>
          <a:lstStyle/>
          <a:p>
            <a:fld id="{13327632-CE63-A847-914F-A1F825E2A685}" type="slidenum">
              <a:rPr lang="en-US" smtClean="0"/>
              <a:pPr/>
              <a:t>3</a:t>
            </a:fld>
            <a:endParaRPr lang="en-US"/>
          </a:p>
        </p:txBody>
      </p:sp>
    </p:spTree>
    <p:extLst>
      <p:ext uri="{BB962C8B-B14F-4D97-AF65-F5344CB8AC3E}">
        <p14:creationId xmlns:p14="http://schemas.microsoft.com/office/powerpoint/2010/main" val="19846637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Jan 15th, 2013</a:t>
            </a:r>
            <a:endParaRPr lang="en-US" dirty="0"/>
          </a:p>
        </p:txBody>
      </p:sp>
      <p:sp>
        <p:nvSpPr>
          <p:cNvPr id="5" name="Footer Placeholder 4"/>
          <p:cNvSpPr>
            <a:spLocks noGrp="1"/>
          </p:cNvSpPr>
          <p:nvPr>
            <p:ph type="ftr" sz="quarter" idx="11"/>
          </p:nvPr>
        </p:nvSpPr>
        <p:spPr/>
        <p:txBody>
          <a:bodyPr/>
          <a:lstStyle/>
          <a:p>
            <a:r>
              <a:rPr lang="en-US" dirty="0" smtClean="0"/>
              <a:t>SU2 Release Version 2.0 Workshop`    MN YGHHF</a:t>
            </a:r>
            <a:endParaRPr lang="en-US" dirty="0"/>
          </a:p>
        </p:txBody>
      </p:sp>
      <p:sp>
        <p:nvSpPr>
          <p:cNvPr id="6" name="Slide Number Placeholder 5"/>
          <p:cNvSpPr>
            <a:spLocks noGrp="1"/>
          </p:cNvSpPr>
          <p:nvPr>
            <p:ph type="sldNum" sz="quarter" idx="12"/>
          </p:nvPr>
        </p:nvSpPr>
        <p:spPr/>
        <p:txBody>
          <a:bodyPr/>
          <a:lstStyle/>
          <a:p>
            <a:fld id="{13327632-CE63-A847-914F-A1F825E2A685}" type="slidenum">
              <a:rPr lang="en-US" smtClean="0"/>
              <a:pPr/>
              <a:t>4</a:t>
            </a:fld>
            <a:endParaRPr lang="en-US"/>
          </a:p>
        </p:txBody>
      </p:sp>
      <p:sp>
        <p:nvSpPr>
          <p:cNvPr id="7" name="TextBox 6"/>
          <p:cNvSpPr txBox="1"/>
          <p:nvPr/>
        </p:nvSpPr>
        <p:spPr>
          <a:xfrm>
            <a:off x="3224154" y="315676"/>
            <a:ext cx="3151245" cy="584776"/>
          </a:xfrm>
          <a:prstGeom prst="rect">
            <a:avLst/>
          </a:prstGeom>
          <a:noFill/>
          <a:ln w="6350">
            <a:noFill/>
          </a:ln>
        </p:spPr>
        <p:txBody>
          <a:bodyPr wrap="square" rtlCol="0">
            <a:spAutoFit/>
          </a:bodyPr>
          <a:lstStyle/>
          <a:p>
            <a:pPr algn="ctr"/>
            <a:r>
              <a:rPr lang="en-US" sz="3200" dirty="0" smtClean="0">
                <a:solidFill>
                  <a:srgbClr val="800000"/>
                </a:solidFill>
                <a:latin typeface="Calibri"/>
                <a:cs typeface="Calibri"/>
              </a:rPr>
              <a:t>SU2_CFD Module    </a:t>
            </a:r>
            <a:endParaRPr lang="en-US" sz="3200" dirty="0">
              <a:solidFill>
                <a:srgbClr val="800000"/>
              </a:solidFill>
              <a:latin typeface="Calibri"/>
              <a:cs typeface="Calibri"/>
            </a:endParaRPr>
          </a:p>
        </p:txBody>
      </p:sp>
      <p:sp>
        <p:nvSpPr>
          <p:cNvPr id="8" name="TextBox 7"/>
          <p:cNvSpPr txBox="1"/>
          <p:nvPr/>
        </p:nvSpPr>
        <p:spPr>
          <a:xfrm>
            <a:off x="223300" y="1445578"/>
            <a:ext cx="2734056" cy="1828800"/>
          </a:xfrm>
          <a:prstGeom prst="rect">
            <a:avLst/>
          </a:prstGeom>
          <a:noFill/>
          <a:ln w="6350">
            <a:solidFill>
              <a:schemeClr val="tx1"/>
            </a:solidFill>
          </a:ln>
        </p:spPr>
        <p:txBody>
          <a:bodyPr wrap="square" rtlCol="0">
            <a:spAutoFit/>
          </a:bodyPr>
          <a:lstStyle/>
          <a:p>
            <a:pPr algn="ctr"/>
            <a:r>
              <a:rPr lang="en-US" sz="1400" b="1" dirty="0" smtClean="0">
                <a:latin typeface="Calibri"/>
                <a:cs typeface="Calibri"/>
              </a:rPr>
              <a:t> 1a) Read Input</a:t>
            </a:r>
            <a:endParaRPr lang="en-US" sz="1200" dirty="0" smtClean="0">
              <a:latin typeface="Calibri"/>
              <a:cs typeface="Calibri"/>
            </a:endParaRPr>
          </a:p>
          <a:p>
            <a:pPr marL="0" lvl="1" algn="ctr"/>
            <a:r>
              <a:rPr lang="en-US" sz="1200" dirty="0" smtClean="0">
                <a:solidFill>
                  <a:srgbClr val="800000"/>
                </a:solidFill>
                <a:latin typeface="Calibri"/>
                <a:cs typeface="Calibri"/>
              </a:rPr>
              <a:t>Class</a:t>
            </a:r>
            <a:r>
              <a:rPr lang="en-US" sz="1200" dirty="0">
                <a:solidFill>
                  <a:srgbClr val="800000"/>
                </a:solidFill>
                <a:latin typeface="Calibri"/>
                <a:cs typeface="Calibri"/>
              </a:rPr>
              <a:t>: </a:t>
            </a:r>
            <a:r>
              <a:rPr lang="en-US" sz="1200" dirty="0" smtClean="0">
                <a:solidFill>
                  <a:srgbClr val="800000"/>
                </a:solidFill>
                <a:latin typeface="Calibri"/>
                <a:cs typeface="Calibri"/>
              </a:rPr>
              <a:t>CConfig</a:t>
            </a:r>
          </a:p>
          <a:p>
            <a:pPr marL="171450" indent="-171450">
              <a:buFont typeface="Arial"/>
              <a:buChar char="•"/>
            </a:pPr>
            <a:r>
              <a:rPr lang="en-US" sz="1200" dirty="0">
                <a:latin typeface="Calibri"/>
                <a:cs typeface="Calibri"/>
              </a:rPr>
              <a:t>Read the config file</a:t>
            </a:r>
          </a:p>
          <a:p>
            <a:pPr marL="0" lvl="1"/>
            <a:endParaRPr lang="en-US" sz="1200" dirty="0" smtClean="0">
              <a:solidFill>
                <a:srgbClr val="FF0000"/>
              </a:solidFill>
              <a:latin typeface="Calibri"/>
              <a:cs typeface="Calibri"/>
            </a:endParaRPr>
          </a:p>
          <a:p>
            <a:pPr marL="0" lvl="1" algn="ctr"/>
            <a:r>
              <a:rPr lang="en-US" sz="1400" b="1" dirty="0">
                <a:latin typeface="Calibri"/>
                <a:cs typeface="Calibri"/>
              </a:rPr>
              <a:t> </a:t>
            </a:r>
            <a:r>
              <a:rPr lang="en-US" sz="1400" b="1" dirty="0" smtClean="0">
                <a:latin typeface="Calibri"/>
                <a:cs typeface="Calibri"/>
              </a:rPr>
              <a:t>1b) </a:t>
            </a:r>
            <a:r>
              <a:rPr lang="en-US" sz="1400" b="1" dirty="0">
                <a:latin typeface="Calibri"/>
                <a:cs typeface="Calibri"/>
              </a:rPr>
              <a:t>Read </a:t>
            </a:r>
            <a:r>
              <a:rPr lang="en-US" sz="1400" b="1" dirty="0" smtClean="0">
                <a:latin typeface="Calibri"/>
                <a:cs typeface="Calibri"/>
              </a:rPr>
              <a:t>Mesh</a:t>
            </a:r>
            <a:endParaRPr lang="en-US" sz="1400" b="1" dirty="0">
              <a:latin typeface="Calibri"/>
              <a:cs typeface="Calibri"/>
            </a:endParaRPr>
          </a:p>
          <a:p>
            <a:pPr marL="0" lvl="1" algn="ctr"/>
            <a:r>
              <a:rPr lang="en-US" sz="1200" dirty="0" smtClean="0">
                <a:solidFill>
                  <a:srgbClr val="800000"/>
                </a:solidFill>
                <a:latin typeface="Calibri"/>
                <a:cs typeface="Calibri"/>
              </a:rPr>
              <a:t>Class</a:t>
            </a:r>
            <a:r>
              <a:rPr lang="en-US" sz="1200" dirty="0">
                <a:solidFill>
                  <a:srgbClr val="800000"/>
                </a:solidFill>
                <a:latin typeface="Calibri"/>
                <a:cs typeface="Calibri"/>
              </a:rPr>
              <a:t>: </a:t>
            </a:r>
            <a:r>
              <a:rPr lang="en-US" sz="1200" dirty="0" smtClean="0">
                <a:solidFill>
                  <a:srgbClr val="800000"/>
                </a:solidFill>
                <a:latin typeface="Calibri"/>
                <a:cs typeface="Calibri"/>
              </a:rPr>
              <a:t>CGeometry</a:t>
            </a:r>
          </a:p>
          <a:p>
            <a:pPr marL="171450" indent="-171450">
              <a:buFont typeface="Arial"/>
              <a:buChar char="•"/>
            </a:pPr>
            <a:r>
              <a:rPr lang="en-US" sz="1200" dirty="0" smtClean="0">
                <a:latin typeface="Calibri"/>
                <a:cs typeface="Calibri"/>
              </a:rPr>
              <a:t>Read the mesh file</a:t>
            </a:r>
          </a:p>
          <a:p>
            <a:pPr marL="171450" indent="-171450">
              <a:buFont typeface="Arial"/>
              <a:buChar char="•"/>
            </a:pPr>
            <a:r>
              <a:rPr lang="en-US" sz="1200" dirty="0" smtClean="0">
                <a:latin typeface="Calibri"/>
                <a:cs typeface="Calibri"/>
              </a:rPr>
              <a:t>Set up </a:t>
            </a:r>
            <a:r>
              <a:rPr lang="en-US" sz="1200" dirty="0" err="1" smtClean="0">
                <a:latin typeface="Calibri"/>
                <a:cs typeface="Calibri"/>
              </a:rPr>
              <a:t>multigrid</a:t>
            </a:r>
            <a:r>
              <a:rPr lang="en-US" sz="1200" dirty="0" smtClean="0">
                <a:latin typeface="Calibri"/>
                <a:cs typeface="Calibri"/>
              </a:rPr>
              <a:t> meshes</a:t>
            </a:r>
          </a:p>
          <a:p>
            <a:pPr algn="ctr"/>
            <a:r>
              <a:rPr lang="en-US" sz="1200" dirty="0" smtClean="0">
                <a:solidFill>
                  <a:srgbClr val="FF0000"/>
                </a:solidFill>
                <a:latin typeface="Calibri"/>
                <a:cs typeface="Calibri"/>
              </a:rPr>
              <a:t>trunk/Common/</a:t>
            </a:r>
            <a:endParaRPr lang="en-US" sz="1200" dirty="0">
              <a:latin typeface="Calibri"/>
              <a:cs typeface="Calibri"/>
            </a:endParaRPr>
          </a:p>
          <a:p>
            <a:pPr marL="171450" indent="-171450">
              <a:buFont typeface="Arial"/>
              <a:buChar char="•"/>
            </a:pPr>
            <a:endParaRPr lang="en-US" sz="1200" dirty="0" smtClean="0">
              <a:latin typeface="Calibri"/>
              <a:cs typeface="Calibri"/>
            </a:endParaRPr>
          </a:p>
        </p:txBody>
      </p:sp>
      <p:sp>
        <p:nvSpPr>
          <p:cNvPr id="9" name="TextBox 8"/>
          <p:cNvSpPr txBox="1"/>
          <p:nvPr/>
        </p:nvSpPr>
        <p:spPr>
          <a:xfrm>
            <a:off x="6326293" y="1449675"/>
            <a:ext cx="2734056" cy="1815882"/>
          </a:xfrm>
          <a:prstGeom prst="rect">
            <a:avLst/>
          </a:prstGeom>
          <a:noFill/>
          <a:ln w="6350">
            <a:solidFill>
              <a:schemeClr val="tx1"/>
            </a:solidFill>
          </a:ln>
        </p:spPr>
        <p:txBody>
          <a:bodyPr wrap="square" rtlCol="0">
            <a:spAutoFit/>
          </a:bodyPr>
          <a:lstStyle/>
          <a:p>
            <a:pPr algn="ctr"/>
            <a:r>
              <a:rPr lang="en-US" sz="1400" b="1" dirty="0" smtClean="0">
                <a:latin typeface="Calibri"/>
                <a:cs typeface="Calibri"/>
              </a:rPr>
              <a:t>3) Write Output</a:t>
            </a:r>
          </a:p>
          <a:p>
            <a:pPr algn="ctr"/>
            <a:endParaRPr lang="en-US" sz="1400" b="1" dirty="0" smtClean="0">
              <a:latin typeface="Calibri"/>
              <a:cs typeface="Calibri"/>
            </a:endParaRPr>
          </a:p>
          <a:p>
            <a:pPr algn="ctr"/>
            <a:r>
              <a:rPr lang="en-US" sz="1200" dirty="0" smtClean="0">
                <a:solidFill>
                  <a:srgbClr val="800000"/>
                </a:solidFill>
                <a:latin typeface="Calibri"/>
                <a:cs typeface="Calibri"/>
              </a:rPr>
              <a:t>Class: COutput</a:t>
            </a:r>
            <a:endParaRPr lang="en-US" sz="1200" dirty="0">
              <a:solidFill>
                <a:srgbClr val="800000"/>
              </a:solidFill>
              <a:latin typeface="Calibri"/>
              <a:cs typeface="Calibri"/>
            </a:endParaRPr>
          </a:p>
          <a:p>
            <a:pPr marL="171450" indent="-171450">
              <a:buFont typeface="Arial"/>
              <a:buChar char="•"/>
            </a:pPr>
            <a:r>
              <a:rPr lang="en-US" sz="1200" dirty="0" smtClean="0">
                <a:latin typeface="Calibri"/>
                <a:cs typeface="Calibri"/>
              </a:rPr>
              <a:t>Print on screen</a:t>
            </a:r>
          </a:p>
          <a:p>
            <a:pPr marL="171450" indent="-171450">
              <a:buFont typeface="Arial"/>
              <a:buChar char="•"/>
            </a:pPr>
            <a:r>
              <a:rPr lang="en-US" sz="1200" dirty="0" smtClean="0">
                <a:latin typeface="Calibri"/>
                <a:cs typeface="Calibri"/>
              </a:rPr>
              <a:t>Write solution file</a:t>
            </a:r>
          </a:p>
          <a:p>
            <a:pPr marL="171450" indent="-171450">
              <a:buFont typeface="Arial"/>
              <a:buChar char="•"/>
            </a:pPr>
            <a:r>
              <a:rPr lang="en-US" sz="1200" dirty="0" smtClean="0">
                <a:latin typeface="Calibri"/>
                <a:cs typeface="Calibri"/>
              </a:rPr>
              <a:t>Write restart file</a:t>
            </a:r>
          </a:p>
          <a:p>
            <a:pPr marL="171450" indent="-171450">
              <a:buFont typeface="Arial"/>
              <a:buChar char="•"/>
            </a:pPr>
            <a:r>
              <a:rPr lang="en-US" sz="1200" dirty="0" smtClean="0">
                <a:latin typeface="Calibri"/>
                <a:cs typeface="Calibri"/>
              </a:rPr>
              <a:t>Write history file</a:t>
            </a:r>
          </a:p>
          <a:p>
            <a:pPr lvl="1" algn="ctr"/>
            <a:r>
              <a:rPr lang="en-US" sz="1200" dirty="0" smtClean="0">
                <a:solidFill>
                  <a:srgbClr val="FF0000"/>
                </a:solidFill>
                <a:latin typeface="Calibri"/>
                <a:cs typeface="Calibri"/>
              </a:rPr>
              <a:t>trunk</a:t>
            </a:r>
            <a:r>
              <a:rPr lang="en-US" sz="1200" dirty="0">
                <a:solidFill>
                  <a:srgbClr val="FF0000"/>
                </a:solidFill>
                <a:latin typeface="Calibri"/>
                <a:cs typeface="Calibri"/>
              </a:rPr>
              <a:t>/Common/</a:t>
            </a:r>
          </a:p>
          <a:p>
            <a:pPr algn="ctr"/>
            <a:endParaRPr lang="en-US" sz="1200" dirty="0" smtClean="0">
              <a:latin typeface="Calibri"/>
              <a:cs typeface="Calibri"/>
            </a:endParaRPr>
          </a:p>
        </p:txBody>
      </p:sp>
      <p:sp>
        <p:nvSpPr>
          <p:cNvPr id="10" name="TextBox 9"/>
          <p:cNvSpPr txBox="1"/>
          <p:nvPr/>
        </p:nvSpPr>
        <p:spPr>
          <a:xfrm>
            <a:off x="3273639" y="1448857"/>
            <a:ext cx="2734056" cy="1828800"/>
          </a:xfrm>
          <a:prstGeom prst="rect">
            <a:avLst/>
          </a:prstGeom>
          <a:noFill/>
          <a:ln w="6350">
            <a:solidFill>
              <a:schemeClr val="tx1"/>
            </a:solidFill>
          </a:ln>
        </p:spPr>
        <p:txBody>
          <a:bodyPr wrap="square" rtlCol="0">
            <a:spAutoFit/>
          </a:bodyPr>
          <a:lstStyle/>
          <a:p>
            <a:pPr algn="ctr"/>
            <a:r>
              <a:rPr lang="en-US" sz="1400" b="1" dirty="0" smtClean="0">
                <a:latin typeface="Calibri"/>
                <a:cs typeface="Calibri"/>
              </a:rPr>
              <a:t>2) Solve Equations</a:t>
            </a:r>
          </a:p>
          <a:p>
            <a:pPr algn="ctr"/>
            <a:endParaRPr lang="en-US" sz="1400" b="1" dirty="0" smtClean="0">
              <a:latin typeface="Calibri"/>
              <a:cs typeface="Calibri"/>
            </a:endParaRPr>
          </a:p>
          <a:p>
            <a:pPr algn="ctr"/>
            <a:r>
              <a:rPr lang="en-US" sz="1400" b="1" dirty="0" smtClean="0">
                <a:latin typeface="Calibri"/>
                <a:cs typeface="Calibri"/>
              </a:rPr>
              <a:t>Pick </a:t>
            </a:r>
            <a:r>
              <a:rPr lang="en-US" sz="1400" b="1" dirty="0">
                <a:latin typeface="Calibri"/>
                <a:cs typeface="Calibri"/>
              </a:rPr>
              <a:t>Solver</a:t>
            </a:r>
          </a:p>
          <a:p>
            <a:pPr algn="ctr"/>
            <a:r>
              <a:rPr lang="en-US" sz="1400" b="1" dirty="0">
                <a:latin typeface="Calibri"/>
                <a:cs typeface="Calibri"/>
              </a:rPr>
              <a:t> </a:t>
            </a:r>
            <a:r>
              <a:rPr lang="en-US" sz="1200" dirty="0" smtClean="0">
                <a:solidFill>
                  <a:srgbClr val="000000"/>
                </a:solidFill>
                <a:latin typeface="Calibri"/>
                <a:cs typeface="Calibri"/>
              </a:rPr>
              <a:t>Class</a:t>
            </a:r>
            <a:r>
              <a:rPr lang="en-US" sz="1200" dirty="0">
                <a:solidFill>
                  <a:srgbClr val="000000"/>
                </a:solidFill>
                <a:latin typeface="Calibri"/>
                <a:cs typeface="Calibri"/>
              </a:rPr>
              <a:t>: </a:t>
            </a:r>
            <a:r>
              <a:rPr lang="en-US" sz="1200" dirty="0">
                <a:solidFill>
                  <a:srgbClr val="800000"/>
                </a:solidFill>
                <a:latin typeface="Calibri"/>
                <a:cs typeface="Calibri"/>
              </a:rPr>
              <a:t>CSolution</a:t>
            </a:r>
          </a:p>
          <a:p>
            <a:pPr marL="171450" indent="-171450">
              <a:buFont typeface="Arial"/>
              <a:buChar char="•"/>
            </a:pPr>
            <a:r>
              <a:rPr lang="en-US" sz="1200" dirty="0">
                <a:solidFill>
                  <a:srgbClr val="000000"/>
                </a:solidFill>
                <a:latin typeface="Calibri"/>
                <a:cs typeface="Calibri"/>
              </a:rPr>
              <a:t>Euler Equations:    </a:t>
            </a:r>
            <a:r>
              <a:rPr lang="en-US" sz="1200" dirty="0" smtClean="0">
                <a:solidFill>
                  <a:srgbClr val="000000"/>
                </a:solidFill>
                <a:latin typeface="Calibri"/>
                <a:cs typeface="Calibri"/>
              </a:rPr>
              <a:t>   </a:t>
            </a:r>
            <a:r>
              <a:rPr lang="en-US" sz="1200" dirty="0" err="1" smtClean="0">
                <a:solidFill>
                  <a:srgbClr val="000000"/>
                </a:solidFill>
                <a:latin typeface="Calibri"/>
                <a:cs typeface="Calibri"/>
              </a:rPr>
              <a:t>CEulerSolution</a:t>
            </a:r>
            <a:endParaRPr lang="en-US" sz="1200" dirty="0">
              <a:solidFill>
                <a:srgbClr val="000000"/>
              </a:solidFill>
              <a:latin typeface="Calibri"/>
              <a:cs typeface="Calibri"/>
            </a:endParaRPr>
          </a:p>
          <a:p>
            <a:pPr marL="171450" indent="-171450">
              <a:buFont typeface="Arial"/>
              <a:buChar char="•"/>
            </a:pPr>
            <a:r>
              <a:rPr lang="en-US" sz="1200" dirty="0">
                <a:solidFill>
                  <a:srgbClr val="000000"/>
                </a:solidFill>
                <a:latin typeface="Calibri"/>
                <a:cs typeface="Calibri"/>
              </a:rPr>
              <a:t>Plasma Equations: </a:t>
            </a:r>
            <a:r>
              <a:rPr lang="en-US" sz="1200" dirty="0" smtClean="0">
                <a:solidFill>
                  <a:srgbClr val="000000"/>
                </a:solidFill>
                <a:latin typeface="Calibri"/>
                <a:cs typeface="Calibri"/>
              </a:rPr>
              <a:t>   </a:t>
            </a:r>
            <a:r>
              <a:rPr lang="en-US" sz="1200" dirty="0" err="1" smtClean="0">
                <a:solidFill>
                  <a:srgbClr val="000000"/>
                </a:solidFill>
                <a:latin typeface="Calibri"/>
                <a:cs typeface="Calibri"/>
              </a:rPr>
              <a:t>CPlasmaSolution</a:t>
            </a:r>
            <a:endParaRPr lang="en-US" sz="1200" dirty="0">
              <a:solidFill>
                <a:srgbClr val="000000"/>
              </a:solidFill>
              <a:latin typeface="Calibri"/>
              <a:cs typeface="Calibri"/>
            </a:endParaRPr>
          </a:p>
          <a:p>
            <a:pPr marL="171450" indent="-171450">
              <a:buFont typeface="Arial"/>
              <a:buChar char="•"/>
            </a:pPr>
            <a:r>
              <a:rPr lang="en-US" sz="1200" dirty="0" smtClean="0">
                <a:solidFill>
                  <a:srgbClr val="000000"/>
                </a:solidFill>
                <a:latin typeface="Calibri"/>
                <a:cs typeface="Calibri"/>
              </a:rPr>
              <a:t>Adjoint Equations:   </a:t>
            </a:r>
            <a:r>
              <a:rPr lang="en-US" sz="1200" dirty="0" err="1" smtClean="0">
                <a:solidFill>
                  <a:srgbClr val="000000"/>
                </a:solidFill>
                <a:latin typeface="Calibri"/>
                <a:cs typeface="Calibri"/>
              </a:rPr>
              <a:t>CEulerAdjSolution</a:t>
            </a:r>
            <a:endParaRPr lang="en-US" sz="1200" dirty="0">
              <a:solidFill>
                <a:srgbClr val="000000"/>
              </a:solidFill>
              <a:latin typeface="Calibri"/>
              <a:cs typeface="Calibri"/>
            </a:endParaRPr>
          </a:p>
          <a:p>
            <a:pPr marL="171450" indent="-171450">
              <a:buFont typeface="Arial"/>
              <a:buChar char="•"/>
            </a:pPr>
            <a:r>
              <a:rPr lang="en-US" sz="1200" dirty="0">
                <a:solidFill>
                  <a:srgbClr val="000000"/>
                </a:solidFill>
                <a:latin typeface="Calibri"/>
                <a:cs typeface="Calibri"/>
              </a:rPr>
              <a:t>And others</a:t>
            </a:r>
            <a:r>
              <a:rPr lang="en-US" sz="1200" dirty="0" smtClean="0">
                <a:solidFill>
                  <a:srgbClr val="000000"/>
                </a:solidFill>
                <a:latin typeface="Calibri"/>
                <a:cs typeface="Calibri"/>
              </a:rPr>
              <a:t>…</a:t>
            </a:r>
            <a:endParaRPr lang="en-US" sz="1200" dirty="0" smtClean="0">
              <a:latin typeface="Calibri"/>
              <a:cs typeface="Calibri"/>
            </a:endParaRPr>
          </a:p>
        </p:txBody>
      </p:sp>
      <p:grpSp>
        <p:nvGrpSpPr>
          <p:cNvPr id="14" name="Group 13"/>
          <p:cNvGrpSpPr/>
          <p:nvPr/>
        </p:nvGrpSpPr>
        <p:grpSpPr>
          <a:xfrm>
            <a:off x="1744858" y="1084700"/>
            <a:ext cx="5797074" cy="301635"/>
            <a:chOff x="1596985" y="520441"/>
            <a:chExt cx="5797074" cy="301635"/>
          </a:xfrm>
        </p:grpSpPr>
        <p:grpSp>
          <p:nvGrpSpPr>
            <p:cNvPr id="15" name="Group 14"/>
            <p:cNvGrpSpPr/>
            <p:nvPr/>
          </p:nvGrpSpPr>
          <p:grpSpPr>
            <a:xfrm>
              <a:off x="1902600" y="605069"/>
              <a:ext cx="0" cy="208499"/>
              <a:chOff x="2040467" y="2103534"/>
              <a:chExt cx="0" cy="531707"/>
            </a:xfrm>
          </p:grpSpPr>
          <p:cxnSp>
            <p:nvCxnSpPr>
              <p:cNvPr id="23" name="Straight Connector 22"/>
              <p:cNvCxnSpPr/>
              <p:nvPr/>
            </p:nvCxnSpPr>
            <p:spPr>
              <a:xfrm>
                <a:off x="2040467" y="2103534"/>
                <a:ext cx="0" cy="51266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040467" y="2526358"/>
                <a:ext cx="0" cy="108883"/>
              </a:xfrm>
              <a:prstGeom prst="straightConnector1">
                <a:avLst/>
              </a:prstGeom>
              <a:ln w="1270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4574102" y="520441"/>
              <a:ext cx="1558" cy="301635"/>
              <a:chOff x="2090892" y="1866022"/>
              <a:chExt cx="858" cy="769219"/>
            </a:xfrm>
          </p:grpSpPr>
          <p:cxnSp>
            <p:nvCxnSpPr>
              <p:cNvPr id="21" name="Straight Connector 20"/>
              <p:cNvCxnSpPr/>
              <p:nvPr/>
            </p:nvCxnSpPr>
            <p:spPr>
              <a:xfrm>
                <a:off x="2090892" y="1866022"/>
                <a:ext cx="0" cy="74619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091750" y="2526359"/>
                <a:ext cx="0" cy="108882"/>
              </a:xfrm>
              <a:prstGeom prst="straightConnector1">
                <a:avLst/>
              </a:prstGeom>
              <a:ln w="1270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7115354" y="605069"/>
              <a:ext cx="0" cy="208499"/>
              <a:chOff x="2040467" y="2103534"/>
              <a:chExt cx="0" cy="531707"/>
            </a:xfrm>
          </p:grpSpPr>
          <p:cxnSp>
            <p:nvCxnSpPr>
              <p:cNvPr id="19" name="Straight Connector 18"/>
              <p:cNvCxnSpPr/>
              <p:nvPr/>
            </p:nvCxnSpPr>
            <p:spPr>
              <a:xfrm>
                <a:off x="2040467" y="2103534"/>
                <a:ext cx="0" cy="51266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040467" y="2526358"/>
                <a:ext cx="0" cy="108883"/>
              </a:xfrm>
              <a:prstGeom prst="straightConnector1">
                <a:avLst/>
              </a:prstGeom>
              <a:ln w="12700">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cxnSp>
          <p:nvCxnSpPr>
            <p:cNvPr id="18" name="Straight Connector 17"/>
            <p:cNvCxnSpPr/>
            <p:nvPr/>
          </p:nvCxnSpPr>
          <p:spPr>
            <a:xfrm>
              <a:off x="1596985" y="605069"/>
              <a:ext cx="5797074"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47101" y="3310468"/>
            <a:ext cx="8846192" cy="3231914"/>
            <a:chOff x="147101" y="3310468"/>
            <a:chExt cx="8846192" cy="3231914"/>
          </a:xfrm>
        </p:grpSpPr>
        <p:sp>
          <p:nvSpPr>
            <p:cNvPr id="11" name="TextBox 10"/>
            <p:cNvSpPr txBox="1"/>
            <p:nvPr/>
          </p:nvSpPr>
          <p:spPr>
            <a:xfrm>
              <a:off x="3197438" y="3765316"/>
              <a:ext cx="2743200" cy="2743200"/>
            </a:xfrm>
            <a:prstGeom prst="rect">
              <a:avLst/>
            </a:prstGeom>
            <a:noFill/>
            <a:ln w="6350">
              <a:solidFill>
                <a:schemeClr val="tx1"/>
              </a:solidFill>
            </a:ln>
          </p:spPr>
          <p:txBody>
            <a:bodyPr wrap="square" rtlCol="0">
              <a:spAutoFit/>
            </a:bodyPr>
            <a:lstStyle/>
            <a:p>
              <a:pPr algn="ctr"/>
              <a:r>
                <a:rPr lang="en-US" sz="1400" b="1" dirty="0" smtClean="0">
                  <a:latin typeface="Calibri"/>
                  <a:cs typeface="Calibri"/>
                </a:rPr>
                <a:t>Discretization</a:t>
              </a:r>
            </a:p>
            <a:p>
              <a:pPr algn="ctr"/>
              <a:endParaRPr lang="en-US" sz="1400" b="1" dirty="0" smtClean="0">
                <a:latin typeface="Calibri"/>
                <a:cs typeface="Calibri"/>
              </a:endParaRPr>
            </a:p>
            <a:p>
              <a:pPr algn="ctr"/>
              <a:r>
                <a:rPr lang="en-US" sz="1200" dirty="0" smtClean="0">
                  <a:solidFill>
                    <a:srgbClr val="800000"/>
                  </a:solidFill>
                  <a:latin typeface="Calibri"/>
                  <a:cs typeface="Calibri"/>
                </a:rPr>
                <a:t>Class: CNumerics</a:t>
              </a:r>
            </a:p>
            <a:p>
              <a:r>
                <a:rPr lang="en-US" sz="1200" u="sng" dirty="0" smtClean="0">
                  <a:latin typeface="Calibri"/>
                  <a:cs typeface="Calibri"/>
                </a:rPr>
                <a:t>Spatial Discretization</a:t>
              </a:r>
            </a:p>
            <a:p>
              <a:pPr marL="171450" indent="-171450">
                <a:buFont typeface="Arial"/>
                <a:buChar char="•"/>
              </a:pPr>
              <a:r>
                <a:rPr lang="en-US" sz="1200" dirty="0" smtClean="0">
                  <a:latin typeface="Calibri"/>
                  <a:cs typeface="Calibri"/>
                </a:rPr>
                <a:t>Convective Flux, Jacobian</a:t>
              </a:r>
            </a:p>
            <a:p>
              <a:pPr marL="628650" lvl="2" indent="-171450">
                <a:buClr>
                  <a:srgbClr val="FF0000"/>
                </a:buClr>
                <a:buFont typeface="Wingdings" charset="2"/>
                <a:buChar char="§"/>
              </a:pPr>
              <a:r>
                <a:rPr lang="en-US" sz="1200" dirty="0" smtClean="0">
                  <a:latin typeface="Calibri"/>
                  <a:cs typeface="Calibri"/>
                </a:rPr>
                <a:t>CNumerics</a:t>
              </a:r>
              <a:r>
                <a:rPr lang="en-US" sz="1200" dirty="0">
                  <a:latin typeface="Calibri"/>
                  <a:cs typeface="Calibri"/>
                </a:rPr>
                <a:t>:</a:t>
              </a:r>
              <a:r>
                <a:rPr lang="en-US" sz="1200" dirty="0" smtClean="0">
                  <a:latin typeface="Calibri"/>
                  <a:cs typeface="Calibri"/>
                </a:rPr>
                <a:t>: Roe</a:t>
              </a:r>
              <a:r>
                <a:rPr lang="en-US" sz="1200" dirty="0">
                  <a:latin typeface="Calibri"/>
                  <a:cs typeface="Calibri"/>
                </a:rPr>
                <a:t>/</a:t>
              </a:r>
              <a:r>
                <a:rPr lang="en-US" sz="1200" dirty="0" smtClean="0">
                  <a:latin typeface="Calibri"/>
                  <a:cs typeface="Calibri"/>
                </a:rPr>
                <a:t>JST/etc.</a:t>
              </a:r>
              <a:endParaRPr lang="en-US" sz="1200" dirty="0">
                <a:latin typeface="Calibri"/>
                <a:cs typeface="Calibri"/>
              </a:endParaRPr>
            </a:p>
            <a:p>
              <a:pPr marL="171450" indent="-171450">
                <a:buFont typeface="Arial"/>
                <a:buChar char="•"/>
              </a:pPr>
              <a:r>
                <a:rPr lang="en-US" sz="1200" dirty="0" smtClean="0">
                  <a:latin typeface="Calibri"/>
                  <a:cs typeface="Calibri"/>
                </a:rPr>
                <a:t>Viscous Flux, </a:t>
              </a:r>
              <a:r>
                <a:rPr lang="en-US" sz="1200" dirty="0">
                  <a:latin typeface="Calibri"/>
                  <a:cs typeface="Calibri"/>
                </a:rPr>
                <a:t>Jacobian</a:t>
              </a:r>
              <a:endParaRPr lang="en-US" sz="1200" dirty="0" smtClean="0">
                <a:latin typeface="Calibri"/>
                <a:cs typeface="Calibri"/>
              </a:endParaRPr>
            </a:p>
            <a:p>
              <a:pPr marL="628650" lvl="2" indent="-171450">
                <a:buClr>
                  <a:srgbClr val="FF0000"/>
                </a:buClr>
                <a:buFont typeface="Wingdings" charset="2"/>
                <a:buChar char="§"/>
              </a:pPr>
              <a:r>
                <a:rPr lang="en-US" sz="1200" dirty="0" smtClean="0">
                  <a:latin typeface="Calibri"/>
                  <a:cs typeface="Calibri"/>
                </a:rPr>
                <a:t>CNumerics</a:t>
              </a:r>
              <a:r>
                <a:rPr lang="en-US" sz="1200" dirty="0">
                  <a:latin typeface="Calibri"/>
                  <a:cs typeface="Calibri"/>
                </a:rPr>
                <a:t>:</a:t>
              </a:r>
              <a:r>
                <a:rPr lang="en-US" sz="1200" dirty="0" smtClean="0">
                  <a:latin typeface="Calibri"/>
                  <a:cs typeface="Calibri"/>
                </a:rPr>
                <a:t>: Avg_Grad/etc.</a:t>
              </a:r>
              <a:endParaRPr lang="en-US" sz="1200" dirty="0">
                <a:latin typeface="Calibri"/>
                <a:cs typeface="Calibri"/>
              </a:endParaRPr>
            </a:p>
            <a:p>
              <a:pPr marL="171450" lvl="1" indent="-171450">
                <a:buFont typeface="Arial"/>
                <a:buChar char="•"/>
              </a:pPr>
              <a:r>
                <a:rPr lang="en-US" sz="1200" dirty="0" smtClean="0">
                  <a:latin typeface="Calibri"/>
                  <a:cs typeface="Calibri"/>
                </a:rPr>
                <a:t>Source Terms, </a:t>
              </a:r>
              <a:r>
                <a:rPr lang="en-US" sz="1200" dirty="0">
                  <a:latin typeface="Calibri"/>
                  <a:cs typeface="Calibri"/>
                </a:rPr>
                <a:t>Jacobian</a:t>
              </a:r>
              <a:endParaRPr lang="en-US" sz="1200" dirty="0" smtClean="0">
                <a:latin typeface="Calibri"/>
                <a:cs typeface="Calibri"/>
              </a:endParaRPr>
            </a:p>
            <a:p>
              <a:pPr marL="628650" lvl="2" indent="-171450">
                <a:buClr>
                  <a:srgbClr val="FF0000"/>
                </a:buClr>
                <a:buFont typeface="Wingdings" charset="2"/>
                <a:buChar char="§"/>
              </a:pPr>
              <a:r>
                <a:rPr lang="en-US" sz="1200" dirty="0" smtClean="0">
                  <a:latin typeface="Calibri"/>
                  <a:cs typeface="Calibri"/>
                </a:rPr>
                <a:t>CNumerics</a:t>
              </a:r>
              <a:r>
                <a:rPr lang="en-US" sz="1200" dirty="0">
                  <a:latin typeface="Calibri"/>
                  <a:cs typeface="Calibri"/>
                </a:rPr>
                <a:t>:: PieceWiseConst</a:t>
              </a:r>
              <a:r>
                <a:rPr lang="en-US" sz="1200" dirty="0" smtClean="0">
                  <a:latin typeface="Calibri"/>
                  <a:cs typeface="Calibri"/>
                </a:rPr>
                <a:t>.</a:t>
              </a:r>
            </a:p>
            <a:p>
              <a:pPr marL="628650" lvl="2" indent="-171450">
                <a:buClr>
                  <a:srgbClr val="FF0000"/>
                </a:buClr>
                <a:buFont typeface="Wingdings" charset="2"/>
                <a:buChar char="§"/>
              </a:pPr>
              <a:endParaRPr lang="en-US" sz="1200" dirty="0" smtClean="0">
                <a:latin typeface="Calibri"/>
                <a:cs typeface="Calibri"/>
              </a:endParaRPr>
            </a:p>
            <a:p>
              <a:r>
                <a:rPr lang="en-US" sz="1200" u="sng" dirty="0" smtClean="0">
                  <a:latin typeface="Calibri"/>
                  <a:cs typeface="Calibri"/>
                </a:rPr>
                <a:t>Temporal Discretization</a:t>
              </a:r>
              <a:endParaRPr lang="en-US" sz="1200" u="sng" dirty="0">
                <a:latin typeface="Calibri"/>
                <a:cs typeface="Calibri"/>
              </a:endParaRPr>
            </a:p>
            <a:p>
              <a:pPr marL="171450" indent="-171450">
                <a:buFont typeface="Arial"/>
                <a:buChar char="•"/>
              </a:pPr>
              <a:r>
                <a:rPr lang="en-US" sz="1200" dirty="0">
                  <a:latin typeface="Calibri"/>
                  <a:cs typeface="Calibri"/>
                </a:rPr>
                <a:t>Explicit </a:t>
              </a:r>
              <a:r>
                <a:rPr lang="en-US" sz="1200" dirty="0" smtClean="0">
                  <a:latin typeface="Calibri"/>
                  <a:cs typeface="Calibri"/>
                </a:rPr>
                <a:t>Euler/ Runge</a:t>
              </a:r>
              <a:r>
                <a:rPr lang="en-US" sz="1200" dirty="0">
                  <a:latin typeface="Calibri"/>
                  <a:cs typeface="Calibri"/>
                </a:rPr>
                <a:t>-</a:t>
              </a:r>
              <a:r>
                <a:rPr lang="en-US" sz="1200" dirty="0" smtClean="0">
                  <a:latin typeface="Calibri"/>
                  <a:cs typeface="Calibri"/>
                </a:rPr>
                <a:t>Kutta </a:t>
              </a:r>
            </a:p>
            <a:p>
              <a:pPr marL="171450" indent="-171450">
                <a:buFont typeface="Arial"/>
                <a:buChar char="•"/>
              </a:pPr>
              <a:r>
                <a:rPr lang="en-US" sz="1200" dirty="0" smtClean="0">
                  <a:latin typeface="Calibri"/>
                  <a:cs typeface="Calibri"/>
                </a:rPr>
                <a:t>Implicit </a:t>
              </a:r>
              <a:r>
                <a:rPr lang="en-US" sz="1200" dirty="0">
                  <a:latin typeface="Calibri"/>
                  <a:cs typeface="Calibri"/>
                </a:rPr>
                <a:t>Time </a:t>
              </a:r>
              <a:r>
                <a:rPr lang="en-US" sz="1200" dirty="0" smtClean="0">
                  <a:latin typeface="Calibri"/>
                  <a:cs typeface="Calibri"/>
                </a:rPr>
                <a:t>Integration</a:t>
              </a:r>
              <a:endParaRPr lang="en-US" sz="1200" dirty="0">
                <a:latin typeface="Calibri"/>
                <a:cs typeface="Calibri"/>
              </a:endParaRPr>
            </a:p>
          </p:txBody>
        </p:sp>
        <p:sp>
          <p:nvSpPr>
            <p:cNvPr id="12" name="TextBox 11"/>
            <p:cNvSpPr txBox="1"/>
            <p:nvPr/>
          </p:nvSpPr>
          <p:spPr>
            <a:xfrm>
              <a:off x="6250093" y="3788226"/>
              <a:ext cx="2743200" cy="2743200"/>
            </a:xfrm>
            <a:prstGeom prst="rect">
              <a:avLst/>
            </a:prstGeom>
            <a:noFill/>
            <a:ln w="6350">
              <a:solidFill>
                <a:schemeClr val="tx1"/>
              </a:solidFill>
            </a:ln>
          </p:spPr>
          <p:txBody>
            <a:bodyPr wrap="square" rtlCol="0">
              <a:spAutoFit/>
            </a:bodyPr>
            <a:lstStyle/>
            <a:p>
              <a:pPr algn="ctr"/>
              <a:r>
                <a:rPr lang="en-US" sz="1400" b="1" dirty="0" smtClean="0">
                  <a:latin typeface="Calibri"/>
                  <a:cs typeface="Calibri"/>
                </a:rPr>
                <a:t>Solve Linear System</a:t>
              </a:r>
              <a:endParaRPr lang="en-US" sz="1400" b="1" dirty="0">
                <a:latin typeface="Calibri"/>
                <a:cs typeface="Calibri"/>
              </a:endParaRPr>
            </a:p>
            <a:p>
              <a:pPr algn="ctr"/>
              <a:endParaRPr lang="en-US" sz="1400" b="1" dirty="0" smtClean="0">
                <a:latin typeface="Calibri"/>
                <a:cs typeface="Calibri"/>
              </a:endParaRPr>
            </a:p>
            <a:p>
              <a:pPr algn="ctr"/>
              <a:r>
                <a:rPr lang="en-US" sz="1200" dirty="0">
                  <a:solidFill>
                    <a:srgbClr val="800000"/>
                  </a:solidFill>
                  <a:latin typeface="Calibri"/>
                  <a:cs typeface="Calibri"/>
                </a:rPr>
                <a:t>Class: </a:t>
              </a:r>
              <a:r>
                <a:rPr lang="en-US" sz="1200" dirty="0" smtClean="0">
                  <a:solidFill>
                    <a:srgbClr val="800000"/>
                  </a:solidFill>
                  <a:latin typeface="Calibri"/>
                  <a:cs typeface="Calibri"/>
                </a:rPr>
                <a:t>CSparseMatrix</a:t>
              </a:r>
              <a:endParaRPr lang="en-US" sz="1200" dirty="0">
                <a:solidFill>
                  <a:srgbClr val="800000"/>
                </a:solidFill>
                <a:latin typeface="Calibri"/>
                <a:cs typeface="Calibri"/>
              </a:endParaRPr>
            </a:p>
            <a:p>
              <a:pPr marL="171450" indent="-171450">
                <a:buFont typeface="Arial"/>
                <a:buChar char="•"/>
              </a:pPr>
              <a:r>
                <a:rPr lang="en-US" sz="1200" dirty="0" smtClean="0">
                  <a:latin typeface="Calibri"/>
                  <a:cs typeface="Calibri"/>
                </a:rPr>
                <a:t>BiCSTAB</a:t>
              </a:r>
            </a:p>
            <a:p>
              <a:pPr marL="171450" indent="-171450">
                <a:buFont typeface="Arial"/>
                <a:buChar char="•"/>
              </a:pPr>
              <a:endParaRPr lang="en-US" sz="1200" dirty="0" smtClean="0">
                <a:latin typeface="Calibri"/>
                <a:cs typeface="Calibri"/>
              </a:endParaRPr>
            </a:p>
            <a:p>
              <a:pPr marL="171450" indent="-171450">
                <a:buFont typeface="Arial"/>
                <a:buChar char="•"/>
              </a:pPr>
              <a:r>
                <a:rPr lang="en-US" sz="1200" dirty="0" smtClean="0">
                  <a:latin typeface="Calibri"/>
                  <a:cs typeface="Calibri"/>
                </a:rPr>
                <a:t>GMRES</a:t>
              </a:r>
            </a:p>
            <a:p>
              <a:pPr marL="171450" indent="-171450">
                <a:buFont typeface="Arial"/>
                <a:buChar char="•"/>
              </a:pPr>
              <a:endParaRPr lang="en-US" sz="1200" dirty="0" smtClean="0">
                <a:latin typeface="Calibri"/>
                <a:cs typeface="Calibri"/>
              </a:endParaRPr>
            </a:p>
            <a:p>
              <a:pPr marL="171450" indent="-171450">
                <a:buFont typeface="Arial"/>
                <a:buChar char="•"/>
              </a:pPr>
              <a:r>
                <a:rPr lang="en-US" sz="1200" dirty="0" smtClean="0">
                  <a:latin typeface="Calibri"/>
                  <a:cs typeface="Calibri"/>
                </a:rPr>
                <a:t>LU-SGS</a:t>
              </a:r>
            </a:p>
            <a:p>
              <a:pPr marL="171450" indent="-171450">
                <a:buFont typeface="Arial"/>
                <a:buChar char="•"/>
              </a:pPr>
              <a:endParaRPr lang="en-US" sz="1200" dirty="0" smtClean="0">
                <a:latin typeface="Calibri"/>
                <a:cs typeface="Calibri"/>
              </a:endParaRPr>
            </a:p>
            <a:p>
              <a:pPr marL="171450" indent="-171450">
                <a:buFont typeface="Arial"/>
                <a:buChar char="•"/>
              </a:pPr>
              <a:r>
                <a:rPr lang="en-US" sz="1200" dirty="0" smtClean="0">
                  <a:latin typeface="Calibri"/>
                  <a:cs typeface="Calibri"/>
                </a:rPr>
                <a:t>Preconditioners</a:t>
              </a:r>
            </a:p>
            <a:p>
              <a:pPr marL="628650" lvl="1" indent="-171450">
                <a:buClr>
                  <a:srgbClr val="FF0000"/>
                </a:buClr>
                <a:buFont typeface="Wingdings" charset="2"/>
                <a:buChar char="§"/>
              </a:pPr>
              <a:r>
                <a:rPr lang="en-US" sz="1200" dirty="0" smtClean="0">
                  <a:latin typeface="Calibri"/>
                  <a:cs typeface="Calibri"/>
                </a:rPr>
                <a:t>Linelet</a:t>
              </a:r>
            </a:p>
            <a:p>
              <a:pPr marL="628650" lvl="1" indent="-171450">
                <a:buClr>
                  <a:srgbClr val="FF0000"/>
                </a:buClr>
                <a:buFont typeface="Wingdings" charset="2"/>
                <a:buChar char="§"/>
              </a:pPr>
              <a:r>
                <a:rPr lang="en-US" sz="1200" dirty="0" smtClean="0">
                  <a:latin typeface="Calibri"/>
                  <a:cs typeface="Calibri"/>
                </a:rPr>
                <a:t>Jacobi</a:t>
              </a:r>
            </a:p>
            <a:p>
              <a:pPr marL="628650" lvl="1" indent="-171450">
                <a:buClr>
                  <a:srgbClr val="FF0000"/>
                </a:buClr>
                <a:buFont typeface="Wingdings" charset="2"/>
                <a:buChar char="§"/>
              </a:pPr>
              <a:endParaRPr lang="en-US" sz="1200" dirty="0" smtClean="0">
                <a:latin typeface="Calibri"/>
                <a:cs typeface="Calibri"/>
              </a:endParaRPr>
            </a:p>
            <a:p>
              <a:pPr marL="171450" indent="-171450">
                <a:buFont typeface="Arial"/>
                <a:buChar char="•"/>
              </a:pPr>
              <a:r>
                <a:rPr lang="en-US" sz="1200" dirty="0" smtClean="0">
                  <a:latin typeface="Calibri"/>
                  <a:cs typeface="Calibri"/>
                </a:rPr>
                <a:t>Update solution vector</a:t>
              </a:r>
            </a:p>
          </p:txBody>
        </p:sp>
        <p:sp>
          <p:nvSpPr>
            <p:cNvPr id="13" name="TextBox 12"/>
            <p:cNvSpPr txBox="1"/>
            <p:nvPr/>
          </p:nvSpPr>
          <p:spPr>
            <a:xfrm>
              <a:off x="147101" y="3799182"/>
              <a:ext cx="2743200" cy="2743200"/>
            </a:xfrm>
            <a:prstGeom prst="rect">
              <a:avLst/>
            </a:prstGeom>
            <a:noFill/>
            <a:ln w="6350">
              <a:solidFill>
                <a:schemeClr val="tx1"/>
              </a:solidFill>
            </a:ln>
          </p:spPr>
          <p:txBody>
            <a:bodyPr wrap="square" rtlCol="0">
              <a:spAutoFit/>
            </a:bodyPr>
            <a:lstStyle/>
            <a:p>
              <a:pPr algn="ctr"/>
              <a:r>
                <a:rPr lang="en-US" sz="1400" b="1" dirty="0" smtClean="0">
                  <a:latin typeface="Calibri"/>
                  <a:cs typeface="Calibri"/>
                </a:rPr>
                <a:t>Store Flow Variables</a:t>
              </a:r>
            </a:p>
            <a:p>
              <a:pPr algn="ctr"/>
              <a:endParaRPr lang="en-US" sz="1400" b="1" dirty="0" smtClean="0">
                <a:latin typeface="Calibri"/>
                <a:cs typeface="Calibri"/>
              </a:endParaRPr>
            </a:p>
            <a:p>
              <a:pPr marL="0" lvl="1" algn="ctr"/>
              <a:r>
                <a:rPr lang="en-US" sz="1200" dirty="0">
                  <a:solidFill>
                    <a:srgbClr val="800000"/>
                  </a:solidFill>
                  <a:latin typeface="Calibri"/>
                  <a:cs typeface="Calibri"/>
                </a:rPr>
                <a:t>Class: </a:t>
              </a:r>
              <a:r>
                <a:rPr lang="en-US" sz="1200" dirty="0" smtClean="0">
                  <a:solidFill>
                    <a:srgbClr val="800000"/>
                  </a:solidFill>
                  <a:latin typeface="Calibri"/>
                  <a:cs typeface="Calibri"/>
                </a:rPr>
                <a:t>CVariable</a:t>
              </a:r>
              <a:endParaRPr lang="en-US" sz="1200" dirty="0">
                <a:solidFill>
                  <a:srgbClr val="800000"/>
                </a:solidFill>
                <a:latin typeface="Calibri"/>
                <a:cs typeface="Calibri"/>
              </a:endParaRPr>
            </a:p>
            <a:p>
              <a:pPr marL="171450" indent="-171450">
                <a:buFont typeface="Arial"/>
                <a:buChar char="•"/>
              </a:pPr>
              <a:r>
                <a:rPr lang="en-US" sz="1200" dirty="0" smtClean="0">
                  <a:latin typeface="Calibri"/>
                  <a:cs typeface="Calibri"/>
                </a:rPr>
                <a:t>Stores variables at every mesh node.</a:t>
              </a:r>
            </a:p>
            <a:p>
              <a:pPr marL="171450" indent="-171450">
                <a:buFont typeface="Arial"/>
                <a:buChar char="•"/>
              </a:pPr>
              <a:endParaRPr lang="en-US" sz="1200" dirty="0" smtClean="0">
                <a:latin typeface="Calibri"/>
                <a:cs typeface="Calibri"/>
              </a:endParaRPr>
            </a:p>
            <a:p>
              <a:pPr marL="171450" indent="-171450">
                <a:buFont typeface="Arial"/>
                <a:buChar char="•"/>
              </a:pPr>
              <a:r>
                <a:rPr lang="en-US" sz="1200" dirty="0" smtClean="0">
                  <a:latin typeface="Calibri"/>
                  <a:cs typeface="Calibri"/>
                </a:rPr>
                <a:t>Declare &amp; store all flow variables</a:t>
              </a:r>
            </a:p>
            <a:p>
              <a:pPr marL="628650" lvl="1" indent="-171450">
                <a:buClr>
                  <a:srgbClr val="FF0000"/>
                </a:buClr>
                <a:buFont typeface="Wingdings" charset="2"/>
                <a:buChar char="§"/>
              </a:pPr>
              <a:r>
                <a:rPr lang="en-US" sz="1200" dirty="0" smtClean="0">
                  <a:latin typeface="Calibri"/>
                  <a:cs typeface="Calibri"/>
                </a:rPr>
                <a:t>CEulerVariable: Density, energy etc.</a:t>
              </a:r>
            </a:p>
            <a:p>
              <a:pPr marL="628650" lvl="1" indent="-171450">
                <a:buClr>
                  <a:srgbClr val="FF0000"/>
                </a:buClr>
                <a:buFont typeface="Wingdings" charset="2"/>
                <a:buChar char="§"/>
              </a:pPr>
              <a:r>
                <a:rPr lang="en-US" sz="1200" dirty="0" smtClean="0">
                  <a:latin typeface="Calibri"/>
                  <a:cs typeface="Calibri"/>
                </a:rPr>
                <a:t>CNSVariable: + Viscosity</a:t>
              </a:r>
            </a:p>
            <a:p>
              <a:pPr marL="628650" lvl="1" indent="-171450">
                <a:buClr>
                  <a:srgbClr val="FF0000"/>
                </a:buClr>
                <a:buFont typeface="Wingdings" charset="2"/>
                <a:buChar char="§"/>
              </a:pPr>
              <a:r>
                <a:rPr lang="en-US" sz="1200" dirty="0" err="1" smtClean="0">
                  <a:latin typeface="Calibri"/>
                  <a:cs typeface="Calibri"/>
                </a:rPr>
                <a:t>CAdjVariable</a:t>
              </a:r>
              <a:r>
                <a:rPr lang="en-US" sz="1200" dirty="0" smtClean="0">
                  <a:latin typeface="Calibri"/>
                  <a:cs typeface="Calibri"/>
                </a:rPr>
                <a:t>: Adjoint variables</a:t>
              </a:r>
            </a:p>
            <a:p>
              <a:pPr marL="628650" lvl="1" indent="-171450">
                <a:buClr>
                  <a:srgbClr val="FF0000"/>
                </a:buClr>
                <a:buFont typeface="Wingdings" charset="2"/>
                <a:buChar char="§"/>
              </a:pPr>
              <a:r>
                <a:rPr lang="en-US" sz="1200" dirty="0" smtClean="0">
                  <a:latin typeface="Calibri"/>
                  <a:cs typeface="Calibri"/>
                </a:rPr>
                <a:t>And others…</a:t>
              </a:r>
              <a:endParaRPr lang="en-US" sz="1200" dirty="0">
                <a:latin typeface="Calibri"/>
                <a:cs typeface="Calibri"/>
              </a:endParaRPr>
            </a:p>
            <a:p>
              <a:pPr marL="628650" lvl="1" indent="-171450">
                <a:buClr>
                  <a:srgbClr val="FF0000"/>
                </a:buClr>
                <a:buFont typeface="Wingdings" charset="2"/>
                <a:buChar char="§"/>
              </a:pPr>
              <a:endParaRPr lang="en-US" sz="1200" dirty="0" smtClean="0">
                <a:latin typeface="Calibri"/>
                <a:cs typeface="Calibri"/>
              </a:endParaRPr>
            </a:p>
            <a:p>
              <a:pPr marL="628650" lvl="1" indent="-171450">
                <a:buClr>
                  <a:srgbClr val="FF0000"/>
                </a:buClr>
                <a:buFont typeface="Wingdings" charset="2"/>
                <a:buChar char="§"/>
              </a:pPr>
              <a:endParaRPr lang="en-US" sz="1200" dirty="0" smtClean="0">
                <a:latin typeface="Calibri"/>
                <a:cs typeface="Calibri"/>
              </a:endParaRPr>
            </a:p>
          </p:txBody>
        </p:sp>
        <p:grpSp>
          <p:nvGrpSpPr>
            <p:cNvPr id="25" name="Group 24"/>
            <p:cNvGrpSpPr/>
            <p:nvPr/>
          </p:nvGrpSpPr>
          <p:grpSpPr>
            <a:xfrm>
              <a:off x="1675565" y="3310468"/>
              <a:ext cx="5797074" cy="356410"/>
              <a:chOff x="1675565" y="3310468"/>
              <a:chExt cx="5797074" cy="356410"/>
            </a:xfrm>
          </p:grpSpPr>
          <p:grpSp>
            <p:nvGrpSpPr>
              <p:cNvPr id="26" name="Group 25"/>
              <p:cNvGrpSpPr/>
              <p:nvPr/>
            </p:nvGrpSpPr>
            <p:grpSpPr>
              <a:xfrm>
                <a:off x="1981180" y="3449869"/>
                <a:ext cx="0" cy="208499"/>
                <a:chOff x="2040467" y="2103534"/>
                <a:chExt cx="0" cy="531707"/>
              </a:xfrm>
            </p:grpSpPr>
            <p:cxnSp>
              <p:nvCxnSpPr>
                <p:cNvPr id="34" name="Straight Connector 33"/>
                <p:cNvCxnSpPr/>
                <p:nvPr/>
              </p:nvCxnSpPr>
              <p:spPr>
                <a:xfrm>
                  <a:off x="2040467" y="2103534"/>
                  <a:ext cx="0" cy="51266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040467" y="2526358"/>
                  <a:ext cx="0" cy="108883"/>
                </a:xfrm>
                <a:prstGeom prst="straightConnector1">
                  <a:avLst/>
                </a:prstGeom>
                <a:ln w="3175">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4638580" y="3310468"/>
                <a:ext cx="5115" cy="356410"/>
                <a:chOff x="2090796" y="2103534"/>
                <a:chExt cx="96" cy="531707"/>
              </a:xfrm>
            </p:grpSpPr>
            <p:cxnSp>
              <p:nvCxnSpPr>
                <p:cNvPr id="32" name="Straight Connector 31"/>
                <p:cNvCxnSpPr/>
                <p:nvPr/>
              </p:nvCxnSpPr>
              <p:spPr>
                <a:xfrm>
                  <a:off x="2090892" y="2103534"/>
                  <a:ext cx="0" cy="51266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090796" y="2526359"/>
                  <a:ext cx="0" cy="108882"/>
                </a:xfrm>
                <a:prstGeom prst="straightConnector1">
                  <a:avLst/>
                </a:prstGeom>
                <a:ln w="3175">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7193934" y="3449869"/>
                <a:ext cx="0" cy="208499"/>
                <a:chOff x="2040467" y="2103534"/>
                <a:chExt cx="0" cy="531707"/>
              </a:xfrm>
            </p:grpSpPr>
            <p:cxnSp>
              <p:nvCxnSpPr>
                <p:cNvPr id="30" name="Straight Connector 29"/>
                <p:cNvCxnSpPr/>
                <p:nvPr/>
              </p:nvCxnSpPr>
              <p:spPr>
                <a:xfrm>
                  <a:off x="2040467" y="2103534"/>
                  <a:ext cx="0" cy="51266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40467" y="2526358"/>
                  <a:ext cx="0" cy="108883"/>
                </a:xfrm>
                <a:prstGeom prst="straightConnector1">
                  <a:avLst/>
                </a:prstGeom>
                <a:ln w="3175">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cxnSp>
            <p:nvCxnSpPr>
              <p:cNvPr id="29" name="Straight Connector 28"/>
              <p:cNvCxnSpPr/>
              <p:nvPr/>
            </p:nvCxnSpPr>
            <p:spPr>
              <a:xfrm>
                <a:off x="1675565" y="3449869"/>
                <a:ext cx="5797074"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39" name="Rectangle 38"/>
          <p:cNvSpPr/>
          <p:nvPr/>
        </p:nvSpPr>
        <p:spPr bwMode="auto">
          <a:xfrm>
            <a:off x="139700" y="3797300"/>
            <a:ext cx="2743200" cy="2743200"/>
          </a:xfrm>
          <a:prstGeom prst="rect">
            <a:avLst/>
          </a:prstGeom>
          <a:noFill/>
          <a:ln w="381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p:txBody>
      </p:sp>
      <p:sp>
        <p:nvSpPr>
          <p:cNvPr id="40" name="Rectangle 39"/>
          <p:cNvSpPr/>
          <p:nvPr/>
        </p:nvSpPr>
        <p:spPr bwMode="auto">
          <a:xfrm>
            <a:off x="3200400" y="3771900"/>
            <a:ext cx="2743200" cy="2743200"/>
          </a:xfrm>
          <a:prstGeom prst="rect">
            <a:avLst/>
          </a:prstGeom>
          <a:noFill/>
          <a:ln w="381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p:txBody>
      </p:sp>
      <p:sp>
        <p:nvSpPr>
          <p:cNvPr id="41" name="Rectangle 40"/>
          <p:cNvSpPr/>
          <p:nvPr/>
        </p:nvSpPr>
        <p:spPr bwMode="auto">
          <a:xfrm>
            <a:off x="6261100" y="3784600"/>
            <a:ext cx="2743200" cy="2743200"/>
          </a:xfrm>
          <a:prstGeom prst="rect">
            <a:avLst/>
          </a:prstGeom>
          <a:noFill/>
          <a:ln w="381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593094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CGeometry</a:t>
            </a:r>
            <a:r>
              <a:rPr lang="en-US" dirty="0" smtClean="0"/>
              <a:t> Class </a:t>
            </a:r>
            <a:endParaRPr lang="en-US" dirty="0"/>
          </a:p>
        </p:txBody>
      </p:sp>
      <p:sp>
        <p:nvSpPr>
          <p:cNvPr id="4" name="Date Placeholder 3"/>
          <p:cNvSpPr>
            <a:spLocks noGrp="1"/>
          </p:cNvSpPr>
          <p:nvPr>
            <p:ph type="dt" sz="half" idx="10"/>
          </p:nvPr>
        </p:nvSpPr>
        <p:spPr/>
        <p:txBody>
          <a:bodyPr/>
          <a:lstStyle/>
          <a:p>
            <a:r>
              <a:rPr lang="en-US" smtClean="0"/>
              <a:t>Jan 15th, 2013</a:t>
            </a:r>
            <a:endParaRPr lang="en-US" dirty="0"/>
          </a:p>
        </p:txBody>
      </p:sp>
      <p:sp>
        <p:nvSpPr>
          <p:cNvPr id="5" name="Footer Placeholder 4"/>
          <p:cNvSpPr>
            <a:spLocks noGrp="1"/>
          </p:cNvSpPr>
          <p:nvPr>
            <p:ph type="ftr" sz="quarter" idx="11"/>
          </p:nvPr>
        </p:nvSpPr>
        <p:spPr/>
        <p:txBody>
          <a:bodyPr/>
          <a:lstStyle/>
          <a:p>
            <a:r>
              <a:rPr lang="en-US" smtClean="0"/>
              <a:t>SU2 Release Version 2.0 Workshop</a:t>
            </a:r>
            <a:endParaRPr lang="en-US"/>
          </a:p>
        </p:txBody>
      </p:sp>
      <p:sp>
        <p:nvSpPr>
          <p:cNvPr id="6" name="Slide Number Placeholder 5"/>
          <p:cNvSpPr>
            <a:spLocks noGrp="1"/>
          </p:cNvSpPr>
          <p:nvPr>
            <p:ph type="sldNum" sz="quarter" idx="12"/>
          </p:nvPr>
        </p:nvSpPr>
        <p:spPr>
          <a:xfrm>
            <a:off x="8432800" y="6429489"/>
            <a:ext cx="567256" cy="313267"/>
          </a:xfrm>
        </p:spPr>
        <p:txBody>
          <a:bodyPr/>
          <a:lstStyle/>
          <a:p>
            <a:fld id="{13327632-CE63-A847-914F-A1F825E2A685}" type="slidenum">
              <a:rPr lang="en-US" smtClean="0"/>
              <a:pPr/>
              <a:t>5</a:t>
            </a:fld>
            <a:endParaRPr lang="en-US" dirty="0"/>
          </a:p>
        </p:txBody>
      </p:sp>
      <p:pic>
        <p:nvPicPr>
          <p:cNvPr id="13" name="Picture 12" descr="Class_structu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60500"/>
            <a:ext cx="3712088" cy="2661419"/>
          </a:xfrm>
          <a:prstGeom prst="rect">
            <a:avLst/>
          </a:prstGeom>
        </p:spPr>
      </p:pic>
      <p:grpSp>
        <p:nvGrpSpPr>
          <p:cNvPr id="36" name="Group 35"/>
          <p:cNvGrpSpPr/>
          <p:nvPr/>
        </p:nvGrpSpPr>
        <p:grpSpPr>
          <a:xfrm>
            <a:off x="6337300" y="4261827"/>
            <a:ext cx="1968500" cy="2114060"/>
            <a:chOff x="3463924" y="304694"/>
            <a:chExt cx="1968500" cy="2114060"/>
          </a:xfrm>
        </p:grpSpPr>
        <p:sp>
          <p:nvSpPr>
            <p:cNvPr id="37" name="TextBox 36"/>
            <p:cNvSpPr txBox="1"/>
            <p:nvPr/>
          </p:nvSpPr>
          <p:spPr>
            <a:xfrm>
              <a:off x="3463924" y="304694"/>
              <a:ext cx="1968500" cy="292388"/>
            </a:xfrm>
            <a:prstGeom prst="rect">
              <a:avLst/>
            </a:prstGeom>
            <a:noFill/>
            <a:ln w="12700">
              <a:solidFill>
                <a:schemeClr val="tx1"/>
              </a:solidFill>
            </a:ln>
          </p:spPr>
          <p:txBody>
            <a:bodyPr wrap="square" rtlCol="0">
              <a:spAutoFit/>
            </a:bodyPr>
            <a:lstStyle/>
            <a:p>
              <a:pPr algn="ctr"/>
              <a:r>
                <a:rPr lang="en-US" sz="1300" dirty="0" smtClean="0">
                  <a:latin typeface="Times"/>
                  <a:cs typeface="Times"/>
                </a:rPr>
                <a:t>Parent Class: CPrimalGrid</a:t>
              </a:r>
              <a:endParaRPr lang="en-US" sz="1300" dirty="0">
                <a:latin typeface="Times"/>
                <a:cs typeface="Times"/>
              </a:endParaRPr>
            </a:p>
          </p:txBody>
        </p:sp>
        <p:grpSp>
          <p:nvGrpSpPr>
            <p:cNvPr id="38" name="Group 37"/>
            <p:cNvGrpSpPr/>
            <p:nvPr/>
          </p:nvGrpSpPr>
          <p:grpSpPr>
            <a:xfrm>
              <a:off x="3561553" y="633764"/>
              <a:ext cx="1863887" cy="1784990"/>
              <a:chOff x="3561553" y="633764"/>
              <a:chExt cx="1863887" cy="1784990"/>
            </a:xfrm>
          </p:grpSpPr>
          <p:grpSp>
            <p:nvGrpSpPr>
              <p:cNvPr id="39" name="Group 38"/>
              <p:cNvGrpSpPr/>
              <p:nvPr/>
            </p:nvGrpSpPr>
            <p:grpSpPr>
              <a:xfrm>
                <a:off x="3916680" y="658164"/>
                <a:ext cx="1508760" cy="1760590"/>
                <a:chOff x="3916680" y="658164"/>
                <a:chExt cx="1508760" cy="1760590"/>
              </a:xfrm>
            </p:grpSpPr>
            <p:sp>
              <p:nvSpPr>
                <p:cNvPr id="53" name="TextBox 52"/>
                <p:cNvSpPr txBox="1"/>
                <p:nvPr/>
              </p:nvSpPr>
              <p:spPr>
                <a:xfrm>
                  <a:off x="3916680" y="658164"/>
                  <a:ext cx="1508760" cy="274320"/>
                </a:xfrm>
                <a:prstGeom prst="rect">
                  <a:avLst/>
                </a:prstGeom>
                <a:noFill/>
                <a:ln w="12700" cmpd="sng">
                  <a:solidFill>
                    <a:schemeClr val="tx1"/>
                  </a:solidFill>
                </a:ln>
              </p:spPr>
              <p:txBody>
                <a:bodyPr wrap="square" rtlCol="0">
                  <a:spAutoFit/>
                </a:bodyPr>
                <a:lstStyle/>
                <a:p>
                  <a:r>
                    <a:rPr lang="en-US" sz="1200" dirty="0" smtClean="0">
                      <a:solidFill>
                        <a:srgbClr val="0000FF"/>
                      </a:solidFill>
                      <a:latin typeface="Times"/>
                      <a:cs typeface="Times"/>
                    </a:rPr>
                    <a:t>CHexahedron</a:t>
                  </a:r>
                  <a:endParaRPr lang="en-US" sz="1200" i="1" dirty="0">
                    <a:solidFill>
                      <a:srgbClr val="0000FF"/>
                    </a:solidFill>
                    <a:latin typeface="Times"/>
                    <a:cs typeface="Times"/>
                  </a:endParaRPr>
                </a:p>
              </p:txBody>
            </p:sp>
            <p:sp>
              <p:nvSpPr>
                <p:cNvPr id="54" name="TextBox 53"/>
                <p:cNvSpPr txBox="1"/>
                <p:nvPr/>
              </p:nvSpPr>
              <p:spPr>
                <a:xfrm>
                  <a:off x="3916680" y="1019467"/>
                  <a:ext cx="1508760" cy="274320"/>
                </a:xfrm>
                <a:prstGeom prst="rect">
                  <a:avLst/>
                </a:prstGeom>
                <a:noFill/>
                <a:ln w="12700" cmpd="sng">
                  <a:solidFill>
                    <a:schemeClr val="tx1"/>
                  </a:solidFill>
                </a:ln>
              </p:spPr>
              <p:txBody>
                <a:bodyPr wrap="square" rtlCol="0">
                  <a:spAutoFit/>
                </a:bodyPr>
                <a:lstStyle/>
                <a:p>
                  <a:r>
                    <a:rPr lang="en-US" sz="1200" dirty="0" smtClean="0">
                      <a:solidFill>
                        <a:srgbClr val="0000FF"/>
                      </a:solidFill>
                      <a:latin typeface="Times"/>
                      <a:cs typeface="Times"/>
                    </a:rPr>
                    <a:t>CLine</a:t>
                  </a:r>
                  <a:endParaRPr lang="en-US" sz="1200" dirty="0">
                    <a:solidFill>
                      <a:srgbClr val="0000FF"/>
                    </a:solidFill>
                    <a:latin typeface="Times"/>
                    <a:cs typeface="Times"/>
                  </a:endParaRPr>
                </a:p>
              </p:txBody>
            </p:sp>
            <p:sp>
              <p:nvSpPr>
                <p:cNvPr id="55" name="TextBox 54"/>
                <p:cNvSpPr txBox="1"/>
                <p:nvPr/>
              </p:nvSpPr>
              <p:spPr>
                <a:xfrm>
                  <a:off x="3916680" y="1406817"/>
                  <a:ext cx="1508760" cy="274320"/>
                </a:xfrm>
                <a:prstGeom prst="rect">
                  <a:avLst/>
                </a:prstGeom>
                <a:noFill/>
                <a:ln w="12700" cmpd="sng">
                  <a:solidFill>
                    <a:schemeClr val="tx1"/>
                  </a:solidFill>
                </a:ln>
              </p:spPr>
              <p:txBody>
                <a:bodyPr wrap="square" rtlCol="0">
                  <a:spAutoFit/>
                </a:bodyPr>
                <a:lstStyle/>
                <a:p>
                  <a:r>
                    <a:rPr lang="en-US" sz="1200" dirty="0" smtClean="0">
                      <a:solidFill>
                        <a:srgbClr val="0000FF"/>
                      </a:solidFill>
                      <a:latin typeface="Times"/>
                      <a:cs typeface="Times"/>
                    </a:rPr>
                    <a:t>CPyramid</a:t>
                  </a:r>
                  <a:endParaRPr lang="en-US" sz="1200" dirty="0">
                    <a:solidFill>
                      <a:srgbClr val="0000FF"/>
                    </a:solidFill>
                    <a:latin typeface="Times"/>
                    <a:cs typeface="Times"/>
                  </a:endParaRPr>
                </a:p>
              </p:txBody>
            </p:sp>
            <p:sp>
              <p:nvSpPr>
                <p:cNvPr id="56" name="TextBox 55"/>
                <p:cNvSpPr txBox="1"/>
                <p:nvPr/>
              </p:nvSpPr>
              <p:spPr>
                <a:xfrm>
                  <a:off x="3916680" y="1784399"/>
                  <a:ext cx="1508760" cy="274320"/>
                </a:xfrm>
                <a:prstGeom prst="rect">
                  <a:avLst/>
                </a:prstGeom>
                <a:noFill/>
                <a:ln w="12700" cmpd="sng">
                  <a:solidFill>
                    <a:schemeClr val="tx1"/>
                  </a:solidFill>
                </a:ln>
              </p:spPr>
              <p:txBody>
                <a:bodyPr wrap="square" rtlCol="0">
                  <a:spAutoFit/>
                </a:bodyPr>
                <a:lstStyle/>
                <a:p>
                  <a:r>
                    <a:rPr lang="en-US" sz="1200" dirty="0" smtClean="0">
                      <a:solidFill>
                        <a:srgbClr val="0000FF"/>
                      </a:solidFill>
                      <a:latin typeface="Times"/>
                      <a:cs typeface="Times"/>
                    </a:rPr>
                    <a:t>CRectangle</a:t>
                  </a:r>
                  <a:endParaRPr lang="en-US" sz="1200" dirty="0">
                    <a:solidFill>
                      <a:srgbClr val="0000FF"/>
                    </a:solidFill>
                    <a:latin typeface="Times"/>
                    <a:cs typeface="Times"/>
                  </a:endParaRPr>
                </a:p>
              </p:txBody>
            </p:sp>
            <p:sp>
              <p:nvSpPr>
                <p:cNvPr id="57" name="TextBox 56"/>
                <p:cNvSpPr txBox="1"/>
                <p:nvPr/>
              </p:nvSpPr>
              <p:spPr>
                <a:xfrm>
                  <a:off x="3916680" y="2144434"/>
                  <a:ext cx="1508760" cy="274320"/>
                </a:xfrm>
                <a:prstGeom prst="rect">
                  <a:avLst/>
                </a:prstGeom>
                <a:noFill/>
                <a:ln w="12700" cmpd="sng">
                  <a:solidFill>
                    <a:schemeClr val="tx1"/>
                  </a:solidFill>
                </a:ln>
              </p:spPr>
              <p:txBody>
                <a:bodyPr wrap="square" rtlCol="0">
                  <a:spAutoFit/>
                </a:bodyPr>
                <a:lstStyle/>
                <a:p>
                  <a:r>
                    <a:rPr lang="en-US" sz="1200" dirty="0" smtClean="0">
                      <a:solidFill>
                        <a:srgbClr val="0000FF"/>
                      </a:solidFill>
                      <a:latin typeface="Times"/>
                      <a:cs typeface="Times"/>
                    </a:rPr>
                    <a:t>CTetrahedron</a:t>
                  </a:r>
                  <a:endParaRPr lang="en-US" sz="1200" dirty="0">
                    <a:solidFill>
                      <a:srgbClr val="0000FF"/>
                    </a:solidFill>
                    <a:latin typeface="Times"/>
                    <a:cs typeface="Times"/>
                  </a:endParaRPr>
                </a:p>
              </p:txBody>
            </p:sp>
          </p:grpSp>
          <p:grpSp>
            <p:nvGrpSpPr>
              <p:cNvPr id="41" name="Group 40"/>
              <p:cNvGrpSpPr/>
              <p:nvPr/>
            </p:nvGrpSpPr>
            <p:grpSpPr>
              <a:xfrm>
                <a:off x="3561553" y="633764"/>
                <a:ext cx="295596" cy="1647830"/>
                <a:chOff x="6644637" y="2759522"/>
                <a:chExt cx="295596" cy="1647830"/>
              </a:xfrm>
            </p:grpSpPr>
            <p:cxnSp>
              <p:nvCxnSpPr>
                <p:cNvPr id="47" name="Straight Arrow Connector 46"/>
                <p:cNvCxnSpPr/>
                <p:nvPr/>
              </p:nvCxnSpPr>
              <p:spPr>
                <a:xfrm>
                  <a:off x="6648131" y="2953202"/>
                  <a:ext cx="292102"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651306" y="2759522"/>
                  <a:ext cx="0" cy="1645920"/>
                </a:xfrm>
                <a:prstGeom prst="line">
                  <a:avLst/>
                </a:prstGeom>
                <a:ln w="1905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6648131" y="3302452"/>
                  <a:ext cx="292102"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6644637" y="3682699"/>
                  <a:ext cx="292102"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644637" y="4064452"/>
                  <a:ext cx="292102"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6644637" y="4407352"/>
                  <a:ext cx="292102"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grpSp>
      </p:grpSp>
      <p:grpSp>
        <p:nvGrpSpPr>
          <p:cNvPr id="61" name="Group 60"/>
          <p:cNvGrpSpPr/>
          <p:nvPr/>
        </p:nvGrpSpPr>
        <p:grpSpPr>
          <a:xfrm>
            <a:off x="3962400" y="4290921"/>
            <a:ext cx="1968500" cy="1389143"/>
            <a:chOff x="3463924" y="291994"/>
            <a:chExt cx="1968500" cy="1389143"/>
          </a:xfrm>
        </p:grpSpPr>
        <p:sp>
          <p:nvSpPr>
            <p:cNvPr id="62" name="TextBox 61"/>
            <p:cNvSpPr txBox="1"/>
            <p:nvPr/>
          </p:nvSpPr>
          <p:spPr>
            <a:xfrm>
              <a:off x="3463924" y="291994"/>
              <a:ext cx="1968500" cy="292388"/>
            </a:xfrm>
            <a:prstGeom prst="rect">
              <a:avLst/>
            </a:prstGeom>
            <a:noFill/>
            <a:ln w="12700">
              <a:solidFill>
                <a:schemeClr val="tx1"/>
              </a:solidFill>
            </a:ln>
          </p:spPr>
          <p:txBody>
            <a:bodyPr wrap="square" rtlCol="0">
              <a:spAutoFit/>
            </a:bodyPr>
            <a:lstStyle/>
            <a:p>
              <a:pPr algn="ctr"/>
              <a:r>
                <a:rPr lang="en-US" sz="1300" dirty="0" smtClean="0">
                  <a:latin typeface="Times"/>
                  <a:cs typeface="Times"/>
                </a:rPr>
                <a:t>Parent Class: CDualGrid</a:t>
              </a:r>
              <a:endParaRPr lang="en-US" sz="1300" dirty="0">
                <a:latin typeface="Times"/>
                <a:cs typeface="Times"/>
              </a:endParaRPr>
            </a:p>
          </p:txBody>
        </p:sp>
        <p:grpSp>
          <p:nvGrpSpPr>
            <p:cNvPr id="63" name="Group 62"/>
            <p:cNvGrpSpPr/>
            <p:nvPr/>
          </p:nvGrpSpPr>
          <p:grpSpPr>
            <a:xfrm>
              <a:off x="3561553" y="633764"/>
              <a:ext cx="1863887" cy="1047373"/>
              <a:chOff x="3561553" y="633764"/>
              <a:chExt cx="1863887" cy="1047373"/>
            </a:xfrm>
          </p:grpSpPr>
          <p:grpSp>
            <p:nvGrpSpPr>
              <p:cNvPr id="64" name="Group 63"/>
              <p:cNvGrpSpPr/>
              <p:nvPr/>
            </p:nvGrpSpPr>
            <p:grpSpPr>
              <a:xfrm>
                <a:off x="3916680" y="658164"/>
                <a:ext cx="1508760" cy="1022973"/>
                <a:chOff x="3916680" y="658164"/>
                <a:chExt cx="1508760" cy="1022973"/>
              </a:xfrm>
            </p:grpSpPr>
            <p:sp>
              <p:nvSpPr>
                <p:cNvPr id="70" name="TextBox 69"/>
                <p:cNvSpPr txBox="1"/>
                <p:nvPr/>
              </p:nvSpPr>
              <p:spPr>
                <a:xfrm>
                  <a:off x="3916680" y="658164"/>
                  <a:ext cx="1508760" cy="274320"/>
                </a:xfrm>
                <a:prstGeom prst="rect">
                  <a:avLst/>
                </a:prstGeom>
                <a:noFill/>
                <a:ln w="12700" cmpd="sng">
                  <a:solidFill>
                    <a:schemeClr val="tx1"/>
                  </a:solidFill>
                </a:ln>
              </p:spPr>
              <p:txBody>
                <a:bodyPr wrap="square" rtlCol="0">
                  <a:spAutoFit/>
                </a:bodyPr>
                <a:lstStyle/>
                <a:p>
                  <a:r>
                    <a:rPr lang="en-US" sz="1200" dirty="0" smtClean="0">
                      <a:solidFill>
                        <a:srgbClr val="0000FF"/>
                      </a:solidFill>
                      <a:latin typeface="Times"/>
                      <a:cs typeface="Times"/>
                    </a:rPr>
                    <a:t>CEdge</a:t>
                  </a:r>
                  <a:endParaRPr lang="en-US" sz="1200" dirty="0">
                    <a:solidFill>
                      <a:srgbClr val="0000FF"/>
                    </a:solidFill>
                    <a:latin typeface="Times"/>
                    <a:cs typeface="Times"/>
                  </a:endParaRPr>
                </a:p>
              </p:txBody>
            </p:sp>
            <p:sp>
              <p:nvSpPr>
                <p:cNvPr id="71" name="TextBox 70"/>
                <p:cNvSpPr txBox="1"/>
                <p:nvPr/>
              </p:nvSpPr>
              <p:spPr>
                <a:xfrm>
                  <a:off x="3916680" y="1019467"/>
                  <a:ext cx="1508760" cy="274320"/>
                </a:xfrm>
                <a:prstGeom prst="rect">
                  <a:avLst/>
                </a:prstGeom>
                <a:noFill/>
                <a:ln w="12700" cmpd="sng">
                  <a:solidFill>
                    <a:schemeClr val="tx1"/>
                  </a:solidFill>
                </a:ln>
              </p:spPr>
              <p:txBody>
                <a:bodyPr wrap="square" rtlCol="0">
                  <a:spAutoFit/>
                </a:bodyPr>
                <a:lstStyle/>
                <a:p>
                  <a:r>
                    <a:rPr lang="en-US" sz="1200" dirty="0">
                      <a:solidFill>
                        <a:srgbClr val="0000FF"/>
                      </a:solidFill>
                      <a:latin typeface="Times"/>
                      <a:cs typeface="Times"/>
                    </a:rPr>
                    <a:t>C</a:t>
                  </a:r>
                  <a:r>
                    <a:rPr lang="en-US" sz="1200" dirty="0" smtClean="0">
                      <a:solidFill>
                        <a:srgbClr val="0000FF"/>
                      </a:solidFill>
                      <a:latin typeface="Times"/>
                      <a:cs typeface="Times"/>
                    </a:rPr>
                    <a:t>Point</a:t>
                  </a:r>
                  <a:endParaRPr lang="en-US" sz="1200" dirty="0">
                    <a:solidFill>
                      <a:srgbClr val="0000FF"/>
                    </a:solidFill>
                    <a:latin typeface="Times"/>
                    <a:cs typeface="Times"/>
                  </a:endParaRPr>
                </a:p>
              </p:txBody>
            </p:sp>
            <p:sp>
              <p:nvSpPr>
                <p:cNvPr id="72" name="TextBox 71"/>
                <p:cNvSpPr txBox="1"/>
                <p:nvPr/>
              </p:nvSpPr>
              <p:spPr>
                <a:xfrm>
                  <a:off x="3916680" y="1406817"/>
                  <a:ext cx="1508760" cy="274320"/>
                </a:xfrm>
                <a:prstGeom prst="rect">
                  <a:avLst/>
                </a:prstGeom>
                <a:noFill/>
                <a:ln w="12700" cmpd="sng">
                  <a:solidFill>
                    <a:schemeClr val="tx1"/>
                  </a:solidFill>
                </a:ln>
              </p:spPr>
              <p:txBody>
                <a:bodyPr wrap="square" rtlCol="0">
                  <a:spAutoFit/>
                </a:bodyPr>
                <a:lstStyle/>
                <a:p>
                  <a:r>
                    <a:rPr lang="en-US" sz="1200" dirty="0" smtClean="0">
                      <a:solidFill>
                        <a:srgbClr val="0000FF"/>
                      </a:solidFill>
                      <a:latin typeface="Times"/>
                      <a:cs typeface="Times"/>
                    </a:rPr>
                    <a:t>CVertex</a:t>
                  </a:r>
                  <a:endParaRPr lang="en-US" sz="1200" dirty="0">
                    <a:solidFill>
                      <a:srgbClr val="0000FF"/>
                    </a:solidFill>
                    <a:latin typeface="Times"/>
                    <a:cs typeface="Times"/>
                  </a:endParaRPr>
                </a:p>
              </p:txBody>
            </p:sp>
          </p:grpSp>
          <p:grpSp>
            <p:nvGrpSpPr>
              <p:cNvPr id="65" name="Group 64"/>
              <p:cNvGrpSpPr/>
              <p:nvPr/>
            </p:nvGrpSpPr>
            <p:grpSpPr>
              <a:xfrm>
                <a:off x="3561553" y="633764"/>
                <a:ext cx="295596" cy="923177"/>
                <a:chOff x="6644637" y="2759522"/>
                <a:chExt cx="295596" cy="923177"/>
              </a:xfrm>
            </p:grpSpPr>
            <p:cxnSp>
              <p:nvCxnSpPr>
                <p:cNvPr id="66" name="Straight Arrow Connector 65"/>
                <p:cNvCxnSpPr/>
                <p:nvPr/>
              </p:nvCxnSpPr>
              <p:spPr>
                <a:xfrm>
                  <a:off x="6648131" y="2953202"/>
                  <a:ext cx="292102"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651306" y="2759522"/>
                  <a:ext cx="0" cy="914400"/>
                </a:xfrm>
                <a:prstGeom prst="line">
                  <a:avLst/>
                </a:prstGeom>
                <a:ln w="1905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6648131" y="3302452"/>
                  <a:ext cx="292102"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6644637" y="3682699"/>
                  <a:ext cx="292102"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grpSp>
      </p:grpSp>
      <p:grpSp>
        <p:nvGrpSpPr>
          <p:cNvPr id="76" name="Group 75"/>
          <p:cNvGrpSpPr/>
          <p:nvPr/>
        </p:nvGrpSpPr>
        <p:grpSpPr>
          <a:xfrm>
            <a:off x="4876340" y="1396916"/>
            <a:ext cx="3143249" cy="2163029"/>
            <a:chOff x="4901740" y="952416"/>
            <a:chExt cx="3143249" cy="2163029"/>
          </a:xfrm>
        </p:grpSpPr>
        <p:sp>
          <p:nvSpPr>
            <p:cNvPr id="14" name="TextBox 13"/>
            <p:cNvSpPr txBox="1"/>
            <p:nvPr/>
          </p:nvSpPr>
          <p:spPr>
            <a:xfrm>
              <a:off x="5802805" y="952416"/>
              <a:ext cx="1280160" cy="276999"/>
            </a:xfrm>
            <a:prstGeom prst="rect">
              <a:avLst/>
            </a:prstGeom>
            <a:noFill/>
            <a:ln w="6350">
              <a:solidFill>
                <a:schemeClr val="tx1"/>
              </a:solidFill>
            </a:ln>
          </p:spPr>
          <p:txBody>
            <a:bodyPr wrap="square" rtlCol="0">
              <a:spAutoFit/>
            </a:bodyPr>
            <a:lstStyle/>
            <a:p>
              <a:pPr algn="ctr"/>
              <a:r>
                <a:rPr lang="en-US" sz="1200" dirty="0" smtClean="0">
                  <a:latin typeface="Times"/>
                  <a:cs typeface="Times"/>
                </a:rPr>
                <a:t>CGeometry</a:t>
              </a:r>
              <a:endParaRPr lang="en-US" sz="1200" dirty="0">
                <a:latin typeface="Times"/>
                <a:cs typeface="Times"/>
              </a:endParaRPr>
            </a:p>
          </p:txBody>
        </p:sp>
        <p:sp>
          <p:nvSpPr>
            <p:cNvPr id="15" name="TextBox 14"/>
            <p:cNvSpPr txBox="1"/>
            <p:nvPr/>
          </p:nvSpPr>
          <p:spPr>
            <a:xfrm>
              <a:off x="4911265" y="2171685"/>
              <a:ext cx="1234440" cy="283464"/>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CPrimalGrid</a:t>
              </a:r>
              <a:endParaRPr lang="en-US" sz="1200" dirty="0">
                <a:latin typeface="Times"/>
                <a:cs typeface="Times"/>
              </a:endParaRPr>
            </a:p>
          </p:txBody>
        </p:sp>
        <p:sp>
          <p:nvSpPr>
            <p:cNvPr id="16" name="TextBox 15"/>
            <p:cNvSpPr txBox="1"/>
            <p:nvPr/>
          </p:nvSpPr>
          <p:spPr>
            <a:xfrm>
              <a:off x="6625765" y="2171685"/>
              <a:ext cx="1234440" cy="283464"/>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CDualGrid</a:t>
              </a:r>
              <a:endParaRPr lang="en-US" sz="1200" dirty="0">
                <a:latin typeface="Times"/>
                <a:cs typeface="Times"/>
              </a:endParaRPr>
            </a:p>
          </p:txBody>
        </p:sp>
        <p:cxnSp>
          <p:nvCxnSpPr>
            <p:cNvPr id="17" name="Straight Arrow Connector 16"/>
            <p:cNvCxnSpPr/>
            <p:nvPr/>
          </p:nvCxnSpPr>
          <p:spPr>
            <a:xfrm flipH="1">
              <a:off x="5889165" y="1290417"/>
              <a:ext cx="228600" cy="22860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625765" y="1290417"/>
              <a:ext cx="228600" cy="22860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508165" y="1867849"/>
              <a:ext cx="0" cy="274320"/>
            </a:xfrm>
            <a:prstGeom prst="straightConnector1">
              <a:avLst/>
            </a:prstGeom>
            <a:ln w="12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994400" y="1905000"/>
              <a:ext cx="1143000" cy="215900"/>
            </a:xfrm>
            <a:prstGeom prst="straightConnector1">
              <a:avLst/>
            </a:prstGeom>
            <a:ln w="12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901740" y="1566782"/>
              <a:ext cx="1523999" cy="276999"/>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CPhysicalGeometry</a:t>
              </a:r>
              <a:endParaRPr lang="en-US" sz="1200" dirty="0">
                <a:latin typeface="Times"/>
                <a:cs typeface="Times"/>
              </a:endParaRPr>
            </a:p>
          </p:txBody>
        </p:sp>
        <p:sp>
          <p:nvSpPr>
            <p:cNvPr id="22" name="TextBox 21"/>
            <p:cNvSpPr txBox="1"/>
            <p:nvPr/>
          </p:nvSpPr>
          <p:spPr>
            <a:xfrm>
              <a:off x="6625765" y="2831981"/>
              <a:ext cx="1234440" cy="283464"/>
            </a:xfrm>
            <a:prstGeom prst="rect">
              <a:avLst/>
            </a:prstGeom>
            <a:noFill/>
            <a:ln w="6350">
              <a:solidFill>
                <a:schemeClr val="tx1"/>
              </a:solidFill>
            </a:ln>
          </p:spPr>
          <p:txBody>
            <a:bodyPr wrap="square" rtlCol="0">
              <a:spAutoFit/>
            </a:bodyPr>
            <a:lstStyle/>
            <a:p>
              <a:pPr algn="ctr"/>
              <a:r>
                <a:rPr lang="en-US" sz="1200" dirty="0" smtClean="0">
                  <a:latin typeface="Times"/>
                  <a:cs typeface="Times"/>
                </a:rPr>
                <a:t>Children Classes</a:t>
              </a:r>
              <a:endParaRPr lang="en-US" sz="1200" dirty="0">
                <a:latin typeface="Times"/>
                <a:cs typeface="Times"/>
              </a:endParaRPr>
            </a:p>
          </p:txBody>
        </p:sp>
        <p:sp>
          <p:nvSpPr>
            <p:cNvPr id="23" name="TextBox 22"/>
            <p:cNvSpPr txBox="1"/>
            <p:nvPr/>
          </p:nvSpPr>
          <p:spPr>
            <a:xfrm>
              <a:off x="4911265" y="2829503"/>
              <a:ext cx="1234440" cy="283464"/>
            </a:xfrm>
            <a:prstGeom prst="rect">
              <a:avLst/>
            </a:prstGeom>
            <a:noFill/>
            <a:ln w="6350">
              <a:solidFill>
                <a:schemeClr val="tx1"/>
              </a:solidFill>
            </a:ln>
          </p:spPr>
          <p:txBody>
            <a:bodyPr wrap="square" rtlCol="0">
              <a:spAutoFit/>
            </a:bodyPr>
            <a:lstStyle/>
            <a:p>
              <a:pPr algn="ctr"/>
              <a:r>
                <a:rPr lang="en-US" sz="1200" dirty="0" smtClean="0">
                  <a:latin typeface="Times"/>
                  <a:cs typeface="Times"/>
                </a:rPr>
                <a:t>Children Classes</a:t>
              </a:r>
              <a:endParaRPr lang="en-US" sz="1200" dirty="0">
                <a:latin typeface="Times"/>
                <a:cs typeface="Times"/>
              </a:endParaRPr>
            </a:p>
          </p:txBody>
        </p:sp>
        <p:cxnSp>
          <p:nvCxnSpPr>
            <p:cNvPr id="24" name="Straight Arrow Connector 23"/>
            <p:cNvCxnSpPr/>
            <p:nvPr/>
          </p:nvCxnSpPr>
          <p:spPr>
            <a:xfrm flipH="1">
              <a:off x="5482764" y="2502276"/>
              <a:ext cx="1" cy="27432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520990" y="1563991"/>
              <a:ext cx="1523999" cy="276999"/>
            </a:xfrm>
            <a:prstGeom prst="rect">
              <a:avLst/>
            </a:prstGeom>
            <a:noFill/>
            <a:ln w="6350">
              <a:solidFill>
                <a:schemeClr val="tx1"/>
              </a:solidFill>
            </a:ln>
          </p:spPr>
          <p:txBody>
            <a:bodyPr wrap="square" rtlCol="0">
              <a:spAutoFit/>
            </a:bodyPr>
            <a:lstStyle/>
            <a:p>
              <a:pPr algn="ctr"/>
              <a:r>
                <a:rPr lang="en-US" sz="1200" dirty="0" err="1">
                  <a:latin typeface="Times"/>
                  <a:cs typeface="Times"/>
                </a:rPr>
                <a:t>CMultiGridGeometry</a:t>
              </a:r>
              <a:endParaRPr lang="en-US" sz="1200" dirty="0">
                <a:latin typeface="Times"/>
                <a:cs typeface="Times"/>
              </a:endParaRPr>
            </a:p>
          </p:txBody>
        </p:sp>
        <p:cxnSp>
          <p:nvCxnSpPr>
            <p:cNvPr id="74" name="Straight Arrow Connector 73"/>
            <p:cNvCxnSpPr/>
            <p:nvPr/>
          </p:nvCxnSpPr>
          <p:spPr>
            <a:xfrm flipH="1">
              <a:off x="7298864" y="2514976"/>
              <a:ext cx="1" cy="27432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H="1">
              <a:off x="7273464" y="1879976"/>
              <a:ext cx="1" cy="27432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sp>
        <p:nvSpPr>
          <p:cNvPr id="77" name="Rectangle 76"/>
          <p:cNvSpPr/>
          <p:nvPr/>
        </p:nvSpPr>
        <p:spPr bwMode="auto">
          <a:xfrm>
            <a:off x="292100" y="1689100"/>
            <a:ext cx="1346200" cy="10160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endParaRPr>
          </a:p>
        </p:txBody>
      </p:sp>
      <p:sp>
        <p:nvSpPr>
          <p:cNvPr id="79" name="TextBox 78"/>
          <p:cNvSpPr txBox="1"/>
          <p:nvPr/>
        </p:nvSpPr>
        <p:spPr>
          <a:xfrm>
            <a:off x="381000" y="4584700"/>
            <a:ext cx="2603500" cy="1323439"/>
          </a:xfrm>
          <a:prstGeom prst="rect">
            <a:avLst/>
          </a:prstGeom>
          <a:noFill/>
        </p:spPr>
        <p:txBody>
          <a:bodyPr wrap="square" rtlCol="0">
            <a:spAutoFit/>
          </a:bodyPr>
          <a:lstStyle/>
          <a:p>
            <a:r>
              <a:rPr lang="en-US" sz="1600" dirty="0" smtClean="0">
                <a:latin typeface="Calibri"/>
                <a:cs typeface="Calibri"/>
              </a:rPr>
              <a:t>Files in Common/include:</a:t>
            </a:r>
          </a:p>
          <a:p>
            <a:pPr marL="285750" indent="-285750">
              <a:buFont typeface="Arial"/>
              <a:buChar char="•"/>
            </a:pPr>
            <a:r>
              <a:rPr lang="en-US" sz="1600" dirty="0" err="1">
                <a:latin typeface="Calibri"/>
                <a:cs typeface="Calibri"/>
              </a:rPr>
              <a:t>g</a:t>
            </a:r>
            <a:r>
              <a:rPr lang="en-US" sz="1600" dirty="0" err="1" smtClean="0">
                <a:latin typeface="Calibri"/>
                <a:cs typeface="Calibri"/>
              </a:rPr>
              <a:t>eometry_structure.hpp</a:t>
            </a:r>
            <a:endParaRPr lang="en-US" sz="1600" dirty="0" smtClean="0">
              <a:latin typeface="Calibri"/>
              <a:cs typeface="Calibri"/>
            </a:endParaRPr>
          </a:p>
          <a:p>
            <a:pPr marL="285750" indent="-285750">
              <a:buFont typeface="Arial"/>
              <a:buChar char="•"/>
            </a:pPr>
            <a:r>
              <a:rPr lang="en-US" sz="1600" dirty="0" err="1" smtClean="0">
                <a:latin typeface="Calibri"/>
                <a:cs typeface="Calibri"/>
              </a:rPr>
              <a:t>geometry_structure.inl</a:t>
            </a:r>
            <a:endParaRPr lang="en-US" sz="1600" dirty="0" smtClean="0">
              <a:latin typeface="Calibri"/>
              <a:cs typeface="Calibri"/>
            </a:endParaRPr>
          </a:p>
          <a:p>
            <a:r>
              <a:rPr lang="en-US" sz="1600" dirty="0" smtClean="0">
                <a:latin typeface="Calibri"/>
                <a:cs typeface="Calibri"/>
              </a:rPr>
              <a:t>In Common/src</a:t>
            </a:r>
          </a:p>
          <a:p>
            <a:pPr marL="285750" indent="-285750">
              <a:buFont typeface="Arial"/>
              <a:buChar char="•"/>
            </a:pPr>
            <a:r>
              <a:rPr lang="en-US" sz="1600" dirty="0" err="1">
                <a:latin typeface="Calibri"/>
                <a:cs typeface="Calibri"/>
              </a:rPr>
              <a:t>g</a:t>
            </a:r>
            <a:r>
              <a:rPr lang="en-US" sz="1600" dirty="0" err="1" smtClean="0">
                <a:latin typeface="Calibri"/>
                <a:cs typeface="Calibri"/>
              </a:rPr>
              <a:t>eometry_structure.cpp</a:t>
            </a:r>
            <a:endParaRPr lang="en-US" sz="1600" dirty="0">
              <a:latin typeface="Calibri"/>
              <a:cs typeface="Calibri"/>
            </a:endParaRPr>
          </a:p>
        </p:txBody>
      </p:sp>
    </p:spTree>
    <p:extLst>
      <p:ext uri="{BB962C8B-B14F-4D97-AF65-F5344CB8AC3E}">
        <p14:creationId xmlns:p14="http://schemas.microsoft.com/office/powerpoint/2010/main" val="17376305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CSolution</a:t>
            </a:r>
            <a:r>
              <a:rPr lang="en-US" dirty="0" smtClean="0"/>
              <a:t> Class </a:t>
            </a:r>
            <a:endParaRPr lang="en-US" dirty="0"/>
          </a:p>
        </p:txBody>
      </p:sp>
      <p:sp>
        <p:nvSpPr>
          <p:cNvPr id="4" name="Date Placeholder 3"/>
          <p:cNvSpPr>
            <a:spLocks noGrp="1"/>
          </p:cNvSpPr>
          <p:nvPr>
            <p:ph type="dt" sz="half" idx="10"/>
          </p:nvPr>
        </p:nvSpPr>
        <p:spPr/>
        <p:txBody>
          <a:bodyPr/>
          <a:lstStyle/>
          <a:p>
            <a:r>
              <a:rPr lang="en-US" smtClean="0"/>
              <a:t>Jan 15th, 2013</a:t>
            </a:r>
            <a:endParaRPr lang="en-US" dirty="0"/>
          </a:p>
        </p:txBody>
      </p:sp>
      <p:sp>
        <p:nvSpPr>
          <p:cNvPr id="5" name="Footer Placeholder 4"/>
          <p:cNvSpPr>
            <a:spLocks noGrp="1"/>
          </p:cNvSpPr>
          <p:nvPr>
            <p:ph type="ftr" sz="quarter" idx="11"/>
          </p:nvPr>
        </p:nvSpPr>
        <p:spPr/>
        <p:txBody>
          <a:bodyPr/>
          <a:lstStyle/>
          <a:p>
            <a:r>
              <a:rPr lang="en-US" smtClean="0"/>
              <a:t>SU2 Release Version 2.0 Workshop</a:t>
            </a:r>
            <a:endParaRPr lang="en-US"/>
          </a:p>
        </p:txBody>
      </p:sp>
      <p:sp>
        <p:nvSpPr>
          <p:cNvPr id="6" name="Slide Number Placeholder 5"/>
          <p:cNvSpPr>
            <a:spLocks noGrp="1"/>
          </p:cNvSpPr>
          <p:nvPr>
            <p:ph type="sldNum" sz="quarter" idx="12"/>
          </p:nvPr>
        </p:nvSpPr>
        <p:spPr>
          <a:xfrm>
            <a:off x="8356600" y="6454889"/>
            <a:ext cx="567256" cy="313267"/>
          </a:xfrm>
        </p:spPr>
        <p:txBody>
          <a:bodyPr/>
          <a:lstStyle/>
          <a:p>
            <a:fld id="{13327632-CE63-A847-914F-A1F825E2A685}" type="slidenum">
              <a:rPr lang="en-US" smtClean="0"/>
              <a:pPr/>
              <a:t>6</a:t>
            </a:fld>
            <a:endParaRPr lang="en-US" dirty="0"/>
          </a:p>
        </p:txBody>
      </p:sp>
      <p:pic>
        <p:nvPicPr>
          <p:cNvPr id="13" name="Picture 12" descr="Class_structu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60500"/>
            <a:ext cx="3712088" cy="2661419"/>
          </a:xfrm>
          <a:prstGeom prst="rect">
            <a:avLst/>
          </a:prstGeom>
        </p:spPr>
      </p:pic>
      <p:sp>
        <p:nvSpPr>
          <p:cNvPr id="77" name="Rectangle 76"/>
          <p:cNvSpPr/>
          <p:nvPr/>
        </p:nvSpPr>
        <p:spPr bwMode="auto">
          <a:xfrm>
            <a:off x="1574800" y="1689100"/>
            <a:ext cx="1346200" cy="10160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p:txBody>
      </p:sp>
      <p:sp>
        <p:nvSpPr>
          <p:cNvPr id="3" name="TextBox 2"/>
          <p:cNvSpPr txBox="1"/>
          <p:nvPr/>
        </p:nvSpPr>
        <p:spPr>
          <a:xfrm>
            <a:off x="1752600" y="20828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CSolution</a:t>
            </a:r>
            <a:endParaRPr lang="en-US" sz="1000" dirty="0">
              <a:latin typeface="Calibri"/>
              <a:cs typeface="Calibri"/>
            </a:endParaRPr>
          </a:p>
        </p:txBody>
      </p:sp>
      <p:sp>
        <p:nvSpPr>
          <p:cNvPr id="128" name="TextBox 127"/>
          <p:cNvSpPr txBox="1"/>
          <p:nvPr/>
        </p:nvSpPr>
        <p:spPr>
          <a:xfrm>
            <a:off x="457200" y="30861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CVariable</a:t>
            </a:r>
            <a:endParaRPr lang="en-US" sz="1000" dirty="0">
              <a:latin typeface="Calibri"/>
              <a:cs typeface="Calibri"/>
            </a:endParaRPr>
          </a:p>
        </p:txBody>
      </p:sp>
      <p:sp>
        <p:nvSpPr>
          <p:cNvPr id="133" name="TextBox 132"/>
          <p:cNvSpPr txBox="1"/>
          <p:nvPr/>
        </p:nvSpPr>
        <p:spPr>
          <a:xfrm>
            <a:off x="1739900" y="30607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CNumerics</a:t>
            </a:r>
            <a:endParaRPr lang="en-US" sz="1000" dirty="0">
              <a:latin typeface="Calibri"/>
              <a:cs typeface="Calibri"/>
            </a:endParaRPr>
          </a:p>
        </p:txBody>
      </p:sp>
      <p:sp>
        <p:nvSpPr>
          <p:cNvPr id="134" name="TextBox 133"/>
          <p:cNvSpPr txBox="1"/>
          <p:nvPr/>
        </p:nvSpPr>
        <p:spPr>
          <a:xfrm>
            <a:off x="2997200" y="30861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CSparseMatrix</a:t>
            </a:r>
            <a:endParaRPr lang="en-US" sz="1000" dirty="0">
              <a:latin typeface="Calibri"/>
              <a:cs typeface="Calibri"/>
            </a:endParaRPr>
          </a:p>
        </p:txBody>
      </p:sp>
      <p:grpSp>
        <p:nvGrpSpPr>
          <p:cNvPr id="9" name="Group 8"/>
          <p:cNvGrpSpPr/>
          <p:nvPr/>
        </p:nvGrpSpPr>
        <p:grpSpPr>
          <a:xfrm>
            <a:off x="4796965" y="1409616"/>
            <a:ext cx="4028440" cy="2569429"/>
            <a:chOff x="4796965" y="1409616"/>
            <a:chExt cx="4028440" cy="2569429"/>
          </a:xfrm>
        </p:grpSpPr>
        <p:sp>
          <p:nvSpPr>
            <p:cNvPr id="14" name="TextBox 13"/>
            <p:cNvSpPr txBox="1"/>
            <p:nvPr/>
          </p:nvSpPr>
          <p:spPr>
            <a:xfrm>
              <a:off x="6171105" y="1409616"/>
              <a:ext cx="1280160" cy="276999"/>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CSolution</a:t>
              </a:r>
              <a:endParaRPr lang="en-US" sz="1200" dirty="0">
                <a:latin typeface="Times"/>
                <a:cs typeface="Times"/>
              </a:endParaRPr>
            </a:p>
          </p:txBody>
        </p:sp>
        <p:sp>
          <p:nvSpPr>
            <p:cNvPr id="15" name="TextBox 14"/>
            <p:cNvSpPr txBox="1"/>
            <p:nvPr/>
          </p:nvSpPr>
          <p:spPr>
            <a:xfrm>
              <a:off x="4873165" y="2920985"/>
              <a:ext cx="1234440" cy="283464"/>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CVariable</a:t>
              </a:r>
              <a:endParaRPr lang="en-US" sz="1200" dirty="0">
                <a:latin typeface="Times"/>
                <a:cs typeface="Times"/>
              </a:endParaRPr>
            </a:p>
          </p:txBody>
        </p:sp>
        <p:sp>
          <p:nvSpPr>
            <p:cNvPr id="16" name="TextBox 15"/>
            <p:cNvSpPr txBox="1"/>
            <p:nvPr/>
          </p:nvSpPr>
          <p:spPr>
            <a:xfrm>
              <a:off x="6244765" y="2908285"/>
              <a:ext cx="1234440" cy="283464"/>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CNumerics</a:t>
              </a:r>
              <a:endParaRPr lang="en-US" sz="1200" dirty="0">
                <a:latin typeface="Times"/>
                <a:cs typeface="Times"/>
              </a:endParaRPr>
            </a:p>
          </p:txBody>
        </p:sp>
        <p:cxnSp>
          <p:nvCxnSpPr>
            <p:cNvPr id="19" name="Straight Arrow Connector 18"/>
            <p:cNvCxnSpPr/>
            <p:nvPr/>
          </p:nvCxnSpPr>
          <p:spPr>
            <a:xfrm>
              <a:off x="5431965" y="2566349"/>
              <a:ext cx="0" cy="274320"/>
            </a:xfrm>
            <a:prstGeom prst="straightConnector1">
              <a:avLst/>
            </a:prstGeom>
            <a:ln w="12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044740" y="2125582"/>
              <a:ext cx="1523999" cy="276999"/>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CEulerSolution</a:t>
              </a:r>
              <a:endParaRPr lang="en-US" sz="1200" dirty="0">
                <a:latin typeface="Times"/>
                <a:cs typeface="Times"/>
              </a:endParaRPr>
            </a:p>
          </p:txBody>
        </p:sp>
        <p:sp>
          <p:nvSpPr>
            <p:cNvPr id="22" name="TextBox 21"/>
            <p:cNvSpPr txBox="1"/>
            <p:nvPr/>
          </p:nvSpPr>
          <p:spPr>
            <a:xfrm>
              <a:off x="6232065" y="3695581"/>
              <a:ext cx="1234440" cy="283464"/>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CRoe_Flow</a:t>
              </a:r>
              <a:endParaRPr lang="en-US" sz="1200" dirty="0">
                <a:latin typeface="Times"/>
                <a:cs typeface="Times"/>
              </a:endParaRPr>
            </a:p>
          </p:txBody>
        </p:sp>
        <p:sp>
          <p:nvSpPr>
            <p:cNvPr id="23" name="TextBox 22"/>
            <p:cNvSpPr txBox="1"/>
            <p:nvPr/>
          </p:nvSpPr>
          <p:spPr>
            <a:xfrm>
              <a:off x="4796965" y="3680403"/>
              <a:ext cx="1234440" cy="283464"/>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CEulerVariable</a:t>
              </a:r>
              <a:endParaRPr lang="en-US" sz="1200" dirty="0">
                <a:latin typeface="Times"/>
                <a:cs typeface="Times"/>
              </a:endParaRPr>
            </a:p>
          </p:txBody>
        </p:sp>
        <p:cxnSp>
          <p:nvCxnSpPr>
            <p:cNvPr id="24" name="Straight Arrow Connector 23"/>
            <p:cNvCxnSpPr/>
            <p:nvPr/>
          </p:nvCxnSpPr>
          <p:spPr>
            <a:xfrm flipH="1">
              <a:off x="5419264" y="3315076"/>
              <a:ext cx="1" cy="27432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6867064" y="3289676"/>
              <a:ext cx="1" cy="27432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H="1">
              <a:off x="6816264" y="1752976"/>
              <a:ext cx="1" cy="27432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7590965" y="2908285"/>
              <a:ext cx="1234440" cy="283464"/>
            </a:xfrm>
            <a:prstGeom prst="rect">
              <a:avLst/>
            </a:prstGeom>
            <a:noFill/>
            <a:ln w="6350">
              <a:solidFill>
                <a:schemeClr val="tx1"/>
              </a:solidFill>
            </a:ln>
          </p:spPr>
          <p:txBody>
            <a:bodyPr wrap="square" rtlCol="0">
              <a:spAutoFit/>
            </a:bodyPr>
            <a:lstStyle/>
            <a:p>
              <a:pPr algn="ctr"/>
              <a:r>
                <a:rPr lang="en-US" sz="1200" dirty="0" err="1" smtClean="0">
                  <a:latin typeface="Times"/>
                  <a:cs typeface="Times"/>
                </a:rPr>
                <a:t>CSparseMatrix</a:t>
              </a:r>
              <a:endParaRPr lang="en-US" sz="1200" dirty="0">
                <a:latin typeface="Times"/>
                <a:cs typeface="Times"/>
              </a:endParaRPr>
            </a:p>
          </p:txBody>
        </p:sp>
        <p:cxnSp>
          <p:nvCxnSpPr>
            <p:cNvPr id="123" name="Straight Arrow Connector 122"/>
            <p:cNvCxnSpPr/>
            <p:nvPr/>
          </p:nvCxnSpPr>
          <p:spPr>
            <a:xfrm>
              <a:off x="6867065" y="2566349"/>
              <a:ext cx="0" cy="274320"/>
            </a:xfrm>
            <a:prstGeom prst="straightConnector1">
              <a:avLst/>
            </a:prstGeom>
            <a:ln w="12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8302165" y="2566349"/>
              <a:ext cx="0" cy="274320"/>
            </a:xfrm>
            <a:prstGeom prst="straightConnector1">
              <a:avLst/>
            </a:prstGeom>
            <a:ln w="1270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bwMode="auto">
            <a:xfrm>
              <a:off x="5295900" y="2552700"/>
              <a:ext cx="309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82" name="Group 181"/>
          <p:cNvGrpSpPr/>
          <p:nvPr/>
        </p:nvGrpSpPr>
        <p:grpSpPr>
          <a:xfrm>
            <a:off x="4495800" y="1016000"/>
            <a:ext cx="4368800" cy="5537200"/>
            <a:chOff x="3327400" y="635000"/>
            <a:chExt cx="4038600" cy="5537200"/>
          </a:xfrm>
        </p:grpSpPr>
        <p:sp>
          <p:nvSpPr>
            <p:cNvPr id="183" name="Rectangle 182"/>
            <p:cNvSpPr/>
            <p:nvPr/>
          </p:nvSpPr>
          <p:spPr bwMode="auto">
            <a:xfrm>
              <a:off x="3327400" y="635000"/>
              <a:ext cx="4038600" cy="553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endParaRPr>
            </a:p>
          </p:txBody>
        </p:sp>
        <p:grpSp>
          <p:nvGrpSpPr>
            <p:cNvPr id="184" name="Group 183"/>
            <p:cNvGrpSpPr/>
            <p:nvPr/>
          </p:nvGrpSpPr>
          <p:grpSpPr>
            <a:xfrm>
              <a:off x="3532890" y="821519"/>
              <a:ext cx="3671730" cy="5208377"/>
              <a:chOff x="460606" y="232583"/>
              <a:chExt cx="3671730" cy="5208377"/>
            </a:xfrm>
          </p:grpSpPr>
          <p:sp>
            <p:nvSpPr>
              <p:cNvPr id="185" name="TextBox 184"/>
              <p:cNvSpPr txBox="1"/>
              <p:nvPr/>
            </p:nvSpPr>
            <p:spPr>
              <a:xfrm>
                <a:off x="460606" y="232583"/>
                <a:ext cx="1974711" cy="30777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latin typeface="Times"/>
                    <a:cs typeface="Times"/>
                  </a:rPr>
                  <a:t>Parent Class: CSolution</a:t>
                </a:r>
                <a:endParaRPr lang="en-US" sz="1400" dirty="0">
                  <a:latin typeface="Times"/>
                  <a:cs typeface="Times"/>
                </a:endParaRPr>
              </a:p>
            </p:txBody>
          </p:sp>
          <p:grpSp>
            <p:nvGrpSpPr>
              <p:cNvPr id="186" name="Group 185"/>
              <p:cNvGrpSpPr/>
              <p:nvPr/>
            </p:nvGrpSpPr>
            <p:grpSpPr>
              <a:xfrm>
                <a:off x="558235" y="587053"/>
                <a:ext cx="3574101" cy="4853907"/>
                <a:chOff x="558235" y="587053"/>
                <a:chExt cx="3574101" cy="4853907"/>
              </a:xfrm>
            </p:grpSpPr>
            <p:sp>
              <p:nvSpPr>
                <p:cNvPr id="187" name="TextBox 186"/>
                <p:cNvSpPr txBox="1"/>
                <p:nvPr/>
              </p:nvSpPr>
              <p:spPr>
                <a:xfrm>
                  <a:off x="913362" y="61145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CEulerSolution</a:t>
                  </a:r>
                  <a:endParaRPr lang="en-US" sz="1200" dirty="0">
                    <a:solidFill>
                      <a:srgbClr val="0000FF"/>
                    </a:solidFill>
                    <a:latin typeface="Times"/>
                    <a:cs typeface="Times"/>
                  </a:endParaRPr>
                </a:p>
              </p:txBody>
            </p:sp>
            <p:sp>
              <p:nvSpPr>
                <p:cNvPr id="188" name="TextBox 187"/>
                <p:cNvSpPr txBox="1"/>
                <p:nvPr/>
              </p:nvSpPr>
              <p:spPr>
                <a:xfrm>
                  <a:off x="913362" y="972756"/>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CTurbSolution</a:t>
                  </a:r>
                  <a:endParaRPr lang="en-US" sz="1200" dirty="0">
                    <a:solidFill>
                      <a:srgbClr val="0000FF"/>
                    </a:solidFill>
                    <a:latin typeface="Times"/>
                    <a:cs typeface="Times"/>
                  </a:endParaRPr>
                </a:p>
              </p:txBody>
            </p:sp>
            <p:sp>
              <p:nvSpPr>
                <p:cNvPr id="189" name="TextBox 188"/>
                <p:cNvSpPr txBox="1"/>
                <p:nvPr/>
              </p:nvSpPr>
              <p:spPr>
                <a:xfrm>
                  <a:off x="913362" y="1360106"/>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CPlasmaSolution</a:t>
                  </a:r>
                  <a:endParaRPr lang="en-US" sz="1200" dirty="0">
                    <a:solidFill>
                      <a:srgbClr val="0000FF"/>
                    </a:solidFill>
                    <a:latin typeface="Times"/>
                    <a:cs typeface="Times"/>
                  </a:endParaRPr>
                </a:p>
              </p:txBody>
            </p:sp>
            <p:sp>
              <p:nvSpPr>
                <p:cNvPr id="190" name="TextBox 189"/>
                <p:cNvSpPr txBox="1"/>
                <p:nvPr/>
              </p:nvSpPr>
              <p:spPr>
                <a:xfrm>
                  <a:off x="913362" y="1737688"/>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CWaveSolution</a:t>
                  </a:r>
                </a:p>
              </p:txBody>
            </p:sp>
            <p:sp>
              <p:nvSpPr>
                <p:cNvPr id="191" name="TextBox 190"/>
                <p:cNvSpPr txBox="1"/>
                <p:nvPr/>
              </p:nvSpPr>
              <p:spPr>
                <a:xfrm>
                  <a:off x="913362" y="209772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CFEASolution</a:t>
                  </a:r>
                  <a:endParaRPr lang="en-US" sz="1200" dirty="0">
                    <a:solidFill>
                      <a:srgbClr val="0000FF"/>
                    </a:solidFill>
                    <a:latin typeface="Times"/>
                    <a:cs typeface="Times"/>
                  </a:endParaRPr>
                </a:p>
              </p:txBody>
            </p:sp>
            <p:sp>
              <p:nvSpPr>
                <p:cNvPr id="192" name="TextBox 191"/>
                <p:cNvSpPr txBox="1"/>
                <p:nvPr/>
              </p:nvSpPr>
              <p:spPr>
                <a:xfrm>
                  <a:off x="913362" y="248634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CHeatSolution</a:t>
                  </a:r>
                  <a:endParaRPr lang="en-US" sz="1200" dirty="0">
                    <a:solidFill>
                      <a:srgbClr val="0000FF"/>
                    </a:solidFill>
                    <a:latin typeface="Times"/>
                    <a:cs typeface="Times"/>
                  </a:endParaRPr>
                </a:p>
              </p:txBody>
            </p:sp>
            <p:sp>
              <p:nvSpPr>
                <p:cNvPr id="193" name="TextBox 192"/>
                <p:cNvSpPr txBox="1"/>
                <p:nvPr/>
              </p:nvSpPr>
              <p:spPr>
                <a:xfrm>
                  <a:off x="913362" y="285972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CLevelSetSolution</a:t>
                  </a:r>
                  <a:endParaRPr lang="en-US" sz="1200" dirty="0">
                    <a:solidFill>
                      <a:srgbClr val="0000FF"/>
                    </a:solidFill>
                    <a:latin typeface="Times"/>
                    <a:cs typeface="Times"/>
                  </a:endParaRPr>
                </a:p>
              </p:txBody>
            </p:sp>
            <p:sp>
              <p:nvSpPr>
                <p:cNvPr id="194" name="TextBox 193"/>
                <p:cNvSpPr txBox="1"/>
                <p:nvPr/>
              </p:nvSpPr>
              <p:spPr>
                <a:xfrm>
                  <a:off x="913362" y="324072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CAdjEulerSolution</a:t>
                  </a:r>
                  <a:endParaRPr lang="en-US" sz="1200" dirty="0">
                    <a:solidFill>
                      <a:srgbClr val="0000FF"/>
                    </a:solidFill>
                    <a:latin typeface="Times"/>
                    <a:cs typeface="Times"/>
                  </a:endParaRPr>
                </a:p>
              </p:txBody>
            </p:sp>
            <p:grpSp>
              <p:nvGrpSpPr>
                <p:cNvPr id="195" name="Group 194"/>
                <p:cNvGrpSpPr/>
                <p:nvPr/>
              </p:nvGrpSpPr>
              <p:grpSpPr>
                <a:xfrm>
                  <a:off x="558235" y="587053"/>
                  <a:ext cx="295596" cy="4846320"/>
                  <a:chOff x="6644637" y="2759522"/>
                  <a:chExt cx="295596" cy="4846320"/>
                </a:xfrm>
              </p:grpSpPr>
              <p:cxnSp>
                <p:nvCxnSpPr>
                  <p:cNvPr id="225" name="Straight Arrow Connector 224"/>
                  <p:cNvCxnSpPr/>
                  <p:nvPr/>
                </p:nvCxnSpPr>
                <p:spPr>
                  <a:xfrm>
                    <a:off x="6648131" y="2953202"/>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26" name="Straight Connector 225"/>
                  <p:cNvCxnSpPr/>
                  <p:nvPr/>
                </p:nvCxnSpPr>
                <p:spPr>
                  <a:xfrm>
                    <a:off x="6651306" y="2759522"/>
                    <a:ext cx="0" cy="4846320"/>
                  </a:xfrm>
                  <a:prstGeom prst="line">
                    <a:avLst/>
                  </a:prstGeom>
                  <a:ln/>
                </p:spPr>
                <p:style>
                  <a:lnRef idx="2">
                    <a:schemeClr val="dk1"/>
                  </a:lnRef>
                  <a:fillRef idx="1">
                    <a:schemeClr val="lt1"/>
                  </a:fillRef>
                  <a:effectRef idx="0">
                    <a:schemeClr val="dk1"/>
                  </a:effectRef>
                  <a:fontRef idx="minor">
                    <a:schemeClr val="dk1"/>
                  </a:fontRef>
                </p:style>
              </p:cxnSp>
              <p:cxnSp>
                <p:nvCxnSpPr>
                  <p:cNvPr id="227" name="Straight Arrow Connector 226"/>
                  <p:cNvCxnSpPr/>
                  <p:nvPr/>
                </p:nvCxnSpPr>
                <p:spPr>
                  <a:xfrm>
                    <a:off x="6648131" y="3302452"/>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28" name="Straight Arrow Connector 227"/>
                  <p:cNvCxnSpPr/>
                  <p:nvPr/>
                </p:nvCxnSpPr>
                <p:spPr>
                  <a:xfrm>
                    <a:off x="6644637" y="368269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29" name="Straight Arrow Connector 228"/>
                  <p:cNvCxnSpPr/>
                  <p:nvPr/>
                </p:nvCxnSpPr>
                <p:spPr>
                  <a:xfrm>
                    <a:off x="6644637" y="4064452"/>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30" name="Straight Arrow Connector 229"/>
                  <p:cNvCxnSpPr/>
                  <p:nvPr/>
                </p:nvCxnSpPr>
                <p:spPr>
                  <a:xfrm>
                    <a:off x="6644637" y="4407352"/>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grpSp>
              <p:nvGrpSpPr>
                <p:cNvPr id="196" name="Group 195"/>
                <p:cNvGrpSpPr/>
                <p:nvPr/>
              </p:nvGrpSpPr>
              <p:grpSpPr>
                <a:xfrm>
                  <a:off x="558554" y="2611448"/>
                  <a:ext cx="295277" cy="762000"/>
                  <a:chOff x="3561872" y="2658159"/>
                  <a:chExt cx="295277" cy="762000"/>
                </a:xfrm>
              </p:grpSpPr>
              <p:cxnSp>
                <p:nvCxnSpPr>
                  <p:cNvPr id="222" name="Straight Arrow Connector 221"/>
                  <p:cNvCxnSpPr/>
                  <p:nvPr/>
                </p:nvCxnSpPr>
                <p:spPr>
                  <a:xfrm>
                    <a:off x="3561872" y="265815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23" name="Straight Arrow Connector 222"/>
                  <p:cNvCxnSpPr/>
                  <p:nvPr/>
                </p:nvCxnSpPr>
                <p:spPr>
                  <a:xfrm>
                    <a:off x="3565047" y="3038406"/>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24" name="Straight Arrow Connector 223"/>
                  <p:cNvCxnSpPr/>
                  <p:nvPr/>
                </p:nvCxnSpPr>
                <p:spPr>
                  <a:xfrm>
                    <a:off x="3564728" y="342015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grpSp>
              <p:nvGrpSpPr>
                <p:cNvPr id="197" name="Group 196"/>
                <p:cNvGrpSpPr/>
                <p:nvPr/>
              </p:nvGrpSpPr>
              <p:grpSpPr>
                <a:xfrm>
                  <a:off x="561410" y="3756942"/>
                  <a:ext cx="295277" cy="762000"/>
                  <a:chOff x="3561872" y="2658159"/>
                  <a:chExt cx="295277" cy="762000"/>
                </a:xfrm>
              </p:grpSpPr>
              <p:cxnSp>
                <p:nvCxnSpPr>
                  <p:cNvPr id="218" name="Straight Arrow Connector 217"/>
                  <p:cNvCxnSpPr/>
                  <p:nvPr/>
                </p:nvCxnSpPr>
                <p:spPr>
                  <a:xfrm>
                    <a:off x="3561872" y="265815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19" name="Straight Arrow Connector 218"/>
                  <p:cNvCxnSpPr/>
                  <p:nvPr/>
                </p:nvCxnSpPr>
                <p:spPr>
                  <a:xfrm>
                    <a:off x="3565047" y="3038406"/>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20" name="Straight Arrow Connector 219"/>
                  <p:cNvCxnSpPr/>
                  <p:nvPr/>
                </p:nvCxnSpPr>
                <p:spPr>
                  <a:xfrm>
                    <a:off x="3564728" y="342015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sp>
              <p:nvSpPr>
                <p:cNvPr id="198" name="TextBox 197"/>
                <p:cNvSpPr txBox="1"/>
                <p:nvPr/>
              </p:nvSpPr>
              <p:spPr>
                <a:xfrm>
                  <a:off x="913362" y="3642895"/>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CAdjTurbSolution</a:t>
                  </a:r>
                  <a:endParaRPr lang="en-US" sz="1200" dirty="0">
                    <a:solidFill>
                      <a:srgbClr val="0000FF"/>
                    </a:solidFill>
                    <a:latin typeface="Times"/>
                    <a:cs typeface="Times"/>
                  </a:endParaRPr>
                </a:p>
                <a:p>
                  <a:endParaRPr lang="en-US" sz="1200" dirty="0">
                    <a:solidFill>
                      <a:srgbClr val="0000FF"/>
                    </a:solidFill>
                    <a:latin typeface="Times"/>
                    <a:cs typeface="Times"/>
                  </a:endParaRPr>
                </a:p>
              </p:txBody>
            </p:sp>
            <p:sp>
              <p:nvSpPr>
                <p:cNvPr id="199" name="TextBox 198"/>
                <p:cNvSpPr txBox="1"/>
                <p:nvPr/>
              </p:nvSpPr>
              <p:spPr>
                <a:xfrm>
                  <a:off x="913362" y="4031515"/>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CAdjPlasmaSolution</a:t>
                  </a:r>
                  <a:endParaRPr lang="en-US" sz="1200" dirty="0">
                    <a:solidFill>
                      <a:srgbClr val="0000FF"/>
                    </a:solidFill>
                    <a:latin typeface="Times"/>
                    <a:cs typeface="Times"/>
                  </a:endParaRPr>
                </a:p>
              </p:txBody>
            </p:sp>
            <p:sp>
              <p:nvSpPr>
                <p:cNvPr id="200" name="TextBox 199"/>
                <p:cNvSpPr txBox="1"/>
                <p:nvPr/>
              </p:nvSpPr>
              <p:spPr>
                <a:xfrm>
                  <a:off x="913362" y="4404895"/>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150" dirty="0" smtClean="0">
                      <a:solidFill>
                        <a:srgbClr val="0000FF"/>
                      </a:solidFill>
                      <a:latin typeface="Times"/>
                      <a:cs typeface="Times"/>
                    </a:rPr>
                    <a:t>CAdjLevelSetSolution</a:t>
                  </a:r>
                  <a:endParaRPr lang="en-US" sz="1150" dirty="0">
                    <a:solidFill>
                      <a:srgbClr val="0000FF"/>
                    </a:solidFill>
                    <a:latin typeface="Times"/>
                    <a:cs typeface="Times"/>
                  </a:endParaRPr>
                </a:p>
              </p:txBody>
            </p:sp>
            <p:cxnSp>
              <p:nvCxnSpPr>
                <p:cNvPr id="201" name="Straight Arrow Connector 200"/>
                <p:cNvCxnSpPr/>
                <p:nvPr/>
              </p:nvCxnSpPr>
              <p:spPr>
                <a:xfrm>
                  <a:off x="2457204" y="768033"/>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sp>
              <p:nvSpPr>
                <p:cNvPr id="202" name="TextBox 201"/>
                <p:cNvSpPr txBox="1"/>
                <p:nvPr/>
              </p:nvSpPr>
              <p:spPr>
                <a:xfrm>
                  <a:off x="2806456" y="598753"/>
                  <a:ext cx="132588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CNSSolution</a:t>
                  </a:r>
                  <a:endParaRPr lang="en-US" sz="1200" dirty="0">
                    <a:solidFill>
                      <a:srgbClr val="0000FF"/>
                    </a:solidFill>
                    <a:latin typeface="Times"/>
                    <a:cs typeface="Times"/>
                  </a:endParaRPr>
                </a:p>
              </p:txBody>
            </p:sp>
            <p:cxnSp>
              <p:nvCxnSpPr>
                <p:cNvPr id="203" name="Straight Arrow Connector 202"/>
                <p:cNvCxnSpPr/>
                <p:nvPr/>
              </p:nvCxnSpPr>
              <p:spPr>
                <a:xfrm>
                  <a:off x="2457204" y="3420757"/>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sp>
              <p:nvSpPr>
                <p:cNvPr id="204" name="TextBox 203"/>
                <p:cNvSpPr txBox="1"/>
                <p:nvPr/>
              </p:nvSpPr>
              <p:spPr>
                <a:xfrm>
                  <a:off x="2781056" y="3251477"/>
                  <a:ext cx="132588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CAdjNSSolution</a:t>
                  </a:r>
                  <a:endParaRPr lang="en-US" sz="1200" dirty="0">
                    <a:solidFill>
                      <a:srgbClr val="0000FF"/>
                    </a:solidFill>
                    <a:latin typeface="Times"/>
                    <a:cs typeface="Times"/>
                  </a:endParaRPr>
                </a:p>
              </p:txBody>
            </p:sp>
            <p:cxnSp>
              <p:nvCxnSpPr>
                <p:cNvPr id="205" name="Straight Arrow Connector 204"/>
                <p:cNvCxnSpPr/>
                <p:nvPr/>
              </p:nvCxnSpPr>
              <p:spPr>
                <a:xfrm>
                  <a:off x="2457204" y="1117283"/>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sp>
              <p:nvSpPr>
                <p:cNvPr id="206" name="TextBox 205"/>
                <p:cNvSpPr txBox="1"/>
                <p:nvPr/>
              </p:nvSpPr>
              <p:spPr>
                <a:xfrm>
                  <a:off x="2806456" y="960056"/>
                  <a:ext cx="132588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CTurbSASolution</a:t>
                  </a:r>
                  <a:endParaRPr lang="en-US" sz="1200" dirty="0">
                    <a:solidFill>
                      <a:srgbClr val="0000FF"/>
                    </a:solidFill>
                    <a:latin typeface="Times"/>
                    <a:cs typeface="Times"/>
                  </a:endParaRPr>
                </a:p>
              </p:txBody>
            </p:sp>
            <p:sp>
              <p:nvSpPr>
                <p:cNvPr id="207" name="TextBox 206"/>
                <p:cNvSpPr txBox="1"/>
                <p:nvPr/>
              </p:nvSpPr>
              <p:spPr>
                <a:xfrm>
                  <a:off x="2806456" y="1347406"/>
                  <a:ext cx="1325880" cy="26930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150" dirty="0" smtClean="0">
                      <a:solidFill>
                        <a:srgbClr val="0000FF"/>
                      </a:solidFill>
                      <a:latin typeface="Times"/>
                      <a:cs typeface="Times"/>
                    </a:rPr>
                    <a:t>CTurbSSTSolution</a:t>
                  </a:r>
                  <a:endParaRPr lang="en-US" sz="1150" dirty="0">
                    <a:solidFill>
                      <a:srgbClr val="0000FF"/>
                    </a:solidFill>
                    <a:latin typeface="Times"/>
                    <a:cs typeface="Times"/>
                  </a:endParaRPr>
                </a:p>
              </p:txBody>
            </p:sp>
            <p:cxnSp>
              <p:nvCxnSpPr>
                <p:cNvPr id="208" name="Straight Arrow Connector 207"/>
                <p:cNvCxnSpPr/>
                <p:nvPr/>
              </p:nvCxnSpPr>
              <p:spPr>
                <a:xfrm>
                  <a:off x="2457204" y="1117283"/>
                  <a:ext cx="292102" cy="230123"/>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nvGrpSpPr>
                <p:cNvPr id="209" name="Group 208"/>
                <p:cNvGrpSpPr/>
                <p:nvPr/>
              </p:nvGrpSpPr>
              <p:grpSpPr>
                <a:xfrm>
                  <a:off x="564585" y="4779291"/>
                  <a:ext cx="1857537" cy="274320"/>
                  <a:chOff x="564585" y="4779291"/>
                  <a:chExt cx="1857537" cy="274320"/>
                </a:xfrm>
              </p:grpSpPr>
              <p:sp>
                <p:nvSpPr>
                  <p:cNvPr id="215" name="TextBox 214"/>
                  <p:cNvSpPr txBox="1"/>
                  <p:nvPr/>
                </p:nvSpPr>
                <p:spPr>
                  <a:xfrm>
                    <a:off x="913362" y="4779291"/>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CLinEulerSolution</a:t>
                    </a:r>
                    <a:endParaRPr lang="en-US" sz="1200" dirty="0">
                      <a:solidFill>
                        <a:srgbClr val="0000FF"/>
                      </a:solidFill>
                      <a:latin typeface="Times"/>
                      <a:cs typeface="Times"/>
                    </a:endParaRPr>
                  </a:p>
                </p:txBody>
              </p:sp>
              <p:cxnSp>
                <p:nvCxnSpPr>
                  <p:cNvPr id="216" name="Straight Arrow Connector 215"/>
                  <p:cNvCxnSpPr/>
                  <p:nvPr/>
                </p:nvCxnSpPr>
                <p:spPr>
                  <a:xfrm>
                    <a:off x="564585" y="4903434"/>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grpSp>
              <p:nvGrpSpPr>
                <p:cNvPr id="210" name="Group 209"/>
                <p:cNvGrpSpPr/>
                <p:nvPr/>
              </p:nvGrpSpPr>
              <p:grpSpPr>
                <a:xfrm>
                  <a:off x="564585" y="5166640"/>
                  <a:ext cx="1857537" cy="274320"/>
                  <a:chOff x="564585" y="4779291"/>
                  <a:chExt cx="1857537" cy="274320"/>
                </a:xfrm>
              </p:grpSpPr>
              <p:sp>
                <p:nvSpPr>
                  <p:cNvPr id="212" name="TextBox 211"/>
                  <p:cNvSpPr txBox="1"/>
                  <p:nvPr/>
                </p:nvSpPr>
                <p:spPr>
                  <a:xfrm>
                    <a:off x="913362" y="4779291"/>
                    <a:ext cx="1508760" cy="27432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CTemplateSolution</a:t>
                    </a:r>
                    <a:endParaRPr lang="en-US" sz="1200" dirty="0">
                      <a:solidFill>
                        <a:srgbClr val="0000FF"/>
                      </a:solidFill>
                      <a:latin typeface="Times"/>
                      <a:cs typeface="Times"/>
                    </a:endParaRPr>
                  </a:p>
                </p:txBody>
              </p:sp>
              <p:cxnSp>
                <p:nvCxnSpPr>
                  <p:cNvPr id="213" name="Straight Arrow Connector 212"/>
                  <p:cNvCxnSpPr/>
                  <p:nvPr/>
                </p:nvCxnSpPr>
                <p:spPr>
                  <a:xfrm>
                    <a:off x="564585" y="4903434"/>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grpSp>
        </p:grpSp>
      </p:grpSp>
      <p:sp>
        <p:nvSpPr>
          <p:cNvPr id="234" name="TextBox 233"/>
          <p:cNvSpPr txBox="1"/>
          <p:nvPr/>
        </p:nvSpPr>
        <p:spPr>
          <a:xfrm>
            <a:off x="5207865" y="1581389"/>
            <a:ext cx="1632118" cy="274320"/>
          </a:xfrm>
          <a:prstGeom prst="rect">
            <a:avLst/>
          </a:prstGeom>
          <a:noFill/>
          <a:ln w="38100" cmpd="sng">
            <a:solidFill>
              <a:srgbClr val="B3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0000FF"/>
              </a:solidFill>
              <a:latin typeface="Times"/>
              <a:cs typeface="Times"/>
            </a:endParaRPr>
          </a:p>
        </p:txBody>
      </p:sp>
      <p:sp>
        <p:nvSpPr>
          <p:cNvPr id="235" name="TextBox 234"/>
          <p:cNvSpPr txBox="1"/>
          <p:nvPr/>
        </p:nvSpPr>
        <p:spPr>
          <a:xfrm>
            <a:off x="5207865" y="1949689"/>
            <a:ext cx="1632118" cy="274320"/>
          </a:xfrm>
          <a:prstGeom prst="rect">
            <a:avLst/>
          </a:prstGeom>
          <a:noFill/>
          <a:ln w="38100" cmpd="sng">
            <a:solidFill>
              <a:srgbClr val="B3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0000FF"/>
              </a:solidFill>
              <a:latin typeface="Times"/>
              <a:cs typeface="Times"/>
            </a:endParaRPr>
          </a:p>
        </p:txBody>
      </p:sp>
      <p:sp>
        <p:nvSpPr>
          <p:cNvPr id="236" name="TextBox 235"/>
          <p:cNvSpPr txBox="1"/>
          <p:nvPr/>
        </p:nvSpPr>
        <p:spPr>
          <a:xfrm>
            <a:off x="5207865" y="2330689"/>
            <a:ext cx="1632118" cy="274320"/>
          </a:xfrm>
          <a:prstGeom prst="rect">
            <a:avLst/>
          </a:prstGeom>
          <a:noFill/>
          <a:ln w="38100" cmpd="sng">
            <a:solidFill>
              <a:srgbClr val="B3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0000FF"/>
              </a:solidFill>
              <a:latin typeface="Times"/>
              <a:cs typeface="Times"/>
            </a:endParaRPr>
          </a:p>
        </p:txBody>
      </p:sp>
      <p:sp>
        <p:nvSpPr>
          <p:cNvPr id="238" name="TextBox 237"/>
          <p:cNvSpPr txBox="1"/>
          <p:nvPr/>
        </p:nvSpPr>
        <p:spPr>
          <a:xfrm>
            <a:off x="5207865" y="4210289"/>
            <a:ext cx="1632118" cy="274320"/>
          </a:xfrm>
          <a:prstGeom prst="rect">
            <a:avLst/>
          </a:prstGeom>
          <a:noFill/>
          <a:ln w="38100" cmpd="sng">
            <a:solidFill>
              <a:srgbClr val="B3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0000FF"/>
              </a:solidFill>
              <a:latin typeface="Times"/>
              <a:cs typeface="Times"/>
            </a:endParaRPr>
          </a:p>
        </p:txBody>
      </p:sp>
      <p:sp>
        <p:nvSpPr>
          <p:cNvPr id="239" name="TextBox 238"/>
          <p:cNvSpPr txBox="1"/>
          <p:nvPr/>
        </p:nvSpPr>
        <p:spPr>
          <a:xfrm>
            <a:off x="5207865" y="6140689"/>
            <a:ext cx="1632118" cy="274320"/>
          </a:xfrm>
          <a:prstGeom prst="rect">
            <a:avLst/>
          </a:prstGeom>
          <a:noFill/>
          <a:ln w="38100" cmpd="sng">
            <a:solidFill>
              <a:srgbClr val="B3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0000FF"/>
              </a:solidFill>
              <a:latin typeface="Times"/>
              <a:cs typeface="Times"/>
            </a:endParaRPr>
          </a:p>
        </p:txBody>
      </p:sp>
      <p:sp>
        <p:nvSpPr>
          <p:cNvPr id="241" name="TextBox 240"/>
          <p:cNvSpPr txBox="1"/>
          <p:nvPr/>
        </p:nvSpPr>
        <p:spPr>
          <a:xfrm>
            <a:off x="7252565" y="1568689"/>
            <a:ext cx="1435608" cy="274320"/>
          </a:xfrm>
          <a:prstGeom prst="rect">
            <a:avLst/>
          </a:prstGeom>
          <a:noFill/>
          <a:ln w="38100" cmpd="sng">
            <a:solidFill>
              <a:srgbClr val="B3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0000FF"/>
              </a:solidFill>
              <a:latin typeface="Times"/>
              <a:cs typeface="Times"/>
            </a:endParaRPr>
          </a:p>
        </p:txBody>
      </p:sp>
      <p:sp>
        <p:nvSpPr>
          <p:cNvPr id="242" name="TextBox 241"/>
          <p:cNvSpPr txBox="1"/>
          <p:nvPr/>
        </p:nvSpPr>
        <p:spPr>
          <a:xfrm>
            <a:off x="7252565" y="1936989"/>
            <a:ext cx="1435608" cy="274320"/>
          </a:xfrm>
          <a:prstGeom prst="rect">
            <a:avLst/>
          </a:prstGeom>
          <a:noFill/>
          <a:ln w="38100" cmpd="sng">
            <a:solidFill>
              <a:srgbClr val="B3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0000FF"/>
              </a:solidFill>
              <a:latin typeface="Times"/>
              <a:cs typeface="Times"/>
            </a:endParaRPr>
          </a:p>
        </p:txBody>
      </p:sp>
      <p:sp>
        <p:nvSpPr>
          <p:cNvPr id="243" name="TextBox 242"/>
          <p:cNvSpPr txBox="1"/>
          <p:nvPr/>
        </p:nvSpPr>
        <p:spPr>
          <a:xfrm>
            <a:off x="7252565" y="2317989"/>
            <a:ext cx="1435608" cy="274320"/>
          </a:xfrm>
          <a:prstGeom prst="rect">
            <a:avLst/>
          </a:prstGeom>
          <a:noFill/>
          <a:ln w="38100" cmpd="sng">
            <a:solidFill>
              <a:srgbClr val="B3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0000FF"/>
              </a:solidFill>
              <a:latin typeface="Times"/>
              <a:cs typeface="Times"/>
            </a:endParaRPr>
          </a:p>
        </p:txBody>
      </p:sp>
      <p:grpSp>
        <p:nvGrpSpPr>
          <p:cNvPr id="11" name="Group 10"/>
          <p:cNvGrpSpPr/>
          <p:nvPr/>
        </p:nvGrpSpPr>
        <p:grpSpPr>
          <a:xfrm>
            <a:off x="6865233" y="2087219"/>
            <a:ext cx="1917850" cy="926869"/>
            <a:chOff x="6865233" y="2087219"/>
            <a:chExt cx="1917850" cy="926869"/>
          </a:xfrm>
        </p:grpSpPr>
        <p:sp>
          <p:nvSpPr>
            <p:cNvPr id="240" name="TextBox 239"/>
            <p:cNvSpPr txBox="1"/>
            <p:nvPr/>
          </p:nvSpPr>
          <p:spPr>
            <a:xfrm>
              <a:off x="7150965" y="2737089"/>
              <a:ext cx="1632118" cy="276999"/>
            </a:xfrm>
            <a:prstGeom prst="rect">
              <a:avLst/>
            </a:prstGeom>
            <a:noFill/>
            <a:ln w="38100" cmpd="sng">
              <a:solidFill>
                <a:srgbClr val="A6010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New Turbulence Model</a:t>
              </a:r>
              <a:endParaRPr lang="en-US" sz="1200" dirty="0">
                <a:solidFill>
                  <a:srgbClr val="0000FF"/>
                </a:solidFill>
                <a:latin typeface="Times"/>
                <a:cs typeface="Times"/>
              </a:endParaRPr>
            </a:p>
          </p:txBody>
        </p:sp>
        <p:cxnSp>
          <p:nvCxnSpPr>
            <p:cNvPr id="244" name="Straight Arrow Connector 243"/>
            <p:cNvCxnSpPr/>
            <p:nvPr/>
          </p:nvCxnSpPr>
          <p:spPr>
            <a:xfrm>
              <a:off x="6865233" y="2087219"/>
              <a:ext cx="284867" cy="579781"/>
            </a:xfrm>
            <a:prstGeom prst="straightConnector1">
              <a:avLst/>
            </a:prstGeom>
            <a:ln>
              <a:prstDash val="sysDash"/>
              <a:tailEnd type="stealth"/>
            </a:ln>
          </p:spPr>
          <p:style>
            <a:lnRef idx="2">
              <a:schemeClr val="dk1"/>
            </a:lnRef>
            <a:fillRef idx="1">
              <a:schemeClr val="lt1"/>
            </a:fillRef>
            <a:effectRef idx="0">
              <a:schemeClr val="dk1"/>
            </a:effectRef>
            <a:fontRef idx="minor">
              <a:schemeClr val="dk1"/>
            </a:fontRef>
          </p:style>
        </p:cxnSp>
      </p:grpSp>
      <p:sp>
        <p:nvSpPr>
          <p:cNvPr id="245" name="TextBox 244"/>
          <p:cNvSpPr txBox="1"/>
          <p:nvPr/>
        </p:nvSpPr>
        <p:spPr>
          <a:xfrm>
            <a:off x="431800" y="4368800"/>
            <a:ext cx="3086100" cy="2308324"/>
          </a:xfrm>
          <a:prstGeom prst="rect">
            <a:avLst/>
          </a:prstGeom>
          <a:noFill/>
          <a:ln>
            <a:solidFill>
              <a:srgbClr val="A60101"/>
            </a:solidFill>
          </a:ln>
        </p:spPr>
        <p:txBody>
          <a:bodyPr wrap="square" rtlCol="0">
            <a:spAutoFit/>
          </a:bodyPr>
          <a:lstStyle/>
          <a:p>
            <a:r>
              <a:rPr lang="en-US" sz="1600" dirty="0" smtClean="0">
                <a:latin typeface="Calibri"/>
                <a:cs typeface="Calibri"/>
              </a:rPr>
              <a:t>Files in SU2_CFD/include:</a:t>
            </a:r>
          </a:p>
          <a:p>
            <a:pPr marL="285750" indent="-285750">
              <a:buFont typeface="Arial"/>
              <a:buChar char="•"/>
            </a:pPr>
            <a:r>
              <a:rPr lang="en-US" sz="1600" dirty="0" smtClean="0">
                <a:latin typeface="Calibri"/>
                <a:cs typeface="Calibri"/>
              </a:rPr>
              <a:t>solution_structure.hpp</a:t>
            </a:r>
          </a:p>
          <a:p>
            <a:pPr marL="285750" indent="-285750">
              <a:buFont typeface="Arial"/>
              <a:buChar char="•"/>
            </a:pPr>
            <a:r>
              <a:rPr lang="en-US" sz="1600" dirty="0" smtClean="0">
                <a:latin typeface="Calibri"/>
                <a:cs typeface="Calibri"/>
              </a:rPr>
              <a:t>solution_structure.inl</a:t>
            </a:r>
          </a:p>
          <a:p>
            <a:r>
              <a:rPr lang="en-US" sz="1600" dirty="0" smtClean="0">
                <a:latin typeface="Calibri"/>
                <a:cs typeface="Calibri"/>
              </a:rPr>
              <a:t>In SU2_CFD/src</a:t>
            </a:r>
          </a:p>
          <a:p>
            <a:pPr marL="285750" indent="-285750">
              <a:buFont typeface="Arial"/>
              <a:buChar char="•"/>
            </a:pPr>
            <a:r>
              <a:rPr lang="en-US" sz="1600" dirty="0" smtClean="0">
                <a:latin typeface="Calibri"/>
                <a:cs typeface="Calibri"/>
              </a:rPr>
              <a:t>solution_direct_mean.cpp</a:t>
            </a:r>
          </a:p>
          <a:p>
            <a:pPr marL="285750" indent="-285750">
              <a:buFont typeface="Arial"/>
              <a:buChar char="•"/>
            </a:pPr>
            <a:r>
              <a:rPr lang="en-US" sz="1600" dirty="0">
                <a:latin typeface="Calibri"/>
                <a:cs typeface="Calibri"/>
              </a:rPr>
              <a:t>solution_adjoint_mean.cpp</a:t>
            </a:r>
          </a:p>
          <a:p>
            <a:pPr marL="285750" indent="-285750">
              <a:buFont typeface="Arial"/>
              <a:buChar char="•"/>
            </a:pPr>
            <a:r>
              <a:rPr lang="en-US" sz="1600" dirty="0" smtClean="0">
                <a:latin typeface="Calibri"/>
                <a:cs typeface="Calibri"/>
              </a:rPr>
              <a:t>solution_direct_plasma.cpp</a:t>
            </a:r>
          </a:p>
          <a:p>
            <a:pPr marL="285750" indent="-285750">
              <a:buFont typeface="Arial"/>
              <a:buChar char="•"/>
            </a:pPr>
            <a:r>
              <a:rPr lang="en-US" sz="1600" dirty="0" smtClean="0">
                <a:solidFill>
                  <a:srgbClr val="FF0000"/>
                </a:solidFill>
                <a:latin typeface="Calibri"/>
                <a:cs typeface="Calibri"/>
              </a:rPr>
              <a:t>solution_direct_template.cpp</a:t>
            </a:r>
          </a:p>
          <a:p>
            <a:pPr marL="285750" indent="-285750">
              <a:buFont typeface="Arial"/>
              <a:buChar char="•"/>
            </a:pPr>
            <a:r>
              <a:rPr lang="en-US" sz="1600" dirty="0" smtClean="0">
                <a:latin typeface="Calibri"/>
                <a:cs typeface="Calibri"/>
              </a:rPr>
              <a:t>etc.</a:t>
            </a:r>
            <a:endParaRPr lang="en-US" sz="1600" dirty="0">
              <a:latin typeface="Calibri"/>
              <a:cs typeface="Calibri"/>
            </a:endParaRPr>
          </a:p>
        </p:txBody>
      </p:sp>
    </p:spTree>
    <p:extLst>
      <p:ext uri="{BB962C8B-B14F-4D97-AF65-F5344CB8AC3E}">
        <p14:creationId xmlns:p14="http://schemas.microsoft.com/office/powerpoint/2010/main" val="3742723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 calcmode="lin" valueType="num">
                                      <p:cBhvr additive="base">
                                        <p:cTn id="7" dur="500" fill="hold"/>
                                        <p:tgtEl>
                                          <p:spTgt spid="182"/>
                                        </p:tgtEl>
                                        <p:attrNameLst>
                                          <p:attrName>ppt_x</p:attrName>
                                        </p:attrNameLst>
                                      </p:cBhvr>
                                      <p:tavLst>
                                        <p:tav tm="0">
                                          <p:val>
                                            <p:strVal val="#ppt_x"/>
                                          </p:val>
                                        </p:tav>
                                        <p:tav tm="100000">
                                          <p:val>
                                            <p:strVal val="#ppt_x"/>
                                          </p:val>
                                        </p:tav>
                                      </p:tavLst>
                                    </p:anim>
                                    <p:anim calcmode="lin" valueType="num">
                                      <p:cBhvr additive="base">
                                        <p:cTn id="8"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3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4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3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4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2"/>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36"/>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38"/>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p:bldP spid="234" grpId="1" animBg="1"/>
      <p:bldP spid="235" grpId="0" animBg="1"/>
      <p:bldP spid="235" grpId="1" animBg="1"/>
      <p:bldP spid="236" grpId="0" animBg="1"/>
      <p:bldP spid="236" grpId="1" animBg="1"/>
      <p:bldP spid="238" grpId="0" animBg="1"/>
      <p:bldP spid="238" grpId="1" animBg="1"/>
      <p:bldP spid="239" grpId="0" animBg="1"/>
      <p:bldP spid="241" grpId="0" animBg="1"/>
      <p:bldP spid="241" grpId="1" animBg="1"/>
      <p:bldP spid="242" grpId="0" animBg="1"/>
      <p:bldP spid="242" grpId="1" animBg="1"/>
      <p:bldP spid="243" grpId="0" animBg="1"/>
      <p:bldP spid="24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Box 280"/>
          <p:cNvSpPr txBox="1"/>
          <p:nvPr/>
        </p:nvSpPr>
        <p:spPr>
          <a:xfrm>
            <a:off x="5118100" y="1701800"/>
            <a:ext cx="3162300" cy="584776"/>
          </a:xfrm>
          <a:prstGeom prst="rect">
            <a:avLst/>
          </a:prstGeom>
          <a:noFill/>
        </p:spPr>
        <p:txBody>
          <a:bodyPr wrap="square" rtlCol="0">
            <a:spAutoFit/>
          </a:bodyPr>
          <a:lstStyle/>
          <a:p>
            <a:r>
              <a:rPr lang="en-US" sz="1600" dirty="0" smtClean="0">
                <a:latin typeface="Calibri"/>
                <a:cs typeface="Calibri"/>
              </a:rPr>
              <a:t>Stores variables for a particular solution class, at EVERY grid node.</a:t>
            </a:r>
            <a:endParaRPr lang="en-US" sz="1600" dirty="0">
              <a:latin typeface="Calibri"/>
              <a:cs typeface="Calibri"/>
            </a:endParaRPr>
          </a:p>
        </p:txBody>
      </p:sp>
      <p:sp>
        <p:nvSpPr>
          <p:cNvPr id="2" name="Title 1"/>
          <p:cNvSpPr>
            <a:spLocks noGrp="1"/>
          </p:cNvSpPr>
          <p:nvPr>
            <p:ph type="title"/>
          </p:nvPr>
        </p:nvSpPr>
        <p:spPr/>
        <p:txBody>
          <a:bodyPr/>
          <a:lstStyle/>
          <a:p>
            <a:r>
              <a:rPr lang="en-US" dirty="0" smtClean="0"/>
              <a:t> </a:t>
            </a:r>
            <a:r>
              <a:rPr lang="en-US" dirty="0" err="1" smtClean="0"/>
              <a:t>CVariable</a:t>
            </a:r>
            <a:r>
              <a:rPr lang="en-US" dirty="0" smtClean="0"/>
              <a:t> Class </a:t>
            </a:r>
            <a:endParaRPr lang="en-US" dirty="0"/>
          </a:p>
        </p:txBody>
      </p:sp>
      <p:sp>
        <p:nvSpPr>
          <p:cNvPr id="4" name="Date Placeholder 3"/>
          <p:cNvSpPr>
            <a:spLocks noGrp="1"/>
          </p:cNvSpPr>
          <p:nvPr>
            <p:ph type="dt" sz="half" idx="10"/>
          </p:nvPr>
        </p:nvSpPr>
        <p:spPr/>
        <p:txBody>
          <a:bodyPr/>
          <a:lstStyle/>
          <a:p>
            <a:r>
              <a:rPr lang="en-US" smtClean="0"/>
              <a:t>Jan 15th, 2013</a:t>
            </a:r>
            <a:endParaRPr lang="en-US" dirty="0"/>
          </a:p>
        </p:txBody>
      </p:sp>
      <p:sp>
        <p:nvSpPr>
          <p:cNvPr id="5" name="Footer Placeholder 4"/>
          <p:cNvSpPr>
            <a:spLocks noGrp="1"/>
          </p:cNvSpPr>
          <p:nvPr>
            <p:ph type="ftr" sz="quarter" idx="11"/>
          </p:nvPr>
        </p:nvSpPr>
        <p:spPr/>
        <p:txBody>
          <a:bodyPr/>
          <a:lstStyle/>
          <a:p>
            <a:r>
              <a:rPr lang="en-US" smtClean="0"/>
              <a:t>SU2 Release Version 2.0 Workshop</a:t>
            </a:r>
            <a:endParaRPr lang="en-US"/>
          </a:p>
        </p:txBody>
      </p:sp>
      <p:sp>
        <p:nvSpPr>
          <p:cNvPr id="6" name="Slide Number Placeholder 5"/>
          <p:cNvSpPr>
            <a:spLocks noGrp="1"/>
          </p:cNvSpPr>
          <p:nvPr>
            <p:ph type="sldNum" sz="quarter" idx="12"/>
          </p:nvPr>
        </p:nvSpPr>
        <p:spPr>
          <a:xfrm>
            <a:off x="8356600" y="6454889"/>
            <a:ext cx="567256" cy="313267"/>
          </a:xfrm>
        </p:spPr>
        <p:txBody>
          <a:bodyPr/>
          <a:lstStyle/>
          <a:p>
            <a:fld id="{13327632-CE63-A847-914F-A1F825E2A685}" type="slidenum">
              <a:rPr lang="en-US" smtClean="0"/>
              <a:pPr/>
              <a:t>7</a:t>
            </a:fld>
            <a:endParaRPr lang="en-US" dirty="0"/>
          </a:p>
        </p:txBody>
      </p:sp>
      <p:pic>
        <p:nvPicPr>
          <p:cNvPr id="13" name="Picture 12" descr="Class_structu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60500"/>
            <a:ext cx="3712088" cy="2661419"/>
          </a:xfrm>
          <a:prstGeom prst="rect">
            <a:avLst/>
          </a:prstGeom>
        </p:spPr>
      </p:pic>
      <p:sp>
        <p:nvSpPr>
          <p:cNvPr id="77" name="Rectangle 76"/>
          <p:cNvSpPr/>
          <p:nvPr/>
        </p:nvSpPr>
        <p:spPr bwMode="auto">
          <a:xfrm>
            <a:off x="304800" y="2882900"/>
            <a:ext cx="1346200" cy="12700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p:txBody>
      </p:sp>
      <p:sp>
        <p:nvSpPr>
          <p:cNvPr id="3" name="TextBox 2"/>
          <p:cNvSpPr txBox="1"/>
          <p:nvPr/>
        </p:nvSpPr>
        <p:spPr>
          <a:xfrm>
            <a:off x="1752600" y="20828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CSolution</a:t>
            </a:r>
            <a:endParaRPr lang="en-US" sz="1000" dirty="0">
              <a:latin typeface="Calibri"/>
              <a:cs typeface="Calibri"/>
            </a:endParaRPr>
          </a:p>
        </p:txBody>
      </p:sp>
      <p:sp>
        <p:nvSpPr>
          <p:cNvPr id="128" name="TextBox 127"/>
          <p:cNvSpPr txBox="1"/>
          <p:nvPr/>
        </p:nvSpPr>
        <p:spPr>
          <a:xfrm>
            <a:off x="457200" y="30861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CVariable</a:t>
            </a:r>
            <a:endParaRPr lang="en-US" sz="1000" dirty="0">
              <a:latin typeface="Calibri"/>
              <a:cs typeface="Calibri"/>
            </a:endParaRPr>
          </a:p>
        </p:txBody>
      </p:sp>
      <p:sp>
        <p:nvSpPr>
          <p:cNvPr id="133" name="TextBox 132"/>
          <p:cNvSpPr txBox="1"/>
          <p:nvPr/>
        </p:nvSpPr>
        <p:spPr>
          <a:xfrm>
            <a:off x="1739900" y="30607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CNumerics</a:t>
            </a:r>
            <a:endParaRPr lang="en-US" sz="1000" dirty="0">
              <a:latin typeface="Calibri"/>
              <a:cs typeface="Calibri"/>
            </a:endParaRPr>
          </a:p>
        </p:txBody>
      </p:sp>
      <p:sp>
        <p:nvSpPr>
          <p:cNvPr id="134" name="TextBox 133"/>
          <p:cNvSpPr txBox="1"/>
          <p:nvPr/>
        </p:nvSpPr>
        <p:spPr>
          <a:xfrm>
            <a:off x="2997200" y="30861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CSparseMatrix</a:t>
            </a:r>
            <a:endParaRPr lang="en-US" sz="1000" dirty="0">
              <a:latin typeface="Calibri"/>
              <a:cs typeface="Calibri"/>
            </a:endParaRPr>
          </a:p>
        </p:txBody>
      </p:sp>
      <p:sp>
        <p:nvSpPr>
          <p:cNvPr id="245" name="TextBox 244"/>
          <p:cNvSpPr txBox="1"/>
          <p:nvPr/>
        </p:nvSpPr>
        <p:spPr>
          <a:xfrm>
            <a:off x="431800" y="4419600"/>
            <a:ext cx="2755900" cy="2062103"/>
          </a:xfrm>
          <a:prstGeom prst="rect">
            <a:avLst/>
          </a:prstGeom>
          <a:noFill/>
        </p:spPr>
        <p:txBody>
          <a:bodyPr wrap="square" rtlCol="0">
            <a:spAutoFit/>
          </a:bodyPr>
          <a:lstStyle/>
          <a:p>
            <a:r>
              <a:rPr lang="en-US" sz="1600" dirty="0">
                <a:latin typeface="Calibri"/>
                <a:cs typeface="Calibri"/>
              </a:rPr>
              <a:t>Files in SU2_CFD/include</a:t>
            </a:r>
          </a:p>
          <a:p>
            <a:pPr marL="285750" indent="-285750">
              <a:buFont typeface="Arial"/>
              <a:buChar char="•"/>
            </a:pPr>
            <a:r>
              <a:rPr lang="en-US" sz="1600" dirty="0" err="1" smtClean="0">
                <a:latin typeface="Calibri"/>
                <a:cs typeface="Calibri"/>
              </a:rPr>
              <a:t>variable_structure.hpp</a:t>
            </a:r>
            <a:endParaRPr lang="en-US" sz="1600" dirty="0" smtClean="0">
              <a:latin typeface="Calibri"/>
              <a:cs typeface="Calibri"/>
            </a:endParaRPr>
          </a:p>
          <a:p>
            <a:pPr marL="285750" indent="-285750">
              <a:buFont typeface="Arial"/>
              <a:buChar char="•"/>
            </a:pPr>
            <a:r>
              <a:rPr lang="en-US" sz="1600" dirty="0" err="1" smtClean="0">
                <a:latin typeface="Calibri"/>
                <a:cs typeface="Calibri"/>
              </a:rPr>
              <a:t>variable_structure.inl</a:t>
            </a:r>
            <a:endParaRPr lang="en-US" sz="1600" dirty="0" smtClean="0">
              <a:latin typeface="Calibri"/>
              <a:cs typeface="Calibri"/>
            </a:endParaRPr>
          </a:p>
          <a:p>
            <a:r>
              <a:rPr lang="en-US" sz="1600" dirty="0" smtClean="0">
                <a:latin typeface="Calibri"/>
                <a:cs typeface="Calibri"/>
              </a:rPr>
              <a:t>SU2_CFD/src</a:t>
            </a:r>
          </a:p>
          <a:p>
            <a:pPr marL="285750" indent="-285750">
              <a:buFont typeface="Arial"/>
              <a:buChar char="•"/>
            </a:pPr>
            <a:r>
              <a:rPr lang="en-US" sz="1600" dirty="0" err="1">
                <a:latin typeface="Calibri"/>
                <a:cs typeface="Calibri"/>
              </a:rPr>
              <a:t>v</a:t>
            </a:r>
            <a:r>
              <a:rPr lang="en-US" sz="1600" dirty="0" err="1" smtClean="0">
                <a:latin typeface="Calibri"/>
                <a:cs typeface="Calibri"/>
              </a:rPr>
              <a:t>ariable_direct.cpp</a:t>
            </a:r>
            <a:endParaRPr lang="en-US" sz="1600" dirty="0" smtClean="0">
              <a:latin typeface="Calibri"/>
              <a:cs typeface="Calibri"/>
            </a:endParaRPr>
          </a:p>
          <a:p>
            <a:pPr marL="285750" indent="-285750">
              <a:buFont typeface="Arial"/>
              <a:buChar char="•"/>
            </a:pPr>
            <a:r>
              <a:rPr lang="en-US" sz="1600" dirty="0" err="1">
                <a:latin typeface="Calibri"/>
                <a:cs typeface="Calibri"/>
              </a:rPr>
              <a:t>v</a:t>
            </a:r>
            <a:r>
              <a:rPr lang="en-US" sz="1600" dirty="0" err="1" smtClean="0">
                <a:latin typeface="Calibri"/>
                <a:cs typeface="Calibri"/>
              </a:rPr>
              <a:t>ariable_adjoint.cpp</a:t>
            </a:r>
            <a:endParaRPr lang="en-US" sz="1600" dirty="0">
              <a:latin typeface="Calibri"/>
              <a:cs typeface="Calibri"/>
            </a:endParaRPr>
          </a:p>
          <a:p>
            <a:pPr marL="285750" indent="-285750">
              <a:buFont typeface="Arial"/>
              <a:buChar char="•"/>
            </a:pPr>
            <a:r>
              <a:rPr lang="en-US" sz="1600" dirty="0" err="1" smtClean="0">
                <a:solidFill>
                  <a:srgbClr val="800000"/>
                </a:solidFill>
                <a:latin typeface="Calibri"/>
                <a:cs typeface="Calibri"/>
              </a:rPr>
              <a:t>variable_template.cpp</a:t>
            </a:r>
            <a:endParaRPr lang="en-US" sz="1600" dirty="0" smtClean="0">
              <a:solidFill>
                <a:srgbClr val="800000"/>
              </a:solidFill>
              <a:latin typeface="Calibri"/>
              <a:cs typeface="Calibri"/>
            </a:endParaRPr>
          </a:p>
          <a:p>
            <a:pPr marL="285750" indent="-285750">
              <a:buFont typeface="Arial"/>
              <a:buChar char="•"/>
            </a:pPr>
            <a:r>
              <a:rPr lang="en-US" sz="1600" dirty="0">
                <a:latin typeface="Calibri"/>
                <a:cs typeface="Calibri"/>
              </a:rPr>
              <a:t>e</a:t>
            </a:r>
            <a:r>
              <a:rPr lang="en-US" sz="1600" dirty="0" smtClean="0">
                <a:latin typeface="Calibri"/>
                <a:cs typeface="Calibri"/>
              </a:rPr>
              <a:t>tc.</a:t>
            </a:r>
            <a:endParaRPr lang="en-US" sz="1600" dirty="0">
              <a:latin typeface="Calibri"/>
              <a:cs typeface="Calibri"/>
            </a:endParaRPr>
          </a:p>
        </p:txBody>
      </p:sp>
      <p:grpSp>
        <p:nvGrpSpPr>
          <p:cNvPr id="180" name="Group 179"/>
          <p:cNvGrpSpPr/>
          <p:nvPr/>
        </p:nvGrpSpPr>
        <p:grpSpPr>
          <a:xfrm>
            <a:off x="4495800" y="1016000"/>
            <a:ext cx="4368800" cy="5537200"/>
            <a:chOff x="3327400" y="635000"/>
            <a:chExt cx="4038600" cy="5537200"/>
          </a:xfrm>
        </p:grpSpPr>
        <p:sp>
          <p:nvSpPr>
            <p:cNvPr id="181" name="Rectangle 180"/>
            <p:cNvSpPr/>
            <p:nvPr/>
          </p:nvSpPr>
          <p:spPr bwMode="auto">
            <a:xfrm>
              <a:off x="3327400" y="635000"/>
              <a:ext cx="4038600" cy="553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endParaRPr>
            </a:p>
          </p:txBody>
        </p:sp>
        <p:grpSp>
          <p:nvGrpSpPr>
            <p:cNvPr id="211" name="Group 210"/>
            <p:cNvGrpSpPr/>
            <p:nvPr/>
          </p:nvGrpSpPr>
          <p:grpSpPr>
            <a:xfrm>
              <a:off x="3532890" y="821519"/>
              <a:ext cx="3671730" cy="5208377"/>
              <a:chOff x="460606" y="232583"/>
              <a:chExt cx="3671730" cy="5208377"/>
            </a:xfrm>
          </p:grpSpPr>
          <p:sp>
            <p:nvSpPr>
              <p:cNvPr id="214" name="TextBox 213"/>
              <p:cNvSpPr txBox="1"/>
              <p:nvPr/>
            </p:nvSpPr>
            <p:spPr>
              <a:xfrm>
                <a:off x="460606" y="232583"/>
                <a:ext cx="1974711" cy="30777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latin typeface="Times"/>
                    <a:cs typeface="Times"/>
                  </a:rPr>
                  <a:t>Parent Class: </a:t>
                </a:r>
                <a:r>
                  <a:rPr lang="en-US" sz="1400" dirty="0" err="1" smtClean="0">
                    <a:latin typeface="Times"/>
                    <a:cs typeface="Times"/>
                  </a:rPr>
                  <a:t>CVariable</a:t>
                </a:r>
                <a:endParaRPr lang="en-US" sz="1400" dirty="0">
                  <a:latin typeface="Times"/>
                  <a:cs typeface="Times"/>
                </a:endParaRPr>
              </a:p>
            </p:txBody>
          </p:sp>
          <p:grpSp>
            <p:nvGrpSpPr>
              <p:cNvPr id="217" name="Group 216"/>
              <p:cNvGrpSpPr/>
              <p:nvPr/>
            </p:nvGrpSpPr>
            <p:grpSpPr>
              <a:xfrm>
                <a:off x="558235" y="587053"/>
                <a:ext cx="3574101" cy="4853907"/>
                <a:chOff x="558235" y="587053"/>
                <a:chExt cx="3574101" cy="4853907"/>
              </a:xfrm>
            </p:grpSpPr>
            <p:sp>
              <p:nvSpPr>
                <p:cNvPr id="221" name="TextBox 220"/>
                <p:cNvSpPr txBox="1"/>
                <p:nvPr/>
              </p:nvSpPr>
              <p:spPr>
                <a:xfrm>
                  <a:off x="913362" y="61145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smtClean="0">
                      <a:solidFill>
                        <a:srgbClr val="0000FF"/>
                      </a:solidFill>
                      <a:latin typeface="Times"/>
                      <a:cs typeface="Times"/>
                    </a:rPr>
                    <a:t>CEulerVariable</a:t>
                  </a:r>
                  <a:endParaRPr lang="en-US" sz="1200" dirty="0">
                    <a:solidFill>
                      <a:srgbClr val="0000FF"/>
                    </a:solidFill>
                    <a:latin typeface="Times"/>
                    <a:cs typeface="Times"/>
                  </a:endParaRPr>
                </a:p>
              </p:txBody>
            </p:sp>
            <p:sp>
              <p:nvSpPr>
                <p:cNvPr id="231" name="TextBox 230"/>
                <p:cNvSpPr txBox="1"/>
                <p:nvPr/>
              </p:nvSpPr>
              <p:spPr>
                <a:xfrm>
                  <a:off x="913362" y="972756"/>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smtClean="0">
                      <a:solidFill>
                        <a:srgbClr val="0000FF"/>
                      </a:solidFill>
                      <a:latin typeface="Times"/>
                      <a:cs typeface="Times"/>
                    </a:rPr>
                    <a:t>CTurbVariable</a:t>
                  </a:r>
                  <a:endParaRPr lang="en-US" sz="1200" dirty="0">
                    <a:solidFill>
                      <a:srgbClr val="0000FF"/>
                    </a:solidFill>
                    <a:latin typeface="Times"/>
                    <a:cs typeface="Times"/>
                  </a:endParaRPr>
                </a:p>
              </p:txBody>
            </p:sp>
            <p:sp>
              <p:nvSpPr>
                <p:cNvPr id="232" name="TextBox 231"/>
                <p:cNvSpPr txBox="1"/>
                <p:nvPr/>
              </p:nvSpPr>
              <p:spPr>
                <a:xfrm>
                  <a:off x="913362" y="1360106"/>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smtClean="0">
                      <a:solidFill>
                        <a:srgbClr val="0000FF"/>
                      </a:solidFill>
                      <a:latin typeface="Times"/>
                      <a:cs typeface="Times"/>
                    </a:rPr>
                    <a:t>CPlasmaVariable</a:t>
                  </a:r>
                  <a:endParaRPr lang="en-US" sz="1200" dirty="0">
                    <a:solidFill>
                      <a:srgbClr val="0000FF"/>
                    </a:solidFill>
                    <a:latin typeface="Times"/>
                    <a:cs typeface="Times"/>
                  </a:endParaRPr>
                </a:p>
              </p:txBody>
            </p:sp>
            <p:sp>
              <p:nvSpPr>
                <p:cNvPr id="233" name="TextBox 232"/>
                <p:cNvSpPr txBox="1"/>
                <p:nvPr/>
              </p:nvSpPr>
              <p:spPr>
                <a:xfrm>
                  <a:off x="913362" y="1737688"/>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smtClean="0">
                      <a:solidFill>
                        <a:srgbClr val="0000FF"/>
                      </a:solidFill>
                      <a:latin typeface="Times"/>
                      <a:cs typeface="Times"/>
                    </a:rPr>
                    <a:t>CWaveVariable</a:t>
                  </a:r>
                  <a:endParaRPr lang="en-US" sz="1200" dirty="0" smtClean="0">
                    <a:solidFill>
                      <a:srgbClr val="0000FF"/>
                    </a:solidFill>
                    <a:latin typeface="Times"/>
                    <a:cs typeface="Times"/>
                  </a:endParaRPr>
                </a:p>
              </p:txBody>
            </p:sp>
            <p:sp>
              <p:nvSpPr>
                <p:cNvPr id="237" name="TextBox 236"/>
                <p:cNvSpPr txBox="1"/>
                <p:nvPr/>
              </p:nvSpPr>
              <p:spPr>
                <a:xfrm>
                  <a:off x="925103" y="209772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smtClean="0">
                      <a:solidFill>
                        <a:srgbClr val="0000FF"/>
                      </a:solidFill>
                      <a:latin typeface="Times"/>
                      <a:cs typeface="Times"/>
                    </a:rPr>
                    <a:t>CFEAVariable</a:t>
                  </a:r>
                  <a:endParaRPr lang="en-US" sz="1200" dirty="0">
                    <a:solidFill>
                      <a:srgbClr val="0000FF"/>
                    </a:solidFill>
                    <a:latin typeface="Times"/>
                    <a:cs typeface="Times"/>
                  </a:endParaRPr>
                </a:p>
              </p:txBody>
            </p:sp>
            <p:sp>
              <p:nvSpPr>
                <p:cNvPr id="246" name="TextBox 245"/>
                <p:cNvSpPr txBox="1"/>
                <p:nvPr/>
              </p:nvSpPr>
              <p:spPr>
                <a:xfrm>
                  <a:off x="913362" y="248634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smtClean="0">
                      <a:solidFill>
                        <a:srgbClr val="0000FF"/>
                      </a:solidFill>
                      <a:latin typeface="Times"/>
                      <a:cs typeface="Times"/>
                    </a:rPr>
                    <a:t>CHeatVariable</a:t>
                  </a:r>
                  <a:endParaRPr lang="en-US" sz="1200" dirty="0">
                    <a:solidFill>
                      <a:srgbClr val="0000FF"/>
                    </a:solidFill>
                    <a:latin typeface="Times"/>
                    <a:cs typeface="Times"/>
                  </a:endParaRPr>
                </a:p>
              </p:txBody>
            </p:sp>
            <p:sp>
              <p:nvSpPr>
                <p:cNvPr id="247" name="TextBox 246"/>
                <p:cNvSpPr txBox="1"/>
                <p:nvPr/>
              </p:nvSpPr>
              <p:spPr>
                <a:xfrm>
                  <a:off x="913362" y="285972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solidFill>
                        <a:srgbClr val="0000FF"/>
                      </a:solidFill>
                      <a:latin typeface="Times"/>
                      <a:cs typeface="Times"/>
                    </a:rPr>
                    <a:t>CLevelSetVariable</a:t>
                  </a:r>
                  <a:endParaRPr lang="en-US" sz="1200" dirty="0">
                    <a:solidFill>
                      <a:srgbClr val="0000FF"/>
                    </a:solidFill>
                    <a:latin typeface="Times"/>
                    <a:cs typeface="Times"/>
                  </a:endParaRPr>
                </a:p>
              </p:txBody>
            </p:sp>
            <p:sp>
              <p:nvSpPr>
                <p:cNvPr id="248" name="TextBox 247"/>
                <p:cNvSpPr txBox="1"/>
                <p:nvPr/>
              </p:nvSpPr>
              <p:spPr>
                <a:xfrm>
                  <a:off x="913362" y="3240723"/>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solidFill>
                        <a:srgbClr val="0000FF"/>
                      </a:solidFill>
                      <a:latin typeface="Times"/>
                      <a:cs typeface="Times"/>
                    </a:rPr>
                    <a:t>CAdjEulerVariable</a:t>
                  </a:r>
                  <a:endParaRPr lang="en-US" sz="1200" dirty="0">
                    <a:solidFill>
                      <a:srgbClr val="0000FF"/>
                    </a:solidFill>
                    <a:latin typeface="Times"/>
                    <a:cs typeface="Times"/>
                  </a:endParaRPr>
                </a:p>
              </p:txBody>
            </p:sp>
            <p:grpSp>
              <p:nvGrpSpPr>
                <p:cNvPr id="249" name="Group 248"/>
                <p:cNvGrpSpPr/>
                <p:nvPr/>
              </p:nvGrpSpPr>
              <p:grpSpPr>
                <a:xfrm>
                  <a:off x="558235" y="587053"/>
                  <a:ext cx="295596" cy="4846320"/>
                  <a:chOff x="6644637" y="2759522"/>
                  <a:chExt cx="295596" cy="4846320"/>
                </a:xfrm>
              </p:grpSpPr>
              <p:cxnSp>
                <p:nvCxnSpPr>
                  <p:cNvPr id="275" name="Straight Arrow Connector 274"/>
                  <p:cNvCxnSpPr/>
                  <p:nvPr/>
                </p:nvCxnSpPr>
                <p:spPr>
                  <a:xfrm>
                    <a:off x="6648131" y="2953202"/>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76" name="Straight Connector 275"/>
                  <p:cNvCxnSpPr/>
                  <p:nvPr/>
                </p:nvCxnSpPr>
                <p:spPr>
                  <a:xfrm>
                    <a:off x="6651306" y="2759522"/>
                    <a:ext cx="0" cy="4846320"/>
                  </a:xfrm>
                  <a:prstGeom prst="line">
                    <a:avLst/>
                  </a:prstGeom>
                  <a:ln/>
                </p:spPr>
                <p:style>
                  <a:lnRef idx="2">
                    <a:schemeClr val="dk1"/>
                  </a:lnRef>
                  <a:fillRef idx="1">
                    <a:schemeClr val="lt1"/>
                  </a:fillRef>
                  <a:effectRef idx="0">
                    <a:schemeClr val="dk1"/>
                  </a:effectRef>
                  <a:fontRef idx="minor">
                    <a:schemeClr val="dk1"/>
                  </a:fontRef>
                </p:style>
              </p:cxnSp>
              <p:cxnSp>
                <p:nvCxnSpPr>
                  <p:cNvPr id="277" name="Straight Arrow Connector 276"/>
                  <p:cNvCxnSpPr/>
                  <p:nvPr/>
                </p:nvCxnSpPr>
                <p:spPr>
                  <a:xfrm>
                    <a:off x="6648131" y="3302452"/>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78" name="Straight Arrow Connector 277"/>
                  <p:cNvCxnSpPr/>
                  <p:nvPr/>
                </p:nvCxnSpPr>
                <p:spPr>
                  <a:xfrm>
                    <a:off x="6644637" y="368269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79" name="Straight Arrow Connector 278"/>
                  <p:cNvCxnSpPr/>
                  <p:nvPr/>
                </p:nvCxnSpPr>
                <p:spPr>
                  <a:xfrm>
                    <a:off x="6644637" y="4064452"/>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80" name="Straight Arrow Connector 279"/>
                  <p:cNvCxnSpPr/>
                  <p:nvPr/>
                </p:nvCxnSpPr>
                <p:spPr>
                  <a:xfrm>
                    <a:off x="6644637" y="4407352"/>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grpSp>
              <p:nvGrpSpPr>
                <p:cNvPr id="250" name="Group 249"/>
                <p:cNvGrpSpPr/>
                <p:nvPr/>
              </p:nvGrpSpPr>
              <p:grpSpPr>
                <a:xfrm>
                  <a:off x="558554" y="2611448"/>
                  <a:ext cx="295277" cy="762000"/>
                  <a:chOff x="3561872" y="2658159"/>
                  <a:chExt cx="295277" cy="762000"/>
                </a:xfrm>
              </p:grpSpPr>
              <p:cxnSp>
                <p:nvCxnSpPr>
                  <p:cNvPr id="272" name="Straight Arrow Connector 271"/>
                  <p:cNvCxnSpPr/>
                  <p:nvPr/>
                </p:nvCxnSpPr>
                <p:spPr>
                  <a:xfrm>
                    <a:off x="3561872" y="265815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73" name="Straight Arrow Connector 272"/>
                  <p:cNvCxnSpPr/>
                  <p:nvPr/>
                </p:nvCxnSpPr>
                <p:spPr>
                  <a:xfrm>
                    <a:off x="3565047" y="3038406"/>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74" name="Straight Arrow Connector 273"/>
                  <p:cNvCxnSpPr/>
                  <p:nvPr/>
                </p:nvCxnSpPr>
                <p:spPr>
                  <a:xfrm>
                    <a:off x="3564728" y="342015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grpSp>
              <p:nvGrpSpPr>
                <p:cNvPr id="251" name="Group 250"/>
                <p:cNvGrpSpPr/>
                <p:nvPr/>
              </p:nvGrpSpPr>
              <p:grpSpPr>
                <a:xfrm>
                  <a:off x="561410" y="3756942"/>
                  <a:ext cx="295277" cy="762000"/>
                  <a:chOff x="3561872" y="2658159"/>
                  <a:chExt cx="295277" cy="762000"/>
                </a:xfrm>
              </p:grpSpPr>
              <p:cxnSp>
                <p:nvCxnSpPr>
                  <p:cNvPr id="269" name="Straight Arrow Connector 268"/>
                  <p:cNvCxnSpPr/>
                  <p:nvPr/>
                </p:nvCxnSpPr>
                <p:spPr>
                  <a:xfrm>
                    <a:off x="3561872" y="265815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70" name="Straight Arrow Connector 269"/>
                  <p:cNvCxnSpPr/>
                  <p:nvPr/>
                </p:nvCxnSpPr>
                <p:spPr>
                  <a:xfrm>
                    <a:off x="3565047" y="3038406"/>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cxnSp>
                <p:nvCxnSpPr>
                  <p:cNvPr id="271" name="Straight Arrow Connector 270"/>
                  <p:cNvCxnSpPr/>
                  <p:nvPr/>
                </p:nvCxnSpPr>
                <p:spPr>
                  <a:xfrm>
                    <a:off x="3564728" y="3420159"/>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sp>
              <p:nvSpPr>
                <p:cNvPr id="252" name="TextBox 251"/>
                <p:cNvSpPr txBox="1"/>
                <p:nvPr/>
              </p:nvSpPr>
              <p:spPr>
                <a:xfrm>
                  <a:off x="913362" y="3642895"/>
                  <a:ext cx="1508760"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smtClean="0">
                      <a:solidFill>
                        <a:srgbClr val="0000FF"/>
                      </a:solidFill>
                      <a:latin typeface="Times"/>
                      <a:cs typeface="Times"/>
                    </a:rPr>
                    <a:t>CAdjTurbVariable</a:t>
                  </a:r>
                  <a:endParaRPr lang="en-US" sz="1200" dirty="0">
                    <a:solidFill>
                      <a:srgbClr val="0000FF"/>
                    </a:solidFill>
                    <a:latin typeface="Times"/>
                    <a:cs typeface="Times"/>
                  </a:endParaRPr>
                </a:p>
              </p:txBody>
            </p:sp>
            <p:sp>
              <p:nvSpPr>
                <p:cNvPr id="253" name="TextBox 252"/>
                <p:cNvSpPr txBox="1"/>
                <p:nvPr/>
              </p:nvSpPr>
              <p:spPr>
                <a:xfrm>
                  <a:off x="913362" y="4031515"/>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solidFill>
                        <a:srgbClr val="0000FF"/>
                      </a:solidFill>
                      <a:latin typeface="Times"/>
                      <a:cs typeface="Times"/>
                    </a:rPr>
                    <a:t>CAdjPlasmaVariable</a:t>
                  </a:r>
                  <a:endParaRPr lang="en-US" sz="1200" dirty="0">
                    <a:solidFill>
                      <a:srgbClr val="0000FF"/>
                    </a:solidFill>
                    <a:latin typeface="Times"/>
                    <a:cs typeface="Times"/>
                  </a:endParaRPr>
                </a:p>
              </p:txBody>
            </p:sp>
            <p:sp>
              <p:nvSpPr>
                <p:cNvPr id="254" name="TextBox 253"/>
                <p:cNvSpPr txBox="1"/>
                <p:nvPr/>
              </p:nvSpPr>
              <p:spPr>
                <a:xfrm>
                  <a:off x="913362" y="4404895"/>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150" dirty="0" err="1" smtClean="0">
                      <a:solidFill>
                        <a:srgbClr val="0000FF"/>
                      </a:solidFill>
                      <a:latin typeface="Times"/>
                      <a:cs typeface="Times"/>
                    </a:rPr>
                    <a:t>CAdjLevelSet</a:t>
                  </a:r>
                  <a:r>
                    <a:rPr lang="en-US" sz="1100" dirty="0" err="1">
                      <a:solidFill>
                        <a:srgbClr val="0000FF"/>
                      </a:solidFill>
                      <a:latin typeface="Times"/>
                      <a:cs typeface="Times"/>
                    </a:rPr>
                    <a:t>Variable</a:t>
                  </a:r>
                  <a:endParaRPr lang="en-US" sz="1150" dirty="0">
                    <a:solidFill>
                      <a:srgbClr val="0000FF"/>
                    </a:solidFill>
                    <a:latin typeface="Times"/>
                    <a:cs typeface="Times"/>
                  </a:endParaRPr>
                </a:p>
              </p:txBody>
            </p:sp>
            <p:cxnSp>
              <p:nvCxnSpPr>
                <p:cNvPr id="255" name="Straight Arrow Connector 254"/>
                <p:cNvCxnSpPr/>
                <p:nvPr/>
              </p:nvCxnSpPr>
              <p:spPr>
                <a:xfrm>
                  <a:off x="2457204" y="768033"/>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sp>
              <p:nvSpPr>
                <p:cNvPr id="256" name="TextBox 255"/>
                <p:cNvSpPr txBox="1"/>
                <p:nvPr/>
              </p:nvSpPr>
              <p:spPr>
                <a:xfrm>
                  <a:off x="2806456" y="598753"/>
                  <a:ext cx="132588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solidFill>
                        <a:srgbClr val="0000FF"/>
                      </a:solidFill>
                      <a:latin typeface="Times"/>
                      <a:cs typeface="Times"/>
                    </a:rPr>
                    <a:t>CNSVariable</a:t>
                  </a:r>
                  <a:endParaRPr lang="en-US" sz="1200" dirty="0">
                    <a:solidFill>
                      <a:srgbClr val="0000FF"/>
                    </a:solidFill>
                    <a:latin typeface="Times"/>
                    <a:cs typeface="Times"/>
                  </a:endParaRPr>
                </a:p>
              </p:txBody>
            </p:sp>
            <p:cxnSp>
              <p:nvCxnSpPr>
                <p:cNvPr id="257" name="Straight Arrow Connector 256"/>
                <p:cNvCxnSpPr/>
                <p:nvPr/>
              </p:nvCxnSpPr>
              <p:spPr>
                <a:xfrm>
                  <a:off x="2457204" y="3420757"/>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sp>
              <p:nvSpPr>
                <p:cNvPr id="258" name="TextBox 257"/>
                <p:cNvSpPr txBox="1"/>
                <p:nvPr/>
              </p:nvSpPr>
              <p:spPr>
                <a:xfrm>
                  <a:off x="2781056" y="3251477"/>
                  <a:ext cx="132588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solidFill>
                        <a:srgbClr val="0000FF"/>
                      </a:solidFill>
                      <a:latin typeface="Times"/>
                      <a:cs typeface="Times"/>
                    </a:rPr>
                    <a:t>CAdjNSVariable</a:t>
                  </a:r>
                  <a:endParaRPr lang="en-US" sz="1200" dirty="0">
                    <a:solidFill>
                      <a:srgbClr val="0000FF"/>
                    </a:solidFill>
                    <a:latin typeface="Times"/>
                    <a:cs typeface="Times"/>
                  </a:endParaRPr>
                </a:p>
              </p:txBody>
            </p:sp>
            <p:cxnSp>
              <p:nvCxnSpPr>
                <p:cNvPr id="259" name="Straight Arrow Connector 258"/>
                <p:cNvCxnSpPr/>
                <p:nvPr/>
              </p:nvCxnSpPr>
              <p:spPr>
                <a:xfrm>
                  <a:off x="2457204" y="1117283"/>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sp>
              <p:nvSpPr>
                <p:cNvPr id="260" name="TextBox 259"/>
                <p:cNvSpPr txBox="1"/>
                <p:nvPr/>
              </p:nvSpPr>
              <p:spPr>
                <a:xfrm>
                  <a:off x="2806456" y="960056"/>
                  <a:ext cx="132588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solidFill>
                        <a:srgbClr val="0000FF"/>
                      </a:solidFill>
                      <a:latin typeface="Times"/>
                      <a:cs typeface="Times"/>
                    </a:rPr>
                    <a:t>CTurbSAVariable</a:t>
                  </a:r>
                  <a:endParaRPr lang="en-US" sz="1200" dirty="0">
                    <a:solidFill>
                      <a:srgbClr val="0000FF"/>
                    </a:solidFill>
                    <a:latin typeface="Times"/>
                    <a:cs typeface="Times"/>
                  </a:endParaRPr>
                </a:p>
              </p:txBody>
            </p:sp>
            <p:sp>
              <p:nvSpPr>
                <p:cNvPr id="261" name="TextBox 260"/>
                <p:cNvSpPr txBox="1"/>
                <p:nvPr/>
              </p:nvSpPr>
              <p:spPr>
                <a:xfrm>
                  <a:off x="2806456" y="1347406"/>
                  <a:ext cx="1325880"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150" dirty="0" err="1" smtClean="0">
                      <a:solidFill>
                        <a:srgbClr val="0000FF"/>
                      </a:solidFill>
                      <a:latin typeface="Times"/>
                      <a:cs typeface="Times"/>
                    </a:rPr>
                    <a:t>CTurbSST</a:t>
                  </a:r>
                  <a:r>
                    <a:rPr lang="en-US" sz="1100" dirty="0" err="1">
                      <a:solidFill>
                        <a:srgbClr val="0000FF"/>
                      </a:solidFill>
                      <a:latin typeface="Times"/>
                      <a:cs typeface="Times"/>
                    </a:rPr>
                    <a:t>Variable</a:t>
                  </a:r>
                  <a:endParaRPr lang="en-US" sz="1150" dirty="0">
                    <a:solidFill>
                      <a:srgbClr val="0000FF"/>
                    </a:solidFill>
                    <a:latin typeface="Times"/>
                    <a:cs typeface="Times"/>
                  </a:endParaRPr>
                </a:p>
              </p:txBody>
            </p:sp>
            <p:cxnSp>
              <p:nvCxnSpPr>
                <p:cNvPr id="262" name="Straight Arrow Connector 261"/>
                <p:cNvCxnSpPr/>
                <p:nvPr/>
              </p:nvCxnSpPr>
              <p:spPr>
                <a:xfrm>
                  <a:off x="2457204" y="1117283"/>
                  <a:ext cx="292102" cy="230123"/>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nvGrpSpPr>
                <p:cNvPr id="263" name="Group 262"/>
                <p:cNvGrpSpPr/>
                <p:nvPr/>
              </p:nvGrpSpPr>
              <p:grpSpPr>
                <a:xfrm>
                  <a:off x="564585" y="4779291"/>
                  <a:ext cx="1857537" cy="274320"/>
                  <a:chOff x="564585" y="4779291"/>
                  <a:chExt cx="1857537" cy="274320"/>
                </a:xfrm>
              </p:grpSpPr>
              <p:sp>
                <p:nvSpPr>
                  <p:cNvPr id="267" name="TextBox 266"/>
                  <p:cNvSpPr txBox="1"/>
                  <p:nvPr/>
                </p:nvSpPr>
                <p:spPr>
                  <a:xfrm>
                    <a:off x="913362" y="4779291"/>
                    <a:ext cx="1508760" cy="274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solidFill>
                          <a:srgbClr val="0000FF"/>
                        </a:solidFill>
                        <a:latin typeface="Times"/>
                        <a:cs typeface="Times"/>
                      </a:rPr>
                      <a:t>CLinEulerVariable</a:t>
                    </a:r>
                    <a:endParaRPr lang="en-US" sz="1200" dirty="0">
                      <a:solidFill>
                        <a:srgbClr val="0000FF"/>
                      </a:solidFill>
                      <a:latin typeface="Times"/>
                      <a:cs typeface="Times"/>
                    </a:endParaRPr>
                  </a:p>
                </p:txBody>
              </p:sp>
              <p:cxnSp>
                <p:nvCxnSpPr>
                  <p:cNvPr id="268" name="Straight Arrow Connector 267"/>
                  <p:cNvCxnSpPr/>
                  <p:nvPr/>
                </p:nvCxnSpPr>
                <p:spPr>
                  <a:xfrm>
                    <a:off x="564585" y="4903434"/>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grpSp>
              <p:nvGrpSpPr>
                <p:cNvPr id="264" name="Group 263"/>
                <p:cNvGrpSpPr/>
                <p:nvPr/>
              </p:nvGrpSpPr>
              <p:grpSpPr>
                <a:xfrm>
                  <a:off x="564585" y="5166640"/>
                  <a:ext cx="1857537" cy="274320"/>
                  <a:chOff x="564585" y="4779291"/>
                  <a:chExt cx="1857537" cy="274320"/>
                </a:xfrm>
              </p:grpSpPr>
              <p:sp>
                <p:nvSpPr>
                  <p:cNvPr id="265" name="TextBox 264"/>
                  <p:cNvSpPr txBox="1"/>
                  <p:nvPr/>
                </p:nvSpPr>
                <p:spPr>
                  <a:xfrm>
                    <a:off x="913362" y="4779291"/>
                    <a:ext cx="1508760" cy="27432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a:solidFill>
                          <a:srgbClr val="0000FF"/>
                        </a:solidFill>
                        <a:latin typeface="Times"/>
                        <a:cs typeface="Times"/>
                      </a:rPr>
                      <a:t>CTemplateVariable</a:t>
                    </a:r>
                    <a:endParaRPr lang="en-US" sz="1200" dirty="0">
                      <a:solidFill>
                        <a:srgbClr val="0000FF"/>
                      </a:solidFill>
                      <a:latin typeface="Times"/>
                      <a:cs typeface="Times"/>
                    </a:endParaRPr>
                  </a:p>
                </p:txBody>
              </p:sp>
              <p:cxnSp>
                <p:nvCxnSpPr>
                  <p:cNvPr id="266" name="Straight Arrow Connector 265"/>
                  <p:cNvCxnSpPr/>
                  <p:nvPr/>
                </p:nvCxnSpPr>
                <p:spPr>
                  <a:xfrm>
                    <a:off x="564585" y="4903434"/>
                    <a:ext cx="292102" cy="0"/>
                  </a:xfrm>
                  <a:prstGeom prst="straightConnector1">
                    <a:avLst/>
                  </a:prstGeom>
                  <a:ln>
                    <a:tailEnd type="stealth"/>
                  </a:ln>
                </p:spPr>
                <p:style>
                  <a:lnRef idx="2">
                    <a:schemeClr val="dk1"/>
                  </a:lnRef>
                  <a:fillRef idx="1">
                    <a:schemeClr val="lt1"/>
                  </a:fillRef>
                  <a:effectRef idx="0">
                    <a:schemeClr val="dk1"/>
                  </a:effectRef>
                  <a:fontRef idx="minor">
                    <a:schemeClr val="dk1"/>
                  </a:fontRef>
                </p:style>
              </p:cxnSp>
            </p:grpSp>
          </p:grpSp>
        </p:grpSp>
      </p:grpSp>
      <p:sp>
        <p:nvSpPr>
          <p:cNvPr id="234" name="TextBox 233"/>
          <p:cNvSpPr txBox="1"/>
          <p:nvPr/>
        </p:nvSpPr>
        <p:spPr>
          <a:xfrm>
            <a:off x="5207865" y="1581389"/>
            <a:ext cx="1632118" cy="274320"/>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960101"/>
              </a:solidFill>
              <a:latin typeface="Times"/>
              <a:cs typeface="Times"/>
            </a:endParaRPr>
          </a:p>
        </p:txBody>
      </p:sp>
      <p:sp>
        <p:nvSpPr>
          <p:cNvPr id="235" name="TextBox 234"/>
          <p:cNvSpPr txBox="1"/>
          <p:nvPr/>
        </p:nvSpPr>
        <p:spPr>
          <a:xfrm>
            <a:off x="5207865" y="1949689"/>
            <a:ext cx="1632118" cy="274320"/>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960101"/>
              </a:solidFill>
              <a:latin typeface="Times"/>
              <a:cs typeface="Times"/>
            </a:endParaRPr>
          </a:p>
        </p:txBody>
      </p:sp>
      <p:sp>
        <p:nvSpPr>
          <p:cNvPr id="236" name="TextBox 235"/>
          <p:cNvSpPr txBox="1"/>
          <p:nvPr/>
        </p:nvSpPr>
        <p:spPr>
          <a:xfrm>
            <a:off x="5207865" y="2330689"/>
            <a:ext cx="1632118" cy="274320"/>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960101"/>
              </a:solidFill>
              <a:latin typeface="Times"/>
              <a:cs typeface="Times"/>
            </a:endParaRPr>
          </a:p>
        </p:txBody>
      </p:sp>
      <p:sp>
        <p:nvSpPr>
          <p:cNvPr id="238" name="TextBox 237"/>
          <p:cNvSpPr txBox="1"/>
          <p:nvPr/>
        </p:nvSpPr>
        <p:spPr>
          <a:xfrm>
            <a:off x="5207865" y="4210289"/>
            <a:ext cx="1632118" cy="274320"/>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960101"/>
              </a:solidFill>
              <a:latin typeface="Times"/>
              <a:cs typeface="Times"/>
            </a:endParaRPr>
          </a:p>
        </p:txBody>
      </p:sp>
      <p:sp>
        <p:nvSpPr>
          <p:cNvPr id="239" name="TextBox 238"/>
          <p:cNvSpPr txBox="1"/>
          <p:nvPr/>
        </p:nvSpPr>
        <p:spPr>
          <a:xfrm>
            <a:off x="5207865" y="6140689"/>
            <a:ext cx="1632118" cy="274320"/>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960101"/>
              </a:solidFill>
              <a:latin typeface="Times"/>
              <a:cs typeface="Times"/>
            </a:endParaRPr>
          </a:p>
        </p:txBody>
      </p:sp>
      <p:sp>
        <p:nvSpPr>
          <p:cNvPr id="241" name="TextBox 240"/>
          <p:cNvSpPr txBox="1"/>
          <p:nvPr/>
        </p:nvSpPr>
        <p:spPr>
          <a:xfrm>
            <a:off x="7252565" y="1568689"/>
            <a:ext cx="1435608" cy="274320"/>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960101"/>
              </a:solidFill>
              <a:latin typeface="Times"/>
              <a:cs typeface="Times"/>
            </a:endParaRPr>
          </a:p>
        </p:txBody>
      </p:sp>
      <p:sp>
        <p:nvSpPr>
          <p:cNvPr id="242" name="TextBox 241"/>
          <p:cNvSpPr txBox="1"/>
          <p:nvPr/>
        </p:nvSpPr>
        <p:spPr>
          <a:xfrm>
            <a:off x="7252565" y="1936989"/>
            <a:ext cx="1435608" cy="274320"/>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960101"/>
              </a:solidFill>
              <a:latin typeface="Times"/>
              <a:cs typeface="Times"/>
            </a:endParaRPr>
          </a:p>
        </p:txBody>
      </p:sp>
      <p:sp>
        <p:nvSpPr>
          <p:cNvPr id="243" name="TextBox 242"/>
          <p:cNvSpPr txBox="1"/>
          <p:nvPr/>
        </p:nvSpPr>
        <p:spPr>
          <a:xfrm>
            <a:off x="7252565" y="2317989"/>
            <a:ext cx="1435608" cy="274320"/>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rgbClr val="960101"/>
              </a:solidFill>
              <a:latin typeface="Times"/>
              <a:cs typeface="Times"/>
            </a:endParaRPr>
          </a:p>
        </p:txBody>
      </p:sp>
      <p:grpSp>
        <p:nvGrpSpPr>
          <p:cNvPr id="11" name="Group 10"/>
          <p:cNvGrpSpPr/>
          <p:nvPr/>
        </p:nvGrpSpPr>
        <p:grpSpPr>
          <a:xfrm>
            <a:off x="6865233" y="2074519"/>
            <a:ext cx="1917850" cy="926869"/>
            <a:chOff x="6865233" y="2087219"/>
            <a:chExt cx="1917850" cy="926869"/>
          </a:xfrm>
        </p:grpSpPr>
        <p:sp>
          <p:nvSpPr>
            <p:cNvPr id="240" name="TextBox 239"/>
            <p:cNvSpPr txBox="1"/>
            <p:nvPr/>
          </p:nvSpPr>
          <p:spPr>
            <a:xfrm>
              <a:off x="7150965" y="2737089"/>
              <a:ext cx="1632118" cy="276999"/>
            </a:xfrm>
            <a:prstGeom prst="rect">
              <a:avLst/>
            </a:prstGeom>
            <a:noFill/>
            <a:ln w="38100" cmpd="sng">
              <a:solidFill>
                <a:srgbClr val="B4020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rgbClr val="0000FF"/>
                  </a:solidFill>
                  <a:latin typeface="Times"/>
                  <a:cs typeface="Times"/>
                </a:rPr>
                <a:t>New Turbulence Model</a:t>
              </a:r>
              <a:endParaRPr lang="en-US" sz="1200" dirty="0">
                <a:solidFill>
                  <a:srgbClr val="0000FF"/>
                </a:solidFill>
                <a:latin typeface="Times"/>
                <a:cs typeface="Times"/>
              </a:endParaRPr>
            </a:p>
          </p:txBody>
        </p:sp>
        <p:cxnSp>
          <p:nvCxnSpPr>
            <p:cNvPr id="244" name="Straight Arrow Connector 243"/>
            <p:cNvCxnSpPr/>
            <p:nvPr/>
          </p:nvCxnSpPr>
          <p:spPr>
            <a:xfrm>
              <a:off x="6865233" y="2087219"/>
              <a:ext cx="284867" cy="579781"/>
            </a:xfrm>
            <a:prstGeom prst="straightConnector1">
              <a:avLst/>
            </a:prstGeom>
            <a:ln>
              <a:prstDash val="sysDash"/>
              <a:tailEnd type="stealth"/>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748896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ppt_x"/>
                                          </p:val>
                                        </p:tav>
                                        <p:tav tm="100000">
                                          <p:val>
                                            <p:strVal val="#ppt_x"/>
                                          </p:val>
                                        </p:tav>
                                      </p:tavLst>
                                    </p:anim>
                                    <p:anim calcmode="lin" valueType="num">
                                      <p:cBhvr additive="base">
                                        <p:cTn id="8"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3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4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3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4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2"/>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36"/>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38"/>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p:bldP spid="234" grpId="1" animBg="1"/>
      <p:bldP spid="235" grpId="0" animBg="1"/>
      <p:bldP spid="235" grpId="1" animBg="1"/>
      <p:bldP spid="236" grpId="0" animBg="1"/>
      <p:bldP spid="236" grpId="1" animBg="1"/>
      <p:bldP spid="238" grpId="0" animBg="1"/>
      <p:bldP spid="238" grpId="1" animBg="1"/>
      <p:bldP spid="239" grpId="0" animBg="1"/>
      <p:bldP spid="241" grpId="0" animBg="1"/>
      <p:bldP spid="241" grpId="1" animBg="1"/>
      <p:bldP spid="242" grpId="0" animBg="1"/>
      <p:bldP spid="242" grpId="1" animBg="1"/>
      <p:bldP spid="243" grpId="0" animBg="1"/>
      <p:bldP spid="24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CNumerics</a:t>
            </a:r>
            <a:r>
              <a:rPr lang="en-US" dirty="0" smtClean="0"/>
              <a:t> Class </a:t>
            </a:r>
            <a:endParaRPr lang="en-US" dirty="0"/>
          </a:p>
        </p:txBody>
      </p:sp>
      <p:sp>
        <p:nvSpPr>
          <p:cNvPr id="4" name="Date Placeholder 3"/>
          <p:cNvSpPr>
            <a:spLocks noGrp="1"/>
          </p:cNvSpPr>
          <p:nvPr>
            <p:ph type="dt" sz="half" idx="10"/>
          </p:nvPr>
        </p:nvSpPr>
        <p:spPr/>
        <p:txBody>
          <a:bodyPr/>
          <a:lstStyle/>
          <a:p>
            <a:r>
              <a:rPr lang="en-US" smtClean="0"/>
              <a:t>Jan 15th, 2013</a:t>
            </a:r>
            <a:endParaRPr lang="en-US" dirty="0"/>
          </a:p>
        </p:txBody>
      </p:sp>
      <p:sp>
        <p:nvSpPr>
          <p:cNvPr id="5" name="Footer Placeholder 4"/>
          <p:cNvSpPr>
            <a:spLocks noGrp="1"/>
          </p:cNvSpPr>
          <p:nvPr>
            <p:ph type="ftr" sz="quarter" idx="11"/>
          </p:nvPr>
        </p:nvSpPr>
        <p:spPr/>
        <p:txBody>
          <a:bodyPr/>
          <a:lstStyle/>
          <a:p>
            <a:r>
              <a:rPr lang="en-US" smtClean="0"/>
              <a:t>SU2 Release Version 2.0 Workshop</a:t>
            </a:r>
            <a:endParaRPr lang="en-US"/>
          </a:p>
        </p:txBody>
      </p:sp>
      <p:sp>
        <p:nvSpPr>
          <p:cNvPr id="6" name="Slide Number Placeholder 5"/>
          <p:cNvSpPr>
            <a:spLocks noGrp="1"/>
          </p:cNvSpPr>
          <p:nvPr>
            <p:ph type="sldNum" sz="quarter" idx="12"/>
          </p:nvPr>
        </p:nvSpPr>
        <p:spPr>
          <a:xfrm>
            <a:off x="8356600" y="6454889"/>
            <a:ext cx="567256" cy="313267"/>
          </a:xfrm>
        </p:spPr>
        <p:txBody>
          <a:bodyPr/>
          <a:lstStyle/>
          <a:p>
            <a:fld id="{13327632-CE63-A847-914F-A1F825E2A685}" type="slidenum">
              <a:rPr lang="en-US" smtClean="0"/>
              <a:pPr/>
              <a:t>8</a:t>
            </a:fld>
            <a:endParaRPr lang="en-US" dirty="0"/>
          </a:p>
        </p:txBody>
      </p:sp>
      <p:pic>
        <p:nvPicPr>
          <p:cNvPr id="13" name="Picture 12" descr="Class_structu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60500"/>
            <a:ext cx="3712088" cy="2661419"/>
          </a:xfrm>
          <a:prstGeom prst="rect">
            <a:avLst/>
          </a:prstGeom>
        </p:spPr>
      </p:pic>
      <p:sp>
        <p:nvSpPr>
          <p:cNvPr id="77" name="Rectangle 76"/>
          <p:cNvSpPr/>
          <p:nvPr/>
        </p:nvSpPr>
        <p:spPr bwMode="auto">
          <a:xfrm>
            <a:off x="1625600" y="2882900"/>
            <a:ext cx="1244600" cy="12700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p:txBody>
      </p:sp>
      <p:sp>
        <p:nvSpPr>
          <p:cNvPr id="3" name="TextBox 2"/>
          <p:cNvSpPr txBox="1"/>
          <p:nvPr/>
        </p:nvSpPr>
        <p:spPr>
          <a:xfrm>
            <a:off x="1752600" y="20828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CSolution</a:t>
            </a:r>
            <a:endParaRPr lang="en-US" sz="1000" dirty="0">
              <a:latin typeface="Calibri"/>
              <a:cs typeface="Calibri"/>
            </a:endParaRPr>
          </a:p>
        </p:txBody>
      </p:sp>
      <p:sp>
        <p:nvSpPr>
          <p:cNvPr id="128" name="TextBox 127"/>
          <p:cNvSpPr txBox="1"/>
          <p:nvPr/>
        </p:nvSpPr>
        <p:spPr>
          <a:xfrm>
            <a:off x="457200" y="30861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CVariable</a:t>
            </a:r>
            <a:endParaRPr lang="en-US" sz="1000" dirty="0">
              <a:latin typeface="Calibri"/>
              <a:cs typeface="Calibri"/>
            </a:endParaRPr>
          </a:p>
        </p:txBody>
      </p:sp>
      <p:sp>
        <p:nvSpPr>
          <p:cNvPr id="133" name="TextBox 132"/>
          <p:cNvSpPr txBox="1"/>
          <p:nvPr/>
        </p:nvSpPr>
        <p:spPr>
          <a:xfrm>
            <a:off x="1739900" y="30607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CNumerics</a:t>
            </a:r>
            <a:endParaRPr lang="en-US" sz="1000" dirty="0">
              <a:latin typeface="Calibri"/>
              <a:cs typeface="Calibri"/>
            </a:endParaRPr>
          </a:p>
        </p:txBody>
      </p:sp>
      <p:sp>
        <p:nvSpPr>
          <p:cNvPr id="134" name="TextBox 133"/>
          <p:cNvSpPr txBox="1"/>
          <p:nvPr/>
        </p:nvSpPr>
        <p:spPr>
          <a:xfrm>
            <a:off x="2997200" y="3086100"/>
            <a:ext cx="1016000" cy="246221"/>
          </a:xfrm>
          <a:prstGeom prst="rect">
            <a:avLst/>
          </a:prstGeom>
          <a:solidFill>
            <a:schemeClr val="bg1"/>
          </a:solidFill>
        </p:spPr>
        <p:txBody>
          <a:bodyPr wrap="square" rtlCol="0">
            <a:spAutoFit/>
          </a:bodyPr>
          <a:lstStyle/>
          <a:p>
            <a:pPr algn="ctr"/>
            <a:r>
              <a:rPr lang="en-US" sz="1000" dirty="0" err="1" smtClean="0">
                <a:latin typeface="Calibri"/>
                <a:cs typeface="Calibri"/>
              </a:rPr>
              <a:t>CSparseMatrix</a:t>
            </a:r>
            <a:endParaRPr lang="en-US" sz="1000" dirty="0">
              <a:latin typeface="Calibri"/>
              <a:cs typeface="Calibri"/>
            </a:endParaRPr>
          </a:p>
        </p:txBody>
      </p:sp>
      <p:sp>
        <p:nvSpPr>
          <p:cNvPr id="245" name="TextBox 244"/>
          <p:cNvSpPr txBox="1"/>
          <p:nvPr/>
        </p:nvSpPr>
        <p:spPr>
          <a:xfrm>
            <a:off x="431800" y="4305300"/>
            <a:ext cx="3606800" cy="2062103"/>
          </a:xfrm>
          <a:prstGeom prst="rect">
            <a:avLst/>
          </a:prstGeom>
          <a:noFill/>
        </p:spPr>
        <p:txBody>
          <a:bodyPr wrap="square" rtlCol="0">
            <a:spAutoFit/>
          </a:bodyPr>
          <a:lstStyle/>
          <a:p>
            <a:r>
              <a:rPr lang="en-US" sz="1600" dirty="0" smtClean="0">
                <a:latin typeface="Calibri"/>
                <a:cs typeface="Calibri"/>
              </a:rPr>
              <a:t>Files in SU2_CFD/include</a:t>
            </a:r>
          </a:p>
          <a:p>
            <a:pPr marL="285750" indent="-285750">
              <a:buFont typeface="Arial"/>
              <a:buChar char="•"/>
            </a:pPr>
            <a:r>
              <a:rPr lang="en-US" sz="1600" dirty="0" err="1" smtClean="0">
                <a:latin typeface="Calibri"/>
                <a:cs typeface="Calibri"/>
              </a:rPr>
              <a:t>numerics_structure.hpp</a:t>
            </a:r>
            <a:endParaRPr lang="en-US" sz="1600" dirty="0" smtClean="0">
              <a:latin typeface="Calibri"/>
              <a:cs typeface="Calibri"/>
            </a:endParaRPr>
          </a:p>
          <a:p>
            <a:pPr marL="285750" indent="-285750">
              <a:buFont typeface="Arial"/>
              <a:buChar char="•"/>
            </a:pPr>
            <a:r>
              <a:rPr lang="en-US" sz="1600" dirty="0" err="1" smtClean="0">
                <a:latin typeface="Calibri"/>
                <a:cs typeface="Calibri"/>
              </a:rPr>
              <a:t>numerics_structure.inl</a:t>
            </a:r>
            <a:endParaRPr lang="en-US" sz="1600" dirty="0" smtClean="0">
              <a:latin typeface="Calibri"/>
              <a:cs typeface="Calibri"/>
            </a:endParaRPr>
          </a:p>
          <a:p>
            <a:r>
              <a:rPr lang="en-US" sz="1600" dirty="0">
                <a:latin typeface="Calibri"/>
                <a:cs typeface="Calibri"/>
              </a:rPr>
              <a:t>In SU2_CFD/src</a:t>
            </a:r>
            <a:r>
              <a:rPr lang="en-US" sz="1600" dirty="0" smtClean="0">
                <a:latin typeface="Calibri"/>
                <a:cs typeface="Calibri"/>
              </a:rPr>
              <a:t>:</a:t>
            </a:r>
          </a:p>
          <a:p>
            <a:pPr marL="285750" indent="-285750">
              <a:buFont typeface="Arial"/>
              <a:buChar char="•"/>
            </a:pPr>
            <a:r>
              <a:rPr lang="en-US" sz="1600" dirty="0" err="1">
                <a:latin typeface="Calibri"/>
                <a:cs typeface="Calibri"/>
              </a:rPr>
              <a:t>n</a:t>
            </a:r>
            <a:r>
              <a:rPr lang="en-US" sz="1600" dirty="0" err="1" smtClean="0">
                <a:latin typeface="Calibri"/>
                <a:cs typeface="Calibri"/>
              </a:rPr>
              <a:t>umerics_structure.cpp</a:t>
            </a:r>
            <a:endParaRPr lang="en-US" sz="1600" dirty="0" smtClean="0">
              <a:latin typeface="Calibri"/>
              <a:cs typeface="Calibri"/>
            </a:endParaRPr>
          </a:p>
          <a:p>
            <a:pPr marL="285750" indent="-285750">
              <a:buFont typeface="Arial"/>
              <a:buChar char="•"/>
            </a:pPr>
            <a:r>
              <a:rPr lang="en-US" sz="1600" dirty="0" err="1" smtClean="0">
                <a:latin typeface="Calibri"/>
                <a:cs typeface="Calibri"/>
              </a:rPr>
              <a:t>numerics_convective.cpp</a:t>
            </a:r>
            <a:endParaRPr lang="en-US" sz="1600" dirty="0">
              <a:latin typeface="Calibri"/>
              <a:cs typeface="Calibri"/>
            </a:endParaRPr>
          </a:p>
          <a:p>
            <a:pPr marL="285750" indent="-285750">
              <a:buFont typeface="Arial"/>
              <a:buChar char="•"/>
            </a:pPr>
            <a:r>
              <a:rPr lang="en-US" sz="1600" dirty="0" err="1">
                <a:latin typeface="Calibri"/>
                <a:cs typeface="Calibri"/>
              </a:rPr>
              <a:t>numerics_viscous.cpp</a:t>
            </a:r>
            <a:endParaRPr lang="en-US" sz="1600" dirty="0">
              <a:solidFill>
                <a:srgbClr val="FF0000"/>
              </a:solidFill>
              <a:latin typeface="Calibri"/>
              <a:cs typeface="Calibri"/>
            </a:endParaRPr>
          </a:p>
          <a:p>
            <a:pPr marL="285750" indent="-285750">
              <a:buFont typeface="Arial"/>
              <a:buChar char="•"/>
            </a:pPr>
            <a:r>
              <a:rPr lang="en-US" sz="1600" dirty="0" err="1" smtClean="0">
                <a:latin typeface="Calibri"/>
                <a:cs typeface="Calibri"/>
              </a:rPr>
              <a:t>numerics_source.cpp</a:t>
            </a:r>
            <a:endParaRPr lang="en-US" sz="1600" dirty="0">
              <a:solidFill>
                <a:srgbClr val="FF0000"/>
              </a:solidFill>
              <a:latin typeface="Calibri"/>
              <a:cs typeface="Calibri"/>
            </a:endParaRPr>
          </a:p>
        </p:txBody>
      </p:sp>
      <p:sp>
        <p:nvSpPr>
          <p:cNvPr id="7" name="TextBox 6"/>
          <p:cNvSpPr txBox="1"/>
          <p:nvPr/>
        </p:nvSpPr>
        <p:spPr>
          <a:xfrm>
            <a:off x="4584700" y="1714500"/>
            <a:ext cx="4038600" cy="1815882"/>
          </a:xfrm>
          <a:prstGeom prst="rect">
            <a:avLst/>
          </a:prstGeom>
          <a:noFill/>
        </p:spPr>
        <p:txBody>
          <a:bodyPr wrap="square" rtlCol="0">
            <a:spAutoFit/>
          </a:bodyPr>
          <a:lstStyle/>
          <a:p>
            <a:r>
              <a:rPr lang="en-US" sz="1600" dirty="0" smtClean="0">
                <a:latin typeface="Calibri"/>
                <a:cs typeface="Calibri"/>
              </a:rPr>
              <a:t>Child Classes for: </a:t>
            </a:r>
          </a:p>
          <a:p>
            <a:pPr marL="285750" indent="-285750">
              <a:buFont typeface="Arial"/>
              <a:buChar char="•"/>
            </a:pPr>
            <a:endParaRPr lang="en-US" sz="1600" dirty="0">
              <a:latin typeface="Calibri"/>
              <a:cs typeface="Calibri"/>
            </a:endParaRPr>
          </a:p>
          <a:p>
            <a:pPr marL="285750" indent="-285750">
              <a:buFont typeface="Arial"/>
              <a:buChar char="•"/>
            </a:pPr>
            <a:r>
              <a:rPr lang="en-US" sz="1600" dirty="0" smtClean="0">
                <a:latin typeface="Calibri"/>
                <a:cs typeface="Calibri"/>
              </a:rPr>
              <a:t>Convective Flux Discretization + </a:t>
            </a:r>
            <a:r>
              <a:rPr lang="en-US" sz="1600" dirty="0" err="1" smtClean="0">
                <a:latin typeface="Calibri"/>
                <a:cs typeface="Calibri"/>
              </a:rPr>
              <a:t>Jacobian</a:t>
            </a:r>
            <a:endParaRPr lang="en-US" sz="1600" dirty="0" smtClean="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dirty="0" smtClean="0">
                <a:latin typeface="Calibri"/>
                <a:cs typeface="Calibri"/>
              </a:rPr>
              <a:t>Viscous Flux Discretization       + </a:t>
            </a:r>
            <a:r>
              <a:rPr lang="en-US" sz="1600" dirty="0" err="1" smtClean="0">
                <a:latin typeface="Calibri"/>
                <a:cs typeface="Calibri"/>
              </a:rPr>
              <a:t>Jacobian</a:t>
            </a:r>
            <a:endParaRPr lang="en-US" sz="1600" dirty="0" smtClean="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dirty="0" smtClean="0">
                <a:latin typeface="Calibri"/>
                <a:cs typeface="Calibri"/>
              </a:rPr>
              <a:t>Source Terms Discretization     + </a:t>
            </a:r>
            <a:r>
              <a:rPr lang="en-US" sz="1600" dirty="0" err="1" smtClean="0">
                <a:latin typeface="Calibri"/>
                <a:cs typeface="Calibri"/>
              </a:rPr>
              <a:t>Jacobian</a:t>
            </a:r>
            <a:endParaRPr lang="en-US" sz="1600" dirty="0">
              <a:latin typeface="Calibri"/>
              <a:cs typeface="Calibri"/>
            </a:endParaRPr>
          </a:p>
        </p:txBody>
      </p:sp>
      <p:grpSp>
        <p:nvGrpSpPr>
          <p:cNvPr id="18" name="Group 17"/>
          <p:cNvGrpSpPr/>
          <p:nvPr/>
        </p:nvGrpSpPr>
        <p:grpSpPr>
          <a:xfrm>
            <a:off x="342900" y="1148623"/>
            <a:ext cx="8559800" cy="5188677"/>
            <a:chOff x="342900" y="1224823"/>
            <a:chExt cx="8559800" cy="5188677"/>
          </a:xfrm>
        </p:grpSpPr>
        <p:sp>
          <p:nvSpPr>
            <p:cNvPr id="19" name="Rectangle 18"/>
            <p:cNvSpPr/>
            <p:nvPr/>
          </p:nvSpPr>
          <p:spPr bwMode="auto">
            <a:xfrm>
              <a:off x="342900" y="1536700"/>
              <a:ext cx="8559800" cy="487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endParaRPr>
            </a:p>
          </p:txBody>
        </p:sp>
        <p:grpSp>
          <p:nvGrpSpPr>
            <p:cNvPr id="20" name="Group 19"/>
            <p:cNvGrpSpPr/>
            <p:nvPr/>
          </p:nvGrpSpPr>
          <p:grpSpPr>
            <a:xfrm>
              <a:off x="381580" y="1224823"/>
              <a:ext cx="8484521" cy="5004173"/>
              <a:chOff x="267280" y="373923"/>
              <a:chExt cx="8484521" cy="5004173"/>
            </a:xfrm>
          </p:grpSpPr>
          <p:sp>
            <p:nvSpPr>
              <p:cNvPr id="21" name="TextBox 20"/>
              <p:cNvSpPr txBox="1"/>
              <p:nvPr/>
            </p:nvSpPr>
            <p:spPr>
              <a:xfrm>
                <a:off x="267280" y="373923"/>
                <a:ext cx="8484521" cy="307777"/>
              </a:xfrm>
              <a:prstGeom prst="rect">
                <a:avLst/>
              </a:prstGeom>
              <a:noFill/>
              <a:ln w="12700">
                <a:solidFill>
                  <a:schemeClr val="tx1"/>
                </a:solidFill>
              </a:ln>
            </p:spPr>
            <p:txBody>
              <a:bodyPr wrap="square" rtlCol="0">
                <a:spAutoFit/>
              </a:bodyPr>
              <a:lstStyle/>
              <a:p>
                <a:pPr algn="ctr"/>
                <a:r>
                  <a:rPr lang="en-US" sz="1400" dirty="0" smtClean="0">
                    <a:latin typeface="Times"/>
                    <a:cs typeface="Times"/>
                  </a:rPr>
                  <a:t>Parent Class: CNumerics</a:t>
                </a:r>
                <a:endParaRPr lang="en-US" sz="1400" dirty="0">
                  <a:latin typeface="Times"/>
                  <a:cs typeface="Times"/>
                </a:endParaRPr>
              </a:p>
            </p:txBody>
          </p:sp>
          <p:grpSp>
            <p:nvGrpSpPr>
              <p:cNvPr id="22" name="Group 21"/>
              <p:cNvGrpSpPr/>
              <p:nvPr/>
            </p:nvGrpSpPr>
            <p:grpSpPr>
              <a:xfrm>
                <a:off x="6178752" y="717018"/>
                <a:ext cx="2573049" cy="4661078"/>
                <a:chOff x="4539047" y="713840"/>
                <a:chExt cx="2112496" cy="3718186"/>
              </a:xfrm>
            </p:grpSpPr>
            <p:grpSp>
              <p:nvGrpSpPr>
                <p:cNvPr id="56" name="Group 55"/>
                <p:cNvGrpSpPr/>
                <p:nvPr/>
              </p:nvGrpSpPr>
              <p:grpSpPr>
                <a:xfrm>
                  <a:off x="4539047" y="713840"/>
                  <a:ext cx="2104029" cy="3718186"/>
                  <a:chOff x="2885926" y="889671"/>
                  <a:chExt cx="2104029" cy="3718186"/>
                </a:xfrm>
              </p:grpSpPr>
              <p:sp>
                <p:nvSpPr>
                  <p:cNvPr id="59" name="TextBox 58"/>
                  <p:cNvSpPr txBox="1"/>
                  <p:nvPr/>
                </p:nvSpPr>
                <p:spPr>
                  <a:xfrm>
                    <a:off x="3113128" y="986503"/>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Piecewise Constant Source </a:t>
                    </a:r>
                    <a:endParaRPr lang="en-US" sz="1200" dirty="0">
                      <a:solidFill>
                        <a:srgbClr val="0000FF"/>
                      </a:solidFill>
                      <a:latin typeface="Times"/>
                      <a:cs typeface="Times"/>
                    </a:endParaRPr>
                  </a:p>
                </p:txBody>
              </p:sp>
              <p:sp>
                <p:nvSpPr>
                  <p:cNvPr id="60" name="TextBox 59"/>
                  <p:cNvSpPr txBox="1"/>
                  <p:nvPr/>
                </p:nvSpPr>
                <p:spPr>
                  <a:xfrm>
                    <a:off x="3113129" y="1364085"/>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Plasma Source </a:t>
                    </a:r>
                  </a:p>
                </p:txBody>
              </p:sp>
              <p:sp>
                <p:nvSpPr>
                  <p:cNvPr id="61" name="TextBox 60"/>
                  <p:cNvSpPr txBox="1"/>
                  <p:nvPr/>
                </p:nvSpPr>
                <p:spPr>
                  <a:xfrm>
                    <a:off x="3113129" y="1724120"/>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Gravity Source</a:t>
                    </a:r>
                    <a:endParaRPr lang="en-US" sz="1200" dirty="0">
                      <a:solidFill>
                        <a:srgbClr val="0000FF"/>
                      </a:solidFill>
                      <a:latin typeface="Times"/>
                      <a:cs typeface="Times"/>
                    </a:endParaRPr>
                  </a:p>
                </p:txBody>
              </p:sp>
              <p:sp>
                <p:nvSpPr>
                  <p:cNvPr id="62" name="TextBox 61"/>
                  <p:cNvSpPr txBox="1"/>
                  <p:nvPr/>
                </p:nvSpPr>
                <p:spPr>
                  <a:xfrm>
                    <a:off x="3113129" y="2112740"/>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Electrical Source </a:t>
                    </a:r>
                    <a:endParaRPr lang="en-US" sz="1200" dirty="0">
                      <a:solidFill>
                        <a:srgbClr val="0000FF"/>
                      </a:solidFill>
                      <a:latin typeface="Times"/>
                      <a:cs typeface="Times"/>
                    </a:endParaRPr>
                  </a:p>
                </p:txBody>
              </p:sp>
              <p:sp>
                <p:nvSpPr>
                  <p:cNvPr id="63" name="TextBox 62"/>
                  <p:cNvSpPr txBox="1"/>
                  <p:nvPr/>
                </p:nvSpPr>
                <p:spPr>
                  <a:xfrm>
                    <a:off x="3113128" y="2486120"/>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Turbulence Source</a:t>
                    </a:r>
                    <a:endParaRPr lang="en-US" sz="1200" dirty="0">
                      <a:solidFill>
                        <a:srgbClr val="0000FF"/>
                      </a:solidFill>
                      <a:latin typeface="Times"/>
                      <a:cs typeface="Times"/>
                    </a:endParaRPr>
                  </a:p>
                </p:txBody>
              </p:sp>
              <p:sp>
                <p:nvSpPr>
                  <p:cNvPr id="64" name="TextBox 63"/>
                  <p:cNvSpPr txBox="1"/>
                  <p:nvPr/>
                </p:nvSpPr>
                <p:spPr>
                  <a:xfrm>
                    <a:off x="3106779" y="2867120"/>
                    <a:ext cx="1876826" cy="220965"/>
                  </a:xfrm>
                  <a:prstGeom prst="rect">
                    <a:avLst/>
                  </a:prstGeom>
                  <a:noFill/>
                  <a:ln w="12700">
                    <a:solidFill>
                      <a:schemeClr val="tx1"/>
                    </a:solidFill>
                  </a:ln>
                </p:spPr>
                <p:txBody>
                  <a:bodyPr wrap="square" rtlCol="0">
                    <a:spAutoFit/>
                  </a:bodyPr>
                  <a:lstStyle/>
                  <a:p>
                    <a:r>
                      <a:rPr lang="en-US" sz="1200" dirty="0">
                        <a:solidFill>
                          <a:srgbClr val="0000FF"/>
                        </a:solidFill>
                        <a:latin typeface="Times"/>
                        <a:cs typeface="Times"/>
                      </a:rPr>
                      <a:t>Transition Source</a:t>
                    </a:r>
                  </a:p>
                </p:txBody>
              </p:sp>
              <p:grpSp>
                <p:nvGrpSpPr>
                  <p:cNvPr id="65" name="Group 64"/>
                  <p:cNvGrpSpPr/>
                  <p:nvPr/>
                </p:nvGrpSpPr>
                <p:grpSpPr>
                  <a:xfrm>
                    <a:off x="2885926" y="889671"/>
                    <a:ext cx="186374" cy="3647127"/>
                    <a:chOff x="6766211" y="2725273"/>
                    <a:chExt cx="186374" cy="3647127"/>
                  </a:xfrm>
                </p:grpSpPr>
                <p:cxnSp>
                  <p:nvCxnSpPr>
                    <p:cNvPr id="74" name="Straight Arrow Connector 73"/>
                    <p:cNvCxnSpPr/>
                    <p:nvPr/>
                  </p:nvCxnSpPr>
                  <p:spPr>
                    <a:xfrm>
                      <a:off x="6769705" y="2970136"/>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6766212" y="2725273"/>
                      <a:ext cx="5048" cy="3647127"/>
                    </a:xfrm>
                    <a:prstGeom prst="line">
                      <a:avLst/>
                    </a:prstGeom>
                    <a:ln w="1905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6769705" y="3319386"/>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6766211" y="3699633"/>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6766211" y="4081386"/>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6766211" y="4424286"/>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886245" y="2965249"/>
                    <a:ext cx="186055" cy="762000"/>
                    <a:chOff x="3683446" y="2675093"/>
                    <a:chExt cx="186055" cy="762000"/>
                  </a:xfrm>
                </p:grpSpPr>
                <p:cxnSp>
                  <p:nvCxnSpPr>
                    <p:cNvPr id="71" name="Straight Arrow Connector 70"/>
                    <p:cNvCxnSpPr/>
                    <p:nvPr/>
                  </p:nvCxnSpPr>
                  <p:spPr>
                    <a:xfrm>
                      <a:off x="3683446" y="2675093"/>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3686621" y="3055340"/>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3686302" y="3437093"/>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cxnSp>
                <p:nvCxnSpPr>
                  <p:cNvPr id="67" name="Straight Arrow Connector 66"/>
                  <p:cNvCxnSpPr/>
                  <p:nvPr/>
                </p:nvCxnSpPr>
                <p:spPr>
                  <a:xfrm>
                    <a:off x="2889101" y="4110743"/>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113129" y="3269292"/>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Axisymmetric Source</a:t>
                    </a:r>
                    <a:endParaRPr lang="en-US" sz="1200" dirty="0">
                      <a:solidFill>
                        <a:srgbClr val="0000FF"/>
                      </a:solidFill>
                      <a:latin typeface="Times"/>
                      <a:cs typeface="Times"/>
                    </a:endParaRPr>
                  </a:p>
                </p:txBody>
              </p:sp>
              <p:sp>
                <p:nvSpPr>
                  <p:cNvPr id="69" name="TextBox 68"/>
                  <p:cNvSpPr txBox="1"/>
                  <p:nvPr/>
                </p:nvSpPr>
                <p:spPr>
                  <a:xfrm>
                    <a:off x="3113129" y="4013512"/>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Free Surface Source</a:t>
                    </a:r>
                    <a:endParaRPr lang="en-US" sz="1200" dirty="0">
                      <a:solidFill>
                        <a:srgbClr val="0000FF"/>
                      </a:solidFill>
                      <a:latin typeface="Times"/>
                      <a:cs typeface="Times"/>
                    </a:endParaRPr>
                  </a:p>
                </p:txBody>
              </p:sp>
              <p:sp>
                <p:nvSpPr>
                  <p:cNvPr id="70" name="TextBox 69"/>
                  <p:cNvSpPr txBox="1"/>
                  <p:nvPr/>
                </p:nvSpPr>
                <p:spPr>
                  <a:xfrm>
                    <a:off x="3113129" y="4386892"/>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Template Source Terms</a:t>
                    </a:r>
                    <a:endParaRPr lang="en-US" sz="1200" dirty="0">
                      <a:solidFill>
                        <a:srgbClr val="0000FF"/>
                      </a:solidFill>
                      <a:latin typeface="Times"/>
                      <a:cs typeface="Times"/>
                    </a:endParaRPr>
                  </a:p>
                </p:txBody>
              </p:sp>
            </p:grpSp>
            <p:sp>
              <p:nvSpPr>
                <p:cNvPr id="57" name="TextBox 56"/>
                <p:cNvSpPr txBox="1"/>
                <p:nvPr/>
              </p:nvSpPr>
              <p:spPr>
                <a:xfrm>
                  <a:off x="4774717" y="3482928"/>
                  <a:ext cx="1876826" cy="220965"/>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Rotational Frame Source</a:t>
                  </a:r>
                  <a:endParaRPr lang="en-US" sz="1200" dirty="0">
                    <a:solidFill>
                      <a:srgbClr val="0000FF"/>
                    </a:solidFill>
                    <a:latin typeface="Times"/>
                    <a:cs typeface="Times"/>
                  </a:endParaRPr>
                </a:p>
              </p:txBody>
            </p:sp>
            <p:cxnSp>
              <p:nvCxnSpPr>
                <p:cNvPr id="58" name="Straight Arrow Connector 57"/>
                <p:cNvCxnSpPr/>
                <p:nvPr/>
              </p:nvCxnSpPr>
              <p:spPr>
                <a:xfrm>
                  <a:off x="4551701" y="4371496"/>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245189" y="698499"/>
                <a:ext cx="2516230" cy="1706579"/>
                <a:chOff x="2282521" y="751425"/>
                <a:chExt cx="2468786" cy="1495783"/>
              </a:xfrm>
            </p:grpSpPr>
            <p:grpSp>
              <p:nvGrpSpPr>
                <p:cNvPr id="44" name="Group 43"/>
                <p:cNvGrpSpPr/>
                <p:nvPr/>
              </p:nvGrpSpPr>
              <p:grpSpPr>
                <a:xfrm>
                  <a:off x="2282521" y="751425"/>
                  <a:ext cx="2468786" cy="1397621"/>
                  <a:chOff x="2260717" y="751425"/>
                  <a:chExt cx="2468786" cy="1397621"/>
                </a:xfrm>
              </p:grpSpPr>
              <p:grpSp>
                <p:nvGrpSpPr>
                  <p:cNvPr id="47" name="Group 46"/>
                  <p:cNvGrpSpPr/>
                  <p:nvPr/>
                </p:nvGrpSpPr>
                <p:grpSpPr>
                  <a:xfrm>
                    <a:off x="2260717" y="751425"/>
                    <a:ext cx="2468786" cy="1397621"/>
                    <a:chOff x="2887241" y="925745"/>
                    <a:chExt cx="2468786" cy="1397621"/>
                  </a:xfrm>
                </p:grpSpPr>
                <p:sp>
                  <p:nvSpPr>
                    <p:cNvPr id="50" name="TextBox 49"/>
                    <p:cNvSpPr txBox="1"/>
                    <p:nvPr/>
                  </p:nvSpPr>
                  <p:spPr>
                    <a:xfrm>
                      <a:off x="3113126" y="986501"/>
                      <a:ext cx="2242897" cy="242784"/>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Average Gradient</a:t>
                      </a:r>
                      <a:endParaRPr lang="en-US" sz="1200" dirty="0">
                        <a:solidFill>
                          <a:srgbClr val="0000FF"/>
                        </a:solidFill>
                        <a:latin typeface="Times"/>
                        <a:cs typeface="Times"/>
                      </a:endParaRPr>
                    </a:p>
                  </p:txBody>
                </p:sp>
                <p:sp>
                  <p:nvSpPr>
                    <p:cNvPr id="51" name="TextBox 50"/>
                    <p:cNvSpPr txBox="1"/>
                    <p:nvPr/>
                  </p:nvSpPr>
                  <p:spPr>
                    <a:xfrm>
                      <a:off x="3113129" y="1375217"/>
                      <a:ext cx="2242898" cy="242784"/>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Galerkin </a:t>
                      </a:r>
                    </a:p>
                  </p:txBody>
                </p:sp>
                <p:grpSp>
                  <p:nvGrpSpPr>
                    <p:cNvPr id="52" name="Group 51"/>
                    <p:cNvGrpSpPr/>
                    <p:nvPr/>
                  </p:nvGrpSpPr>
                  <p:grpSpPr>
                    <a:xfrm>
                      <a:off x="2887241" y="925745"/>
                      <a:ext cx="190605" cy="1397621"/>
                      <a:chOff x="6767526" y="2761347"/>
                      <a:chExt cx="190605" cy="1397621"/>
                    </a:xfrm>
                  </p:grpSpPr>
                  <p:cxnSp>
                    <p:nvCxnSpPr>
                      <p:cNvPr id="53" name="Straight Arrow Connector 52"/>
                      <p:cNvCxnSpPr/>
                      <p:nvPr/>
                    </p:nvCxnSpPr>
                    <p:spPr>
                      <a:xfrm>
                        <a:off x="6775251" y="2970136"/>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6767526" y="2761347"/>
                        <a:ext cx="5898" cy="1397621"/>
                      </a:xfrm>
                      <a:prstGeom prst="line">
                        <a:avLst/>
                      </a:prstGeom>
                      <a:ln w="1905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6775251" y="3319386"/>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grpSp>
              <p:sp>
                <p:nvSpPr>
                  <p:cNvPr id="48" name="TextBox 47"/>
                  <p:cNvSpPr txBox="1"/>
                  <p:nvPr/>
                </p:nvSpPr>
                <p:spPr>
                  <a:xfrm>
                    <a:off x="2475278" y="1597074"/>
                    <a:ext cx="2242898" cy="242784"/>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Average Gradient Corrected</a:t>
                    </a:r>
                  </a:p>
                </p:txBody>
              </p:sp>
              <p:cxnSp>
                <p:nvCxnSpPr>
                  <p:cNvPr id="49" name="Straight Arrow Connector 48"/>
                  <p:cNvCxnSpPr/>
                  <p:nvPr/>
                </p:nvCxnSpPr>
                <p:spPr>
                  <a:xfrm>
                    <a:off x="2268442" y="1705641"/>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sp>
              <p:nvSpPr>
                <p:cNvPr id="45" name="TextBox 44"/>
                <p:cNvSpPr txBox="1"/>
                <p:nvPr/>
              </p:nvSpPr>
              <p:spPr>
                <a:xfrm>
                  <a:off x="2508408" y="2004424"/>
                  <a:ext cx="2242897" cy="242784"/>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Template Viscous Terms</a:t>
                  </a:r>
                  <a:endParaRPr lang="en-US" sz="1200" dirty="0">
                    <a:solidFill>
                      <a:srgbClr val="0000FF"/>
                    </a:solidFill>
                    <a:latin typeface="Times"/>
                    <a:cs typeface="Times"/>
                  </a:endParaRPr>
                </a:p>
              </p:txBody>
            </p:sp>
            <p:cxnSp>
              <p:nvCxnSpPr>
                <p:cNvPr id="46" name="Straight Arrow Connector 45"/>
                <p:cNvCxnSpPr/>
                <p:nvPr/>
              </p:nvCxnSpPr>
              <p:spPr>
                <a:xfrm>
                  <a:off x="2282521" y="2135230"/>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cxnSp>
            <p:nvCxnSpPr>
              <p:cNvPr id="24" name="Straight Arrow Connector 23"/>
              <p:cNvCxnSpPr/>
              <p:nvPr/>
            </p:nvCxnSpPr>
            <p:spPr>
              <a:xfrm>
                <a:off x="453186" y="3008543"/>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13437" y="3338785"/>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Lax-Friedrich Scheme</a:t>
                </a:r>
                <a:endParaRPr lang="en-US" sz="1200" dirty="0">
                  <a:solidFill>
                    <a:srgbClr val="0000FF"/>
                  </a:solidFill>
                  <a:latin typeface="Times"/>
                  <a:cs typeface="Times"/>
                </a:endParaRPr>
              </a:p>
            </p:txBody>
          </p:sp>
          <p:sp>
            <p:nvSpPr>
              <p:cNvPr id="26" name="TextBox 25"/>
              <p:cNvSpPr txBox="1"/>
              <p:nvPr/>
            </p:nvSpPr>
            <p:spPr>
              <a:xfrm>
                <a:off x="720545" y="790715"/>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Roe’s Scheme</a:t>
                </a:r>
              </a:p>
            </p:txBody>
          </p:sp>
          <p:sp>
            <p:nvSpPr>
              <p:cNvPr id="27" name="TextBox 26"/>
              <p:cNvSpPr txBox="1"/>
              <p:nvPr/>
            </p:nvSpPr>
            <p:spPr>
              <a:xfrm>
                <a:off x="720546" y="1197505"/>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JST Scheme</a:t>
                </a:r>
                <a:endParaRPr lang="en-US" sz="1200" dirty="0">
                  <a:solidFill>
                    <a:srgbClr val="0000FF"/>
                  </a:solidFill>
                  <a:latin typeface="Times"/>
                  <a:cs typeface="Times"/>
                </a:endParaRPr>
              </a:p>
            </p:txBody>
          </p:sp>
          <p:sp>
            <p:nvSpPr>
              <p:cNvPr id="28" name="TextBox 27"/>
              <p:cNvSpPr txBox="1"/>
              <p:nvPr/>
            </p:nvSpPr>
            <p:spPr>
              <a:xfrm>
                <a:off x="720546" y="1633620"/>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AUSM Scheme</a:t>
                </a:r>
                <a:endParaRPr lang="en-US" sz="1200" dirty="0">
                  <a:solidFill>
                    <a:srgbClr val="0000FF"/>
                  </a:solidFill>
                  <a:latin typeface="Times"/>
                  <a:cs typeface="Times"/>
                </a:endParaRPr>
              </a:p>
            </p:txBody>
          </p:sp>
          <p:sp>
            <p:nvSpPr>
              <p:cNvPr id="29" name="TextBox 28"/>
              <p:cNvSpPr txBox="1"/>
              <p:nvPr/>
            </p:nvSpPr>
            <p:spPr>
              <a:xfrm>
                <a:off x="720546" y="2058738"/>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HLLC Scheme</a:t>
                </a:r>
              </a:p>
            </p:txBody>
          </p:sp>
          <p:sp>
            <p:nvSpPr>
              <p:cNvPr id="30" name="TextBox 29"/>
              <p:cNvSpPr txBox="1"/>
              <p:nvPr/>
            </p:nvSpPr>
            <p:spPr>
              <a:xfrm>
                <a:off x="720546" y="2464100"/>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Steger-Warming Scheme</a:t>
                </a:r>
                <a:endParaRPr lang="en-US" sz="1200" dirty="0">
                  <a:solidFill>
                    <a:srgbClr val="0000FF"/>
                  </a:solidFill>
                  <a:latin typeface="Times"/>
                  <a:cs typeface="Times"/>
                </a:endParaRPr>
              </a:p>
            </p:txBody>
          </p:sp>
          <p:sp>
            <p:nvSpPr>
              <p:cNvPr id="31" name="TextBox 30"/>
              <p:cNvSpPr txBox="1"/>
              <p:nvPr/>
            </p:nvSpPr>
            <p:spPr>
              <a:xfrm>
                <a:off x="720545" y="2888016"/>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Roe-Turkel</a:t>
                </a:r>
                <a:r>
                  <a:rPr lang="en-US" sz="1200" dirty="0">
                    <a:solidFill>
                      <a:srgbClr val="0000FF"/>
                    </a:solidFill>
                    <a:latin typeface="Times"/>
                    <a:cs typeface="Times"/>
                  </a:rPr>
                  <a:t> </a:t>
                </a:r>
                <a:r>
                  <a:rPr lang="en-US" sz="1200" dirty="0" smtClean="0">
                    <a:solidFill>
                      <a:srgbClr val="0000FF"/>
                    </a:solidFill>
                    <a:latin typeface="Times"/>
                    <a:cs typeface="Times"/>
                  </a:rPr>
                  <a:t>for low Mach</a:t>
                </a:r>
                <a:endParaRPr lang="en-US" sz="1200" dirty="0">
                  <a:solidFill>
                    <a:srgbClr val="0000FF"/>
                  </a:solidFill>
                  <a:latin typeface="Times"/>
                  <a:cs typeface="Times"/>
                </a:endParaRPr>
              </a:p>
            </p:txBody>
          </p:sp>
          <p:grpSp>
            <p:nvGrpSpPr>
              <p:cNvPr id="32" name="Group 31"/>
              <p:cNvGrpSpPr/>
              <p:nvPr/>
            </p:nvGrpSpPr>
            <p:grpSpPr>
              <a:xfrm>
                <a:off x="431800" y="698500"/>
                <a:ext cx="239393" cy="3657600"/>
                <a:chOff x="6741827" y="2702018"/>
                <a:chExt cx="213849" cy="3248614"/>
              </a:xfrm>
            </p:grpSpPr>
            <p:cxnSp>
              <p:nvCxnSpPr>
                <p:cNvPr id="38" name="Straight Arrow Connector 37"/>
                <p:cNvCxnSpPr/>
                <p:nvPr/>
              </p:nvCxnSpPr>
              <p:spPr>
                <a:xfrm>
                  <a:off x="6772796" y="2922535"/>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741827" y="2702018"/>
                  <a:ext cx="2616" cy="3248614"/>
                </a:xfrm>
                <a:prstGeom prst="line">
                  <a:avLst/>
                </a:prstGeom>
                <a:ln w="1905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6772796" y="3271785"/>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6769302" y="3652032"/>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769302" y="4033785"/>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6769302" y="4376685"/>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sp>
            <p:nvSpPr>
              <p:cNvPr id="33" name="TextBox 32"/>
              <p:cNvSpPr txBox="1"/>
              <p:nvPr/>
            </p:nvSpPr>
            <p:spPr>
              <a:xfrm>
                <a:off x="713437" y="3767752"/>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Upwinding for Turb Scalar</a:t>
                </a:r>
              </a:p>
            </p:txBody>
          </p:sp>
          <p:cxnSp>
            <p:nvCxnSpPr>
              <p:cNvPr id="34" name="Straight Arrow Connector 33"/>
              <p:cNvCxnSpPr/>
              <p:nvPr/>
            </p:nvCxnSpPr>
            <p:spPr>
              <a:xfrm>
                <a:off x="453186" y="3908850"/>
                <a:ext cx="204724"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20546" y="4219000"/>
                <a:ext cx="2285999" cy="277000"/>
              </a:xfrm>
              <a:prstGeom prst="rect">
                <a:avLst/>
              </a:prstGeom>
              <a:noFill/>
              <a:ln w="12700">
                <a:solidFill>
                  <a:schemeClr val="tx1"/>
                </a:solidFill>
              </a:ln>
            </p:spPr>
            <p:txBody>
              <a:bodyPr wrap="square" rtlCol="0">
                <a:spAutoFit/>
              </a:bodyPr>
              <a:lstStyle/>
              <a:p>
                <a:r>
                  <a:rPr lang="en-US" sz="1200" dirty="0" smtClean="0">
                    <a:solidFill>
                      <a:srgbClr val="0000FF"/>
                    </a:solidFill>
                    <a:latin typeface="Times"/>
                    <a:cs typeface="Times"/>
                  </a:rPr>
                  <a:t>Template Convective Terms</a:t>
                </a:r>
                <a:endParaRPr lang="en-US" sz="1200" dirty="0">
                  <a:solidFill>
                    <a:srgbClr val="0000FF"/>
                  </a:solidFill>
                  <a:latin typeface="Times"/>
                  <a:cs typeface="Times"/>
                </a:endParaRPr>
              </a:p>
            </p:txBody>
          </p:sp>
          <p:cxnSp>
            <p:nvCxnSpPr>
              <p:cNvPr id="36" name="Straight Arrow Connector 35"/>
              <p:cNvCxnSpPr/>
              <p:nvPr/>
            </p:nvCxnSpPr>
            <p:spPr>
              <a:xfrm>
                <a:off x="454853" y="4347677"/>
                <a:ext cx="204724"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34729" y="3451686"/>
                <a:ext cx="182880" cy="0"/>
              </a:xfrm>
              <a:prstGeom prst="straightConnector1">
                <a:avLst/>
              </a:prstGeom>
              <a:ln w="19050">
                <a:solidFill>
                  <a:srgbClr val="FF0000"/>
                </a:solidFill>
                <a:prstDash val="sysDot"/>
                <a:tailEnd type="stealth"/>
              </a:ln>
              <a:effectLst/>
            </p:spPr>
            <p:style>
              <a:lnRef idx="2">
                <a:schemeClr val="accent1"/>
              </a:lnRef>
              <a:fillRef idx="0">
                <a:schemeClr val="accent1"/>
              </a:fillRef>
              <a:effectRef idx="1">
                <a:schemeClr val="accent1"/>
              </a:effectRef>
              <a:fontRef idx="minor">
                <a:schemeClr val="tx1"/>
              </a:fontRef>
            </p:style>
          </p:cxnSp>
        </p:grpSp>
      </p:grpSp>
      <p:sp>
        <p:nvSpPr>
          <p:cNvPr id="153" name="TextBox 152"/>
          <p:cNvSpPr txBox="1"/>
          <p:nvPr/>
        </p:nvSpPr>
        <p:spPr>
          <a:xfrm>
            <a:off x="835374" y="15544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1" name="TextBox 80"/>
          <p:cNvSpPr txBox="1"/>
          <p:nvPr/>
        </p:nvSpPr>
        <p:spPr>
          <a:xfrm>
            <a:off x="835374" y="19608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2" name="TextBox 81"/>
          <p:cNvSpPr txBox="1"/>
          <p:nvPr/>
        </p:nvSpPr>
        <p:spPr>
          <a:xfrm>
            <a:off x="835374" y="28244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3" name="TextBox 82"/>
          <p:cNvSpPr txBox="1"/>
          <p:nvPr/>
        </p:nvSpPr>
        <p:spPr>
          <a:xfrm>
            <a:off x="822674" y="40944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4" name="TextBox 83"/>
          <p:cNvSpPr txBox="1"/>
          <p:nvPr/>
        </p:nvSpPr>
        <p:spPr>
          <a:xfrm>
            <a:off x="3578574" y="15290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5" name="TextBox 84"/>
          <p:cNvSpPr txBox="1"/>
          <p:nvPr/>
        </p:nvSpPr>
        <p:spPr>
          <a:xfrm>
            <a:off x="3591274" y="19735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6" name="TextBox 85"/>
          <p:cNvSpPr txBox="1"/>
          <p:nvPr/>
        </p:nvSpPr>
        <p:spPr>
          <a:xfrm>
            <a:off x="3578574" y="28879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7" name="TextBox 86"/>
          <p:cNvSpPr txBox="1"/>
          <p:nvPr/>
        </p:nvSpPr>
        <p:spPr>
          <a:xfrm>
            <a:off x="822674" y="49834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8" name="TextBox 87"/>
          <p:cNvSpPr txBox="1"/>
          <p:nvPr/>
        </p:nvSpPr>
        <p:spPr>
          <a:xfrm>
            <a:off x="6563074" y="16052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89" name="TextBox 88"/>
          <p:cNvSpPr txBox="1"/>
          <p:nvPr/>
        </p:nvSpPr>
        <p:spPr>
          <a:xfrm>
            <a:off x="6563074" y="20751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90" name="TextBox 89"/>
          <p:cNvSpPr txBox="1"/>
          <p:nvPr/>
        </p:nvSpPr>
        <p:spPr>
          <a:xfrm>
            <a:off x="6563074" y="34721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
        <p:nvSpPr>
          <p:cNvPr id="91" name="TextBox 90"/>
          <p:cNvSpPr txBox="1"/>
          <p:nvPr/>
        </p:nvSpPr>
        <p:spPr>
          <a:xfrm>
            <a:off x="6563074" y="5859709"/>
            <a:ext cx="2288826" cy="299791"/>
          </a:xfrm>
          <a:prstGeom prst="rect">
            <a:avLst/>
          </a:prstGeom>
          <a:noFill/>
          <a:ln w="38100" cmpd="sng">
            <a:solidFill>
              <a:srgbClr val="B40202"/>
            </a:solidFill>
          </a:ln>
        </p:spPr>
        <p:txBody>
          <a:bodyPr wrap="square" rtlCol="0">
            <a:spAutoFit/>
          </a:bodyPr>
          <a:lstStyle/>
          <a:p>
            <a:endParaRPr lang="en-US" sz="1200" dirty="0" smtClean="0">
              <a:solidFill>
                <a:srgbClr val="0000FF"/>
              </a:solidFill>
              <a:latin typeface="Times"/>
              <a:cs typeface="Times"/>
            </a:endParaRPr>
          </a:p>
        </p:txBody>
      </p:sp>
    </p:spTree>
    <p:extLst>
      <p:ext uri="{BB962C8B-B14F-4D97-AF65-F5344CB8AC3E}">
        <p14:creationId xmlns:p14="http://schemas.microsoft.com/office/powerpoint/2010/main" val="699877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9"/>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90"/>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3"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7" grpId="0" animBg="1"/>
      <p:bldP spid="88" grpId="0" animBg="1"/>
      <p:bldP spid="88" grpId="1" animBg="1"/>
      <p:bldP spid="89" grpId="0" animBg="1"/>
      <p:bldP spid="89" grpId="1" animBg="1"/>
      <p:bldP spid="90" grpId="0" animBg="1"/>
      <p:bldP spid="90" grpId="1" animBg="1"/>
      <p:bldP spid="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here…</a:t>
            </a:r>
            <a:endParaRPr lang="en-US" dirty="0"/>
          </a:p>
        </p:txBody>
      </p:sp>
      <p:sp>
        <p:nvSpPr>
          <p:cNvPr id="3" name="Content Placeholder 2"/>
          <p:cNvSpPr>
            <a:spLocks noGrp="1"/>
          </p:cNvSpPr>
          <p:nvPr>
            <p:ph idx="1"/>
          </p:nvPr>
        </p:nvSpPr>
        <p:spPr>
          <a:xfrm>
            <a:off x="685800" y="1295400"/>
            <a:ext cx="7772400" cy="3175000"/>
          </a:xfrm>
        </p:spPr>
        <p:txBody>
          <a:bodyPr/>
          <a:lstStyle/>
          <a:p>
            <a:r>
              <a:rPr lang="en-US" sz="2800" dirty="0" smtClean="0"/>
              <a:t>SU</a:t>
            </a:r>
            <a:r>
              <a:rPr lang="en-US" sz="2800" baseline="30000" dirty="0" smtClean="0"/>
              <a:t>2</a:t>
            </a:r>
            <a:r>
              <a:rPr lang="en-US" sz="2800" dirty="0" smtClean="0"/>
              <a:t> Paper: </a:t>
            </a:r>
          </a:p>
          <a:p>
            <a:pPr marL="457200" lvl="1" indent="0">
              <a:buNone/>
            </a:pPr>
            <a:r>
              <a:rPr lang="en-US" sz="2400" dirty="0" smtClean="0"/>
              <a:t>Stanford University Unstructured (SU2): An </a:t>
            </a:r>
            <a:r>
              <a:rPr lang="en-US" sz="2400" dirty="0"/>
              <a:t>o</a:t>
            </a:r>
            <a:r>
              <a:rPr lang="en-US" sz="2400" dirty="0" smtClean="0"/>
              <a:t>pen-source integrated computational environment for multiphysics simulation and design.  </a:t>
            </a:r>
            <a:r>
              <a:rPr lang="en-US" sz="2400" dirty="0" smtClean="0">
                <a:solidFill>
                  <a:srgbClr val="800000"/>
                </a:solidFill>
              </a:rPr>
              <a:t>AIAA 2013-0287</a:t>
            </a:r>
            <a:endParaRPr lang="en-US" sz="2800" dirty="0"/>
          </a:p>
          <a:p>
            <a:endParaRPr lang="en-US" sz="2800" dirty="0" smtClean="0"/>
          </a:p>
          <a:p>
            <a:r>
              <a:rPr lang="en-US" sz="2800" dirty="0" smtClean="0"/>
              <a:t>Developers contact: </a:t>
            </a:r>
          </a:p>
          <a:p>
            <a:pPr marL="457200" lvl="1" indent="0">
              <a:buNone/>
            </a:pPr>
            <a:r>
              <a:rPr lang="fi-FI" sz="2400" dirty="0" err="1" smtClean="0"/>
              <a:t>susquared</a:t>
            </a:r>
            <a:r>
              <a:rPr lang="fi-FI" sz="2400" dirty="0" err="1"/>
              <a:t>-dev@mailman.stanford.edu</a:t>
            </a:r>
            <a:endParaRPr lang="en-US" sz="2400" dirty="0"/>
          </a:p>
        </p:txBody>
      </p:sp>
      <p:sp>
        <p:nvSpPr>
          <p:cNvPr id="4" name="Date Placeholder 3"/>
          <p:cNvSpPr>
            <a:spLocks noGrp="1"/>
          </p:cNvSpPr>
          <p:nvPr>
            <p:ph type="dt" sz="half" idx="10"/>
          </p:nvPr>
        </p:nvSpPr>
        <p:spPr/>
        <p:txBody>
          <a:bodyPr/>
          <a:lstStyle/>
          <a:p>
            <a:r>
              <a:rPr lang="en-US" smtClean="0"/>
              <a:t>Jan 15th, 2013</a:t>
            </a:r>
            <a:endParaRPr lang="en-US" dirty="0"/>
          </a:p>
        </p:txBody>
      </p:sp>
      <p:sp>
        <p:nvSpPr>
          <p:cNvPr id="5" name="Footer Placeholder 4"/>
          <p:cNvSpPr>
            <a:spLocks noGrp="1"/>
          </p:cNvSpPr>
          <p:nvPr>
            <p:ph type="ftr" sz="quarter" idx="11"/>
          </p:nvPr>
        </p:nvSpPr>
        <p:spPr/>
        <p:txBody>
          <a:bodyPr/>
          <a:lstStyle/>
          <a:p>
            <a:r>
              <a:rPr lang="en-US" smtClean="0"/>
              <a:t>SU2 Release Version 2.0 Workshop</a:t>
            </a:r>
            <a:endParaRPr lang="en-US"/>
          </a:p>
        </p:txBody>
      </p:sp>
      <p:sp>
        <p:nvSpPr>
          <p:cNvPr id="6" name="Slide Number Placeholder 5"/>
          <p:cNvSpPr>
            <a:spLocks noGrp="1"/>
          </p:cNvSpPr>
          <p:nvPr>
            <p:ph type="sldNum" sz="quarter" idx="12"/>
          </p:nvPr>
        </p:nvSpPr>
        <p:spPr/>
        <p:txBody>
          <a:bodyPr/>
          <a:lstStyle/>
          <a:p>
            <a:fld id="{13327632-CE63-A847-914F-A1F825E2A685}" type="slidenum">
              <a:rPr lang="en-US" smtClean="0"/>
              <a:pPr/>
              <a:t>9</a:t>
            </a:fld>
            <a:endParaRPr lang="en-US"/>
          </a:p>
        </p:txBody>
      </p:sp>
      <p:sp>
        <p:nvSpPr>
          <p:cNvPr id="7" name="TextBox 6"/>
          <p:cNvSpPr txBox="1"/>
          <p:nvPr/>
        </p:nvSpPr>
        <p:spPr>
          <a:xfrm>
            <a:off x="3759200" y="5130800"/>
            <a:ext cx="1621808" cy="461665"/>
          </a:xfrm>
          <a:prstGeom prst="rect">
            <a:avLst/>
          </a:prstGeom>
          <a:noFill/>
        </p:spPr>
        <p:txBody>
          <a:bodyPr wrap="none" rtlCol="0">
            <a:spAutoFit/>
          </a:bodyPr>
          <a:lstStyle/>
          <a:p>
            <a:pPr algn="ctr"/>
            <a:r>
              <a:rPr lang="en-US" dirty="0" smtClean="0"/>
              <a:t>Thank you</a:t>
            </a:r>
            <a:endParaRPr lang="en-US" dirty="0"/>
          </a:p>
        </p:txBody>
      </p:sp>
    </p:spTree>
    <p:extLst>
      <p:ext uri="{BB962C8B-B14F-4D97-AF65-F5344CB8AC3E}">
        <p14:creationId xmlns:p14="http://schemas.microsoft.com/office/powerpoint/2010/main" val="13582561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27957</TotalTime>
  <Words>1268</Words>
  <Application>Microsoft Macintosh PowerPoint</Application>
  <PresentationFormat>On-screen Show (4:3)</PresentationFormat>
  <Paragraphs>291</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 Presentation</vt:lpstr>
      <vt:lpstr>Introduction to SU2 Code Structure</vt:lpstr>
      <vt:lpstr>SU2- Object Oriented Structure</vt:lpstr>
      <vt:lpstr>SU2 Modules</vt:lpstr>
      <vt:lpstr>PowerPoint Presentation</vt:lpstr>
      <vt:lpstr> CGeometry Class </vt:lpstr>
      <vt:lpstr> CSolution Class </vt:lpstr>
      <vt:lpstr> CVariable Class </vt:lpstr>
      <vt:lpstr> CNumerics Class </vt:lpstr>
      <vt:lpstr>More here…</vt:lpstr>
    </vt:vector>
  </TitlesOfParts>
  <Manager/>
  <Company>Stanford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Stanford University Unstructured (SU2): An open-source integrated computational environment for multi-physics simulation and design</dc:title>
  <dc:subject>Stanford University Unstructured</dc:subject>
  <dc:creator>Francisco Palacios</dc:creator>
  <cp:keywords/>
  <dc:description/>
  <cp:lastModifiedBy>Amrita Lonkar</cp:lastModifiedBy>
  <cp:revision>808</cp:revision>
  <dcterms:created xsi:type="dcterms:W3CDTF">2012-08-27T17:13:56Z</dcterms:created>
  <dcterms:modified xsi:type="dcterms:W3CDTF">2013-01-15T19:47:44Z</dcterms:modified>
  <cp:category/>
</cp:coreProperties>
</file>