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tags/tag2.xml" ContentType="application/vnd.openxmlformats-officedocument.presentationml.tags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tags/tag3.xml" ContentType="application/vnd.openxmlformats-officedocument.presentationml.tags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10.xml" ContentType="application/vnd.openxmlformats-officedocument.presentationml.tags+xml"/>
  <Default Extension="tiff" ContentType="image/tiff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tags/tag1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57" r:id="rId3"/>
    <p:sldId id="458" r:id="rId4"/>
    <p:sldId id="459" r:id="rId5"/>
    <p:sldId id="461" r:id="rId6"/>
    <p:sldId id="468" r:id="rId7"/>
    <p:sldId id="462" r:id="rId8"/>
    <p:sldId id="464" r:id="rId9"/>
    <p:sldId id="465" r:id="rId10"/>
    <p:sldId id="466" r:id="rId11"/>
    <p:sldId id="467" r:id="rId12"/>
    <p:sldId id="46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767674"/>
    <a:srgbClr val="B1AD9F"/>
    <a:srgbClr val="9E0D98"/>
    <a:srgbClr val="FFFA9F"/>
    <a:srgbClr val="FFFF66"/>
    <a:srgbClr val="FCFB51"/>
    <a:srgbClr val="FDFD32"/>
    <a:srgbClr val="008040"/>
    <a:srgbClr val="66FF66"/>
    <a:srgbClr val="FF6666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7807" autoAdjust="0"/>
    <p:restoredTop sz="83804" autoAdjust="0"/>
  </p:normalViewPr>
  <p:slideViewPr>
    <p:cSldViewPr snapToGrid="0">
      <p:cViewPr varScale="1">
        <p:scale>
          <a:sx n="100" d="100"/>
          <a:sy n="100" d="100"/>
        </p:scale>
        <p:origin x="-1016" y="-96"/>
      </p:cViewPr>
      <p:guideLst>
        <p:guide orient="horz" pos="4319"/>
        <p:guide pos="57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36" d="100"/>
        <a:sy n="236" d="100"/>
      </p:scale>
      <p:origin x="0" y="29952"/>
    </p:cViewPr>
  </p:sorterViewPr>
  <p:notesViewPr>
    <p:cSldViewPr snapToGrid="0" snapToObjects="1">
      <p:cViewPr varScale="1">
        <p:scale>
          <a:sx n="101" d="100"/>
          <a:sy n="101" d="100"/>
        </p:scale>
        <p:origin x="-448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585D-3319-2848-ADBB-136B33F33AE1}" type="datetimeFigureOut">
              <a:rPr lang="es-ES_tradnl" smtClean="0"/>
              <a:pPr/>
              <a:t>1/14/13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BFF25-F2DD-D44B-8DA9-B766E9B630F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9177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BE94EF-8A55-4945-808E-E03E18ED1A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567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A69A7-7C04-8646-9441-1AAE17496DB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sz="2400" dirty="0" smtClean="0"/>
              <a:t>- </a:t>
            </a:r>
            <a:r>
              <a:rPr lang="es-ES_tradnl" sz="2400" dirty="0" err="1" smtClean="0"/>
              <a:t>Must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have</a:t>
            </a:r>
            <a:r>
              <a:rPr lang="es-ES_tradnl" sz="2400" dirty="0" smtClean="0"/>
              <a:t> a </a:t>
            </a:r>
            <a:r>
              <a:rPr lang="es-ES_tradnl" sz="2400" dirty="0" err="1" smtClean="0"/>
              <a:t>way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to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get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geometry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and</a:t>
            </a:r>
            <a:r>
              <a:rPr lang="es-ES_tradnl" sz="2400" dirty="0" smtClean="0"/>
              <a:t> a </a:t>
            </a:r>
            <a:r>
              <a:rPr lang="es-ES_tradnl" sz="2400" dirty="0" err="1" smtClean="0"/>
              <a:t>mesh</a:t>
            </a:r>
            <a:r>
              <a:rPr lang="es-ES_tradnl" sz="2400" dirty="0" smtClean="0"/>
              <a:t> (</a:t>
            </a:r>
            <a:r>
              <a:rPr lang="es-ES_tradnl" sz="2400" dirty="0" err="1" smtClean="0"/>
              <a:t>ie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Pointwise</a:t>
            </a:r>
            <a:r>
              <a:rPr lang="es-ES_tradnl" sz="2400" dirty="0" smtClean="0"/>
              <a:t>)</a:t>
            </a:r>
          </a:p>
          <a:p>
            <a:pPr>
              <a:buFontTx/>
              <a:buChar char="-"/>
            </a:pPr>
            <a:r>
              <a:rPr lang="es-ES_tradnl" sz="2400" dirty="0" err="1" smtClean="0"/>
              <a:t>we’ll</a:t>
            </a:r>
            <a:r>
              <a:rPr lang="es-ES_tradnl" sz="2400" dirty="0" smtClean="0"/>
              <a:t> be </a:t>
            </a:r>
            <a:r>
              <a:rPr lang="es-ES_tradnl" sz="2400" dirty="0" err="1" smtClean="0"/>
              <a:t>using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ONERA M6</a:t>
            </a:r>
            <a:r>
              <a:rPr lang="es-ES_tradnl" sz="2400" baseline="0" dirty="0" smtClean="0"/>
              <a:t> a </a:t>
            </a:r>
            <a:r>
              <a:rPr lang="es-ES_tradnl" sz="2400" baseline="0" dirty="0" err="1" smtClean="0"/>
              <a:t>an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example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of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high</a:t>
            </a:r>
            <a:r>
              <a:rPr lang="es-ES_tradnl" sz="2400" baseline="0" dirty="0" smtClean="0"/>
              <a:t>-</a:t>
            </a:r>
            <a:r>
              <a:rPr lang="es-ES_tradnl" sz="2400" baseline="0" dirty="0" err="1" smtClean="0"/>
              <a:t>fidelity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simulation</a:t>
            </a:r>
            <a:endParaRPr lang="es-ES_tradnl" sz="2400" baseline="0" dirty="0" smtClean="0"/>
          </a:p>
          <a:p>
            <a:pPr>
              <a:buFontTx/>
              <a:buChar char="-"/>
            </a:pPr>
            <a:r>
              <a:rPr lang="es-ES_tradnl" sz="2400" baseline="0" dirty="0" err="1" smtClean="0"/>
              <a:t>Meshes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have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markers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to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name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BCs</a:t>
            </a:r>
            <a:endParaRPr lang="es-ES_tradnl" sz="2400" baseline="0" dirty="0" smtClean="0"/>
          </a:p>
          <a:p>
            <a:pPr>
              <a:buFontTx/>
              <a:buChar char="-"/>
            </a:pPr>
            <a:r>
              <a:rPr lang="es-ES_tradnl" sz="2400" baseline="0" dirty="0" smtClean="0"/>
              <a:t>- note </a:t>
            </a:r>
            <a:r>
              <a:rPr lang="es-ES_tradnl" sz="2400" baseline="0" dirty="0" err="1" smtClean="0"/>
              <a:t>that</a:t>
            </a:r>
            <a:r>
              <a:rPr lang="es-ES_tradnl" sz="2400" baseline="0" dirty="0" smtClean="0"/>
              <a:t> ‘</a:t>
            </a:r>
            <a:r>
              <a:rPr lang="es-ES_tradnl" sz="2400" baseline="0" dirty="0" err="1" smtClean="0"/>
              <a:t>viscous</a:t>
            </a:r>
            <a:r>
              <a:rPr lang="es-ES_tradnl" sz="2400" baseline="0" dirty="0" smtClean="0"/>
              <a:t>’ </a:t>
            </a:r>
            <a:r>
              <a:rPr lang="es-ES_tradnl" sz="2400" baseline="0" dirty="0" err="1" smtClean="0"/>
              <a:t>meshes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need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the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appropriate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number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of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nodes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near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the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wall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to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resolve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the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boundary</a:t>
            </a:r>
            <a:r>
              <a:rPr lang="es-ES_tradnl" sz="2400" baseline="0" dirty="0" smtClean="0"/>
              <a:t> </a:t>
            </a:r>
            <a:r>
              <a:rPr lang="es-ES_tradnl" sz="2400" baseline="0" dirty="0" err="1" smtClean="0"/>
              <a:t>layer</a:t>
            </a:r>
            <a:endParaRPr lang="es-ES_tradnl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lots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options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equation</a:t>
            </a:r>
            <a:r>
              <a:rPr lang="es-ES_tradnl" dirty="0" smtClean="0"/>
              <a:t> sets, </a:t>
            </a:r>
            <a:r>
              <a:rPr lang="es-ES_tradnl" dirty="0" err="1" smtClean="0"/>
              <a:t>and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baseline="0" dirty="0" smtClean="0"/>
              <a:t> can </a:t>
            </a:r>
            <a:r>
              <a:rPr lang="es-ES_tradnl" baseline="0" dirty="0" err="1" smtClean="0"/>
              <a:t>create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your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own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too</a:t>
            </a:r>
            <a:endParaRPr lang="es-ES_tradnl" baseline="0" dirty="0" smtClean="0"/>
          </a:p>
          <a:p>
            <a:pPr>
              <a:buFontTx/>
              <a:buChar char="-"/>
            </a:pPr>
            <a:r>
              <a:rPr lang="es-ES_tradnl" baseline="0" dirty="0" err="1" smtClean="0"/>
              <a:t>For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this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will</a:t>
            </a:r>
            <a:r>
              <a:rPr lang="es-ES_tradnl" baseline="0" dirty="0" smtClean="0"/>
              <a:t> be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Navier</a:t>
            </a:r>
            <a:r>
              <a:rPr lang="es-ES_tradnl" baseline="0" dirty="0" smtClean="0"/>
              <a:t>-</a:t>
            </a:r>
            <a:r>
              <a:rPr lang="es-ES_tradnl" baseline="0" dirty="0" err="1" smtClean="0"/>
              <a:t>Stokes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equations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</a:t>
            </a:r>
            <a:r>
              <a:rPr lang="es-ES_tradnl" baseline="0" dirty="0" smtClean="0"/>
              <a:t>/ a </a:t>
            </a:r>
            <a:r>
              <a:rPr lang="es-ES_tradnl" baseline="0" dirty="0" err="1" smtClean="0"/>
              <a:t>turb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model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highest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level</a:t>
            </a:r>
            <a:r>
              <a:rPr lang="es-ES_tradnl" baseline="0" dirty="0" smtClean="0"/>
              <a:t>)</a:t>
            </a:r>
          </a:p>
          <a:p>
            <a:pPr>
              <a:buFontTx/>
              <a:buChar char="-"/>
            </a:pPr>
            <a:r>
              <a:rPr lang="es-ES_tradnl" baseline="0" dirty="0" smtClean="0"/>
              <a:t>- </a:t>
            </a:r>
            <a:r>
              <a:rPr lang="es-ES_tradnl" baseline="0" dirty="0" err="1" smtClean="0"/>
              <a:t>we’re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working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other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turb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models</a:t>
            </a:r>
            <a:r>
              <a:rPr lang="es-ES_tradnl" baseline="0" dirty="0" smtClean="0"/>
              <a:t> (SST), </a:t>
            </a:r>
            <a:r>
              <a:rPr lang="es-ES_tradnl" baseline="0" dirty="0" err="1" smtClean="0"/>
              <a:t>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if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you</a:t>
            </a:r>
            <a:r>
              <a:rPr lang="es-ES_tradnl" baseline="0" dirty="0" smtClean="0"/>
              <a:t> set </a:t>
            </a:r>
            <a:r>
              <a:rPr lang="es-ES_tradnl" baseline="0" dirty="0" err="1" smtClean="0"/>
              <a:t>this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no, </a:t>
            </a:r>
            <a:r>
              <a:rPr lang="es-ES_tradnl" baseline="0" dirty="0" err="1" smtClean="0"/>
              <a:t>you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get</a:t>
            </a:r>
            <a:r>
              <a:rPr lang="es-ES_tradnl" baseline="0" dirty="0" smtClean="0"/>
              <a:t> laminar N-S</a:t>
            </a:r>
          </a:p>
          <a:p>
            <a:pPr>
              <a:buFontTx/>
              <a:buChar char="-"/>
            </a:pP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es-ES_tradnl" dirty="0" err="1" smtClean="0"/>
              <a:t>Supply</a:t>
            </a:r>
            <a:r>
              <a:rPr lang="es-ES_tradnl" dirty="0" smtClean="0"/>
              <a:t> Mach, </a:t>
            </a:r>
            <a:r>
              <a:rPr lang="es-ES_tradnl" dirty="0" err="1" smtClean="0"/>
              <a:t>freestream</a:t>
            </a:r>
            <a:r>
              <a:rPr lang="es-ES_tradnl" dirty="0" smtClean="0"/>
              <a:t> </a:t>
            </a:r>
            <a:r>
              <a:rPr lang="es-ES_tradnl" dirty="0" err="1" smtClean="0"/>
              <a:t>angles</a:t>
            </a:r>
            <a:r>
              <a:rPr lang="es-ES_tradnl" dirty="0" smtClean="0"/>
              <a:t>, </a:t>
            </a:r>
            <a:r>
              <a:rPr lang="es-ES_tradnl" dirty="0" err="1" smtClean="0"/>
              <a:t>Temperature</a:t>
            </a:r>
            <a:r>
              <a:rPr lang="es-ES_tradnl" dirty="0" smtClean="0"/>
              <a:t>, Re, Re </a:t>
            </a:r>
            <a:r>
              <a:rPr lang="es-ES_tradnl" dirty="0" err="1" smtClean="0"/>
              <a:t>length</a:t>
            </a:r>
            <a:r>
              <a:rPr lang="es-ES_tradnl" dirty="0" smtClean="0"/>
              <a:t> (</a:t>
            </a:r>
            <a:r>
              <a:rPr lang="es-ES_tradnl" dirty="0" err="1" smtClean="0"/>
              <a:t>grid</a:t>
            </a:r>
            <a:r>
              <a:rPr lang="es-ES_tradnl" dirty="0" smtClean="0"/>
              <a:t> </a:t>
            </a:r>
            <a:r>
              <a:rPr lang="es-ES_tradnl" dirty="0" err="1" smtClean="0"/>
              <a:t>must</a:t>
            </a:r>
            <a:r>
              <a:rPr lang="es-ES_tradnl" dirty="0" smtClean="0"/>
              <a:t> be in </a:t>
            </a:r>
            <a:r>
              <a:rPr lang="es-ES_tradnl" dirty="0" err="1" smtClean="0"/>
              <a:t>meters</a:t>
            </a:r>
            <a:r>
              <a:rPr lang="es-ES_tradnl" dirty="0" smtClean="0"/>
              <a:t>!)</a:t>
            </a:r>
          </a:p>
          <a:p>
            <a:pPr>
              <a:buFontTx/>
              <a:buChar char="-"/>
            </a:pPr>
            <a:r>
              <a:rPr lang="es-ES_tradnl" dirty="0" smtClean="0"/>
              <a:t>- ignore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freestream</a:t>
            </a:r>
            <a:r>
              <a:rPr lang="es-ES_tradnl" dirty="0" smtClean="0"/>
              <a:t> </a:t>
            </a:r>
            <a:r>
              <a:rPr lang="es-ES_tradnl" dirty="0" err="1" smtClean="0"/>
              <a:t>pressure</a:t>
            </a:r>
            <a:endParaRPr lang="es-ES_tradnl" dirty="0" smtClean="0"/>
          </a:p>
          <a:p>
            <a:pPr>
              <a:buFontTx/>
              <a:buChar char="-"/>
            </a:pPr>
            <a:r>
              <a:rPr lang="es-ES_tradnl" dirty="0" smtClean="0"/>
              <a:t>- </a:t>
            </a:r>
            <a:r>
              <a:rPr lang="es-ES_tradnl" dirty="0" err="1" smtClean="0"/>
              <a:t>make</a:t>
            </a:r>
            <a:r>
              <a:rPr lang="es-ES_tradnl" dirty="0" smtClean="0"/>
              <a:t> </a:t>
            </a:r>
            <a:r>
              <a:rPr lang="es-ES_tradnl" dirty="0" err="1" smtClean="0"/>
              <a:t>sure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mention</a:t>
            </a:r>
            <a:r>
              <a:rPr lang="es-ES_tradnl" dirty="0" smtClean="0"/>
              <a:t> </a:t>
            </a:r>
            <a:r>
              <a:rPr lang="es-ES_tradnl" dirty="0" err="1" smtClean="0"/>
              <a:t>grid</a:t>
            </a:r>
            <a:r>
              <a:rPr lang="es-ES_tradnl" dirty="0" smtClean="0"/>
              <a:t> </a:t>
            </a:r>
            <a:r>
              <a:rPr lang="es-ES_tradnl" dirty="0" err="1" smtClean="0"/>
              <a:t>conversion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es-ES_tradnl" dirty="0" smtClean="0"/>
              <a:t>Note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fill</a:t>
            </a:r>
            <a:r>
              <a:rPr lang="es-ES_tradnl" dirty="0" smtClean="0"/>
              <a:t> out </a:t>
            </a:r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sections</a:t>
            </a:r>
            <a:r>
              <a:rPr lang="es-ES_tradnl" dirty="0" smtClean="0"/>
              <a:t> </a:t>
            </a:r>
            <a:r>
              <a:rPr lang="es-ES_tradnl" dirty="0" err="1" smtClean="0"/>
              <a:t>bc</a:t>
            </a:r>
            <a:r>
              <a:rPr lang="es-ES_tradnl" dirty="0" smtClean="0"/>
              <a:t> </a:t>
            </a:r>
            <a:r>
              <a:rPr lang="es-ES_tradnl" dirty="0" err="1" smtClean="0"/>
              <a:t>we</a:t>
            </a:r>
            <a:r>
              <a:rPr lang="es-ES_tradnl" dirty="0" smtClean="0"/>
              <a:t> are </a:t>
            </a:r>
            <a:r>
              <a:rPr lang="es-ES_tradnl" dirty="0" err="1" smtClean="0"/>
              <a:t>using</a:t>
            </a:r>
            <a:r>
              <a:rPr lang="es-ES_tradnl" dirty="0" smtClean="0"/>
              <a:t> a </a:t>
            </a:r>
            <a:r>
              <a:rPr lang="es-ES_tradnl" dirty="0" err="1" smtClean="0"/>
              <a:t>turb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 as </a:t>
            </a:r>
            <a:r>
              <a:rPr lang="es-ES_tradnl" dirty="0" err="1" smtClean="0"/>
              <a:t>well</a:t>
            </a:r>
            <a:r>
              <a:rPr lang="es-ES_tradnl" dirty="0" smtClean="0"/>
              <a:t>, </a:t>
            </a:r>
            <a:r>
              <a:rPr lang="es-ES_tradnl" dirty="0" err="1" smtClean="0"/>
              <a:t>which</a:t>
            </a:r>
            <a:r>
              <a:rPr lang="es-ES_tradnl" dirty="0" smtClean="0"/>
              <a:t> has </a:t>
            </a:r>
            <a:r>
              <a:rPr lang="es-ES_tradnl" dirty="0" err="1" smtClean="0"/>
              <a:t>it’s</a:t>
            </a:r>
            <a:r>
              <a:rPr lang="es-ES_tradnl" dirty="0" smtClean="0"/>
              <a:t> </a:t>
            </a:r>
            <a:r>
              <a:rPr lang="es-ES_tradnl" dirty="0" err="1" smtClean="0"/>
              <a:t>own</a:t>
            </a:r>
            <a:r>
              <a:rPr lang="es-ES_tradnl" dirty="0" smtClean="0"/>
              <a:t> </a:t>
            </a:r>
            <a:r>
              <a:rPr lang="es-ES_tradnl" dirty="0" err="1" smtClean="0"/>
              <a:t>numerics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endParaRPr lang="es-ES_tradnl" dirty="0" smtClean="0"/>
          </a:p>
          <a:p>
            <a:pPr>
              <a:buFontTx/>
              <a:buChar char="-"/>
            </a:pPr>
            <a:r>
              <a:rPr lang="es-ES_tradnl" dirty="0" smtClean="0"/>
              <a:t>- </a:t>
            </a:r>
            <a:r>
              <a:rPr lang="es-ES_tradnl" dirty="0" err="1" smtClean="0"/>
              <a:t>all</a:t>
            </a:r>
            <a:r>
              <a:rPr lang="es-ES_tradnl" dirty="0" smtClean="0"/>
              <a:t> </a:t>
            </a:r>
            <a:r>
              <a:rPr lang="es-ES_tradnl" dirty="0" err="1" smtClean="0"/>
              <a:t>upwinding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here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es-ES_tradnl" dirty="0" smtClean="0"/>
              <a:t>Note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fill</a:t>
            </a:r>
            <a:r>
              <a:rPr lang="es-ES_tradnl" dirty="0" smtClean="0"/>
              <a:t> out </a:t>
            </a:r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sections</a:t>
            </a:r>
            <a:r>
              <a:rPr lang="es-ES_tradnl" dirty="0" smtClean="0"/>
              <a:t> </a:t>
            </a:r>
            <a:r>
              <a:rPr lang="es-ES_tradnl" dirty="0" err="1" smtClean="0"/>
              <a:t>bc</a:t>
            </a:r>
            <a:r>
              <a:rPr lang="es-ES_tradnl" dirty="0" smtClean="0"/>
              <a:t> </a:t>
            </a:r>
            <a:r>
              <a:rPr lang="es-ES_tradnl" dirty="0" err="1" smtClean="0"/>
              <a:t>we</a:t>
            </a:r>
            <a:r>
              <a:rPr lang="es-ES_tradnl" dirty="0" smtClean="0"/>
              <a:t> are </a:t>
            </a:r>
            <a:r>
              <a:rPr lang="es-ES_tradnl" dirty="0" err="1" smtClean="0"/>
              <a:t>using</a:t>
            </a:r>
            <a:r>
              <a:rPr lang="es-ES_tradnl" dirty="0" smtClean="0"/>
              <a:t> a </a:t>
            </a:r>
            <a:r>
              <a:rPr lang="es-ES_tradnl" dirty="0" err="1" smtClean="0"/>
              <a:t>turb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 as </a:t>
            </a:r>
            <a:r>
              <a:rPr lang="es-ES_tradnl" dirty="0" err="1" smtClean="0"/>
              <a:t>well</a:t>
            </a:r>
            <a:r>
              <a:rPr lang="es-ES_tradnl" dirty="0" smtClean="0"/>
              <a:t>, </a:t>
            </a:r>
            <a:r>
              <a:rPr lang="es-ES_tradnl" dirty="0" err="1" smtClean="0"/>
              <a:t>which</a:t>
            </a:r>
            <a:r>
              <a:rPr lang="es-ES_tradnl" dirty="0" smtClean="0"/>
              <a:t> has </a:t>
            </a:r>
            <a:r>
              <a:rPr lang="es-ES_tradnl" dirty="0" err="1" smtClean="0"/>
              <a:t>it’s</a:t>
            </a:r>
            <a:r>
              <a:rPr lang="es-ES_tradnl" dirty="0" smtClean="0"/>
              <a:t> </a:t>
            </a:r>
            <a:r>
              <a:rPr lang="es-ES_tradnl" dirty="0" err="1" smtClean="0"/>
              <a:t>own</a:t>
            </a:r>
            <a:r>
              <a:rPr lang="es-ES_tradnl" dirty="0" smtClean="0"/>
              <a:t> </a:t>
            </a:r>
            <a:r>
              <a:rPr lang="es-ES_tradnl" dirty="0" err="1" smtClean="0"/>
              <a:t>numerics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endParaRPr lang="es-ES_tradnl" dirty="0" smtClean="0"/>
          </a:p>
          <a:p>
            <a:pPr>
              <a:buFontTx/>
              <a:buChar char="-"/>
            </a:pPr>
            <a:r>
              <a:rPr lang="es-ES_tradnl" dirty="0" smtClean="0"/>
              <a:t>- </a:t>
            </a:r>
            <a:r>
              <a:rPr lang="es-ES_tradnl" dirty="0" err="1" smtClean="0"/>
              <a:t>all</a:t>
            </a:r>
            <a:r>
              <a:rPr lang="es-ES_tradnl" dirty="0" smtClean="0"/>
              <a:t> </a:t>
            </a:r>
            <a:r>
              <a:rPr lang="es-ES_tradnl" dirty="0" err="1" smtClean="0"/>
              <a:t>upwinding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here</a:t>
            </a:r>
            <a:endParaRPr lang="es-ES_tradnl" baseline="0" dirty="0" smtClean="0"/>
          </a:p>
          <a:p>
            <a:pPr>
              <a:buFontTx/>
              <a:buNone/>
            </a:pPr>
            <a:r>
              <a:rPr lang="es-ES_tradnl" baseline="0" dirty="0" smtClean="0"/>
              <a:t>- REFERENCE VALUES!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E72C31D-8AAB-C74A-AB6C-7A200731F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327632-CE63-A847-914F-A1F825E2A6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880855-7A67-3748-B6A2-A4B8B78A59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tiff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Oval 20"/>
          <p:cNvSpPr>
            <a:spLocks noChangeArrowheads="1"/>
          </p:cNvSpPr>
          <p:nvPr userDrawn="1"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pic>
        <p:nvPicPr>
          <p:cNvPr id="17" name="Picture 16" descr="adl_logo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7500" y="0"/>
            <a:ext cx="648108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fld id="{651D3F06-29C6-BB45-B1A9-E8865DC8A2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Imagen 21" descr="SU_BlockStree_2color.tif"/>
          <p:cNvPicPr>
            <a:picLocks noChangeAspect="1"/>
          </p:cNvPicPr>
          <p:nvPr userDrawn="1"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5" name="Imagen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200" b="0">
          <a:solidFill>
            <a:srgbClr val="800000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5.jpeg"/><Relationship Id="rId5" Type="http://schemas.openxmlformats.org/officeDocument/2006/relationships/image" Target="../media/image36.jpeg"/><Relationship Id="rId6" Type="http://schemas.openxmlformats.org/officeDocument/2006/relationships/image" Target="../media/image37.jpeg"/><Relationship Id="rId7" Type="http://schemas.openxmlformats.org/officeDocument/2006/relationships/image" Target="../media/image38.jpe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4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6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7.png"/><Relationship Id="rId5" Type="http://schemas.openxmlformats.org/officeDocument/2006/relationships/image" Target="../media/image18.pdf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18.pdf"/><Relationship Id="rId8" Type="http://schemas.openxmlformats.org/officeDocument/2006/relationships/image" Target="../media/image19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61457" y="2679699"/>
            <a:ext cx="4556826" cy="346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b="1" i="1" dirty="0">
                <a:latin typeface="Arial"/>
                <a:cs typeface="Arial"/>
              </a:rPr>
              <a:t>SU</a:t>
            </a:r>
            <a:r>
              <a:rPr lang="en-US" sz="1800" b="1" i="1" baseline="30000" dirty="0">
                <a:latin typeface="Arial"/>
                <a:cs typeface="Arial"/>
              </a:rPr>
              <a:t>2</a:t>
            </a:r>
            <a:r>
              <a:rPr lang="en-US" sz="1800" b="1" i="1" dirty="0">
                <a:latin typeface="Arial"/>
                <a:cs typeface="Arial"/>
              </a:rPr>
              <a:t> Release Version 2.0 </a:t>
            </a:r>
            <a:r>
              <a:rPr lang="en-US" sz="1800" b="1" i="1" dirty="0" smtClean="0">
                <a:latin typeface="Arial"/>
                <a:cs typeface="Arial"/>
              </a:rPr>
              <a:t>Workshop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i="1" dirty="0" smtClean="0">
                <a:solidFill>
                  <a:schemeClr val="bg2"/>
                </a:solidFill>
                <a:latin typeface="Arial"/>
                <a:cs typeface="Arial"/>
              </a:rPr>
              <a:t>Stanford University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i="1" dirty="0" smtClean="0">
                <a:solidFill>
                  <a:schemeClr val="bg2"/>
                </a:solidFill>
                <a:latin typeface="Arial"/>
                <a:cs typeface="Arial"/>
              </a:rPr>
              <a:t>Tuesday</a:t>
            </a:r>
            <a:r>
              <a:rPr lang="en-US" sz="1800" b="1" i="1" dirty="0">
                <a:solidFill>
                  <a:schemeClr val="bg2"/>
                </a:solidFill>
                <a:latin typeface="Arial"/>
                <a:cs typeface="Arial"/>
              </a:rPr>
              <a:t>, January 15</a:t>
            </a:r>
            <a:r>
              <a:rPr lang="en-US" sz="1800" b="1" i="1" baseline="30000" dirty="0">
                <a:solidFill>
                  <a:schemeClr val="bg2"/>
                </a:solidFill>
                <a:latin typeface="Arial"/>
                <a:cs typeface="Arial"/>
              </a:rPr>
              <a:t>th</a:t>
            </a:r>
            <a:r>
              <a:rPr lang="en-US" sz="1800" b="1" i="1" dirty="0">
                <a:solidFill>
                  <a:schemeClr val="bg2"/>
                </a:solidFill>
                <a:latin typeface="Arial"/>
                <a:cs typeface="Arial"/>
              </a:rPr>
              <a:t>, 2013</a:t>
            </a:r>
          </a:p>
          <a:p>
            <a:pPr eaLnBrk="1" hangingPunct="1">
              <a:spcBef>
                <a:spcPct val="20000"/>
              </a:spcBef>
            </a:pPr>
            <a:endParaRPr lang="en-US" sz="1800" b="1" i="1" dirty="0" smtClean="0">
              <a:latin typeface="Arial"/>
              <a:cs typeface="Arial"/>
            </a:endParaRPr>
          </a:p>
          <a:p>
            <a:pPr eaLnBrk="1" hangingPunct="1">
              <a:spcBef>
                <a:spcPct val="20000"/>
              </a:spcBef>
            </a:pPr>
            <a:r>
              <a:rPr lang="pl-PL" sz="1600" b="1" i="1" dirty="0" smtClean="0">
                <a:latin typeface="Arial"/>
                <a:cs typeface="Arial"/>
              </a:rPr>
              <a:t>Thomas D. Economon</a:t>
            </a:r>
          </a:p>
          <a:p>
            <a:pPr eaLnBrk="1" hangingPunct="1">
              <a:spcBef>
                <a:spcPct val="20000"/>
              </a:spcBef>
            </a:pPr>
            <a:r>
              <a:rPr lang="en-US" sz="1400" b="1" i="1" dirty="0" smtClean="0">
                <a:solidFill>
                  <a:schemeClr val="bg2"/>
                </a:solidFill>
                <a:latin typeface="Arial"/>
                <a:cs typeface="Arial"/>
              </a:rPr>
              <a:t>Department </a:t>
            </a:r>
            <a:r>
              <a:rPr lang="en-US" sz="1400" b="1" i="1" dirty="0">
                <a:solidFill>
                  <a:schemeClr val="bg2"/>
                </a:solidFill>
                <a:latin typeface="Arial"/>
                <a:cs typeface="Arial"/>
              </a:rPr>
              <a:t>of Aeronautics &amp; Astronautics</a:t>
            </a:r>
          </a:p>
          <a:p>
            <a:pPr eaLnBrk="1" hangingPunct="1">
              <a:spcBef>
                <a:spcPct val="20000"/>
              </a:spcBef>
            </a:pPr>
            <a:r>
              <a:rPr lang="en-US" sz="1400" b="1" i="1" dirty="0">
                <a:solidFill>
                  <a:schemeClr val="bg2"/>
                </a:solidFill>
                <a:latin typeface="Arial"/>
                <a:cs typeface="Arial"/>
              </a:rPr>
              <a:t>Stanford </a:t>
            </a:r>
            <a:r>
              <a:rPr lang="en-US" sz="1400" b="1" i="1" dirty="0" smtClean="0">
                <a:solidFill>
                  <a:schemeClr val="bg2"/>
                </a:solidFill>
                <a:latin typeface="Arial"/>
                <a:cs typeface="Arial"/>
              </a:rPr>
              <a:t>University</a:t>
            </a:r>
            <a:endParaRPr lang="en-US" sz="1400" i="1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249061" y="742574"/>
            <a:ext cx="7304325" cy="1504950"/>
          </a:xfrm>
          <a:noFill/>
          <a:ln/>
        </p:spPr>
        <p:txBody>
          <a:bodyPr/>
          <a:lstStyle/>
          <a:p>
            <a:pPr algn="l"/>
            <a:r>
              <a:rPr lang="en-US" b="1" i="1" dirty="0">
                <a:latin typeface="Arial"/>
                <a:cs typeface="Arial"/>
              </a:rPr>
              <a:t>Problem Workshop</a:t>
            </a:r>
            <a:r>
              <a:rPr lang="en-US" b="1" i="1" dirty="0" smtClean="0">
                <a:latin typeface="Arial"/>
                <a:cs typeface="Arial"/>
              </a:rPr>
              <a:t> I</a:t>
            </a:r>
            <a:r>
              <a:rPr lang="en-US" b="1" i="1" dirty="0" smtClean="0">
                <a:latin typeface="Arial"/>
                <a:cs typeface="Arial"/>
              </a:rPr>
              <a:t>: </a:t>
            </a:r>
            <a:r>
              <a:rPr lang="en-US" b="1" i="1" dirty="0" smtClean="0">
                <a:latin typeface="Arial"/>
                <a:cs typeface="Arial"/>
              </a:rPr>
              <a:t>SU</a:t>
            </a:r>
            <a:r>
              <a:rPr lang="en-US" b="1" i="1" baseline="30000" dirty="0" smtClean="0">
                <a:latin typeface="Arial"/>
                <a:cs typeface="Arial"/>
              </a:rPr>
              <a:t>2 </a:t>
            </a:r>
            <a:r>
              <a:rPr lang="en-US" b="1" i="1" dirty="0" smtClean="0">
                <a:latin typeface="Arial"/>
                <a:cs typeface="Arial"/>
              </a:rPr>
              <a:t>as a High-fidelity Analysis Tool</a:t>
            </a:r>
            <a:endParaRPr lang="en-US" b="1" baseline="30000" dirty="0">
              <a:latin typeface="Arial"/>
              <a:cs typeface="Arial"/>
            </a:endParaRPr>
          </a:p>
        </p:txBody>
      </p:sp>
      <p:pic>
        <p:nvPicPr>
          <p:cNvPr id="7" name="Imagen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4875583" y="2546220"/>
            <a:ext cx="3921277" cy="3347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8034399" y="150898"/>
            <a:ext cx="1084455" cy="880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59395"/>
    </mc:Choice>
    <mc:Fallback>
      <p:transition spd="slow" advTm="5939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</a:t>
            </a:r>
            <a:r>
              <a:rPr lang="en-US" dirty="0" smtClean="0"/>
              <a:t> RANS Analysis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Prepare geometry &amp; mesh beforehand.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Choose appropriate physics.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Set proper conditions for a viscous simulation.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Select numerical methods: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Convective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Viscous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Time Integration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Multi-grid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Post-process the results.</a:t>
            </a:r>
            <a:endParaRPr lang="en-US" dirty="0" smtClean="0"/>
          </a:p>
        </p:txBody>
      </p:sp>
      <p:pic>
        <p:nvPicPr>
          <p:cNvPr id="12" name="Picture 11" descr="conso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028" y="4165600"/>
            <a:ext cx="5022021" cy="1727200"/>
          </a:xfrm>
          <a:prstGeom prst="rect">
            <a:avLst/>
          </a:prstGeom>
        </p:spPr>
      </p:pic>
      <p:pic>
        <p:nvPicPr>
          <p:cNvPr id="14" name="Picture 13" descr="command_lin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0" y="3971796"/>
            <a:ext cx="5080000" cy="217009"/>
          </a:xfrm>
          <a:prstGeom prst="rect">
            <a:avLst/>
          </a:prstGeom>
        </p:spPr>
      </p:pic>
      <p:pic>
        <p:nvPicPr>
          <p:cNvPr id="15" name="Picture 14" descr="cf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350" y="1739900"/>
            <a:ext cx="4184650" cy="322724"/>
          </a:xfrm>
          <a:prstGeom prst="rect">
            <a:avLst/>
          </a:prstGeom>
        </p:spPr>
      </p:pic>
      <p:pic>
        <p:nvPicPr>
          <p:cNvPr id="16" name="Picture 15" descr="total_it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514" y="2159000"/>
            <a:ext cx="2894135" cy="476250"/>
          </a:xfrm>
          <a:prstGeom prst="rect">
            <a:avLst/>
          </a:prstGeom>
        </p:spPr>
      </p:pic>
      <p:pic>
        <p:nvPicPr>
          <p:cNvPr id="17" name="Picture 16" descr="residua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3800" y="2668158"/>
            <a:ext cx="3359150" cy="481442"/>
          </a:xfrm>
          <a:prstGeom prst="rect">
            <a:avLst/>
          </a:prstGeom>
        </p:spPr>
      </p:pic>
      <p:pic>
        <p:nvPicPr>
          <p:cNvPr id="18" name="Picture 17" descr="sol_freq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3800" y="3285896"/>
            <a:ext cx="2946400" cy="3653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623152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04325"/>
    </mc:Choice>
    <mc:Fallback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</a:t>
            </a:r>
            <a:r>
              <a:rPr lang="en-US" dirty="0" smtClean="0"/>
              <a:t> RANS Analysis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Prepare geometry &amp; mesh beforehand.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Choose appropriate physics.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Set proper conditions for a viscous simulation.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Select numerical methods: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Convective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Viscous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Time Integration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Multi-grid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the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Post-process the results.</a:t>
            </a:r>
          </a:p>
        </p:txBody>
      </p:sp>
      <p:pic>
        <p:nvPicPr>
          <p:cNvPr id="12" name="Picture 11" descr="cp_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168" y="1168400"/>
            <a:ext cx="2194560" cy="1951619"/>
          </a:xfrm>
          <a:prstGeom prst="rect">
            <a:avLst/>
          </a:prstGeom>
        </p:spPr>
      </p:pic>
      <p:pic>
        <p:nvPicPr>
          <p:cNvPr id="14" name="Picture 13" descr="cp_b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653" y="1168399"/>
            <a:ext cx="2194560" cy="1951620"/>
          </a:xfrm>
          <a:prstGeom prst="rect">
            <a:avLst/>
          </a:prstGeom>
        </p:spPr>
      </p:pic>
      <p:pic>
        <p:nvPicPr>
          <p:cNvPr id="15" name="Picture 14" descr="cp_c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3153" y="3022600"/>
            <a:ext cx="2194560" cy="1951620"/>
          </a:xfrm>
          <a:prstGeom prst="rect">
            <a:avLst/>
          </a:prstGeom>
        </p:spPr>
      </p:pic>
      <p:pic>
        <p:nvPicPr>
          <p:cNvPr id="16" name="Picture 15" descr="cp_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653" y="3022600"/>
            <a:ext cx="2194560" cy="19516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48200" y="5181600"/>
            <a:ext cx="433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Comparison of Cp profiles of the experimental results of Schmitt and </a:t>
            </a:r>
            <a:r>
              <a:rPr lang="en-US" sz="1200" dirty="0" err="1" smtClean="0"/>
              <a:t>Carpin</a:t>
            </a:r>
            <a:r>
              <a:rPr lang="en-US" sz="1200" dirty="0" smtClean="0"/>
              <a:t> (red squares) against SU2 computational results (blue line) at different sections along the span of the wing. (</a:t>
            </a:r>
            <a:r>
              <a:rPr lang="en-US" sz="1200" dirty="0" smtClean="0"/>
              <a:t>a) </a:t>
            </a:r>
            <a:r>
              <a:rPr lang="en-US" sz="1200" dirty="0" err="1" smtClean="0"/>
              <a:t>y/b</a:t>
            </a:r>
            <a:r>
              <a:rPr lang="en-US" sz="1200" dirty="0" smtClean="0"/>
              <a:t> = 0.2, (</a:t>
            </a:r>
            <a:r>
              <a:rPr lang="en-US" sz="1200" dirty="0" err="1" smtClean="0"/>
              <a:t>b</a:t>
            </a:r>
            <a:r>
              <a:rPr lang="en-US" sz="1200" dirty="0" smtClean="0"/>
              <a:t>) </a:t>
            </a:r>
            <a:r>
              <a:rPr lang="en-US" sz="1200" dirty="0" err="1" smtClean="0"/>
              <a:t>y/b</a:t>
            </a:r>
            <a:r>
              <a:rPr lang="en-US" sz="1200" dirty="0" smtClean="0"/>
              <a:t> = 0.65, (</a:t>
            </a:r>
            <a:r>
              <a:rPr lang="en-US" sz="1200" dirty="0" err="1" smtClean="0"/>
              <a:t>c</a:t>
            </a:r>
            <a:r>
              <a:rPr lang="en-US" sz="1200" dirty="0" smtClean="0"/>
              <a:t>) </a:t>
            </a:r>
            <a:r>
              <a:rPr lang="en-US" sz="1200" dirty="0" err="1" smtClean="0"/>
              <a:t>y/b</a:t>
            </a:r>
            <a:r>
              <a:rPr lang="en-US" sz="1200" dirty="0" smtClean="0"/>
              <a:t> = 0.8, (</a:t>
            </a:r>
            <a:r>
              <a:rPr lang="en-US" sz="1200" dirty="0" err="1" smtClean="0"/>
              <a:t>d</a:t>
            </a:r>
            <a:r>
              <a:rPr lang="en-US" sz="1200" dirty="0" smtClean="0"/>
              <a:t>) </a:t>
            </a:r>
            <a:r>
              <a:rPr lang="en-US" sz="1200" dirty="0" err="1" smtClean="0"/>
              <a:t>y/b</a:t>
            </a:r>
            <a:r>
              <a:rPr lang="en-US" sz="1200" dirty="0" smtClean="0"/>
              <a:t> = 0.95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623152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04325"/>
    </mc:Choice>
    <mc:Fallback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</a:t>
            </a:r>
            <a:r>
              <a:rPr lang="en-US" dirty="0" smtClean="0"/>
              <a:t> RANS Analysis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Content Placeholder 6"/>
          <p:cNvSpPr>
            <a:spLocks noGrp="1"/>
          </p:cNvSpPr>
          <p:nvPr>
            <p:ph idx="1"/>
          </p:nvPr>
        </p:nvSpPr>
        <p:spPr>
          <a:xfrm>
            <a:off x="2832100" y="2660650"/>
            <a:ext cx="3479800" cy="1536700"/>
          </a:xfrm>
        </p:spPr>
        <p:txBody>
          <a:bodyPr>
            <a:noAutofit/>
          </a:bodyPr>
          <a:lstStyle/>
          <a:p>
            <a:pPr marL="514350" indent="-514350" algn="ctr">
              <a:buNone/>
            </a:pPr>
            <a:r>
              <a:rPr lang="en-US" sz="9000" dirty="0" smtClean="0"/>
              <a:t>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623152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04325"/>
    </mc:Choice>
    <mc:Fallback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</a:t>
            </a:r>
            <a:r>
              <a:rPr lang="en-US" dirty="0" smtClean="0"/>
              <a:t> RANS Analysis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Prepare geometry &amp; mesh beforehand.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Choose appropriate physics.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Set proper conditions for a viscous simulation.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Select numerical methods: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Convective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Viscous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Time Integration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Multi-grid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the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Post-process the results.</a:t>
            </a:r>
            <a:endParaRPr lang="en-US" dirty="0" smtClean="0"/>
          </a:p>
        </p:txBody>
      </p:sp>
      <p:pic>
        <p:nvPicPr>
          <p:cNvPr id="12" name="Picture 11" descr="mesh&amp;bcs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31277" y="2705100"/>
            <a:ext cx="3657600" cy="3131858"/>
          </a:xfrm>
          <a:prstGeom prst="rect">
            <a:avLst/>
          </a:prstGeom>
        </p:spPr>
      </p:pic>
      <p:pic>
        <p:nvPicPr>
          <p:cNvPr id="14" name="Picture 13" descr="surface_mesh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3600" y="3492501"/>
            <a:ext cx="3200400" cy="2845785"/>
          </a:xfrm>
          <a:prstGeom prst="rect">
            <a:avLst/>
          </a:prstGeom>
        </p:spPr>
      </p:pic>
      <p:pic>
        <p:nvPicPr>
          <p:cNvPr id="15" name="Picture 14" descr="Grid_Inf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100" y="1736198"/>
            <a:ext cx="4305300" cy="905941"/>
          </a:xfrm>
          <a:prstGeom prst="rect">
            <a:avLst/>
          </a:prstGeom>
        </p:spPr>
      </p:pic>
      <p:pic>
        <p:nvPicPr>
          <p:cNvPr id="16" name="Picture 15" descr="mesh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0" y="1270352"/>
            <a:ext cx="3924300" cy="3996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623152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04325"/>
    </mc:Choice>
    <mc:Fallback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</a:t>
            </a:r>
            <a:r>
              <a:rPr lang="en-US" dirty="0" smtClean="0"/>
              <a:t> RANS Analysis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Prepare geometry &amp; mesh beforehand.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Choose appropriate physics.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Set proper conditions for a viscous simulation.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Select numerical methods: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Convective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Viscous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Time Integration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Multi-grid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the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Post-process the results.</a:t>
            </a:r>
            <a:endParaRPr lang="en-US" dirty="0" smtClean="0"/>
          </a:p>
        </p:txBody>
      </p:sp>
      <p:pic>
        <p:nvPicPr>
          <p:cNvPr id="14" name="Picture 13" descr="Physic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00" y="2057400"/>
            <a:ext cx="4335624" cy="208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623152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04325"/>
    </mc:Choice>
    <mc:Fallback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</a:t>
            </a:r>
            <a:r>
              <a:rPr lang="en-US" dirty="0" smtClean="0"/>
              <a:t> RANS Analysis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Prepare geometry &amp; mesh beforehand.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Choose appropriate physics.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proper conditions for a viscous simulation.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Select numerical methods: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Convective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Viscous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Time Integration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Multi-grid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the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Post-process the results.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686300" y="1524000"/>
            <a:ext cx="41021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sz="1400" dirty="0" smtClean="0"/>
              <a:t>Store the gas constants and </a:t>
            </a:r>
            <a:r>
              <a:rPr lang="en-US" sz="1400" dirty="0" err="1" smtClean="0"/>
              <a:t>freestream</a:t>
            </a:r>
            <a:r>
              <a:rPr lang="en-US" sz="1400" dirty="0" smtClean="0"/>
              <a:t> temperature,</a:t>
            </a:r>
            <a:r>
              <a:rPr lang="en-US" sz="1400" dirty="0" smtClean="0"/>
              <a:t> then calculate </a:t>
            </a:r>
            <a:r>
              <a:rPr lang="en-US" sz="1400" dirty="0" smtClean="0"/>
              <a:t>the speed of sound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1400" dirty="0" smtClean="0"/>
              <a:t>Calculate </a:t>
            </a:r>
            <a:r>
              <a:rPr lang="en-US" sz="1400" dirty="0" smtClean="0"/>
              <a:t>and store the </a:t>
            </a:r>
            <a:r>
              <a:rPr lang="en-US" sz="1400" dirty="0" err="1" smtClean="0"/>
              <a:t>freestream</a:t>
            </a:r>
            <a:r>
              <a:rPr lang="en-US" sz="1400" dirty="0" smtClean="0"/>
              <a:t> velocity</a:t>
            </a:r>
            <a:r>
              <a:rPr lang="en-US" sz="1400" dirty="0" smtClean="0"/>
              <a:t> from </a:t>
            </a:r>
            <a:r>
              <a:rPr lang="en-US" sz="1400" dirty="0" smtClean="0"/>
              <a:t>the Mach </a:t>
            </a:r>
            <a:r>
              <a:rPr lang="en-US" sz="1400" dirty="0" smtClean="0"/>
              <a:t>number &amp; </a:t>
            </a:r>
            <a:r>
              <a:rPr lang="en-US" sz="1400" dirty="0" err="1" smtClean="0"/>
              <a:t>AoA</a:t>
            </a:r>
            <a:r>
              <a:rPr lang="en-US" sz="1400" dirty="0" smtClean="0"/>
              <a:t>/sideslip </a:t>
            </a:r>
            <a:r>
              <a:rPr lang="en-US" sz="1400" dirty="0" smtClean="0"/>
              <a:t>angles.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1400" dirty="0" smtClean="0"/>
              <a:t>Compute </a:t>
            </a:r>
            <a:r>
              <a:rPr lang="en-US" sz="1400" dirty="0" smtClean="0"/>
              <a:t>the </a:t>
            </a:r>
            <a:r>
              <a:rPr lang="en-US" sz="1400" dirty="0" err="1" smtClean="0"/>
              <a:t>freestream</a:t>
            </a:r>
            <a:r>
              <a:rPr lang="en-US" sz="1400" dirty="0" smtClean="0"/>
              <a:t> viscosity from Sutherland's law and the supplied </a:t>
            </a:r>
            <a:r>
              <a:rPr lang="en-US" sz="1400" dirty="0" err="1" smtClean="0"/>
              <a:t>freestream</a:t>
            </a:r>
            <a:r>
              <a:rPr lang="en-US" sz="1400" dirty="0" smtClean="0"/>
              <a:t> temperature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1400" dirty="0" smtClean="0"/>
              <a:t>Use </a:t>
            </a:r>
            <a:r>
              <a:rPr lang="en-US" sz="1400" dirty="0" smtClean="0"/>
              <a:t>the definition of the Reynolds number to find the </a:t>
            </a:r>
            <a:r>
              <a:rPr lang="en-US" sz="1400" dirty="0" err="1" smtClean="0"/>
              <a:t>freestream</a:t>
            </a:r>
            <a:r>
              <a:rPr lang="en-US" sz="1400" dirty="0" smtClean="0"/>
              <a:t> density from the supplied Reynolds information, </a:t>
            </a:r>
            <a:r>
              <a:rPr lang="en-US" sz="1400" dirty="0" err="1" smtClean="0"/>
              <a:t>freestream</a:t>
            </a:r>
            <a:r>
              <a:rPr lang="en-US" sz="1400" dirty="0" smtClean="0"/>
              <a:t> velocity, and </a:t>
            </a:r>
            <a:r>
              <a:rPr lang="en-US" sz="1400" dirty="0" err="1" smtClean="0"/>
              <a:t>freestream</a:t>
            </a:r>
            <a:r>
              <a:rPr lang="en-US" sz="1400" dirty="0" smtClean="0"/>
              <a:t> viscosity from step 3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1400" dirty="0" smtClean="0"/>
              <a:t>Calculate </a:t>
            </a:r>
            <a:r>
              <a:rPr lang="en-US" sz="1400" dirty="0" smtClean="0"/>
              <a:t>the </a:t>
            </a:r>
            <a:r>
              <a:rPr lang="en-US" sz="1400" dirty="0" err="1" smtClean="0"/>
              <a:t>freestream</a:t>
            </a:r>
            <a:r>
              <a:rPr lang="en-US" sz="1400" dirty="0" smtClean="0"/>
              <a:t> pressure using the perfect gas law with the </a:t>
            </a:r>
            <a:r>
              <a:rPr lang="en-US" sz="1400" dirty="0" err="1" smtClean="0"/>
              <a:t>freestream</a:t>
            </a:r>
            <a:r>
              <a:rPr lang="en-US" sz="1400" dirty="0" smtClean="0"/>
              <a:t> temperature, specific gas constant, and </a:t>
            </a:r>
            <a:r>
              <a:rPr lang="en-US" sz="1400" dirty="0" err="1" smtClean="0"/>
              <a:t>freestream</a:t>
            </a:r>
            <a:r>
              <a:rPr lang="en-US" sz="1400" dirty="0" smtClean="0"/>
              <a:t> density from step 4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1400" dirty="0" smtClean="0">
                <a:solidFill>
                  <a:srgbClr val="000000"/>
                </a:solidFill>
              </a:rPr>
              <a:t>Perform </a:t>
            </a:r>
            <a:r>
              <a:rPr lang="en-US" sz="1400" dirty="0" smtClean="0">
                <a:solidFill>
                  <a:srgbClr val="000000"/>
                </a:solidFill>
              </a:rPr>
              <a:t>any </a:t>
            </a:r>
            <a:r>
              <a:rPr lang="en-US" sz="1400" dirty="0" smtClean="0">
                <a:solidFill>
                  <a:srgbClr val="000000"/>
                </a:solidFill>
              </a:rPr>
              <a:t>required non-dim.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4" name="Picture 13" descr="converted_mes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110" y="5359400"/>
            <a:ext cx="4692481" cy="863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623152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04325"/>
    </mc:Choice>
    <mc:Fallback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</a:t>
            </a:r>
            <a:r>
              <a:rPr lang="en-US" dirty="0" smtClean="0"/>
              <a:t> RANS Analysis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Prepare geometry &amp; mesh beforehand.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Choose appropriate physics.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Set proper conditions for a viscous simulation.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numerical methods: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Convective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Viscous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Time Integration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Multi-grid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the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Post-process the results.</a:t>
            </a:r>
            <a:endParaRPr lang="en-US" dirty="0" smtClean="0"/>
          </a:p>
        </p:txBody>
      </p:sp>
      <p:pic>
        <p:nvPicPr>
          <p:cNvPr id="12" name="Picture 11" descr="numeric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699" y="1328548"/>
            <a:ext cx="4359055" cy="46150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623152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04325"/>
    </mc:Choice>
    <mc:Fallback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</a:t>
            </a:r>
            <a:r>
              <a:rPr lang="en-US" dirty="0" smtClean="0"/>
              <a:t> RANS Analysis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Prepare geometry &amp; mesh beforehand.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Choose appropriate physics.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Set proper conditions for a viscous simulation.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numerical methods: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Convective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Viscous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Time Integration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Multi-grid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the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Post-process the results.</a:t>
            </a:r>
            <a:endParaRPr lang="en-US" dirty="0" smtClean="0"/>
          </a:p>
        </p:txBody>
      </p:sp>
      <p:pic>
        <p:nvPicPr>
          <p:cNvPr id="8" name="Picture 7" descr="convectiv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801" y="4159250"/>
            <a:ext cx="4240024" cy="1390650"/>
          </a:xfrm>
          <a:prstGeom prst="rect">
            <a:avLst/>
          </a:prstGeom>
        </p:spPr>
      </p:pic>
      <p:pic>
        <p:nvPicPr>
          <p:cNvPr id="10" name="Picture 9" descr="dual_mesh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143500" y="1359138"/>
            <a:ext cx="3028949" cy="2717562"/>
          </a:xfrm>
          <a:prstGeom prst="rect">
            <a:avLst/>
          </a:prstGeom>
        </p:spPr>
      </p:pic>
      <p:pic>
        <p:nvPicPr>
          <p:cNvPr id="11" name="Picture 10" descr="convective_turb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2800" y="5590382"/>
            <a:ext cx="4311650" cy="8485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623152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04325"/>
    </mc:Choice>
    <mc:Fallback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</a:t>
            </a:r>
            <a:r>
              <a:rPr lang="en-US" dirty="0" smtClean="0"/>
              <a:t> RANS Analysis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Prepare geometry &amp; mesh beforehand.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Choose appropriate physics.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Set proper conditions for a viscous simulation.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numerical methods: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Convective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Viscous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Time Integration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Multi-grid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the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Post-process the results.</a:t>
            </a:r>
            <a:endParaRPr lang="en-US" dirty="0" smtClean="0"/>
          </a:p>
        </p:txBody>
      </p:sp>
      <p:pic>
        <p:nvPicPr>
          <p:cNvPr id="12" name="Picture 11" descr="gradien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185" y="4343400"/>
            <a:ext cx="5409815" cy="319363"/>
          </a:xfrm>
          <a:prstGeom prst="rect">
            <a:avLst/>
          </a:prstGeom>
        </p:spPr>
      </p:pic>
      <p:pic>
        <p:nvPicPr>
          <p:cNvPr id="14" name="Picture 13" descr="visc_metho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804" y="4806950"/>
            <a:ext cx="5045796" cy="323850"/>
          </a:xfrm>
          <a:prstGeom prst="rect">
            <a:avLst/>
          </a:prstGeom>
        </p:spPr>
      </p:pic>
      <p:pic>
        <p:nvPicPr>
          <p:cNvPr id="15" name="Picture 14" descr="visc_tur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5269433"/>
            <a:ext cx="4883150" cy="363016"/>
          </a:xfrm>
          <a:prstGeom prst="rect">
            <a:avLst/>
          </a:prstGeom>
        </p:spPr>
      </p:pic>
      <p:pic>
        <p:nvPicPr>
          <p:cNvPr id="16" name="Picture 15" descr="dual_mesh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5080000" y="1359138"/>
            <a:ext cx="3028949" cy="27175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623152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04325"/>
    </mc:Choice>
    <mc:Fallback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</a:t>
            </a:r>
            <a:r>
              <a:rPr lang="en-US" dirty="0" smtClean="0"/>
              <a:t> RANS Analysis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Prepare geometry &amp; mesh beforehand.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Choose appropriate physics.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Set proper conditions for a viscous simulation.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numerical methods: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Convective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Viscous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Time Integration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Multi-grid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the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Post-process the results.</a:t>
            </a:r>
            <a:endParaRPr lang="en-US" dirty="0" smtClean="0"/>
          </a:p>
        </p:txBody>
      </p:sp>
      <p:pic>
        <p:nvPicPr>
          <p:cNvPr id="12" name="Picture 11" descr="linear_solv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450" y="4013200"/>
            <a:ext cx="5039462" cy="1841500"/>
          </a:xfrm>
          <a:prstGeom prst="rect">
            <a:avLst/>
          </a:prstGeom>
        </p:spPr>
      </p:pic>
      <p:pic>
        <p:nvPicPr>
          <p:cNvPr id="16" name="Picture 15" descr="tim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1771740"/>
            <a:ext cx="4108450" cy="565059"/>
          </a:xfrm>
          <a:prstGeom prst="rect">
            <a:avLst/>
          </a:prstGeom>
        </p:spPr>
      </p:pic>
      <p:pic>
        <p:nvPicPr>
          <p:cNvPr id="17" name="Picture 16" descr="time_tur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650" y="2489200"/>
            <a:ext cx="3873500" cy="482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623152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04325"/>
    </mc:Choice>
    <mc:Fallback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</a:t>
            </a:r>
            <a:r>
              <a:rPr lang="en-US" dirty="0" smtClean="0"/>
              <a:t> RANS Analysis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Prepare geometry &amp; mesh beforehand.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Choose appropriate physics.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Set proper conditions for a viscous simulation.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numerical methods: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Convective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Viscous terms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bg2"/>
                </a:solidFill>
              </a:rPr>
              <a:t>Time Integration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Multi-grid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the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Post-process the results.</a:t>
            </a:r>
            <a:endParaRPr lang="en-US" dirty="0" smtClean="0"/>
          </a:p>
        </p:txBody>
      </p:sp>
      <p:pic>
        <p:nvPicPr>
          <p:cNvPr id="12" name="Picture 11" descr="multigrid.png"/>
          <p:cNvPicPr>
            <a:picLocks noChangeAspect="1"/>
          </p:cNvPicPr>
          <p:nvPr/>
        </p:nvPicPr>
        <p:blipFill>
          <a:blip r:embed="rId4"/>
          <a:srcRect b="54066"/>
          <a:stretch>
            <a:fillRect/>
          </a:stretch>
        </p:blipFill>
        <p:spPr>
          <a:xfrm>
            <a:off x="4777340" y="1524000"/>
            <a:ext cx="4163460" cy="1703398"/>
          </a:xfrm>
          <a:prstGeom prst="rect">
            <a:avLst/>
          </a:prstGeom>
        </p:spPr>
      </p:pic>
      <p:pic>
        <p:nvPicPr>
          <p:cNvPr id="14" name="Picture 13" descr="convergence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9354" y="3035300"/>
            <a:ext cx="4059046" cy="36097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16600" y="3556000"/>
            <a:ext cx="1866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dirty="0" err="1" smtClean="0"/>
              <a:t>Inviscid</a:t>
            </a:r>
            <a:r>
              <a:rPr lang="en-US" sz="1100" dirty="0" smtClean="0"/>
              <a:t> ONERA M6)</a:t>
            </a:r>
            <a:endParaRPr 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623152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04325"/>
    </mc:Choice>
    <mc:Fallback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7.3|7.4|8.9|10.5|7.2"/>
</p:tagLst>
</file>

<file path=ppt/tags/tag1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7.3|7.4|8.9|10.5|7.2"/>
</p:tagLst>
</file>

<file path=ppt/tags/tag1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7.3|7.4|8.9|10.5|7.2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7.3|7.4|8.9|10.5|7.2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7.3|7.4|8.9|10.5|7.2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7.3|7.4|8.9|10.5|7.2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7.3|7.4|8.9|10.5|7.2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7.3|7.4|8.9|10.5|7.2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7.3|7.4|8.9|10.5|7.2"/>
</p:tagLst>
</file>

<file path=ppt/tags/tag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7.3|7.4|8.9|10.5|7.2"/>
</p:tagLst>
</file>

<file path=ppt/tags/tag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7.3|7.4|8.9|10.5|7.2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ＭＳ Ｐゴシック" pitchFamily="-109" charset="-128"/>
            <a:cs typeface="ＭＳ Ｐゴシック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ＭＳ Ｐゴシック" pitchFamily="-109" charset="-128"/>
            <a:cs typeface="ＭＳ Ｐゴシック" pitchFamily="-109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28347</TotalTime>
  <Words>1001</Words>
  <Application>Microsoft Macintosh PowerPoint</Application>
  <PresentationFormat>On-screen Show (4:3)</PresentationFormat>
  <Paragraphs>188</Paragraphs>
  <Slides>12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Blank Presentation</vt:lpstr>
      <vt:lpstr>Problem Workshop I: SU2 as a High-fidelity Analysis Tool</vt:lpstr>
      <vt:lpstr>ONERA M6 RANS Analysis</vt:lpstr>
      <vt:lpstr>ONERA M6 RANS Analysis</vt:lpstr>
      <vt:lpstr>ONERA M6 RANS Analysis</vt:lpstr>
      <vt:lpstr>ONERA M6 RANS Analysis</vt:lpstr>
      <vt:lpstr>ONERA M6 RANS Analysis</vt:lpstr>
      <vt:lpstr>ONERA M6 RANS Analysis</vt:lpstr>
      <vt:lpstr>ONERA M6 RANS Analysis</vt:lpstr>
      <vt:lpstr>ONERA M6 RANS Analysis</vt:lpstr>
      <vt:lpstr>ONERA M6 RANS Analysis</vt:lpstr>
      <vt:lpstr>ONERA M6 RANS Analysis</vt:lpstr>
      <vt:lpstr>ONERA M6 RANS Analysis</vt:lpstr>
    </vt:vector>
  </TitlesOfParts>
  <Manager/>
  <Company>Stanford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Stanford University Unstructured (SU2): An open-source integrated computational environment for multi-physics simulation and design</dc:title>
  <dc:subject>Stanford University Unstructured</dc:subject>
  <dc:creator>Francisco Palacios</dc:creator>
  <cp:keywords/>
  <dc:description/>
  <cp:lastModifiedBy>Thomas Economon</cp:lastModifiedBy>
  <cp:revision>761</cp:revision>
  <dcterms:created xsi:type="dcterms:W3CDTF">2013-01-15T04:56:53Z</dcterms:created>
  <dcterms:modified xsi:type="dcterms:W3CDTF">2013-01-15T22:15:00Z</dcterms:modified>
  <cp:category/>
</cp:coreProperties>
</file>