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56" r:id="rId3"/>
    <p:sldId id="457" r:id="rId4"/>
    <p:sldId id="458" r:id="rId5"/>
    <p:sldId id="459" r:id="rId6"/>
    <p:sldId id="461" r:id="rId7"/>
    <p:sldId id="349" r:id="rId8"/>
    <p:sldId id="462" r:id="rId9"/>
    <p:sldId id="465" r:id="rId10"/>
    <p:sldId id="466" r:id="rId11"/>
    <p:sldId id="469" r:id="rId12"/>
    <p:sldId id="4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4"/>
    <a:srgbClr val="B1AD9F"/>
    <a:srgbClr val="9E0D98"/>
    <a:srgbClr val="FFFA9F"/>
    <a:srgbClr val="FFFF66"/>
    <a:srgbClr val="FCFB51"/>
    <a:srgbClr val="FDFD32"/>
    <a:srgbClr val="008040"/>
    <a:srgbClr val="66FF66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7" autoAdjust="0"/>
    <p:restoredTop sz="98907" autoAdjust="0"/>
  </p:normalViewPr>
  <p:slideViewPr>
    <p:cSldViewPr snapToGrid="0">
      <p:cViewPr>
        <p:scale>
          <a:sx n="125" d="100"/>
          <a:sy n="125" d="100"/>
        </p:scale>
        <p:origin x="-304" y="-40"/>
      </p:cViewPr>
      <p:guideLst>
        <p:guide orient="horz" pos="4319"/>
        <p:guide pos="5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36" d="100"/>
        <a:sy n="236" d="100"/>
      </p:scale>
      <p:origin x="0" y="29952"/>
    </p:cViewPr>
  </p:sorterViewPr>
  <p:notesViewPr>
    <p:cSldViewPr snapToGrid="0" snapToObjects="1">
      <p:cViewPr varScale="1">
        <p:scale>
          <a:sx n="101" d="100"/>
          <a:sy n="101" d="100"/>
        </p:scale>
        <p:origin x="-44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585D-3319-2848-ADBB-136B33F33AE1}" type="datetimeFigureOut">
              <a:rPr lang="es-ES_tradnl" smtClean="0"/>
              <a:pPr/>
              <a:t>1/15/13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FF25-F2DD-D44B-8DA9-B766E9B630F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17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BE94EF-8A55-4945-808E-E03E18ED1A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A69A7-7C04-8646-9441-1AAE17496DB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82D79-53A5-1F43-B258-5E35C01122D3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72C31D-8AAB-C74A-AB6C-7A200731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327632-CE63-A847-914F-A1F825E2A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880855-7A67-3748-B6A2-A4B8B78A59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tiff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pic>
        <p:nvPicPr>
          <p:cNvPr id="17" name="Picture 16" descr="adl_logo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0"/>
            <a:ext cx="648108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651D3F06-29C6-BB45-B1A9-E8865DC8A2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Imagen 21" descr="SU_BlockStree_2color.tif"/>
          <p:cNvPicPr>
            <a:picLocks noChangeAspect="1"/>
          </p:cNvPicPr>
          <p:nvPr userDrawn="1"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5" name="Imagen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 b="0">
          <a:solidFill>
            <a:srgbClr val="800000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1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1457" y="2679699"/>
            <a:ext cx="4556826" cy="346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b="1" i="1" dirty="0">
                <a:latin typeface="Arial"/>
                <a:cs typeface="Arial"/>
              </a:rPr>
              <a:t>SU</a:t>
            </a:r>
            <a:r>
              <a:rPr lang="en-US" sz="1800" b="1" i="1" baseline="30000" dirty="0">
                <a:latin typeface="Arial"/>
                <a:cs typeface="Arial"/>
              </a:rPr>
              <a:t>2</a:t>
            </a:r>
            <a:r>
              <a:rPr lang="en-US" sz="1800" b="1" i="1" dirty="0">
                <a:latin typeface="Arial"/>
                <a:cs typeface="Arial"/>
              </a:rPr>
              <a:t> Release Version 2.0 </a:t>
            </a:r>
            <a:r>
              <a:rPr lang="en-US" sz="1800" b="1" i="1" dirty="0" smtClean="0">
                <a:latin typeface="Arial"/>
                <a:cs typeface="Arial"/>
              </a:rPr>
              <a:t>Workshop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Stanford University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Tuesday</a:t>
            </a:r>
            <a:r>
              <a:rPr lang="en-US" sz="1800" b="1" i="1" dirty="0">
                <a:solidFill>
                  <a:schemeClr val="bg2"/>
                </a:solidFill>
                <a:latin typeface="Arial"/>
                <a:cs typeface="Arial"/>
              </a:rPr>
              <a:t>, January 15</a:t>
            </a:r>
            <a:r>
              <a:rPr lang="en-US" sz="1800" b="1" i="1" baseline="30000" dirty="0">
                <a:solidFill>
                  <a:schemeClr val="bg2"/>
                </a:solidFill>
                <a:latin typeface="Arial"/>
                <a:cs typeface="Arial"/>
              </a:rPr>
              <a:t>th</a:t>
            </a:r>
            <a:r>
              <a:rPr lang="en-US" sz="1800" b="1" i="1" dirty="0">
                <a:solidFill>
                  <a:schemeClr val="bg2"/>
                </a:solidFill>
                <a:latin typeface="Arial"/>
                <a:cs typeface="Arial"/>
              </a:rPr>
              <a:t>, 2013</a:t>
            </a:r>
          </a:p>
          <a:p>
            <a:pPr eaLnBrk="1" hangingPunct="1">
              <a:spcBef>
                <a:spcPct val="20000"/>
              </a:spcBef>
            </a:pPr>
            <a:endParaRPr lang="en-US" sz="18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pl-PL" sz="1600" b="1" i="1" dirty="0" smtClean="0">
                <a:latin typeface="Arial"/>
                <a:cs typeface="Arial"/>
              </a:rPr>
              <a:t>Sean Copeland &amp; Tom Taylor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Department </a:t>
            </a: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of Aeronautics &amp; Astronautics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Stanford </a:t>
            </a: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University</a:t>
            </a:r>
            <a:endParaRPr lang="en-US" sz="1400" i="1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249061" y="742574"/>
            <a:ext cx="7304325" cy="1504950"/>
          </a:xfrm>
          <a:noFill/>
          <a:ln/>
        </p:spPr>
        <p:txBody>
          <a:bodyPr vert="horz"/>
          <a:lstStyle/>
          <a:p>
            <a:pPr algn="l"/>
            <a:r>
              <a:rPr lang="en-US" b="1" i="1" dirty="0" smtClean="0">
                <a:latin typeface="Arial"/>
                <a:cs typeface="Arial"/>
              </a:rPr>
              <a:t>Running SU</a:t>
            </a:r>
            <a:r>
              <a:rPr lang="en-US" b="1" i="1" baseline="30000" dirty="0" smtClean="0">
                <a:latin typeface="Arial"/>
                <a:cs typeface="Arial"/>
              </a:rPr>
              <a:t>2</a:t>
            </a:r>
            <a:endParaRPr lang="en-US" b="1" baseline="30000" dirty="0">
              <a:latin typeface="Arial"/>
              <a:cs typeface="Arial"/>
            </a:endParaRPr>
          </a:p>
        </p:txBody>
      </p:sp>
      <p:pic>
        <p:nvPicPr>
          <p:cNvPr id="7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83" y="2546220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8034399" y="150898"/>
            <a:ext cx="1084455" cy="880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95"/>
    </mc:Choice>
    <mc:Fallback xmlns="" xmlns:mv="urn:schemas-microsoft-com:mac:vml">
      <p:transition spd="slow" advTm="593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Separated Flow Over Cylinder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Content Placeholder 9" descr="vortex_street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" b="518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7197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Tip Vortices From Rotor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 descr="vorticity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r="4464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369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Online documentation</a:t>
            </a:r>
          </a:p>
          <a:p>
            <a:pPr marL="457200" lvl="1" indent="0">
              <a:buNone/>
            </a:pPr>
            <a:r>
              <a:rPr lang="en-US" sz="2400" dirty="0" smtClean="0"/>
              <a:t>	http</a:t>
            </a:r>
            <a:r>
              <a:rPr lang="en-US" sz="2400" dirty="0"/>
              <a:t>://su2.stanford.edu</a:t>
            </a:r>
            <a:endParaRPr lang="en-US" sz="24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nline tutorials</a:t>
            </a:r>
          </a:p>
          <a:p>
            <a:pPr marL="457200" lvl="1" indent="0">
              <a:buNone/>
            </a:pPr>
            <a:r>
              <a:rPr lang="en-US" sz="2400" dirty="0" smtClean="0"/>
              <a:t>	&gt; User Guide &gt; User’s Guide &gt; User’s Tutorials</a:t>
            </a:r>
          </a:p>
          <a:p>
            <a:r>
              <a:rPr lang="en-US" sz="2800" dirty="0" err="1" smtClean="0"/>
              <a:t>TestCases</a:t>
            </a:r>
            <a:r>
              <a:rPr lang="en-US" sz="2800" dirty="0" smtClean="0"/>
              <a:t> directory</a:t>
            </a:r>
          </a:p>
          <a:p>
            <a:pPr marL="457200" lvl="1" indent="0">
              <a:buNone/>
            </a:pPr>
            <a:r>
              <a:rPr lang="en-US" sz="2400" dirty="0" smtClean="0"/>
              <a:t>	/SU2/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/</a:t>
            </a:r>
          </a:p>
          <a:p>
            <a:r>
              <a:rPr lang="en-US" sz="2800" dirty="0" smtClean="0"/>
              <a:t>CFD Online forum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nl-NL" sz="2400" dirty="0"/>
              <a:t>http://</a:t>
            </a:r>
            <a:r>
              <a:rPr lang="nl-NL" sz="2400" dirty="0" err="1"/>
              <a:t>www.cfd-online.com</a:t>
            </a:r>
            <a:r>
              <a:rPr lang="nl-NL" sz="2400" dirty="0"/>
              <a:t>/Forums/su2/</a:t>
            </a:r>
            <a:endParaRPr lang="en-US" sz="2400" dirty="0" smtClean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2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476" y="1983704"/>
            <a:ext cx="4366382" cy="39079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ea typeface="ＭＳ Ｐゴシック" charset="-128"/>
              </a:rPr>
              <a:t>SU</a:t>
            </a:r>
            <a:r>
              <a:rPr lang="en-US" sz="2800" baseline="30000" dirty="0" smtClean="0">
                <a:ea typeface="ＭＳ Ｐゴシック" charset="-128"/>
              </a:rPr>
              <a:t>2</a:t>
            </a:r>
            <a:r>
              <a:rPr lang="en-US" sz="2800" dirty="0" smtClean="0">
                <a:ea typeface="ＭＳ Ｐゴシック" charset="-128"/>
              </a:rPr>
              <a:t> environment variable</a:t>
            </a:r>
          </a:p>
          <a:p>
            <a:pPr eaLnBrk="1" hangingPunct="1">
              <a:defRPr/>
            </a:pPr>
            <a:r>
              <a:rPr lang="en-US" sz="2800" dirty="0" smtClean="0">
                <a:ea typeface="ＭＳ Ｐゴシック" charset="-128"/>
              </a:rPr>
              <a:t>What do I need to run a simulation?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Test case definition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Interactive session</a:t>
            </a:r>
          </a:p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Questions?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sz="240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2" y="1849209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 bwMode="auto">
          <a:xfrm>
            <a:off x="8034399" y="150898"/>
            <a:ext cx="1084455" cy="880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1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8"/>
    </mc:Choice>
    <mc:Fallback xmlns="" xmlns:mv="urn:schemas-microsoft-com:mac:vml">
      <p:transition spd="slow" advTm="30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</a:t>
            </a:r>
            <a:r>
              <a:rPr lang="en-US" baseline="30000" dirty="0" smtClean="0"/>
              <a:t>2</a:t>
            </a:r>
            <a:r>
              <a:rPr lang="en-US" dirty="0" smtClean="0"/>
              <a:t>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Did you set your SU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environment variables during the installation procedure?</a:t>
            </a:r>
          </a:p>
          <a:p>
            <a:r>
              <a:rPr lang="en-US" sz="2800" dirty="0" smtClean="0"/>
              <a:t>i.e., in .</a:t>
            </a:r>
            <a:r>
              <a:rPr lang="en-US" sz="2800" dirty="0" err="1" smtClean="0"/>
              <a:t>bashrc</a:t>
            </a:r>
            <a:r>
              <a:rPr lang="en-US" sz="2800" dirty="0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440" y="3108960"/>
            <a:ext cx="7934960" cy="1815882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# Set the SU2 source code home directory</a:t>
            </a:r>
          </a:p>
          <a:p>
            <a:r>
              <a:rPr lang="en-US" sz="1400" dirty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xport SU2_HOME=/Users/</a:t>
            </a:r>
            <a:r>
              <a:rPr lang="en-US" sz="1400" dirty="0" err="1" smtClean="0">
                <a:latin typeface="Courier"/>
                <a:cs typeface="Courier"/>
              </a:rPr>
              <a:t>tomtaylor</a:t>
            </a:r>
            <a:r>
              <a:rPr lang="en-US" sz="1400" dirty="0" smtClean="0">
                <a:latin typeface="Courier"/>
                <a:cs typeface="Courier"/>
              </a:rPr>
              <a:t>/SU2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# Identify directory where SU2 </a:t>
            </a:r>
            <a:r>
              <a:rPr lang="en-US" sz="1400" dirty="0" err="1" smtClean="0">
                <a:latin typeface="Courier"/>
                <a:cs typeface="Courier"/>
              </a:rPr>
              <a:t>executables</a:t>
            </a:r>
            <a:r>
              <a:rPr lang="en-US" sz="1400" dirty="0" smtClean="0">
                <a:latin typeface="Courier"/>
                <a:cs typeface="Courier"/>
              </a:rPr>
              <a:t> and python scripts are stored</a:t>
            </a:r>
          </a:p>
          <a:p>
            <a:r>
              <a:rPr lang="en-US" sz="1400" dirty="0" smtClean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xport SU2_RUN=/Users/</a:t>
            </a:r>
            <a:r>
              <a:rPr lang="en-US" sz="1400" dirty="0" err="1" smtClean="0">
                <a:latin typeface="Courier"/>
                <a:cs typeface="Courier"/>
              </a:rPr>
              <a:t>tomtaylor</a:t>
            </a:r>
            <a:r>
              <a:rPr lang="en-US" sz="1400" dirty="0" smtClean="0">
                <a:latin typeface="Courier"/>
                <a:cs typeface="Courier"/>
              </a:rPr>
              <a:t>/SU2Py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# Add SU2_RUN to the $PATH</a:t>
            </a:r>
          </a:p>
          <a:p>
            <a:r>
              <a:rPr lang="en-US" sz="1400" dirty="0" smtClean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xport PATH=$PATH:$SU2_RUN</a:t>
            </a:r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Simulations with SU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do I need to run simulations with SU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Configuration file (.</a:t>
            </a:r>
            <a:r>
              <a:rPr lang="en-US" dirty="0" err="1" smtClean="0"/>
              <a:t>cfg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Mesh file (.su2 or .</a:t>
            </a:r>
            <a:r>
              <a:rPr lang="en-US" dirty="0" err="1" smtClean="0"/>
              <a:t>cgns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This session will use: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nv_NACA0012.cfg</a:t>
            </a:r>
          </a:p>
          <a:p>
            <a:pPr lvl="1"/>
            <a:r>
              <a:rPr lang="en-US" sz="2400" dirty="0" smtClean="0"/>
              <a:t>Mesh_NACA0012_inv.su2</a:t>
            </a:r>
            <a:endParaRPr lang="en-US" sz="2400" dirty="0"/>
          </a:p>
          <a:p>
            <a:r>
              <a:rPr lang="en-US" sz="2800" dirty="0" smtClean="0"/>
              <a:t>These are found in</a:t>
            </a:r>
          </a:p>
          <a:p>
            <a:pPr marL="457200" lvl="1" indent="0">
              <a:buNone/>
            </a:pPr>
            <a:r>
              <a:rPr lang="en-US" sz="2400" dirty="0" smtClean="0"/>
              <a:t>	&gt; User Guide &gt; Quick Start Tutorial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/SU2/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/inv_NACA0012/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br>
              <a:rPr lang="en-US" dirty="0" smtClean="0"/>
            </a:br>
            <a:r>
              <a:rPr lang="en-US" sz="2400" dirty="0" smtClean="0"/>
              <a:t>NACA 0012 Airfoil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95400"/>
            <a:ext cx="4191000" cy="4800600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Transonic, Euler flow</a:t>
            </a:r>
          </a:p>
          <a:p>
            <a:r>
              <a:rPr lang="en-US" sz="2800" dirty="0" smtClean="0"/>
              <a:t>Mach No. = 0.8</a:t>
            </a:r>
          </a:p>
          <a:p>
            <a:r>
              <a:rPr lang="en-US" sz="2800" dirty="0" smtClean="0"/>
              <a:t>Pressure = 101,325 Nm</a:t>
            </a:r>
            <a:r>
              <a:rPr lang="en-US" sz="2800" baseline="30000" dirty="0" smtClean="0"/>
              <a:t>-2</a:t>
            </a:r>
          </a:p>
          <a:p>
            <a:r>
              <a:rPr lang="en-US" sz="2800" dirty="0" smtClean="0"/>
              <a:t>Temperature = 273.15K</a:t>
            </a:r>
          </a:p>
          <a:p>
            <a:r>
              <a:rPr lang="en-US" sz="2800" dirty="0" smtClean="0"/>
              <a:t>Angle of attack = 1.25</a:t>
            </a:r>
            <a:r>
              <a:rPr lang="en-US" sz="2800" baseline="30000" dirty="0" smtClean="0"/>
              <a:t>o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060" y="1583813"/>
            <a:ext cx="4079619" cy="40854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Solution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Most parameters have default values</a:t>
            </a:r>
          </a:p>
          <a:p>
            <a:r>
              <a:rPr lang="en-US" sz="2800" dirty="0" smtClean="0"/>
              <a:t>Order of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options is not important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97760" y="2042160"/>
            <a:ext cx="4348480" cy="2893100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PHYSICAL_PROBLEM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EULER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MATH_PROBLEM= DIRECT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MACH_NUMBER</a:t>
            </a:r>
            <a:r>
              <a:rPr lang="en-US" sz="1400" dirty="0">
                <a:latin typeface="Courier"/>
                <a:cs typeface="Courier"/>
              </a:rPr>
              <a:t>= 0.8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AoA</a:t>
            </a:r>
            <a:r>
              <a:rPr lang="en-US" sz="1400" dirty="0">
                <a:latin typeface="Courier"/>
                <a:cs typeface="Courier"/>
              </a:rPr>
              <a:t>= 1.25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FREESTREAM_PRESSURE</a:t>
            </a:r>
            <a:r>
              <a:rPr lang="en-US" sz="1400" dirty="0">
                <a:latin typeface="Courier"/>
                <a:cs typeface="Courier"/>
              </a:rPr>
              <a:t>= 101325.0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FREESTREAM_TEMPERATURE</a:t>
            </a:r>
            <a:r>
              <a:rPr lang="en-US" sz="1400" dirty="0">
                <a:latin typeface="Courier"/>
                <a:cs typeface="Courier"/>
              </a:rPr>
              <a:t>= 273.15</a:t>
            </a:r>
          </a:p>
          <a:p>
            <a:r>
              <a:rPr lang="en-US" sz="1400" dirty="0">
                <a:latin typeface="Courier"/>
                <a:cs typeface="Courier"/>
              </a:rPr>
              <a:t>%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MESH_FILENAME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mesh_NACA0012_inv.su2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1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Simulations can be restarted from partially converged results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271520"/>
            <a:ext cx="4572000" cy="738664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EXT_ITER= </a:t>
            </a:r>
            <a:r>
              <a:rPr lang="en-US" sz="1400" dirty="0" smtClean="0">
                <a:latin typeface="Courier"/>
                <a:cs typeface="Courier"/>
              </a:rPr>
              <a:t>50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4521200"/>
            <a:ext cx="4572000" cy="738664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YES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>
                <a:latin typeface="Courier"/>
                <a:cs typeface="Courier"/>
              </a:rPr>
              <a:t>solution_flow.dat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Parameters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Among the many options in the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file, various parameters exist to modify the solution method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</a:t>
            </a:r>
            <a:r>
              <a:rPr lang="en-US" sz="2800" dirty="0" smtClean="0"/>
              <a:t>options: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87600" y="3434080"/>
            <a:ext cx="4348480" cy="1600438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CFL_NUMBER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4.0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CFL_RAMP= ( </a:t>
            </a:r>
            <a:r>
              <a:rPr lang="en-US" sz="1400" dirty="0" smtClean="0">
                <a:latin typeface="Courier"/>
                <a:cs typeface="Courier"/>
              </a:rPr>
              <a:t>1.1, 10, </a:t>
            </a:r>
            <a:r>
              <a:rPr lang="en-US" sz="1400" dirty="0">
                <a:latin typeface="Courier"/>
                <a:cs typeface="Courier"/>
              </a:rPr>
              <a:t>10.0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CONV_NUM_METHOD_FLOW= ROE</a:t>
            </a:r>
            <a:r>
              <a:rPr lang="en-US" sz="1400" dirty="0" smtClean="0">
                <a:latin typeface="Courier"/>
                <a:cs typeface="Courier"/>
              </a:rPr>
              <a:t>-2ND_ORDER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7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Adjoint</a:t>
            </a:r>
            <a:r>
              <a:rPr lang="en-US" dirty="0" smtClean="0"/>
              <a:t> Solution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Sensitivity of a functional to changes in the flow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.g., How does changing the airfoil shape affect lift?</a:t>
            </a:r>
            <a:endParaRPr lang="en-US" dirty="0" smtClean="0"/>
          </a:p>
          <a:p>
            <a:r>
              <a:rPr lang="en-US" sz="2800" dirty="0" smtClean="0"/>
              <a:t>Additional required file:</a:t>
            </a:r>
          </a:p>
          <a:p>
            <a:pPr lvl="1"/>
            <a:r>
              <a:rPr lang="en-US" sz="2400" dirty="0" smtClean="0"/>
              <a:t>Converged flow solution</a:t>
            </a:r>
            <a:endParaRPr lang="en-US" sz="2400" dirty="0"/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5360" y="3962400"/>
            <a:ext cx="4663440" cy="2031325"/>
          </a:xfrm>
          <a:prstGeom prst="rect">
            <a:avLst/>
          </a:prstGeom>
          <a:solidFill>
            <a:srgbClr val="FFFA9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MATH_PROBLEM= </a:t>
            </a:r>
            <a:r>
              <a:rPr lang="en-US" sz="1400" dirty="0" smtClean="0">
                <a:latin typeface="Courier"/>
                <a:cs typeface="Courier"/>
              </a:rPr>
              <a:t>ADJOINT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ADJOINT_TYPE= </a:t>
            </a:r>
            <a:r>
              <a:rPr lang="en-US" sz="1400" dirty="0" smtClean="0">
                <a:latin typeface="Courier"/>
                <a:cs typeface="Courier"/>
              </a:rPr>
              <a:t>CONTINUOUS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ADJ_OBJFUNC= </a:t>
            </a:r>
            <a:r>
              <a:rPr lang="en-US" sz="1400" dirty="0" smtClean="0">
                <a:latin typeface="Courier"/>
                <a:cs typeface="Courier"/>
              </a:rPr>
              <a:t>DRAG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 smtClean="0">
                <a:latin typeface="Courier"/>
                <a:cs typeface="Courier"/>
              </a:rPr>
              <a:t>solution_flow.dat</a:t>
            </a:r>
            <a:endParaRPr lang="pl-PL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4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27584</TotalTime>
  <Words>483</Words>
  <Application>Microsoft Macintosh PowerPoint</Application>
  <PresentationFormat>On-screen Show (4:3)</PresentationFormat>
  <Paragraphs>155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 Presentation</vt:lpstr>
      <vt:lpstr>Running SU2</vt:lpstr>
      <vt:lpstr>Outline</vt:lpstr>
      <vt:lpstr>SU2 Environment Variables</vt:lpstr>
      <vt:lpstr>Running Simulations with SU2</vt:lpstr>
      <vt:lpstr>Test Case NACA 0012 Airfoil</vt:lpstr>
      <vt:lpstr>Flow Solution</vt:lpstr>
      <vt:lpstr>Restart</vt:lpstr>
      <vt:lpstr>Solver Parameters</vt:lpstr>
      <vt:lpstr>Adjoint Solution</vt:lpstr>
      <vt:lpstr>Example: Separated Flow Over Cylinder</vt:lpstr>
      <vt:lpstr>Example: Tip Vortices From Rotor</vt:lpstr>
      <vt:lpstr>Additional Resources</vt:lpstr>
    </vt:vector>
  </TitlesOfParts>
  <Manager/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University Unstructured (SU2): An open-source integrated computational environment for multi-physics simulation and design</dc:title>
  <dc:subject>Stanford University Unstructured</dc:subject>
  <dc:creator>Francisco Palacios</dc:creator>
  <cp:keywords/>
  <dc:description/>
  <cp:lastModifiedBy>Tom Taylor</cp:lastModifiedBy>
  <cp:revision>743</cp:revision>
  <dcterms:created xsi:type="dcterms:W3CDTF">2013-01-14T21:43:30Z</dcterms:created>
  <dcterms:modified xsi:type="dcterms:W3CDTF">2013-01-15T19:31:31Z</dcterms:modified>
  <cp:category/>
</cp:coreProperties>
</file>