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456" r:id="rId3"/>
    <p:sldId id="457" r:id="rId4"/>
    <p:sldId id="458" r:id="rId5"/>
    <p:sldId id="459" r:id="rId6"/>
    <p:sldId id="461" r:id="rId7"/>
    <p:sldId id="349" r:id="rId8"/>
    <p:sldId id="462" r:id="rId9"/>
    <p:sldId id="470" r:id="rId10"/>
    <p:sldId id="465" r:id="rId11"/>
    <p:sldId id="471" r:id="rId12"/>
    <p:sldId id="466" r:id="rId13"/>
    <p:sldId id="469" r:id="rId14"/>
    <p:sldId id="468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74"/>
    <a:srgbClr val="B1AD9F"/>
    <a:srgbClr val="9E0D98"/>
    <a:srgbClr val="FFFA9F"/>
    <a:srgbClr val="FFFF66"/>
    <a:srgbClr val="FCFB51"/>
    <a:srgbClr val="FDFD32"/>
    <a:srgbClr val="008040"/>
    <a:srgbClr val="66FF66"/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7" autoAdjust="0"/>
    <p:restoredTop sz="98907" autoAdjust="0"/>
  </p:normalViewPr>
  <p:slideViewPr>
    <p:cSldViewPr snapToGrid="0">
      <p:cViewPr>
        <p:scale>
          <a:sx n="100" d="100"/>
          <a:sy n="100" d="100"/>
        </p:scale>
        <p:origin x="-210" y="-414"/>
      </p:cViewPr>
      <p:guideLst>
        <p:guide orient="horz" pos="4319"/>
        <p:guide pos="57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36" d="100"/>
        <a:sy n="236" d="100"/>
      </p:scale>
      <p:origin x="0" y="29952"/>
    </p:cViewPr>
  </p:sorterViewPr>
  <p:notesViewPr>
    <p:cSldViewPr snapToGrid="0" snapToObjects="1">
      <p:cViewPr varScale="1">
        <p:scale>
          <a:sx n="101" d="100"/>
          <a:sy n="101" d="100"/>
        </p:scale>
        <p:origin x="-448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7585D-3319-2848-ADBB-136B33F33AE1}" type="datetimeFigureOut">
              <a:rPr lang="es-ES_tradnl" smtClean="0"/>
              <a:pPr/>
              <a:t>10/09/2014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BFF25-F2DD-D44B-8DA9-B766E9B630F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91776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2BE94EF-8A55-4945-808E-E03E18ED1A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7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EA69A7-7C04-8646-9441-1AAE17496DB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082D79-53A5-1F43-B258-5E35C01122D3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15th,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E72C31D-8AAB-C74A-AB6C-7A200731F7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15th,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327632-CE63-A847-914F-A1F825E2A6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15th,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3880855-7A67-3748-B6A2-A4B8B78A59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tiff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theme" Target="../theme/theme1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4572000" cy="37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9596"/>
            <a:ext cx="3352800" cy="1160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1676" y="6543789"/>
            <a:ext cx="1380057" cy="3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Jan 15th, 2013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1733" y="6543789"/>
            <a:ext cx="6841067" cy="31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SU2 Release Version 2.0 Workshop</a:t>
            </a:r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101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" name="Oval 20"/>
          <p:cNvSpPr>
            <a:spLocks noChangeArrowheads="1"/>
          </p:cNvSpPr>
          <p:nvPr userDrawn="1"/>
        </p:nvSpPr>
        <p:spPr bwMode="auto">
          <a:xfrm>
            <a:off x="109539" y="95250"/>
            <a:ext cx="8591956" cy="2994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noProof="0"/>
          </a:p>
        </p:txBody>
      </p:sp>
      <p:pic>
        <p:nvPicPr>
          <p:cNvPr id="17" name="Picture 16" descr="adl_logo.png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" y="10546"/>
            <a:ext cx="2184652" cy="408185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7500" y="0"/>
            <a:ext cx="648108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32800" y="6543789"/>
            <a:ext cx="567256" cy="3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fld id="{651D3F06-29C6-BB45-B1A9-E8865DC8A22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2" name="Imagen 21" descr="SU_BlockStree_2color.tif"/>
          <p:cNvPicPr>
            <a:picLocks noChangeAspect="1"/>
          </p:cNvPicPr>
          <p:nvPr userDrawn="1"/>
        </p:nvPicPr>
        <p:blipFill>
          <a:blip r:embed="rId11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" y="470807"/>
            <a:ext cx="433310" cy="577747"/>
          </a:xfrm>
          <a:prstGeom prst="rect">
            <a:avLst/>
          </a:prstGeom>
        </p:spPr>
      </p:pic>
      <p:pic>
        <p:nvPicPr>
          <p:cNvPr id="15" name="Imagen 12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05" y="229157"/>
            <a:ext cx="863682" cy="73719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3200" b="0">
          <a:solidFill>
            <a:srgbClr val="800000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261457" y="2679699"/>
            <a:ext cx="4556826" cy="3464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800" b="1" i="1" dirty="0" err="1" smtClean="0">
                <a:latin typeface="Arial"/>
                <a:cs typeface="Arial"/>
              </a:rPr>
              <a:t>Pointwise</a:t>
            </a:r>
            <a:r>
              <a:rPr lang="en-US" sz="1800" b="1" i="1" baseline="30000" dirty="0" smtClean="0">
                <a:latin typeface="Arial"/>
                <a:cs typeface="Arial"/>
              </a:rPr>
              <a:t>®</a:t>
            </a:r>
            <a:r>
              <a:rPr lang="en-US" sz="1800" b="1" i="1" dirty="0" smtClean="0">
                <a:latin typeface="Arial"/>
                <a:cs typeface="Arial"/>
              </a:rPr>
              <a:t>  and SU2 Joint Workshop</a:t>
            </a:r>
            <a:endParaRPr lang="en-US" sz="1800" b="1" i="1" dirty="0" smtClean="0">
              <a:latin typeface="Arial"/>
              <a:cs typeface="Arial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800" b="1" i="1" dirty="0" smtClean="0">
                <a:solidFill>
                  <a:schemeClr val="bg2"/>
                </a:solidFill>
                <a:latin typeface="Arial"/>
                <a:cs typeface="Arial"/>
              </a:rPr>
              <a:t>Stanford University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i="1" dirty="0" smtClean="0">
                <a:solidFill>
                  <a:schemeClr val="bg2"/>
                </a:solidFill>
                <a:latin typeface="Arial"/>
                <a:cs typeface="Arial"/>
              </a:rPr>
              <a:t>Monday, September 29</a:t>
            </a:r>
            <a:r>
              <a:rPr lang="en-US" sz="1800" b="1" i="1" baseline="30000" dirty="0" smtClean="0">
                <a:solidFill>
                  <a:schemeClr val="bg2"/>
                </a:solidFill>
                <a:latin typeface="Arial"/>
                <a:cs typeface="Arial"/>
              </a:rPr>
              <a:t>th</a:t>
            </a:r>
            <a:r>
              <a:rPr lang="en-US" sz="1800" b="1" i="1" dirty="0" smtClean="0">
                <a:solidFill>
                  <a:schemeClr val="bg2"/>
                </a:solidFill>
                <a:latin typeface="Arial"/>
                <a:cs typeface="Arial"/>
              </a:rPr>
              <a:t>, 2014</a:t>
            </a:r>
            <a:endParaRPr lang="en-US" sz="1800" b="1" i="1" dirty="0">
              <a:solidFill>
                <a:schemeClr val="bg2"/>
              </a:solidFill>
              <a:latin typeface="Arial"/>
              <a:cs typeface="Arial"/>
            </a:endParaRPr>
          </a:p>
          <a:p>
            <a:pPr eaLnBrk="1" hangingPunct="1">
              <a:spcBef>
                <a:spcPct val="20000"/>
              </a:spcBef>
            </a:pPr>
            <a:endParaRPr lang="en-US" sz="1800" b="1" i="1" dirty="0" smtClean="0">
              <a:latin typeface="Arial"/>
              <a:cs typeface="Arial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600" b="1" i="1" dirty="0" smtClean="0">
                <a:latin typeface="Arial"/>
                <a:cs typeface="Arial"/>
              </a:rPr>
              <a:t>Heather Kline &amp; Andrew </a:t>
            </a:r>
            <a:r>
              <a:rPr lang="en-US" sz="1600" b="1" i="1" dirty="0" err="1" smtClean="0">
                <a:latin typeface="Arial"/>
                <a:cs typeface="Arial"/>
              </a:rPr>
              <a:t>Wendorff</a:t>
            </a:r>
            <a:endParaRPr lang="pl-PL" sz="1600" b="1" i="1" dirty="0" smtClean="0">
              <a:latin typeface="Arial"/>
              <a:cs typeface="Arial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400" b="1" i="1" dirty="0" smtClean="0">
                <a:solidFill>
                  <a:schemeClr val="bg2"/>
                </a:solidFill>
                <a:latin typeface="Arial"/>
                <a:cs typeface="Arial"/>
              </a:rPr>
              <a:t>Department </a:t>
            </a:r>
            <a:r>
              <a:rPr lang="en-US" sz="1400" b="1" i="1" dirty="0">
                <a:solidFill>
                  <a:schemeClr val="bg2"/>
                </a:solidFill>
                <a:latin typeface="Arial"/>
                <a:cs typeface="Arial"/>
              </a:rPr>
              <a:t>of Aeronautics &amp; Astronautics</a:t>
            </a:r>
          </a:p>
          <a:p>
            <a:pPr eaLnBrk="1" hangingPunct="1">
              <a:spcBef>
                <a:spcPct val="20000"/>
              </a:spcBef>
            </a:pPr>
            <a:r>
              <a:rPr lang="en-US" sz="1400" b="1" i="1" dirty="0">
                <a:solidFill>
                  <a:schemeClr val="bg2"/>
                </a:solidFill>
                <a:latin typeface="Arial"/>
                <a:cs typeface="Arial"/>
              </a:rPr>
              <a:t>Stanford </a:t>
            </a:r>
            <a:r>
              <a:rPr lang="en-US" sz="1400" b="1" i="1" dirty="0" smtClean="0">
                <a:solidFill>
                  <a:schemeClr val="bg2"/>
                </a:solidFill>
                <a:latin typeface="Arial"/>
                <a:cs typeface="Arial"/>
              </a:rPr>
              <a:t>University</a:t>
            </a:r>
            <a:endParaRPr lang="en-US" sz="1400" i="1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249061" y="742574"/>
            <a:ext cx="7304325" cy="1504950"/>
          </a:xfrm>
          <a:noFill/>
          <a:ln/>
        </p:spPr>
        <p:txBody>
          <a:bodyPr vert="horz"/>
          <a:lstStyle/>
          <a:p>
            <a:pPr algn="l"/>
            <a:r>
              <a:rPr lang="en-US" b="1" i="1" dirty="0" smtClean="0">
                <a:latin typeface="Arial"/>
                <a:cs typeface="Arial"/>
              </a:rPr>
              <a:t>Running SU</a:t>
            </a:r>
            <a:r>
              <a:rPr lang="en-US" b="1" i="1" baseline="30000" dirty="0" smtClean="0">
                <a:latin typeface="Arial"/>
                <a:cs typeface="Arial"/>
              </a:rPr>
              <a:t>2</a:t>
            </a:r>
            <a:endParaRPr lang="en-US" b="1" baseline="30000" dirty="0">
              <a:latin typeface="Arial"/>
              <a:cs typeface="Arial"/>
            </a:endParaRPr>
          </a:p>
        </p:txBody>
      </p:sp>
      <p:pic>
        <p:nvPicPr>
          <p:cNvPr id="7" name="Imagen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583" y="2546220"/>
            <a:ext cx="3921277" cy="3347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 bwMode="auto">
          <a:xfrm>
            <a:off x="8034399" y="150898"/>
            <a:ext cx="1084455" cy="880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395"/>
    </mc:Choice>
    <mc:Fallback xmlns:mv="urn:schemas-microsoft-com:mac:vml" xmlns="">
      <p:transition spd="slow" advTm="5939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Adjoint</a:t>
            </a:r>
            <a:r>
              <a:rPr lang="en-US" dirty="0" smtClean="0"/>
              <a:t> Solution</a:t>
            </a:r>
            <a:endParaRPr lang="en-US" sz="24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Sensitivity of a functional to changes in the flow</a:t>
            </a:r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.g., How does changing the airfoil shape affect lift?</a:t>
            </a:r>
            <a:endParaRPr lang="en-US" dirty="0" smtClean="0"/>
          </a:p>
          <a:p>
            <a:r>
              <a:rPr lang="en-US" sz="2800" dirty="0" smtClean="0"/>
              <a:t>Additional required file:</a:t>
            </a:r>
          </a:p>
          <a:p>
            <a:pPr lvl="1"/>
            <a:r>
              <a:rPr lang="en-US" sz="2400" dirty="0" smtClean="0"/>
              <a:t>Converged flow solution</a:t>
            </a:r>
            <a:endParaRPr lang="en-US" sz="2400" dirty="0"/>
          </a:p>
          <a:p>
            <a:r>
              <a:rPr lang="en-US" sz="2800" dirty="0" err="1" smtClean="0"/>
              <a:t>Config</a:t>
            </a:r>
            <a:r>
              <a:rPr lang="en-US" sz="2800" dirty="0" smtClean="0"/>
              <a:t> options:</a:t>
            </a:r>
            <a:endParaRPr lang="en-US" sz="2800" dirty="0"/>
          </a:p>
          <a:p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45360" y="3962400"/>
            <a:ext cx="4663440" cy="2031325"/>
          </a:xfrm>
          <a:prstGeom prst="rect">
            <a:avLst/>
          </a:prstGeom>
          <a:solidFill>
            <a:srgbClr val="FFFA9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MATH_PROBLEM= </a:t>
            </a:r>
            <a:r>
              <a:rPr lang="en-US" sz="1400" dirty="0" smtClean="0">
                <a:latin typeface="Courier"/>
                <a:cs typeface="Courier"/>
              </a:rPr>
              <a:t>ADJOINT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>
                <a:latin typeface="Courier"/>
                <a:cs typeface="Courier"/>
              </a:rPr>
              <a:t>RESTART_SOL= NO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ADJOINT_TYPE= </a:t>
            </a:r>
            <a:r>
              <a:rPr lang="en-US" sz="1400" dirty="0" smtClean="0">
                <a:latin typeface="Courier"/>
                <a:cs typeface="Courier"/>
              </a:rPr>
              <a:t>CONTINUOUS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>
                <a:latin typeface="Courier"/>
                <a:cs typeface="Courier"/>
              </a:rPr>
              <a:t>ADJ_OBJFUNC= </a:t>
            </a:r>
            <a:r>
              <a:rPr lang="en-US" sz="1400" dirty="0" smtClean="0">
                <a:latin typeface="Courier"/>
                <a:cs typeface="Courier"/>
              </a:rPr>
              <a:t>DRAG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pl-PL" sz="1400" dirty="0">
                <a:latin typeface="Courier"/>
                <a:cs typeface="Courier"/>
              </a:rPr>
              <a:t>SOLUTION_FLOW_FILENAME= </a:t>
            </a:r>
            <a:r>
              <a:rPr lang="pl-PL" sz="1400" dirty="0" err="1" smtClean="0">
                <a:latin typeface="Courier"/>
                <a:cs typeface="Courier"/>
              </a:rPr>
              <a:t>solution_flow.dat</a:t>
            </a:r>
            <a:endParaRPr lang="pl-PL" sz="1400" dirty="0">
              <a:latin typeface="Courier"/>
              <a:cs typeface="Courie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146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:mv="urn:schemas-microsoft-com:mac:vml" xmlns=""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Adjoint Solution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40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Separated Flow Over Cylinder</a:t>
            </a:r>
            <a:endParaRPr lang="en-US" sz="24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" name="Content Placeholder 9" descr="vortex_street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" b="518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271972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:mv="urn:schemas-microsoft-com:mac:vml" xmlns=""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Tip Vortices From Rotor</a:t>
            </a:r>
            <a:endParaRPr lang="en-US" sz="24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Content Placeholder 7" descr="vorticity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4" r="4464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23695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:mv="urn:schemas-microsoft-com:mac:vml" xmlns=""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sz="24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Online documentation</a:t>
            </a:r>
          </a:p>
          <a:p>
            <a:pPr marL="457200" lvl="1" indent="0">
              <a:buNone/>
            </a:pPr>
            <a:r>
              <a:rPr lang="en-US" sz="2400" dirty="0" smtClean="0"/>
              <a:t>	http</a:t>
            </a:r>
            <a:r>
              <a:rPr lang="en-US" sz="2400" dirty="0"/>
              <a:t>://su2.stanford.edu</a:t>
            </a:r>
            <a:endParaRPr lang="en-US" sz="2400" dirty="0" smtClean="0"/>
          </a:p>
          <a:p>
            <a:r>
              <a:rPr lang="en-US" sz="2800" dirty="0"/>
              <a:t>O</a:t>
            </a:r>
            <a:r>
              <a:rPr lang="en-US" sz="2800" dirty="0" smtClean="0"/>
              <a:t>nline tutorials</a:t>
            </a:r>
          </a:p>
          <a:p>
            <a:pPr marL="457200" lvl="1" indent="0"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su2.stanford.edu &gt; Training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also </a:t>
            </a:r>
            <a:r>
              <a:rPr lang="en-US" sz="2400" dirty="0"/>
              <a:t>accessible via su2.stanford.edu &gt; Guides &gt; User’s </a:t>
            </a:r>
            <a:r>
              <a:rPr lang="en-US" sz="2400" dirty="0" smtClean="0"/>
              <a:t>Tutorials</a:t>
            </a:r>
            <a:endParaRPr lang="en-US" sz="2400" dirty="0" smtClean="0"/>
          </a:p>
          <a:p>
            <a:r>
              <a:rPr lang="en-US" sz="2800" dirty="0" err="1" smtClean="0"/>
              <a:t>TestCases</a:t>
            </a:r>
            <a:r>
              <a:rPr lang="en-US" sz="2800" dirty="0" smtClean="0"/>
              <a:t> </a:t>
            </a:r>
            <a:r>
              <a:rPr lang="en-US" sz="2800" dirty="0" smtClean="0"/>
              <a:t>directory</a:t>
            </a:r>
          </a:p>
          <a:p>
            <a:pPr marL="457200" lvl="1" indent="0"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github.com/</a:t>
            </a:r>
            <a:r>
              <a:rPr lang="en-US" sz="2400" dirty="0" smtClean="0"/>
              <a:t>su2code</a:t>
            </a:r>
            <a:r>
              <a:rPr lang="en-US" sz="2400" dirty="0" smtClean="0"/>
              <a:t>/</a:t>
            </a:r>
            <a:r>
              <a:rPr lang="en-US" sz="2400" dirty="0" err="1" smtClean="0"/>
              <a:t>TestCases</a:t>
            </a:r>
            <a:r>
              <a:rPr lang="en-US" sz="2400" dirty="0" smtClean="0"/>
              <a:t>/</a:t>
            </a:r>
          </a:p>
          <a:p>
            <a:r>
              <a:rPr lang="en-US" sz="2800" dirty="0" smtClean="0"/>
              <a:t>CFD Online forum</a:t>
            </a:r>
          </a:p>
          <a:p>
            <a:pPr marL="457200" lvl="1" indent="0">
              <a:buNone/>
            </a:pPr>
            <a:r>
              <a:rPr lang="en-US" sz="2400" dirty="0" smtClean="0"/>
              <a:t>	</a:t>
            </a:r>
            <a:r>
              <a:rPr lang="nl-NL" sz="2400" dirty="0"/>
              <a:t>http://</a:t>
            </a:r>
            <a:r>
              <a:rPr lang="nl-NL" sz="2400" dirty="0" err="1"/>
              <a:t>www.cfd-online.com</a:t>
            </a:r>
            <a:r>
              <a:rPr lang="nl-NL" sz="2400" dirty="0"/>
              <a:t>/Forums/su2/</a:t>
            </a:r>
            <a:endParaRPr lang="en-US" sz="2400" dirty="0" smtClean="0"/>
          </a:p>
          <a:p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321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:mv="urn:schemas-microsoft-com:mac:vml" xmlns=""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476" y="1983704"/>
            <a:ext cx="4366382" cy="390797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 smtClean="0">
                <a:ea typeface="ＭＳ Ｐゴシック" charset="-128"/>
              </a:rPr>
              <a:t>SU</a:t>
            </a:r>
            <a:r>
              <a:rPr lang="en-US" sz="2800" baseline="30000" dirty="0" smtClean="0">
                <a:ea typeface="ＭＳ Ｐゴシック" charset="-128"/>
              </a:rPr>
              <a:t>2</a:t>
            </a:r>
            <a:r>
              <a:rPr lang="en-US" sz="2800" dirty="0" smtClean="0">
                <a:ea typeface="ＭＳ Ｐゴシック" charset="-128"/>
              </a:rPr>
              <a:t> environment variable</a:t>
            </a:r>
          </a:p>
          <a:p>
            <a:pPr eaLnBrk="1" hangingPunct="1">
              <a:defRPr/>
            </a:pPr>
            <a:r>
              <a:rPr lang="en-US" sz="2800" dirty="0" smtClean="0">
                <a:ea typeface="ＭＳ Ｐゴシック" charset="-128"/>
              </a:rPr>
              <a:t>What do I need to run a simulation?</a:t>
            </a:r>
          </a:p>
          <a:p>
            <a:pPr>
              <a:defRPr/>
            </a:pPr>
            <a:r>
              <a:rPr lang="en-US" sz="2800" dirty="0" smtClean="0">
                <a:ea typeface="ＭＳ Ｐゴシック" charset="-128"/>
              </a:rPr>
              <a:t>Test case definition</a:t>
            </a:r>
          </a:p>
          <a:p>
            <a:pPr>
              <a:defRPr/>
            </a:pPr>
            <a:r>
              <a:rPr lang="en-US" sz="2800" dirty="0" smtClean="0">
                <a:ea typeface="ＭＳ Ｐゴシック" charset="-128"/>
              </a:rPr>
              <a:t>Interactive session</a:t>
            </a:r>
          </a:p>
          <a:p>
            <a:pPr>
              <a:defRPr/>
            </a:pPr>
            <a:r>
              <a:rPr lang="en-US" sz="2800" dirty="0" smtClean="0">
                <a:ea typeface="ＭＳ Ｐゴシック" charset="-128"/>
              </a:rPr>
              <a:t>Questions?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sz="240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" name="Imagen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92" y="1849209"/>
            <a:ext cx="3921277" cy="3347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 bwMode="auto">
          <a:xfrm>
            <a:off x="8034399" y="150898"/>
            <a:ext cx="1084455" cy="880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011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8"/>
    </mc:Choice>
    <mc:Fallback xmlns:mv="urn:schemas-microsoft-com:mac:vml" xmlns="">
      <p:transition spd="slow" advTm="307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</a:t>
            </a:r>
            <a:r>
              <a:rPr lang="en-US" baseline="30000" dirty="0" smtClean="0"/>
              <a:t>2</a:t>
            </a:r>
            <a:r>
              <a:rPr lang="en-US" dirty="0" smtClean="0"/>
              <a:t> Environment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Did you set your SU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environment variables during the installation procedure?</a:t>
            </a:r>
          </a:p>
          <a:p>
            <a:r>
              <a:rPr lang="en-US" sz="2800" dirty="0" smtClean="0"/>
              <a:t>i.e., in .</a:t>
            </a:r>
            <a:r>
              <a:rPr lang="en-US" sz="2800" dirty="0" err="1" smtClean="0"/>
              <a:t>bashrc</a:t>
            </a:r>
            <a:r>
              <a:rPr lang="en-US" sz="2800" dirty="0" smtClean="0"/>
              <a:t>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9440" y="3108960"/>
            <a:ext cx="7934960" cy="1815882"/>
          </a:xfrm>
          <a:prstGeom prst="rect">
            <a:avLst/>
          </a:prstGeom>
          <a:solidFill>
            <a:srgbClr val="FFFA9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# Set the SU2 source code home directory</a:t>
            </a:r>
          </a:p>
          <a:p>
            <a:r>
              <a:rPr lang="en-US" sz="1400" dirty="0">
                <a:latin typeface="Courier"/>
                <a:cs typeface="Courier"/>
              </a:rPr>
              <a:t>e</a:t>
            </a:r>
            <a:r>
              <a:rPr lang="en-US" sz="1400" dirty="0" smtClean="0">
                <a:latin typeface="Courier"/>
                <a:cs typeface="Courier"/>
              </a:rPr>
              <a:t>xport SU2_HOME=/Users/</a:t>
            </a:r>
            <a:r>
              <a:rPr lang="en-US" sz="1400" dirty="0" err="1" smtClean="0">
                <a:latin typeface="Courier"/>
                <a:cs typeface="Courier"/>
              </a:rPr>
              <a:t>tomtaylor</a:t>
            </a:r>
            <a:r>
              <a:rPr lang="en-US" sz="1400" dirty="0" smtClean="0">
                <a:latin typeface="Courier"/>
                <a:cs typeface="Courier"/>
              </a:rPr>
              <a:t>/SU2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# Identify directory where SU2 </a:t>
            </a:r>
            <a:r>
              <a:rPr lang="en-US" sz="1400" dirty="0" err="1" smtClean="0">
                <a:latin typeface="Courier"/>
                <a:cs typeface="Courier"/>
              </a:rPr>
              <a:t>executables</a:t>
            </a:r>
            <a:r>
              <a:rPr lang="en-US" sz="1400" dirty="0" smtClean="0">
                <a:latin typeface="Courier"/>
                <a:cs typeface="Courier"/>
              </a:rPr>
              <a:t> and python scripts are stored</a:t>
            </a:r>
          </a:p>
          <a:p>
            <a:r>
              <a:rPr lang="en-US" sz="1400" dirty="0" smtClean="0">
                <a:latin typeface="Courier"/>
                <a:cs typeface="Courier"/>
              </a:rPr>
              <a:t>Export SU2_RUN=/Users/</a:t>
            </a:r>
            <a:r>
              <a:rPr lang="en-US" sz="1400" dirty="0" err="1" smtClean="0">
                <a:latin typeface="Courier"/>
                <a:cs typeface="Courier"/>
              </a:rPr>
              <a:t>tomtaylor</a:t>
            </a:r>
            <a:r>
              <a:rPr lang="en-US" sz="1400" dirty="0" smtClean="0">
                <a:latin typeface="Courier"/>
                <a:cs typeface="Courier"/>
              </a:rPr>
              <a:t>/SU2Py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# Add SU2_RUN to the $PATH</a:t>
            </a:r>
          </a:p>
          <a:p>
            <a:r>
              <a:rPr lang="en-US" sz="1400" dirty="0" smtClean="0">
                <a:latin typeface="Courier"/>
                <a:cs typeface="Courier"/>
              </a:rPr>
              <a:t>Export PATH=$PATH:$SU2_RUN</a:t>
            </a:r>
            <a:endParaRPr lang="en-US" sz="1400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Simulations with SU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What do I need to run simulations with SU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?</a:t>
            </a:r>
          </a:p>
          <a:p>
            <a:pPr lvl="1"/>
            <a:r>
              <a:rPr lang="en-US" dirty="0" smtClean="0"/>
              <a:t>Configuration file (.</a:t>
            </a:r>
            <a:r>
              <a:rPr lang="en-US" dirty="0" err="1" smtClean="0"/>
              <a:t>cfg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Mesh file (.su2 or .</a:t>
            </a:r>
            <a:r>
              <a:rPr lang="en-US" dirty="0" err="1" smtClean="0"/>
              <a:t>cgns</a:t>
            </a:r>
            <a:r>
              <a:rPr lang="en-US" dirty="0" smtClean="0"/>
              <a:t>)</a:t>
            </a:r>
          </a:p>
          <a:p>
            <a:r>
              <a:rPr lang="en-US" sz="2800" dirty="0" smtClean="0"/>
              <a:t>This session will use:</a:t>
            </a:r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nv_NACA0012.cfg</a:t>
            </a:r>
          </a:p>
          <a:p>
            <a:pPr lvl="1"/>
            <a:r>
              <a:rPr lang="en-US" sz="2400" dirty="0" smtClean="0"/>
              <a:t>Mesh_NACA0012_inv.su2</a:t>
            </a:r>
            <a:endParaRPr lang="en-US" sz="2400" dirty="0"/>
          </a:p>
          <a:p>
            <a:r>
              <a:rPr lang="en-US" sz="2800" dirty="0" smtClean="0"/>
              <a:t>These are found in</a:t>
            </a:r>
          </a:p>
          <a:p>
            <a:pPr marL="457200" lvl="1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su2.stanford.edu &gt; Training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github.com/su2code</a:t>
            </a:r>
            <a:r>
              <a:rPr lang="en-US" sz="2400" dirty="0" smtClean="0"/>
              <a:t>/</a:t>
            </a:r>
            <a:r>
              <a:rPr lang="en-US" sz="2400" dirty="0" err="1" smtClean="0"/>
              <a:t>TestCases</a:t>
            </a:r>
            <a:r>
              <a:rPr lang="en-US" sz="2400" dirty="0" smtClean="0"/>
              <a:t>/inv_NACA0012</a:t>
            </a:r>
            <a:r>
              <a:rPr lang="en-US" sz="2400" dirty="0" smtClean="0"/>
              <a:t>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br>
              <a:rPr lang="en-US" dirty="0" smtClean="0"/>
            </a:br>
            <a:r>
              <a:rPr lang="en-US" sz="2400" dirty="0" smtClean="0"/>
              <a:t>NACA 0012 Airfoil</a:t>
            </a:r>
            <a:endParaRPr lang="en-US" sz="24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95400"/>
            <a:ext cx="4191000" cy="4800600"/>
          </a:xfrm>
        </p:spPr>
        <p:txBody>
          <a:bodyPr/>
          <a:lstStyle/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Transonic, Euler flow</a:t>
            </a:r>
          </a:p>
          <a:p>
            <a:r>
              <a:rPr lang="en-US" sz="2800" dirty="0" smtClean="0"/>
              <a:t>Mach No. = 0.8</a:t>
            </a:r>
          </a:p>
          <a:p>
            <a:r>
              <a:rPr lang="en-US" sz="2800" dirty="0" smtClean="0"/>
              <a:t>Pressure = 101,325 Nm</a:t>
            </a:r>
            <a:r>
              <a:rPr lang="en-US" sz="2800" baseline="30000" dirty="0" smtClean="0"/>
              <a:t>-2</a:t>
            </a:r>
          </a:p>
          <a:p>
            <a:r>
              <a:rPr lang="en-US" sz="2800" dirty="0" smtClean="0"/>
              <a:t>Temperature = 273.15K</a:t>
            </a:r>
          </a:p>
          <a:p>
            <a:r>
              <a:rPr lang="en-US" sz="2800" dirty="0" smtClean="0"/>
              <a:t>Angle of attack = 1.25</a:t>
            </a:r>
            <a:r>
              <a:rPr lang="en-US" sz="2800" baseline="30000" dirty="0" smtClean="0"/>
              <a:t>o</a:t>
            </a:r>
          </a:p>
          <a:p>
            <a:endParaRPr lang="en-US" sz="2800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060" y="1583813"/>
            <a:ext cx="4079619" cy="408546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:mv="urn:schemas-microsoft-com:mac:vml" xmlns=""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Solution</a:t>
            </a:r>
            <a:endParaRPr lang="en-US" sz="24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Config</a:t>
            </a:r>
            <a:r>
              <a:rPr lang="en-US" sz="2800" dirty="0" smtClean="0"/>
              <a:t> options: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Most parameters have default values</a:t>
            </a:r>
          </a:p>
          <a:p>
            <a:r>
              <a:rPr lang="en-US" sz="2800" dirty="0" smtClean="0"/>
              <a:t>Order of </a:t>
            </a:r>
            <a:r>
              <a:rPr lang="en-US" sz="2800" dirty="0" err="1" smtClean="0"/>
              <a:t>config</a:t>
            </a:r>
            <a:r>
              <a:rPr lang="en-US" sz="2800" dirty="0" smtClean="0"/>
              <a:t> options is not important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397760" y="2042160"/>
            <a:ext cx="4348480" cy="2893100"/>
          </a:xfrm>
          <a:prstGeom prst="rect">
            <a:avLst/>
          </a:prstGeom>
          <a:solidFill>
            <a:srgbClr val="FFFA9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PHYSICAL_PROBLEM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smtClean="0">
                <a:latin typeface="Courier"/>
                <a:cs typeface="Courier"/>
              </a:rPr>
              <a:t>EULER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>
                <a:latin typeface="Courier"/>
                <a:cs typeface="Courier"/>
              </a:rPr>
              <a:t>MATH_PROBLEM= DIRECT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 smtClean="0">
                <a:latin typeface="Courier"/>
                <a:cs typeface="Courier"/>
              </a:rPr>
              <a:t>MACH_NUMBER</a:t>
            </a:r>
            <a:r>
              <a:rPr lang="en-US" sz="1400" dirty="0">
                <a:latin typeface="Courier"/>
                <a:cs typeface="Courier"/>
              </a:rPr>
              <a:t>= 0.8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AoA</a:t>
            </a:r>
            <a:r>
              <a:rPr lang="en-US" sz="1400" dirty="0">
                <a:latin typeface="Courier"/>
                <a:cs typeface="Courier"/>
              </a:rPr>
              <a:t>= 1.25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 smtClean="0">
                <a:latin typeface="Courier"/>
                <a:cs typeface="Courier"/>
              </a:rPr>
              <a:t>FREESTREAM_PRESSURE</a:t>
            </a:r>
            <a:r>
              <a:rPr lang="en-US" sz="1400" dirty="0">
                <a:latin typeface="Courier"/>
                <a:cs typeface="Courier"/>
              </a:rPr>
              <a:t>= 101325.0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 smtClean="0">
                <a:latin typeface="Courier"/>
                <a:cs typeface="Courier"/>
              </a:rPr>
              <a:t>FREESTREAM_TEMPERATURE</a:t>
            </a:r>
            <a:r>
              <a:rPr lang="en-US" sz="1400" dirty="0">
                <a:latin typeface="Courier"/>
                <a:cs typeface="Courier"/>
              </a:rPr>
              <a:t>= 273.15</a:t>
            </a:r>
          </a:p>
          <a:p>
            <a:r>
              <a:rPr lang="en-US" sz="1400" dirty="0">
                <a:latin typeface="Courier"/>
                <a:cs typeface="Courier"/>
              </a:rPr>
              <a:t>%</a:t>
            </a:r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MESH_FILENAME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smtClean="0">
                <a:latin typeface="Courier"/>
                <a:cs typeface="Courier"/>
              </a:rPr>
              <a:t>mesh_NACA0012_inv.su2</a:t>
            </a:r>
            <a:endParaRPr lang="en-US" sz="1400" dirty="0">
              <a:latin typeface="Courier"/>
              <a:cs typeface="Courie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41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:mv="urn:schemas-microsoft-com:mac:vml" xmlns=""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</a:t>
            </a:r>
            <a:endParaRPr lang="en-US" sz="24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Simulations can be restarted from partially converged results</a:t>
            </a:r>
          </a:p>
          <a:p>
            <a:r>
              <a:rPr lang="en-US" sz="2800" dirty="0" err="1" smtClean="0"/>
              <a:t>Config</a:t>
            </a:r>
            <a:r>
              <a:rPr lang="en-US" sz="2800" dirty="0" smtClean="0"/>
              <a:t> options: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3271520"/>
            <a:ext cx="4572000" cy="738664"/>
          </a:xfrm>
          <a:prstGeom prst="rect">
            <a:avLst/>
          </a:prstGeom>
          <a:solidFill>
            <a:srgbClr val="FFFA9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RESTART_SOL= </a:t>
            </a:r>
            <a:r>
              <a:rPr lang="en-US" sz="1400" dirty="0" smtClean="0">
                <a:latin typeface="Courier"/>
                <a:cs typeface="Courier"/>
              </a:rPr>
              <a:t>NO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>
                <a:latin typeface="Courier"/>
                <a:cs typeface="Courier"/>
              </a:rPr>
              <a:t>EXT_ITER= </a:t>
            </a:r>
            <a:r>
              <a:rPr lang="en-US" sz="1400" dirty="0" smtClean="0">
                <a:latin typeface="Courier"/>
                <a:cs typeface="Courier"/>
              </a:rPr>
              <a:t>50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0" y="4521200"/>
            <a:ext cx="4572000" cy="738664"/>
          </a:xfrm>
          <a:prstGeom prst="rect">
            <a:avLst/>
          </a:prstGeom>
          <a:solidFill>
            <a:srgbClr val="FFFA9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RESTART_SOL= </a:t>
            </a:r>
            <a:r>
              <a:rPr lang="en-US" sz="1400" dirty="0" smtClean="0">
                <a:latin typeface="Courier"/>
                <a:cs typeface="Courier"/>
              </a:rPr>
              <a:t>YES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pl-PL" sz="1400" dirty="0">
                <a:latin typeface="Courier"/>
                <a:cs typeface="Courier"/>
              </a:rPr>
              <a:t>SOLUTION_FLOW_FILENAME= </a:t>
            </a:r>
            <a:r>
              <a:rPr lang="pl-PL" sz="1400" dirty="0" err="1">
                <a:latin typeface="Courier"/>
                <a:cs typeface="Courier"/>
              </a:rPr>
              <a:t>solution_flow.dat</a:t>
            </a:r>
            <a:endParaRPr lang="en-US" sz="1400" dirty="0" smtClean="0">
              <a:latin typeface="Courier"/>
              <a:cs typeface="Courier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:mv="urn:schemas-microsoft-com:mac:vml" xmlns=""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Solver Parameters</a:t>
            </a:r>
            <a:endParaRPr lang="en-US" sz="24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Among the many options in the </a:t>
            </a:r>
            <a:r>
              <a:rPr lang="en-US" sz="2800" dirty="0" err="1" smtClean="0"/>
              <a:t>config</a:t>
            </a:r>
            <a:r>
              <a:rPr lang="en-US" sz="2800" dirty="0" smtClean="0"/>
              <a:t> file, various parameters exist to modify the solution method</a:t>
            </a:r>
          </a:p>
          <a:p>
            <a:r>
              <a:rPr lang="en-US" sz="2800" dirty="0" err="1" smtClean="0"/>
              <a:t>Config</a:t>
            </a:r>
            <a:r>
              <a:rPr lang="en-US" sz="2800" dirty="0" smtClean="0"/>
              <a:t> options: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87600" y="3434080"/>
            <a:ext cx="4348480" cy="1600438"/>
          </a:xfrm>
          <a:prstGeom prst="rect">
            <a:avLst/>
          </a:prstGeom>
          <a:solidFill>
            <a:srgbClr val="FFFA9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RESTART_SOL= NO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 smtClean="0">
                <a:latin typeface="Courier"/>
                <a:cs typeface="Courier"/>
              </a:rPr>
              <a:t>CFL_NUMBER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smtClean="0">
                <a:latin typeface="Courier"/>
                <a:cs typeface="Courier"/>
              </a:rPr>
              <a:t>4.0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>
                <a:latin typeface="Courier"/>
                <a:cs typeface="Courier"/>
              </a:rPr>
              <a:t>CFL_RAMP= ( </a:t>
            </a:r>
            <a:r>
              <a:rPr lang="en-US" sz="1400" dirty="0" smtClean="0">
                <a:latin typeface="Courier"/>
                <a:cs typeface="Courier"/>
              </a:rPr>
              <a:t>1.1, 10, </a:t>
            </a:r>
            <a:r>
              <a:rPr lang="en-US" sz="1400" dirty="0">
                <a:latin typeface="Courier"/>
                <a:cs typeface="Courier"/>
              </a:rPr>
              <a:t>10.0 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>
                <a:latin typeface="Courier"/>
                <a:cs typeface="Courier"/>
              </a:rPr>
              <a:t>CONV_NUM_METHOD_FLOW= ROE</a:t>
            </a:r>
            <a:r>
              <a:rPr lang="en-US" sz="1400" dirty="0" smtClean="0">
                <a:latin typeface="Courier"/>
                <a:cs typeface="Courier"/>
              </a:rPr>
              <a:t>-2ND_ORDER</a:t>
            </a:r>
            <a:endParaRPr lang="en-US" sz="1400" dirty="0">
              <a:latin typeface="Courier"/>
              <a:cs typeface="Courie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377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:mv="urn:schemas-microsoft-com:mac:vml" xmlns=""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Solution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058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ＭＳ Ｐゴシック" pitchFamily="-109" charset="-128"/>
            <a:cs typeface="ＭＳ Ｐゴシック" pitchFamily="-10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ＭＳ Ｐゴシック" pitchFamily="-109" charset="-128"/>
            <a:cs typeface="ＭＳ Ｐゴシック" pitchFamily="-109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27604</TotalTime>
  <Words>488</Words>
  <Application>Microsoft Office PowerPoint</Application>
  <PresentationFormat>On-screen Show (4:3)</PresentationFormat>
  <Paragraphs>166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Blank Presentation</vt:lpstr>
      <vt:lpstr>Running SU2</vt:lpstr>
      <vt:lpstr>Outline</vt:lpstr>
      <vt:lpstr>SU2 Environment Variables</vt:lpstr>
      <vt:lpstr>Running Simulations with SU2</vt:lpstr>
      <vt:lpstr>Test Case NACA 0012 Airfoil</vt:lpstr>
      <vt:lpstr>Flow Solution</vt:lpstr>
      <vt:lpstr>Restart</vt:lpstr>
      <vt:lpstr>Solver Parameters</vt:lpstr>
      <vt:lpstr>Interactive</vt:lpstr>
      <vt:lpstr>Adjoint Solution</vt:lpstr>
      <vt:lpstr>Interactive</vt:lpstr>
      <vt:lpstr>Example: Separated Flow Over Cylinder</vt:lpstr>
      <vt:lpstr>Example: Tip Vortices From Rotor</vt:lpstr>
      <vt:lpstr>Additional Resources</vt:lpstr>
    </vt:vector>
  </TitlesOfParts>
  <Company>Stanford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Stanford University Unstructured (SU2): An open-source integrated computational environment for multi-physics simulation and design</dc:title>
  <dc:subject>Stanford University Unstructured</dc:subject>
  <dc:creator>Francisco Palacios</dc:creator>
  <cp:lastModifiedBy>kline</cp:lastModifiedBy>
  <cp:revision>747</cp:revision>
  <dcterms:created xsi:type="dcterms:W3CDTF">2013-01-14T21:43:30Z</dcterms:created>
  <dcterms:modified xsi:type="dcterms:W3CDTF">2014-09-10T21:26:21Z</dcterms:modified>
</cp:coreProperties>
</file>