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5" r:id="rId2"/>
    <p:sldId id="258" r:id="rId3"/>
    <p:sldId id="260" r:id="rId4"/>
    <p:sldId id="274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73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B7F"/>
    <a:srgbClr val="95B850"/>
    <a:srgbClr val="F9AD6F"/>
    <a:srgbClr val="FFFFFF"/>
    <a:srgbClr val="A4001D"/>
    <a:srgbClr val="0000FF"/>
    <a:srgbClr val="F0E3C2"/>
    <a:srgbClr val="E7D19A"/>
    <a:srgbClr val="F1E4C5"/>
    <a:srgbClr val="EEDFB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08" autoAdjust="0"/>
  </p:normalViewPr>
  <p:slideViewPr>
    <p:cSldViewPr snapToGrid="0">
      <p:cViewPr>
        <p:scale>
          <a:sx n="66" d="100"/>
          <a:sy n="66" d="100"/>
        </p:scale>
        <p:origin x="-1282" y="-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568DE-A97A-4A14-A160-7FCFA686CE93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C5CD6-39BE-4397-AD6A-F323C96F0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F99397-B368-47C0-BA17-1D0222D2483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5A183D-0C9C-4593-920D-726672C0A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A69A7-7C04-8646-9441-1AAE17496DB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C0CCE1-3323-48ED-8C76-E075361ED1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C0CCE1-3323-48ED-8C76-E075361ED1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Describe the test case</a:t>
            </a:r>
          </a:p>
          <a:p>
            <a:r>
              <a:rPr lang="en-US" dirty="0" smtClean="0"/>
              <a:t>Plot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matplotlib</a:t>
            </a:r>
            <a:endParaRPr lang="en-US" baseline="0" dirty="0" smtClean="0"/>
          </a:p>
          <a:p>
            <a:r>
              <a:rPr lang="en-US" baseline="0" dirty="0" smtClean="0"/>
              <a:t>Liberate to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scipy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Find the files located in the </a:t>
            </a:r>
            <a:r>
              <a:rPr lang="en-US" baseline="0" dirty="0" err="1" smtClean="0"/>
              <a:t>testcases</a:t>
            </a:r>
            <a:r>
              <a:rPr lang="en-US" baseline="0" dirty="0" smtClean="0"/>
              <a:t> directory</a:t>
            </a:r>
          </a:p>
          <a:p>
            <a:r>
              <a:rPr lang="en-US" baseline="0" dirty="0" smtClean="0"/>
              <a:t>Copy to a new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F0E3C-CE88-49BA-B7F1-E6889874FFA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config_NACA0012.cfg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A183D-0C9C-4593-920D-726672C0AD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A183D-0C9C-4593-920D-726672C0AD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4/13/2012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1678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5FECA85A-E559-4774-80BE-EAB98898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82296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4/13/2012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1678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5FECA85A-E559-4774-80BE-EAB98898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4/13/2012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1678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5FECA85A-E559-4774-80BE-EAB98898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96978" cy="1143000"/>
          </a:xfrm>
          <a:prstGeom prst="rect">
            <a:avLst/>
          </a:prstGeom>
        </p:spPr>
        <p:txBody>
          <a:bodyPr/>
          <a:lstStyle>
            <a:lvl1pPr algn="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4/13/2012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1678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5FECA85A-E559-4774-80BE-EAB98898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4/13/2012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1678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5FECA85A-E559-4774-80BE-EAB98898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684265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4/13/2012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1678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5FECA85A-E559-4774-80BE-EAB98898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4/13/2012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11678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5FECA85A-E559-4774-80BE-EAB98898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05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4/13/2012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1678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5FECA85A-E559-4774-80BE-EAB98898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05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4/13/2012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11678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5FECA85A-E559-4774-80BE-EAB98898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4/13/2012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1678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5FECA85A-E559-4774-80BE-EAB98898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4/13/2012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1678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5FECA85A-E559-4774-80BE-EAB98898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055F5-4BC6-44A4-BD92-1E0E9627EB20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126B-05C2-498A-898B-9B9999F4B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pic>
        <p:nvPicPr>
          <p:cNvPr id="14" name="Picture 13" descr="adl_log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  <p:sp>
        <p:nvSpPr>
          <p:cNvPr id="1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651D3F06-29C6-BB45-B1A9-E8865DC8A224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Imagen 21" descr="SU_BlockStree_2color.tif"/>
          <p:cNvPicPr>
            <a:picLocks noChangeAspect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7" name="Imagen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61457" y="2679699"/>
            <a:ext cx="4556826" cy="346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b="1" i="1" dirty="0">
                <a:latin typeface="Arial"/>
                <a:cs typeface="Arial"/>
              </a:rPr>
              <a:t>SU</a:t>
            </a:r>
            <a:r>
              <a:rPr lang="en-US" sz="1800" b="1" i="1" baseline="30000" dirty="0">
                <a:latin typeface="Arial"/>
                <a:cs typeface="Arial"/>
              </a:rPr>
              <a:t>2</a:t>
            </a:r>
            <a:r>
              <a:rPr lang="en-US" sz="1800" b="1" i="1" dirty="0">
                <a:latin typeface="Arial"/>
                <a:cs typeface="Arial"/>
              </a:rPr>
              <a:t> Release Version 2.0 </a:t>
            </a:r>
            <a:r>
              <a:rPr lang="en-US" sz="1800" b="1" i="1" dirty="0" smtClean="0">
                <a:latin typeface="Arial"/>
                <a:cs typeface="Arial"/>
              </a:rPr>
              <a:t>Workshop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Stanford University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Tuesday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January 15</a:t>
            </a:r>
            <a:r>
              <a:rPr lang="en-US" sz="18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2013</a:t>
            </a:r>
          </a:p>
          <a:p>
            <a:pPr eaLnBrk="1" hangingPunct="1">
              <a:spcBef>
                <a:spcPct val="20000"/>
              </a:spcBef>
            </a:pPr>
            <a:endParaRPr lang="en-US" sz="1800" b="1" i="1" dirty="0" smtClean="0"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 i="1" dirty="0" smtClean="0">
                <a:latin typeface="Arial"/>
                <a:cs typeface="Arial"/>
              </a:rPr>
              <a:t>Trent </a:t>
            </a:r>
            <a:r>
              <a:rPr lang="en-US" sz="1600" b="1" i="1" dirty="0" err="1" smtClean="0">
                <a:latin typeface="Arial"/>
                <a:cs typeface="Arial"/>
              </a:rPr>
              <a:t>Lukaczyk</a:t>
            </a:r>
            <a:endParaRPr lang="pl-PL" sz="1600" b="1" i="1" dirty="0" smtClean="0"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of Aeronautics &amp; Astronautics</a:t>
            </a: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Stanford </a:t>
            </a: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University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249061" y="742574"/>
            <a:ext cx="7304325" cy="1504950"/>
          </a:xfrm>
          <a:noFill/>
          <a:ln/>
        </p:spPr>
        <p:txBody>
          <a:bodyPr/>
          <a:lstStyle/>
          <a:p>
            <a:pPr algn="l"/>
            <a:r>
              <a:rPr lang="en-US" sz="4000" b="1" i="1" dirty="0" smtClean="0">
                <a:latin typeface="Arial"/>
                <a:cs typeface="Arial"/>
              </a:rPr>
              <a:t>SU</a:t>
            </a:r>
            <a:r>
              <a:rPr lang="en-US" sz="4000" b="1" i="1" baseline="30000" dirty="0" smtClean="0">
                <a:latin typeface="Arial"/>
                <a:cs typeface="Arial"/>
              </a:rPr>
              <a:t>2</a:t>
            </a:r>
            <a:r>
              <a:rPr lang="en-US" sz="4000" b="1" i="1" dirty="0" smtClean="0">
                <a:latin typeface="Arial"/>
                <a:cs typeface="Arial"/>
              </a:rPr>
              <a:t> Design Exploration</a:t>
            </a:r>
            <a:br>
              <a:rPr lang="en-US" sz="4000" b="1" i="1" dirty="0" smtClean="0">
                <a:latin typeface="Arial"/>
                <a:cs typeface="Arial"/>
              </a:rPr>
            </a:br>
            <a:r>
              <a:rPr lang="en-US" sz="2400" b="1" i="1" dirty="0" smtClean="0">
                <a:latin typeface="Arial"/>
                <a:cs typeface="Arial"/>
              </a:rPr>
              <a:t>NACA 0012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7" name="Imagen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5583" y="2546220"/>
            <a:ext cx="3921277" cy="334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9395"/>
    </mc:Choice>
    <mc:Fallback>
      <p:transition spd="slow" advTm="5939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8" name="Imagen 21" descr="SU_BlockStree_2color.tif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9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config_NACA0012.cfg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51934"/>
            <a:ext cx="8229600" cy="551613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% ------------------------- EVALUATE PROJECT DEFINITION ------------------------%</a:t>
            </a:r>
          </a:p>
          <a:p>
            <a:pPr fontAlgn="base">
              <a:buNone/>
            </a:pPr>
            <a:r>
              <a:rPr lang="en-US" dirty="0" smtClean="0"/>
              <a:t>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List of tasks to complete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TASKS= DEFORM, DIRECT, CONT_ADJOINT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Number of partitions (0 for Serial)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NUMBER_PART= 2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List of design variables (Design variables are separated by semicolons)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- HICKS_HENNE: ( 1, Scale | Mark. List | Lower(0)/Upper(1) side,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x_Loc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DEFINITION_DV= ( 1, 1.0 | airfoil | 0, 0.05 ); ( 1, 1.0 | airfoil | 0, 0.10 ); (...)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/>
              <a:t>% Gradients to calculate</a:t>
            </a:r>
          </a:p>
          <a:p>
            <a:pPr fontAlgn="base">
              <a:buNone/>
            </a:pPr>
            <a:r>
              <a:rPr lang="en-US" dirty="0" smtClean="0"/>
              <a:t>GRADIENTS= LIFT, DRAG, MOMENT_Z</a:t>
            </a:r>
          </a:p>
          <a:p>
            <a:pPr fontAlgn="base">
              <a:buNone/>
            </a:pPr>
            <a:r>
              <a:rPr lang="en-US" dirty="0" smtClean="0"/>
              <a:t> 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Console output (VERBOSE, CONCISE, QUIET)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CONSOLE= CONCISE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Picture 19" descr="adl_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8" name="Imagen 21" descr="SU_BlockStree_2color.tif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9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config_NACA0012.cfg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51934"/>
            <a:ext cx="8229600" cy="551613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% ------------------------- EVALUATE PROJECT DEFINITION ------------------------%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List of tasks to complete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TASKS= DEFORM, DIRECT, CONT_ADJOINT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Number of partitions (0 for Serial)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NUMBER_PART= 2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List of design variables (Design variables are separated by semicolons)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- HICKS_HENNE: ( 1, Scale | Mark. List | Lower(0)/Upper(1) side,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x_Loc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DEFINITION_DV= ( 1, 1.0 | airfoil | 0, 0.05 ); ( 1, 1.0 | airfoil | 0, 0.10 ); (...)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Gradients to calculate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GRADIENTS= LIFT, DRAG, MOMENT_Z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% Console output (VERBOSE, CONCISE, QUIET)</a:t>
            </a:r>
          </a:p>
          <a:p>
            <a:pPr fontAlgn="base">
              <a:buNone/>
            </a:pPr>
            <a:r>
              <a:rPr lang="en-US" dirty="0" smtClean="0"/>
              <a:t>CONSOLE= CONCISE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" name="Picture 30" descr="adl_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5" name="Imagen 21" descr="SU_BlockStree_2color.tif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6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run_project.py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520"/>
            <a:ext cx="8229600" cy="5379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#  Setup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 (…)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# design variable values </a:t>
            </a:r>
          </a:p>
          <a:p>
            <a:pPr>
              <a:buNone/>
            </a:pPr>
            <a:r>
              <a:rPr lang="en-US" sz="2000" dirty="0" err="1" smtClean="0">
                <a:latin typeface="+mn-lt"/>
              </a:rPr>
              <a:t>DV_vals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err="1" smtClean="0">
                <a:latin typeface="+mn-lt"/>
              </a:rPr>
              <a:t>numpy.linspace</a:t>
            </a:r>
            <a:r>
              <a:rPr lang="en-US" sz="2000" dirty="0" smtClean="0">
                <a:latin typeface="+mn-lt"/>
              </a:rPr>
              <a:t>(-0.02,0.02, 11 )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 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# setup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config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changes</a:t>
            </a:r>
          </a:p>
          <a:p>
            <a:pPr>
              <a:buNone/>
            </a:pPr>
            <a:r>
              <a:rPr lang="en-US" sz="2000" dirty="0" err="1" smtClean="0">
                <a:latin typeface="+mn-lt"/>
              </a:rPr>
              <a:t>config_delta</a:t>
            </a:r>
            <a:r>
              <a:rPr lang="en-US" sz="2000" dirty="0" smtClean="0">
                <a:latin typeface="+mn-lt"/>
              </a:rPr>
              <a:t> = []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for X in </a:t>
            </a:r>
            <a:r>
              <a:rPr lang="en-US" sz="2000" dirty="0" err="1" smtClean="0">
                <a:latin typeface="+mn-lt"/>
              </a:rPr>
              <a:t>DV_vals</a:t>
            </a:r>
            <a:r>
              <a:rPr lang="en-US" sz="2000" dirty="0" smtClean="0">
                <a:latin typeface="+mn-lt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    DV_X = </a:t>
            </a:r>
            <a:r>
              <a:rPr lang="en-US" sz="2000" dirty="0" err="1" smtClean="0">
                <a:latin typeface="+mn-lt"/>
              </a:rPr>
              <a:t>numpy.zeros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n_DV</a:t>
            </a:r>
            <a:r>
              <a:rPr lang="en-US" sz="2000" dirty="0" smtClean="0">
                <a:latin typeface="+mn-lt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    DV_X[</a:t>
            </a:r>
            <a:r>
              <a:rPr lang="en-US" sz="2000" dirty="0" err="1" smtClean="0">
                <a:latin typeface="+mn-lt"/>
              </a:rPr>
              <a:t>i_DV</a:t>
            </a:r>
            <a:r>
              <a:rPr lang="en-US" sz="2000" dirty="0" smtClean="0">
                <a:latin typeface="+mn-lt"/>
              </a:rPr>
              <a:t>] = X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    </a:t>
            </a:r>
            <a:r>
              <a:rPr lang="en-US" sz="2000" b="1" dirty="0" err="1" smtClean="0">
                <a:latin typeface="+mn-lt"/>
              </a:rPr>
              <a:t>config_delta.append</a:t>
            </a:r>
            <a:r>
              <a:rPr lang="en-US" sz="2000" b="1" dirty="0" smtClean="0">
                <a:latin typeface="+mn-lt"/>
              </a:rPr>
              <a:t>( {'VARIABLES':DV_X} )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 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# initialize project</a:t>
            </a:r>
          </a:p>
          <a:p>
            <a:pPr>
              <a:buNone/>
            </a:pPr>
            <a:r>
              <a:rPr lang="en-US" sz="2000" dirty="0" err="1" smtClean="0">
                <a:latin typeface="+mn-lt"/>
              </a:rPr>
              <a:t>The_Project</a:t>
            </a:r>
            <a:r>
              <a:rPr lang="en-US" sz="2000" dirty="0" smtClean="0">
                <a:latin typeface="+mn-lt"/>
              </a:rPr>
              <a:t> = Project( </a:t>
            </a:r>
            <a:r>
              <a:rPr lang="en-US" sz="2000" dirty="0" err="1" smtClean="0">
                <a:latin typeface="+mn-lt"/>
              </a:rPr>
              <a:t>config_name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err="1" smtClean="0">
                <a:latin typeface="+mn-lt"/>
              </a:rPr>
              <a:t>config_filename</a:t>
            </a:r>
            <a:r>
              <a:rPr lang="en-US" sz="2000" dirty="0" smtClean="0">
                <a:latin typeface="+mn-lt"/>
              </a:rPr>
              <a:t> ,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                                         </a:t>
            </a:r>
            <a:r>
              <a:rPr lang="en-US" sz="2000" dirty="0" err="1" smtClean="0">
                <a:latin typeface="+mn-lt"/>
              </a:rPr>
              <a:t>design_name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err="1" smtClean="0">
                <a:latin typeface="+mn-lt"/>
              </a:rPr>
              <a:t>design_filename</a:t>
            </a:r>
            <a:r>
              <a:rPr lang="en-US" sz="2000" dirty="0" smtClean="0">
                <a:latin typeface="+mn-lt"/>
              </a:rPr>
              <a:t>  )</a:t>
            </a:r>
          </a:p>
          <a:p>
            <a:pPr>
              <a:buNone/>
            </a:pPr>
            <a:endParaRPr lang="en-US" sz="1800" dirty="0">
              <a:latin typeface="+mn-lt"/>
            </a:endParaRPr>
          </a:p>
        </p:txBody>
      </p:sp>
      <p:pic>
        <p:nvPicPr>
          <p:cNvPr id="17" name="Picture 16" descr="adl_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5" name="Imagen 21" descr="SU_BlockStree_2color.tif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6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run_project.py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520"/>
            <a:ext cx="8229600" cy="5379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#  Setup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 (…)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# design variable values </a:t>
            </a:r>
          </a:p>
          <a:p>
            <a:pPr>
              <a:buNone/>
            </a:pPr>
            <a:r>
              <a:rPr lang="en-US" sz="2000" dirty="0" err="1" smtClean="0">
                <a:latin typeface="+mn-lt"/>
              </a:rPr>
              <a:t>DV_vals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err="1" smtClean="0">
                <a:latin typeface="+mn-lt"/>
              </a:rPr>
              <a:t>numpy.linspace</a:t>
            </a:r>
            <a:r>
              <a:rPr lang="en-US" sz="2000" dirty="0" smtClean="0">
                <a:latin typeface="+mn-lt"/>
              </a:rPr>
              <a:t>(-0.02,0.02, 11 )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 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+mn-lt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# setup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config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changes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config_delta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= []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for X in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DV_vals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   DV_X =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numpy.zeros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n_DV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   DV_X[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i_DV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] = X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  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config_delta.append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 {'VARIABLES':DV_X} 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# initialize project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The_Project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= Project(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config_name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=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config_filename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,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                                       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design_name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=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design_filename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 )</a:t>
            </a:r>
          </a:p>
          <a:p>
            <a:pPr>
              <a:buNone/>
            </a:pPr>
            <a:endParaRPr lang="en-US" sz="1800" dirty="0">
              <a:latin typeface="+mn-lt"/>
            </a:endParaRPr>
          </a:p>
        </p:txBody>
      </p:sp>
      <p:pic>
        <p:nvPicPr>
          <p:cNvPr id="17" name="Picture 16" descr="adl_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6" name="Imagen 21" descr="SU_BlockStree_2color.tif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7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run_project.py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520"/>
            <a:ext cx="8229600" cy="5379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#  Setup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 (…)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# design variable values 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DV_vals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=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numpy.linspace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(-0.02,0.02, 11 )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 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# setup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config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changes</a:t>
            </a:r>
          </a:p>
          <a:p>
            <a:pPr>
              <a:buNone/>
            </a:pPr>
            <a:r>
              <a:rPr lang="en-US" sz="2000" dirty="0" err="1" smtClean="0">
                <a:latin typeface="+mn-lt"/>
              </a:rPr>
              <a:t>config_delta</a:t>
            </a:r>
            <a:r>
              <a:rPr lang="en-US" sz="2000" dirty="0" smtClean="0">
                <a:latin typeface="+mn-lt"/>
              </a:rPr>
              <a:t> = []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for X in </a:t>
            </a:r>
            <a:r>
              <a:rPr lang="en-US" sz="2000" dirty="0" err="1" smtClean="0">
                <a:latin typeface="+mn-lt"/>
              </a:rPr>
              <a:t>DV_vals</a:t>
            </a:r>
            <a:r>
              <a:rPr lang="en-US" sz="2000" dirty="0" smtClean="0">
                <a:latin typeface="+mn-lt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    DV_X = </a:t>
            </a:r>
            <a:r>
              <a:rPr lang="en-US" sz="2000" dirty="0" err="1" smtClean="0">
                <a:latin typeface="+mn-lt"/>
              </a:rPr>
              <a:t>numpy.zeros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n_DV</a:t>
            </a:r>
            <a:r>
              <a:rPr lang="en-US" sz="2000" dirty="0" smtClean="0">
                <a:latin typeface="+mn-lt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    DV_X[</a:t>
            </a:r>
            <a:r>
              <a:rPr lang="en-US" sz="2000" dirty="0" err="1" smtClean="0">
                <a:latin typeface="+mn-lt"/>
              </a:rPr>
              <a:t>i_DV</a:t>
            </a:r>
            <a:r>
              <a:rPr lang="en-US" sz="2000" dirty="0" smtClean="0">
                <a:latin typeface="+mn-lt"/>
              </a:rPr>
              <a:t>] = X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    </a:t>
            </a:r>
            <a:r>
              <a:rPr lang="en-US" sz="2000" b="1" dirty="0" err="1" smtClean="0">
                <a:latin typeface="+mn-lt"/>
              </a:rPr>
              <a:t>config_delta.append</a:t>
            </a:r>
            <a:r>
              <a:rPr lang="en-US" sz="2000" b="1" dirty="0" smtClean="0">
                <a:latin typeface="+mn-lt"/>
              </a:rPr>
              <a:t>( {'VARIABLES':DV_X} )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# initialize project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The_Project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= Project(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config_name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=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config_filename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,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                                       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design_name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=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design_filename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 )</a:t>
            </a:r>
          </a:p>
          <a:p>
            <a:pPr>
              <a:buNone/>
            </a:pPr>
            <a:endParaRPr lang="en-US" sz="18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15846" y="2728580"/>
            <a:ext cx="2956560" cy="195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List of Variable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Settings: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[ 	{‘VARIABLES’:-0.020}  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/>
              <a:t>	{‘VARIABLES’:-0.018}  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/>
              <a:t>	…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dirty="0" smtClean="0"/>
              <a:t>	{‘VARIABLES’:+0.020}    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 smtClean="0"/>
          </a:p>
        </p:txBody>
      </p:sp>
      <p:pic>
        <p:nvPicPr>
          <p:cNvPr id="18" name="Picture 17" descr="adl_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5" name="Imagen 21" descr="SU_BlockStree_2color.tif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6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run_project.py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520"/>
            <a:ext cx="8229600" cy="5379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#  Setup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 (…)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# design variable values 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DV_vals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=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numpy.linspace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(-0.02,0.02, 11 )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# setup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config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changes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config_delta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= []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for X in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DV_vals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   DV_X =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numpy.zeros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n_DV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   DV_X[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i_DV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] = X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  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config_delta.append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 {'VARIABLES':DV_X} )</a:t>
            </a:r>
          </a:p>
          <a:p>
            <a:pPr>
              <a:buNone/>
            </a:pPr>
            <a:r>
              <a:rPr lang="en-US" sz="2000" dirty="0" smtClean="0">
                <a:latin typeface="+mn-lt"/>
              </a:rPr>
              <a:t> </a:t>
            </a:r>
          </a:p>
          <a:p>
            <a:pPr>
              <a:buNone/>
            </a:pPr>
            <a:r>
              <a:rPr lang="en-US" sz="2000" smtClean="0">
                <a:solidFill>
                  <a:srgbClr val="00B050"/>
                </a:solidFill>
                <a:latin typeface="+mn-lt"/>
              </a:rPr>
              <a:t># initialize project</a:t>
            </a:r>
          </a:p>
          <a:p>
            <a:pPr>
              <a:buNone/>
            </a:pPr>
            <a:r>
              <a:rPr lang="en-US" sz="2000" smtClean="0">
                <a:latin typeface="+mn-lt"/>
              </a:rPr>
              <a:t>The_Project = Project( config_name = config_filename ,</a:t>
            </a:r>
          </a:p>
          <a:p>
            <a:pPr>
              <a:buNone/>
            </a:pPr>
            <a:r>
              <a:rPr lang="en-US" sz="2000" smtClean="0">
                <a:latin typeface="+mn-lt"/>
              </a:rPr>
              <a:t>                                         design_name = design_filename  )</a:t>
            </a:r>
          </a:p>
          <a:p>
            <a:pPr>
              <a:buNone/>
            </a:pPr>
            <a:endParaRPr lang="en-US" sz="1800" dirty="0">
              <a:latin typeface="+mn-lt"/>
            </a:endParaRPr>
          </a:p>
        </p:txBody>
      </p:sp>
      <p:pic>
        <p:nvPicPr>
          <p:cNvPr id="17" name="Picture 16" descr="adl_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6" name="Imagen 21" descr="SU_BlockStree_2color.tif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7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run_project.py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#  Run Project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# evaluate project</a:t>
            </a:r>
          </a:p>
          <a:p>
            <a:pPr>
              <a:buNone/>
            </a:pPr>
            <a:r>
              <a:rPr lang="en-US" sz="2000" dirty="0" err="1" smtClean="0"/>
              <a:t>design_new</a:t>
            </a:r>
            <a:r>
              <a:rPr lang="en-US" sz="2000" dirty="0" smtClean="0"/>
              <a:t>,_,_ = </a:t>
            </a:r>
            <a:r>
              <a:rPr lang="en-US" sz="2000" dirty="0" err="1" smtClean="0"/>
              <a:t>The_Project.evaluate</a:t>
            </a:r>
            <a:r>
              <a:rPr lang="en-US" sz="2000" dirty="0" smtClean="0"/>
              <a:t>(</a:t>
            </a:r>
            <a:r>
              <a:rPr lang="en-US" sz="2000" dirty="0" err="1" smtClean="0"/>
              <a:t>config_delta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# save project</a:t>
            </a:r>
          </a:p>
          <a:p>
            <a:pPr>
              <a:buNone/>
            </a:pPr>
            <a:r>
              <a:rPr lang="en-US" sz="2000" dirty="0" smtClean="0"/>
              <a:t>libSU2.save_data(</a:t>
            </a:r>
            <a:r>
              <a:rPr lang="en-US" sz="2000" dirty="0" err="1" smtClean="0"/>
              <a:t>project_filename,The_Project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# save data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# already done by </a:t>
            </a:r>
            <a:r>
              <a:rPr lang="en-US" sz="2000" dirty="0" err="1" smtClean="0">
                <a:solidFill>
                  <a:srgbClr val="00B050"/>
                </a:solidFill>
              </a:rPr>
              <a:t>The_Project.evaluate</a:t>
            </a:r>
            <a:r>
              <a:rPr lang="en-US" sz="2000" dirty="0" smtClean="0">
                <a:solidFill>
                  <a:srgbClr val="00B050"/>
                </a:solidFill>
              </a:rPr>
              <a:t>()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18" name="Picture 17" descr="adl_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0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31" name="Imagen 21" descr="SU_BlockStree_2color.tif"/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32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Indirect Design Approaches</a:t>
            </a:r>
          </a:p>
        </p:txBody>
      </p:sp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76975" y="1208088"/>
            <a:ext cx="1935163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22300" y="1014413"/>
            <a:ext cx="53498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  <a:cs typeface="+mn-cs"/>
              </a:rPr>
              <a:t>Example: Response Surface Modeling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  <a:cs typeface="+mn-cs"/>
              </a:rPr>
              <a:t>Two </a:t>
            </a:r>
            <a:r>
              <a:rPr lang="en-US" sz="2400" dirty="0">
                <a:latin typeface="+mn-lt"/>
                <a:cs typeface="+mn-cs"/>
              </a:rPr>
              <a:t>Hicks-</a:t>
            </a:r>
            <a:r>
              <a:rPr lang="en-US" sz="2400" dirty="0" err="1">
                <a:latin typeface="+mn-lt"/>
                <a:cs typeface="+mn-cs"/>
              </a:rPr>
              <a:t>Henne</a:t>
            </a:r>
            <a:r>
              <a:rPr lang="en-US" sz="2400" dirty="0">
                <a:latin typeface="+mn-lt"/>
                <a:cs typeface="+mn-cs"/>
              </a:rPr>
              <a:t> Bump Functions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10x10 grid of simulations</a:t>
            </a:r>
          </a:p>
        </p:txBody>
      </p:sp>
      <p:pic>
        <p:nvPicPr>
          <p:cNvPr id="17415" name="Picture 9" descr="C:\Users\Trent\Dropbox\Research - cloud\Studies\3 - ASM Paper 2013 - Noise\data\set_8_grid\grid_surface_F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11" cstate="print"/>
          <a:srcRect/>
          <a:stretch>
            <a:fillRect/>
          </a:stretch>
        </p:blipFill>
        <p:spPr>
          <a:xfrm>
            <a:off x="333375" y="2365375"/>
            <a:ext cx="4032250" cy="3954463"/>
          </a:xfrm>
        </p:spPr>
      </p:pic>
      <p:pic>
        <p:nvPicPr>
          <p:cNvPr id="17416" name="Picture 11" descr="C:\Users\Trent\Dropbox\Research - cloud\Studies\3 - ASM Paper 2013 - Noise\data\set_8_grid\grid_contour_F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12" cstate="print"/>
          <a:srcRect/>
          <a:stretch>
            <a:fillRect/>
          </a:stretch>
        </p:blipFill>
        <p:spPr>
          <a:xfrm>
            <a:off x="4538663" y="2368550"/>
            <a:ext cx="4003675" cy="3948113"/>
          </a:xfrm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5138" y="5100638"/>
            <a:ext cx="204787" cy="152400"/>
            <a:chOff x="3675888" y="6553200"/>
            <a:chExt cx="205232" cy="152400"/>
          </a:xfrm>
        </p:grpSpPr>
        <p:sp>
          <p:nvSpPr>
            <p:cNvPr id="13" name="Rectangle 12"/>
            <p:cNvSpPr/>
            <p:nvPr/>
          </p:nvSpPr>
          <p:spPr>
            <a:xfrm>
              <a:off x="3675888" y="6553200"/>
              <a:ext cx="205232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7419" name="Picture 8" descr="C:\Users\Trent\Dropbox\Research - cloud\Studies\3 - ASM Paper 2013 - Noise\data\set_6_sweeps\plot_objectives.png"/>
            <p:cNvPicPr>
              <a:picLocks noChangeAspect="1" noChangeArrowheads="1"/>
            </p:cNvPicPr>
            <p:nvPr/>
          </p:nvPicPr>
          <p:blipFill>
            <a:blip r:embed="rId13" cstate="print"/>
            <a:srcRect l="3014" t="71703" r="93401" b="26109"/>
            <a:stretch>
              <a:fillRect/>
            </a:stretch>
          </p:blipFill>
          <p:spPr bwMode="auto">
            <a:xfrm>
              <a:off x="3733800" y="6612636"/>
              <a:ext cx="144780" cy="85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3" name="Picture 32" descr="adl_logo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24" name="Imagen 21" descr="SU_BlockStree_2color.tif"/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25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13" descr="C:\Users\Trent\Dropbox\Research - cloud\Studies\3 - ASM Paper 2013 - Noise\data\set_8_grid\grid_contour_F.png"/>
          <p:cNvPicPr>
            <a:picLocks noChangeAspect="1" noChangeArrowheads="1"/>
          </p:cNvPicPr>
          <p:nvPr/>
        </p:nvPicPr>
        <p:blipFill>
          <a:blip r:embed="rId10" cstate="print"/>
          <a:srcRect b="-1363"/>
          <a:stretch>
            <a:fillRect/>
          </a:stretch>
        </p:blipFill>
        <p:spPr bwMode="auto">
          <a:xfrm>
            <a:off x="4530682" y="2374809"/>
            <a:ext cx="4016375" cy="400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C:\Users\Trent\Dropbox\Research - cloud\Studies\3 - ASM Paper 2013 - Noise\data\set_8_grid\grid_surface_F.png"/>
          <p:cNvPicPr>
            <a:picLocks noChangeAspect="1" noChangeArrowheads="1"/>
          </p:cNvPicPr>
          <p:nvPr/>
        </p:nvPicPr>
        <p:blipFill>
          <a:blip r:embed="rId11" cstate="print"/>
          <a:srcRect b="160"/>
          <a:stretch>
            <a:fillRect/>
          </a:stretch>
        </p:blipFill>
        <p:spPr bwMode="auto">
          <a:xfrm>
            <a:off x="340601" y="2374812"/>
            <a:ext cx="4038600" cy="394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Indirect Design Approaches</a:t>
            </a:r>
          </a:p>
        </p:txBody>
      </p:sp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76975" y="1208088"/>
            <a:ext cx="1935163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22300" y="1014413"/>
            <a:ext cx="53498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  <a:cs typeface="+mn-cs"/>
              </a:rPr>
              <a:t>Example: Response Surface Modeling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  <a:cs typeface="+mn-cs"/>
              </a:rPr>
              <a:t>Two </a:t>
            </a:r>
            <a:r>
              <a:rPr lang="en-US" sz="2400" dirty="0">
                <a:latin typeface="+mn-lt"/>
                <a:cs typeface="+mn-cs"/>
              </a:rPr>
              <a:t>Hicks-</a:t>
            </a:r>
            <a:r>
              <a:rPr lang="en-US" sz="2400" dirty="0" err="1">
                <a:latin typeface="+mn-lt"/>
                <a:cs typeface="+mn-cs"/>
              </a:rPr>
              <a:t>Henne</a:t>
            </a:r>
            <a:r>
              <a:rPr lang="en-US" sz="2400" dirty="0">
                <a:latin typeface="+mn-lt"/>
                <a:cs typeface="+mn-cs"/>
              </a:rPr>
              <a:t> Bump Functions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10x10 grid of simulations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5138" y="5100638"/>
            <a:ext cx="204787" cy="152400"/>
            <a:chOff x="3675888" y="6553200"/>
            <a:chExt cx="205232" cy="152400"/>
          </a:xfrm>
        </p:grpSpPr>
        <p:sp>
          <p:nvSpPr>
            <p:cNvPr id="13" name="Rectangle 12"/>
            <p:cNvSpPr/>
            <p:nvPr/>
          </p:nvSpPr>
          <p:spPr>
            <a:xfrm>
              <a:off x="3675888" y="6553200"/>
              <a:ext cx="205232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7419" name="Picture 8" descr="C:\Users\Trent\Dropbox\Research - cloud\Studies\3 - ASM Paper 2013 - Noise\data\set_6_sweeps\plot_objectives.png"/>
            <p:cNvPicPr>
              <a:picLocks noChangeAspect="1" noChangeArrowheads="1"/>
            </p:cNvPicPr>
            <p:nvPr/>
          </p:nvPicPr>
          <p:blipFill>
            <a:blip r:embed="rId13" cstate="print"/>
            <a:srcRect l="3014" t="71703" r="93401" b="26109"/>
            <a:stretch>
              <a:fillRect/>
            </a:stretch>
          </p:blipFill>
          <p:spPr bwMode="auto">
            <a:xfrm>
              <a:off x="3733800" y="6612636"/>
              <a:ext cx="144780" cy="85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" name="Picture 25" descr="adl_logo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78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85" name="Imagen 21" descr="SU_BlockStree_2color.tif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86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roup 94"/>
          <p:cNvGrpSpPr/>
          <p:nvPr/>
        </p:nvGrpSpPr>
        <p:grpSpPr>
          <a:xfrm>
            <a:off x="2785110" y="3952240"/>
            <a:ext cx="2162810" cy="944881"/>
            <a:chOff x="2785110" y="3952240"/>
            <a:chExt cx="2162810" cy="944881"/>
          </a:xfrm>
        </p:grpSpPr>
        <p:grpSp>
          <p:nvGrpSpPr>
            <p:cNvPr id="56" name="Group 55"/>
            <p:cNvGrpSpPr/>
            <p:nvPr/>
          </p:nvGrpSpPr>
          <p:grpSpPr>
            <a:xfrm>
              <a:off x="2785110" y="4254511"/>
              <a:ext cx="2162810" cy="642610"/>
              <a:chOff x="2774950" y="4325631"/>
              <a:chExt cx="2162810" cy="642610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2774950" y="4325631"/>
                <a:ext cx="2162810" cy="642610"/>
              </a:xfrm>
              <a:custGeom>
                <a:avLst/>
                <a:gdLst>
                  <a:gd name="connsiteX0" fmla="*/ 0 w 1782216"/>
                  <a:gd name="connsiteY0" fmla="*/ 0 h 891108"/>
                  <a:gd name="connsiteX1" fmla="*/ 1782216 w 1782216"/>
                  <a:gd name="connsiteY1" fmla="*/ 0 h 891108"/>
                  <a:gd name="connsiteX2" fmla="*/ 1782216 w 1782216"/>
                  <a:gd name="connsiteY2" fmla="*/ 891108 h 891108"/>
                  <a:gd name="connsiteX3" fmla="*/ 0 w 1782216"/>
                  <a:gd name="connsiteY3" fmla="*/ 891108 h 891108"/>
                  <a:gd name="connsiteX4" fmla="*/ 0 w 1782216"/>
                  <a:gd name="connsiteY4" fmla="*/ 0 h 8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216" h="891108">
                    <a:moveTo>
                      <a:pt x="0" y="0"/>
                    </a:moveTo>
                    <a:lnTo>
                      <a:pt x="1782216" y="0"/>
                    </a:lnTo>
                    <a:lnTo>
                      <a:pt x="1782216" y="891108"/>
                    </a:lnTo>
                    <a:lnTo>
                      <a:pt x="0" y="891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75000">
                    <a:srgbClr val="B2CB7F"/>
                  </a:gs>
                </a:gsLst>
                <a:lin ang="16200000" scaled="1"/>
                <a:tileRect/>
              </a:gra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2920553" y="4325631"/>
                <a:ext cx="1889334" cy="642610"/>
              </a:xfrm>
              <a:custGeom>
                <a:avLst/>
                <a:gdLst>
                  <a:gd name="connsiteX0" fmla="*/ 0 w 1782216"/>
                  <a:gd name="connsiteY0" fmla="*/ 0 h 891108"/>
                  <a:gd name="connsiteX1" fmla="*/ 1782216 w 1782216"/>
                  <a:gd name="connsiteY1" fmla="*/ 0 h 891108"/>
                  <a:gd name="connsiteX2" fmla="*/ 1782216 w 1782216"/>
                  <a:gd name="connsiteY2" fmla="*/ 891108 h 891108"/>
                  <a:gd name="connsiteX3" fmla="*/ 0 w 1782216"/>
                  <a:gd name="connsiteY3" fmla="*/ 891108 h 891108"/>
                  <a:gd name="connsiteX4" fmla="*/ 0 w 1782216"/>
                  <a:gd name="connsiteY4" fmla="*/ 0 h 8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216" h="891108">
                    <a:moveTo>
                      <a:pt x="0" y="0"/>
                    </a:moveTo>
                    <a:lnTo>
                      <a:pt x="1782216" y="0"/>
                    </a:lnTo>
                    <a:lnTo>
                      <a:pt x="1782216" y="891108"/>
                    </a:lnTo>
                    <a:lnTo>
                      <a:pt x="0" y="891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">
                    <a:schemeClr val="accent3">
                      <a:lumMod val="60000"/>
                      <a:lumOff val="40000"/>
                    </a:schemeClr>
                  </a:gs>
                  <a:gs pos="75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  <a:tileRect/>
              </a:gradFill>
              <a:effectLst/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>
                    <a:latin typeface="Garamond" pitchFamily="18" charset="0"/>
                  </a:rPr>
                  <a:t>Task</a:t>
                </a:r>
                <a:r>
                  <a:rPr lang="en-US" b="1" dirty="0" smtClean="0">
                    <a:latin typeface="Garamond" pitchFamily="18" charset="0"/>
                  </a:rPr>
                  <a:t/>
                </a:r>
                <a:br>
                  <a:rPr lang="en-US" b="1" dirty="0" smtClean="0">
                    <a:latin typeface="Garamond" pitchFamily="18" charset="0"/>
                  </a:rPr>
                </a:br>
                <a:r>
                  <a:rPr lang="en-US" b="1" dirty="0" smtClean="0">
                    <a:latin typeface="Garamond" pitchFamily="18" charset="0"/>
                  </a:rPr>
                  <a:t>Deformation</a:t>
                </a:r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3866515" y="3952240"/>
              <a:ext cx="0" cy="294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Task-Based Design Exploration</a:t>
            </a:r>
            <a:endParaRPr lang="en-US" sz="32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438150" y="1182547"/>
            <a:ext cx="2162810" cy="1286334"/>
            <a:chOff x="438150" y="1182547"/>
            <a:chExt cx="2162810" cy="1286334"/>
          </a:xfrm>
        </p:grpSpPr>
        <p:sp>
          <p:nvSpPr>
            <p:cNvPr id="6" name="Freeform 5"/>
            <p:cNvSpPr/>
            <p:nvPr/>
          </p:nvSpPr>
          <p:spPr>
            <a:xfrm>
              <a:off x="438150" y="1182547"/>
              <a:ext cx="2162810" cy="64261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70BE"/>
                </a:gs>
                <a:gs pos="75000">
                  <a:schemeClr val="tx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n w="3175">
                    <a:noFill/>
                  </a:ln>
                  <a:solidFill>
                    <a:schemeClr val="tx1"/>
                  </a:solidFill>
                  <a:latin typeface="Garamond" pitchFamily="18" charset="0"/>
                </a:rPr>
                <a:t>Project</a:t>
              </a:r>
              <a:endParaRPr lang="en-US" sz="2400" b="1" kern="1200" dirty="0">
                <a:ln w="3175">
                  <a:noFill/>
                </a:ln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438150" y="1826271"/>
              <a:ext cx="2162810" cy="64261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070BE"/>
                </a:gs>
                <a:gs pos="75000">
                  <a:schemeClr val="tx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83753" y="1826271"/>
              <a:ext cx="1889334" cy="64261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chemeClr val="tx2">
                    <a:lumMod val="60000"/>
                    <a:lumOff val="40000"/>
                  </a:schemeClr>
                </a:gs>
                <a:gs pos="75000">
                  <a:schemeClr val="tx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>
                  <a:latin typeface="Garamond" pitchFamily="18" charset="0"/>
                </a:rPr>
                <a:t>Root folder of data</a:t>
              </a:r>
              <a:br>
                <a:rPr lang="en-US" sz="1400" dirty="0" smtClean="0">
                  <a:latin typeface="Garamond" pitchFamily="18" charset="0"/>
                </a:rPr>
              </a:br>
              <a:r>
                <a:rPr lang="en-US" sz="1400" dirty="0" smtClean="0">
                  <a:latin typeface="Garamond" pitchFamily="18" charset="0"/>
                </a:rPr>
                <a:t>Baseline </a:t>
              </a:r>
              <a:r>
                <a:rPr lang="en-US" sz="1400" dirty="0" err="1" smtClean="0">
                  <a:latin typeface="Garamond" pitchFamily="18" charset="0"/>
                </a:rPr>
                <a:t>config</a:t>
              </a:r>
              <a:r>
                <a:rPr lang="en-US" sz="1400" dirty="0" smtClean="0">
                  <a:latin typeface="Garamond" pitchFamily="18" charset="0"/>
                </a:rPr>
                <a:t> and mesh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785110" y="4894591"/>
            <a:ext cx="2162810" cy="642610"/>
            <a:chOff x="2815590" y="5138431"/>
            <a:chExt cx="2162810" cy="642610"/>
          </a:xfrm>
        </p:grpSpPr>
        <p:sp>
          <p:nvSpPr>
            <p:cNvPr id="53" name="Freeform 52"/>
            <p:cNvSpPr/>
            <p:nvPr/>
          </p:nvSpPr>
          <p:spPr>
            <a:xfrm>
              <a:off x="2815590" y="5138431"/>
              <a:ext cx="2162810" cy="64261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75000">
                  <a:srgbClr val="B2CB7F"/>
                </a:gs>
              </a:gsLst>
              <a:lin ang="162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961193" y="5138431"/>
              <a:ext cx="1889334" cy="64261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chemeClr val="accent3">
                    <a:lumMod val="60000"/>
                    <a:lumOff val="40000"/>
                  </a:schemeClr>
                </a:gs>
                <a:gs pos="75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atin typeface="Garamond" pitchFamily="18" charset="0"/>
                </a:rPr>
                <a:t>Task</a:t>
              </a:r>
              <a:r>
                <a:rPr lang="en-US" b="1" dirty="0" smtClean="0">
                  <a:latin typeface="Garamond" pitchFamily="18" charset="0"/>
                </a:rPr>
                <a:t/>
              </a:r>
              <a:br>
                <a:rPr lang="en-US" b="1" dirty="0" smtClean="0">
                  <a:latin typeface="Garamond" pitchFamily="18" charset="0"/>
                </a:rPr>
              </a:br>
              <a:r>
                <a:rPr lang="en-US" b="1" dirty="0" smtClean="0">
                  <a:latin typeface="Garamond" pitchFamily="18" charset="0"/>
                </a:rPr>
                <a:t>Direct Solution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85110" y="5534671"/>
            <a:ext cx="2162810" cy="642610"/>
            <a:chOff x="2815590" y="5138431"/>
            <a:chExt cx="2162810" cy="642610"/>
          </a:xfrm>
        </p:grpSpPr>
        <p:sp>
          <p:nvSpPr>
            <p:cNvPr id="58" name="Freeform 57"/>
            <p:cNvSpPr/>
            <p:nvPr/>
          </p:nvSpPr>
          <p:spPr>
            <a:xfrm>
              <a:off x="2815590" y="5138431"/>
              <a:ext cx="2162810" cy="64261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75000">
                  <a:srgbClr val="B2CB7F"/>
                </a:gs>
              </a:gsLst>
              <a:lin ang="162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2961193" y="5138431"/>
              <a:ext cx="1889334" cy="64261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chemeClr val="accent3">
                    <a:lumMod val="60000"/>
                    <a:lumOff val="40000"/>
                  </a:schemeClr>
                </a:gs>
                <a:gs pos="75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atin typeface="Garamond" pitchFamily="18" charset="0"/>
                </a:rPr>
                <a:t>Task</a:t>
              </a:r>
              <a:r>
                <a:rPr lang="en-US" b="1" dirty="0" smtClean="0">
                  <a:latin typeface="Garamond" pitchFamily="18" charset="0"/>
                </a:rPr>
                <a:t/>
              </a:r>
              <a:br>
                <a:rPr lang="en-US" b="1" dirty="0" smtClean="0">
                  <a:latin typeface="Garamond" pitchFamily="18" charset="0"/>
                </a:rPr>
              </a:br>
              <a:r>
                <a:rPr lang="en-US" b="1" dirty="0" smtClean="0">
                  <a:latin typeface="Garamond" pitchFamily="18" charset="0"/>
                </a:rPr>
                <a:t>Drag Adjoint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785110" y="6170935"/>
            <a:ext cx="2162810" cy="642610"/>
            <a:chOff x="2815590" y="5138431"/>
            <a:chExt cx="2162810" cy="642610"/>
          </a:xfrm>
        </p:grpSpPr>
        <p:sp>
          <p:nvSpPr>
            <p:cNvPr id="61" name="Freeform 60"/>
            <p:cNvSpPr/>
            <p:nvPr/>
          </p:nvSpPr>
          <p:spPr>
            <a:xfrm>
              <a:off x="2815590" y="5138431"/>
              <a:ext cx="2162810" cy="64261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75000">
                  <a:srgbClr val="B2CB7F"/>
                </a:gs>
              </a:gsLst>
              <a:lin ang="162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2961193" y="5138431"/>
              <a:ext cx="1889334" cy="64261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chemeClr val="accent3">
                    <a:lumMod val="60000"/>
                    <a:lumOff val="40000"/>
                  </a:schemeClr>
                </a:gs>
                <a:gs pos="75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atin typeface="Garamond" pitchFamily="18" charset="0"/>
                </a:rPr>
                <a:t>Task</a:t>
              </a:r>
              <a:r>
                <a:rPr lang="en-US" b="1" dirty="0" smtClean="0">
                  <a:latin typeface="Garamond" pitchFamily="18" charset="0"/>
                </a:rPr>
                <a:t/>
              </a:r>
              <a:br>
                <a:rPr lang="en-US" b="1" dirty="0" smtClean="0">
                  <a:latin typeface="Garamond" pitchFamily="18" charset="0"/>
                </a:rPr>
              </a:br>
              <a:r>
                <a:rPr lang="en-US" b="1" dirty="0" smtClean="0">
                  <a:latin typeface="Garamond" pitchFamily="18" charset="0"/>
                </a:rPr>
                <a:t>Lift Adjoint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600960" y="1432560"/>
            <a:ext cx="2346960" cy="2504441"/>
            <a:chOff x="2600960" y="1432560"/>
            <a:chExt cx="2346960" cy="2504441"/>
          </a:xfrm>
        </p:grpSpPr>
        <p:sp>
          <p:nvSpPr>
            <p:cNvPr id="24" name="Freeform 23"/>
            <p:cNvSpPr/>
            <p:nvPr/>
          </p:nvSpPr>
          <p:spPr>
            <a:xfrm>
              <a:off x="2890495" y="1747520"/>
              <a:ext cx="1952040" cy="61976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err="1" smtClean="0">
                  <a:latin typeface="Garamond" pitchFamily="18" charset="0"/>
                </a:rPr>
                <a:t>Config</a:t>
              </a:r>
              <a:r>
                <a:rPr lang="en-US" sz="2000" b="1" dirty="0" smtClean="0">
                  <a:latin typeface="Garamond" pitchFamily="18" charset="0"/>
                </a:rPr>
                <a:t> Change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785110" y="2650667"/>
              <a:ext cx="2162810" cy="1286334"/>
              <a:chOff x="2774950" y="2716707"/>
              <a:chExt cx="2162810" cy="1286334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2774950" y="2716707"/>
                <a:ext cx="2162810" cy="642610"/>
              </a:xfrm>
              <a:custGeom>
                <a:avLst/>
                <a:gdLst>
                  <a:gd name="connsiteX0" fmla="*/ 0 w 1782216"/>
                  <a:gd name="connsiteY0" fmla="*/ 0 h 891108"/>
                  <a:gd name="connsiteX1" fmla="*/ 1782216 w 1782216"/>
                  <a:gd name="connsiteY1" fmla="*/ 0 h 891108"/>
                  <a:gd name="connsiteX2" fmla="*/ 1782216 w 1782216"/>
                  <a:gd name="connsiteY2" fmla="*/ 891108 h 891108"/>
                  <a:gd name="connsiteX3" fmla="*/ 0 w 1782216"/>
                  <a:gd name="connsiteY3" fmla="*/ 891108 h 891108"/>
                  <a:gd name="connsiteX4" fmla="*/ 0 w 1782216"/>
                  <a:gd name="connsiteY4" fmla="*/ 0 h 8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216" h="891108">
                    <a:moveTo>
                      <a:pt x="0" y="0"/>
                    </a:moveTo>
                    <a:lnTo>
                      <a:pt x="1782216" y="0"/>
                    </a:lnTo>
                    <a:lnTo>
                      <a:pt x="1782216" y="891108"/>
                    </a:lnTo>
                    <a:lnTo>
                      <a:pt x="0" y="891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75000">
                    <a:srgbClr val="F9AD6F"/>
                  </a:gs>
                </a:gsLst>
                <a:lin ang="16200000" scaled="1"/>
                <a:tileRect/>
              </a:gra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 smtClean="0">
                    <a:ln w="3175">
                      <a:noFill/>
                    </a:ln>
                    <a:solidFill>
                      <a:schemeClr val="tx1"/>
                    </a:solidFill>
                    <a:latin typeface="Garamond" pitchFamily="18" charset="0"/>
                  </a:rPr>
                  <a:t>Job 0</a:t>
                </a:r>
                <a:endParaRPr lang="en-US" sz="2400" b="1" kern="1200" dirty="0">
                  <a:ln w="3175">
                    <a:noFill/>
                  </a:ln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774950" y="3360431"/>
                <a:ext cx="2162810" cy="642610"/>
              </a:xfrm>
              <a:custGeom>
                <a:avLst/>
                <a:gdLst>
                  <a:gd name="connsiteX0" fmla="*/ 0 w 1782216"/>
                  <a:gd name="connsiteY0" fmla="*/ 0 h 891108"/>
                  <a:gd name="connsiteX1" fmla="*/ 1782216 w 1782216"/>
                  <a:gd name="connsiteY1" fmla="*/ 0 h 891108"/>
                  <a:gd name="connsiteX2" fmla="*/ 1782216 w 1782216"/>
                  <a:gd name="connsiteY2" fmla="*/ 891108 h 891108"/>
                  <a:gd name="connsiteX3" fmla="*/ 0 w 1782216"/>
                  <a:gd name="connsiteY3" fmla="*/ 891108 h 891108"/>
                  <a:gd name="connsiteX4" fmla="*/ 0 w 1782216"/>
                  <a:gd name="connsiteY4" fmla="*/ 0 h 8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216" h="891108">
                    <a:moveTo>
                      <a:pt x="0" y="0"/>
                    </a:moveTo>
                    <a:lnTo>
                      <a:pt x="1782216" y="0"/>
                    </a:lnTo>
                    <a:lnTo>
                      <a:pt x="1782216" y="891108"/>
                    </a:lnTo>
                    <a:lnTo>
                      <a:pt x="0" y="891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75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2920553" y="3360431"/>
                <a:ext cx="1889334" cy="642610"/>
              </a:xfrm>
              <a:custGeom>
                <a:avLst/>
                <a:gdLst>
                  <a:gd name="connsiteX0" fmla="*/ 0 w 1782216"/>
                  <a:gd name="connsiteY0" fmla="*/ 0 h 891108"/>
                  <a:gd name="connsiteX1" fmla="*/ 1782216 w 1782216"/>
                  <a:gd name="connsiteY1" fmla="*/ 0 h 891108"/>
                  <a:gd name="connsiteX2" fmla="*/ 1782216 w 1782216"/>
                  <a:gd name="connsiteY2" fmla="*/ 891108 h 891108"/>
                  <a:gd name="connsiteX3" fmla="*/ 0 w 1782216"/>
                  <a:gd name="connsiteY3" fmla="*/ 891108 h 891108"/>
                  <a:gd name="connsiteX4" fmla="*/ 0 w 1782216"/>
                  <a:gd name="connsiteY4" fmla="*/ 0 h 8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216" h="891108">
                    <a:moveTo>
                      <a:pt x="0" y="0"/>
                    </a:moveTo>
                    <a:lnTo>
                      <a:pt x="1782216" y="0"/>
                    </a:lnTo>
                    <a:lnTo>
                      <a:pt x="1782216" y="891108"/>
                    </a:lnTo>
                    <a:lnTo>
                      <a:pt x="0" y="891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">
                    <a:schemeClr val="accent6">
                      <a:lumMod val="60000"/>
                      <a:lumOff val="40000"/>
                    </a:schemeClr>
                  </a:gs>
                  <a:gs pos="75000">
                    <a:schemeClr val="accent6">
                      <a:lumMod val="40000"/>
                      <a:lumOff val="60000"/>
                    </a:schemeClr>
                  </a:gs>
                </a:gsLst>
                <a:lin ang="16200000" scaled="1"/>
                <a:tileRect/>
              </a:gradFill>
              <a:effectLst/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 smtClean="0">
                    <a:latin typeface="Garamond" pitchFamily="18" charset="0"/>
                  </a:rPr>
                  <a:t>Contains analysis tasks</a:t>
                </a:r>
                <a:br>
                  <a:rPr lang="en-US" sz="1400" dirty="0" smtClean="0">
                    <a:latin typeface="Garamond" pitchFamily="18" charset="0"/>
                  </a:rPr>
                </a:br>
                <a:r>
                  <a:rPr lang="en-US" sz="1400" dirty="0" smtClean="0">
                    <a:latin typeface="Garamond" pitchFamily="18" charset="0"/>
                  </a:rPr>
                  <a:t>Output meshes, restarts</a:t>
                </a:r>
              </a:p>
            </p:txBody>
          </p:sp>
        </p:grpSp>
        <p:cxnSp>
          <p:nvCxnSpPr>
            <p:cNvPr id="75" name="Elbow Connector 74"/>
            <p:cNvCxnSpPr/>
            <p:nvPr/>
          </p:nvCxnSpPr>
          <p:spPr>
            <a:xfrm>
              <a:off x="2600960" y="1432560"/>
              <a:ext cx="1259840" cy="30480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3866515" y="2367280"/>
              <a:ext cx="0" cy="294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789680" y="1432560"/>
            <a:ext cx="3495040" cy="2504441"/>
            <a:chOff x="3789680" y="1432560"/>
            <a:chExt cx="3495040" cy="2504441"/>
          </a:xfrm>
        </p:grpSpPr>
        <p:grpSp>
          <p:nvGrpSpPr>
            <p:cNvPr id="64" name="Group 63"/>
            <p:cNvGrpSpPr/>
            <p:nvPr/>
          </p:nvGrpSpPr>
          <p:grpSpPr>
            <a:xfrm>
              <a:off x="5121910" y="2650667"/>
              <a:ext cx="2162810" cy="1286334"/>
              <a:chOff x="2774950" y="2716707"/>
              <a:chExt cx="2162810" cy="1286334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774950" y="2716707"/>
                <a:ext cx="2162810" cy="642610"/>
              </a:xfrm>
              <a:custGeom>
                <a:avLst/>
                <a:gdLst>
                  <a:gd name="connsiteX0" fmla="*/ 0 w 1782216"/>
                  <a:gd name="connsiteY0" fmla="*/ 0 h 891108"/>
                  <a:gd name="connsiteX1" fmla="*/ 1782216 w 1782216"/>
                  <a:gd name="connsiteY1" fmla="*/ 0 h 891108"/>
                  <a:gd name="connsiteX2" fmla="*/ 1782216 w 1782216"/>
                  <a:gd name="connsiteY2" fmla="*/ 891108 h 891108"/>
                  <a:gd name="connsiteX3" fmla="*/ 0 w 1782216"/>
                  <a:gd name="connsiteY3" fmla="*/ 891108 h 891108"/>
                  <a:gd name="connsiteX4" fmla="*/ 0 w 1782216"/>
                  <a:gd name="connsiteY4" fmla="*/ 0 h 8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216" h="891108">
                    <a:moveTo>
                      <a:pt x="0" y="0"/>
                    </a:moveTo>
                    <a:lnTo>
                      <a:pt x="1782216" y="0"/>
                    </a:lnTo>
                    <a:lnTo>
                      <a:pt x="1782216" y="891108"/>
                    </a:lnTo>
                    <a:lnTo>
                      <a:pt x="0" y="891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75000">
                    <a:srgbClr val="F9AD6F"/>
                  </a:gs>
                </a:gsLst>
                <a:lin ang="16200000" scaled="1"/>
                <a:tileRect/>
              </a:gra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 smtClean="0">
                    <a:ln w="3175">
                      <a:noFill/>
                    </a:ln>
                    <a:solidFill>
                      <a:schemeClr val="tx1"/>
                    </a:solidFill>
                    <a:latin typeface="Garamond" pitchFamily="18" charset="0"/>
                  </a:rPr>
                  <a:t>Job 1</a:t>
                </a:r>
                <a:endParaRPr lang="en-US" sz="2400" b="1" kern="1200" dirty="0">
                  <a:ln w="3175">
                    <a:noFill/>
                  </a:ln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2774950" y="3360431"/>
                <a:ext cx="2162810" cy="642610"/>
              </a:xfrm>
              <a:custGeom>
                <a:avLst/>
                <a:gdLst>
                  <a:gd name="connsiteX0" fmla="*/ 0 w 1782216"/>
                  <a:gd name="connsiteY0" fmla="*/ 0 h 891108"/>
                  <a:gd name="connsiteX1" fmla="*/ 1782216 w 1782216"/>
                  <a:gd name="connsiteY1" fmla="*/ 0 h 891108"/>
                  <a:gd name="connsiteX2" fmla="*/ 1782216 w 1782216"/>
                  <a:gd name="connsiteY2" fmla="*/ 891108 h 891108"/>
                  <a:gd name="connsiteX3" fmla="*/ 0 w 1782216"/>
                  <a:gd name="connsiteY3" fmla="*/ 891108 h 891108"/>
                  <a:gd name="connsiteX4" fmla="*/ 0 w 1782216"/>
                  <a:gd name="connsiteY4" fmla="*/ 0 h 8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216" h="891108">
                    <a:moveTo>
                      <a:pt x="0" y="0"/>
                    </a:moveTo>
                    <a:lnTo>
                      <a:pt x="1782216" y="0"/>
                    </a:lnTo>
                    <a:lnTo>
                      <a:pt x="1782216" y="891108"/>
                    </a:lnTo>
                    <a:lnTo>
                      <a:pt x="0" y="891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75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2920553" y="3360431"/>
                <a:ext cx="1889334" cy="642610"/>
              </a:xfrm>
              <a:custGeom>
                <a:avLst/>
                <a:gdLst>
                  <a:gd name="connsiteX0" fmla="*/ 0 w 1782216"/>
                  <a:gd name="connsiteY0" fmla="*/ 0 h 891108"/>
                  <a:gd name="connsiteX1" fmla="*/ 1782216 w 1782216"/>
                  <a:gd name="connsiteY1" fmla="*/ 0 h 891108"/>
                  <a:gd name="connsiteX2" fmla="*/ 1782216 w 1782216"/>
                  <a:gd name="connsiteY2" fmla="*/ 891108 h 891108"/>
                  <a:gd name="connsiteX3" fmla="*/ 0 w 1782216"/>
                  <a:gd name="connsiteY3" fmla="*/ 891108 h 891108"/>
                  <a:gd name="connsiteX4" fmla="*/ 0 w 1782216"/>
                  <a:gd name="connsiteY4" fmla="*/ 0 h 8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216" h="891108">
                    <a:moveTo>
                      <a:pt x="0" y="0"/>
                    </a:moveTo>
                    <a:lnTo>
                      <a:pt x="1782216" y="0"/>
                    </a:lnTo>
                    <a:lnTo>
                      <a:pt x="1782216" y="891108"/>
                    </a:lnTo>
                    <a:lnTo>
                      <a:pt x="0" y="891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">
                    <a:schemeClr val="accent6">
                      <a:lumMod val="60000"/>
                      <a:lumOff val="40000"/>
                    </a:schemeClr>
                  </a:gs>
                  <a:gs pos="75000">
                    <a:schemeClr val="accent6">
                      <a:lumMod val="40000"/>
                      <a:lumOff val="60000"/>
                    </a:schemeClr>
                  </a:gs>
                </a:gsLst>
                <a:lin ang="16200000" scaled="1"/>
                <a:tileRect/>
              </a:gradFill>
              <a:effectLst/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dirty="0" smtClean="0">
                  <a:latin typeface="Garamond" pitchFamily="18" charset="0"/>
                </a:endParaRPr>
              </a:p>
            </p:txBody>
          </p:sp>
        </p:grpSp>
        <p:sp>
          <p:nvSpPr>
            <p:cNvPr id="72" name="Freeform 71"/>
            <p:cNvSpPr/>
            <p:nvPr/>
          </p:nvSpPr>
          <p:spPr>
            <a:xfrm>
              <a:off x="5227295" y="1747520"/>
              <a:ext cx="1952040" cy="61976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err="1" smtClean="0">
                  <a:latin typeface="Garamond" pitchFamily="18" charset="0"/>
                </a:rPr>
                <a:t>Config</a:t>
              </a:r>
              <a:r>
                <a:rPr lang="en-US" sz="2000" b="1" dirty="0" smtClean="0">
                  <a:latin typeface="Garamond" pitchFamily="18" charset="0"/>
                </a:rPr>
                <a:t> Change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203315" y="2367280"/>
              <a:ext cx="0" cy="294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>
              <a:off x="3789680" y="1432560"/>
              <a:ext cx="2407920" cy="304800"/>
            </a:xfrm>
            <a:prstGeom prst="bentConnector3">
              <a:avLst>
                <a:gd name="adj1" fmla="val 99947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6126480" y="1432560"/>
            <a:ext cx="3493147" cy="2504441"/>
            <a:chOff x="6126480" y="1432560"/>
            <a:chExt cx="3493147" cy="2504441"/>
          </a:xfrm>
        </p:grpSpPr>
        <p:grpSp>
          <p:nvGrpSpPr>
            <p:cNvPr id="68" name="Group 67"/>
            <p:cNvGrpSpPr/>
            <p:nvPr/>
          </p:nvGrpSpPr>
          <p:grpSpPr>
            <a:xfrm>
              <a:off x="7456817" y="2650667"/>
              <a:ext cx="2162810" cy="1286334"/>
              <a:chOff x="2774950" y="2716707"/>
              <a:chExt cx="2162810" cy="1286334"/>
            </a:xfrm>
          </p:grpSpPr>
          <p:sp>
            <p:nvSpPr>
              <p:cNvPr id="69" name="Freeform 68"/>
              <p:cNvSpPr/>
              <p:nvPr/>
            </p:nvSpPr>
            <p:spPr>
              <a:xfrm>
                <a:off x="2774950" y="2716707"/>
                <a:ext cx="2162810" cy="642610"/>
              </a:xfrm>
              <a:custGeom>
                <a:avLst/>
                <a:gdLst>
                  <a:gd name="connsiteX0" fmla="*/ 0 w 1782216"/>
                  <a:gd name="connsiteY0" fmla="*/ 0 h 891108"/>
                  <a:gd name="connsiteX1" fmla="*/ 1782216 w 1782216"/>
                  <a:gd name="connsiteY1" fmla="*/ 0 h 891108"/>
                  <a:gd name="connsiteX2" fmla="*/ 1782216 w 1782216"/>
                  <a:gd name="connsiteY2" fmla="*/ 891108 h 891108"/>
                  <a:gd name="connsiteX3" fmla="*/ 0 w 1782216"/>
                  <a:gd name="connsiteY3" fmla="*/ 891108 h 891108"/>
                  <a:gd name="connsiteX4" fmla="*/ 0 w 1782216"/>
                  <a:gd name="connsiteY4" fmla="*/ 0 h 8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216" h="891108">
                    <a:moveTo>
                      <a:pt x="0" y="0"/>
                    </a:moveTo>
                    <a:lnTo>
                      <a:pt x="1782216" y="0"/>
                    </a:lnTo>
                    <a:lnTo>
                      <a:pt x="1782216" y="891108"/>
                    </a:lnTo>
                    <a:lnTo>
                      <a:pt x="0" y="891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75000">
                    <a:srgbClr val="F9AD6F"/>
                  </a:gs>
                </a:gsLst>
                <a:lin ang="16200000" scaled="1"/>
                <a:tileRect/>
              </a:gra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 smtClean="0">
                    <a:ln w="3175">
                      <a:noFill/>
                    </a:ln>
                    <a:solidFill>
                      <a:schemeClr val="tx1"/>
                    </a:solidFill>
                    <a:latin typeface="Garamond" pitchFamily="18" charset="0"/>
                  </a:rPr>
                  <a:t>Job 2</a:t>
                </a:r>
                <a:endParaRPr lang="en-US" sz="2400" b="1" kern="1200" dirty="0">
                  <a:ln w="3175">
                    <a:noFill/>
                  </a:ln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2774950" y="3360431"/>
                <a:ext cx="2162810" cy="642610"/>
              </a:xfrm>
              <a:custGeom>
                <a:avLst/>
                <a:gdLst>
                  <a:gd name="connsiteX0" fmla="*/ 0 w 1782216"/>
                  <a:gd name="connsiteY0" fmla="*/ 0 h 891108"/>
                  <a:gd name="connsiteX1" fmla="*/ 1782216 w 1782216"/>
                  <a:gd name="connsiteY1" fmla="*/ 0 h 891108"/>
                  <a:gd name="connsiteX2" fmla="*/ 1782216 w 1782216"/>
                  <a:gd name="connsiteY2" fmla="*/ 891108 h 891108"/>
                  <a:gd name="connsiteX3" fmla="*/ 0 w 1782216"/>
                  <a:gd name="connsiteY3" fmla="*/ 891108 h 891108"/>
                  <a:gd name="connsiteX4" fmla="*/ 0 w 1782216"/>
                  <a:gd name="connsiteY4" fmla="*/ 0 h 8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216" h="891108">
                    <a:moveTo>
                      <a:pt x="0" y="0"/>
                    </a:moveTo>
                    <a:lnTo>
                      <a:pt x="1782216" y="0"/>
                    </a:lnTo>
                    <a:lnTo>
                      <a:pt x="1782216" y="891108"/>
                    </a:lnTo>
                    <a:lnTo>
                      <a:pt x="0" y="891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75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920553" y="3360431"/>
                <a:ext cx="1889334" cy="642610"/>
              </a:xfrm>
              <a:custGeom>
                <a:avLst/>
                <a:gdLst>
                  <a:gd name="connsiteX0" fmla="*/ 0 w 1782216"/>
                  <a:gd name="connsiteY0" fmla="*/ 0 h 891108"/>
                  <a:gd name="connsiteX1" fmla="*/ 1782216 w 1782216"/>
                  <a:gd name="connsiteY1" fmla="*/ 0 h 891108"/>
                  <a:gd name="connsiteX2" fmla="*/ 1782216 w 1782216"/>
                  <a:gd name="connsiteY2" fmla="*/ 891108 h 891108"/>
                  <a:gd name="connsiteX3" fmla="*/ 0 w 1782216"/>
                  <a:gd name="connsiteY3" fmla="*/ 891108 h 891108"/>
                  <a:gd name="connsiteX4" fmla="*/ 0 w 1782216"/>
                  <a:gd name="connsiteY4" fmla="*/ 0 h 8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216" h="891108">
                    <a:moveTo>
                      <a:pt x="0" y="0"/>
                    </a:moveTo>
                    <a:lnTo>
                      <a:pt x="1782216" y="0"/>
                    </a:lnTo>
                    <a:lnTo>
                      <a:pt x="1782216" y="891108"/>
                    </a:lnTo>
                    <a:lnTo>
                      <a:pt x="0" y="891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">
                    <a:schemeClr val="accent6">
                      <a:lumMod val="60000"/>
                      <a:lumOff val="40000"/>
                    </a:schemeClr>
                  </a:gs>
                  <a:gs pos="75000">
                    <a:schemeClr val="accent6">
                      <a:lumMod val="40000"/>
                      <a:lumOff val="60000"/>
                    </a:schemeClr>
                  </a:gs>
                </a:gsLst>
                <a:lin ang="16200000" scaled="1"/>
                <a:tileRect/>
              </a:gradFill>
              <a:effectLst/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2578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dirty="0" smtClean="0">
                  <a:latin typeface="Garamond" pitchFamily="18" charset="0"/>
                </a:endParaRPr>
              </a:p>
            </p:txBody>
          </p:sp>
        </p:grpSp>
        <p:sp>
          <p:nvSpPr>
            <p:cNvPr id="73" name="Freeform 72"/>
            <p:cNvSpPr/>
            <p:nvPr/>
          </p:nvSpPr>
          <p:spPr>
            <a:xfrm>
              <a:off x="7562202" y="1747520"/>
              <a:ext cx="1952040" cy="619760"/>
            </a:xfrm>
            <a:custGeom>
              <a:avLst/>
              <a:gdLst>
                <a:gd name="connsiteX0" fmla="*/ 0 w 1782216"/>
                <a:gd name="connsiteY0" fmla="*/ 0 h 891108"/>
                <a:gd name="connsiteX1" fmla="*/ 1782216 w 1782216"/>
                <a:gd name="connsiteY1" fmla="*/ 0 h 891108"/>
                <a:gd name="connsiteX2" fmla="*/ 1782216 w 1782216"/>
                <a:gd name="connsiteY2" fmla="*/ 891108 h 891108"/>
                <a:gd name="connsiteX3" fmla="*/ 0 w 1782216"/>
                <a:gd name="connsiteY3" fmla="*/ 891108 h 891108"/>
                <a:gd name="connsiteX4" fmla="*/ 0 w 1782216"/>
                <a:gd name="connsiteY4" fmla="*/ 0 h 89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216" h="891108">
                  <a:moveTo>
                    <a:pt x="0" y="0"/>
                  </a:moveTo>
                  <a:lnTo>
                    <a:pt x="1782216" y="0"/>
                  </a:lnTo>
                  <a:lnTo>
                    <a:pt x="1782216" y="891108"/>
                  </a:lnTo>
                  <a:lnTo>
                    <a:pt x="0" y="891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err="1" smtClean="0">
                  <a:latin typeface="Garamond" pitchFamily="18" charset="0"/>
                </a:rPr>
                <a:t>Config</a:t>
              </a:r>
              <a:r>
                <a:rPr lang="en-US" sz="2000" b="1" dirty="0" smtClean="0">
                  <a:latin typeface="Garamond" pitchFamily="18" charset="0"/>
                </a:rPr>
                <a:t> Change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8538222" y="2367280"/>
              <a:ext cx="0" cy="294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>
              <a:off x="6126480" y="1432560"/>
              <a:ext cx="2418080" cy="30480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6735337" y="1215483"/>
            <a:ext cx="3546087" cy="298852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51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177251" y="989764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Only design variables for now</a:t>
            </a:r>
            <a:endParaRPr lang="en-US" dirty="0"/>
          </a:p>
        </p:txBody>
      </p:sp>
      <p:pic>
        <p:nvPicPr>
          <p:cNvPr id="87" name="Picture 86" descr="adl_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7" name="Imagen 21" descr="SU_BlockStree_2color.tif"/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8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NACA0012 Test Case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40275" y="3154363"/>
            <a:ext cx="4038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NACA 0012 Test Case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One Hicks-</a:t>
            </a:r>
            <a:r>
              <a:rPr lang="en-US" sz="2400" dirty="0" err="1">
                <a:latin typeface="+mn-lt"/>
                <a:cs typeface="+mn-cs"/>
              </a:rPr>
              <a:t>Henne</a:t>
            </a:r>
            <a:r>
              <a:rPr lang="en-US" sz="2400" dirty="0">
                <a:latin typeface="+mn-lt"/>
                <a:cs typeface="+mn-cs"/>
              </a:rPr>
              <a:t> Bump Function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1</a:t>
            </a:r>
            <a:r>
              <a:rPr lang="en-US" sz="2400" dirty="0" smtClean="0">
                <a:latin typeface="+mn-lt"/>
                <a:cs typeface="+mn-cs"/>
              </a:rPr>
              <a:t>1 </a:t>
            </a:r>
            <a:r>
              <a:rPr lang="en-US" sz="2400" dirty="0">
                <a:latin typeface="+mn-lt"/>
                <a:cs typeface="+mn-cs"/>
              </a:rPr>
              <a:t>Evaluations in </a:t>
            </a:r>
            <a:br>
              <a:rPr lang="en-US" sz="2400" dirty="0">
                <a:latin typeface="+mn-lt"/>
                <a:cs typeface="+mn-cs"/>
              </a:rPr>
            </a:br>
            <a:r>
              <a:rPr lang="en-US" sz="2400" dirty="0">
                <a:latin typeface="+mn-lt"/>
                <a:cs typeface="+mn-cs"/>
              </a:rPr>
              <a:t>X  </a:t>
            </a:r>
            <a:r>
              <a:rPr lang="el-GR" sz="2800" dirty="0">
                <a:latin typeface="+mn-lt"/>
                <a:cs typeface="+mn-cs"/>
              </a:rPr>
              <a:t>ϵ</a:t>
            </a:r>
            <a:r>
              <a:rPr lang="en-US" sz="2800" dirty="0">
                <a:latin typeface="+mn-lt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 [-0.02 , 0.02]</a:t>
            </a:r>
          </a:p>
        </p:txBody>
      </p:sp>
      <p:pic>
        <p:nvPicPr>
          <p:cNvPr id="21509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10" cstate="print"/>
          <a:srcRect/>
          <a:stretch>
            <a:fillRect/>
          </a:stretch>
        </p:blipFill>
        <p:spPr>
          <a:xfrm>
            <a:off x="5143500" y="1976438"/>
            <a:ext cx="3078163" cy="1131887"/>
          </a:xfrm>
        </p:spPr>
      </p:pic>
      <p:pic>
        <p:nvPicPr>
          <p:cNvPr id="19" name="Picture 18" descr="adl_logo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  <p:pic>
        <p:nvPicPr>
          <p:cNvPr id="2" name="Picture 2" descr="C:\Users\Trent\Desktop\NACA0012_OBJECTIVE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3873" y="1060450"/>
            <a:ext cx="414528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8" name="Imagen 21" descr="SU_BlockStree_2color.tif"/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9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config_NACA0012.cfg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51934"/>
            <a:ext cx="8229600" cy="551613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% ------------------------- EVALUATE PROJECT DEFINITION ------------------------%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smtClean="0"/>
              <a:t>% List of tasks to complete</a:t>
            </a:r>
          </a:p>
          <a:p>
            <a:pPr fontAlgn="base">
              <a:buNone/>
            </a:pPr>
            <a:r>
              <a:rPr lang="en-US" dirty="0" smtClean="0"/>
              <a:t>TASKS= DEFORM, DIRECT, CONT_ADJOINT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% Number of partitions (0 for Serial)</a:t>
            </a:r>
          </a:p>
          <a:p>
            <a:pPr fontAlgn="base">
              <a:buNone/>
            </a:pPr>
            <a:r>
              <a:rPr lang="en-US" dirty="0" smtClean="0"/>
              <a:t>NUMBER_PART= 2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% List of design variables (Design variables are separated by semicolons)</a:t>
            </a:r>
          </a:p>
          <a:p>
            <a:pPr fontAlgn="base">
              <a:buNone/>
            </a:pPr>
            <a:r>
              <a:rPr lang="en-US" dirty="0" smtClean="0"/>
              <a:t>% - HICKS_HENNE: ( 1, Scale | Mark. List | Lower(0)/Upper(1) side, </a:t>
            </a:r>
            <a:r>
              <a:rPr lang="en-US" dirty="0" err="1" smtClean="0"/>
              <a:t>x_Loc</a:t>
            </a:r>
            <a:r>
              <a:rPr lang="en-US" dirty="0" smtClean="0"/>
              <a:t> )</a:t>
            </a:r>
          </a:p>
          <a:p>
            <a:pPr fontAlgn="base">
              <a:buNone/>
            </a:pPr>
            <a:r>
              <a:rPr lang="en-US" dirty="0" smtClean="0"/>
              <a:t>DEFINITION_DV= ( 1, 1.0 | airfoil | 0, 0.05 ); ( 1, 1.0 | airfoil | 0, 0.10 ); (...)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% Gradients to calculate</a:t>
            </a:r>
          </a:p>
          <a:p>
            <a:pPr fontAlgn="base">
              <a:buNone/>
            </a:pPr>
            <a:r>
              <a:rPr lang="en-US" dirty="0" smtClean="0"/>
              <a:t>GRADIENTS= LIFT, DRAG, MOMENT_Z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% Console output (VERBOSE, CONCISE, QUIET)</a:t>
            </a:r>
          </a:p>
          <a:p>
            <a:pPr fontAlgn="base">
              <a:buNone/>
            </a:pPr>
            <a:r>
              <a:rPr lang="en-US" dirty="0" smtClean="0"/>
              <a:t>CONSOLE= CONCISE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Picture 19" descr="adl_logo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8" name="Imagen 21" descr="SU_BlockStree_2color.tif"/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9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config_NACA0012.cfg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51934"/>
            <a:ext cx="8229600" cy="551613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% ------------------------- EVALUATE PROJECT DEFINITION ------------------------%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smtClean="0"/>
              <a:t>% List of tasks to complete</a:t>
            </a:r>
          </a:p>
          <a:p>
            <a:pPr fontAlgn="base">
              <a:buNone/>
            </a:pPr>
            <a:r>
              <a:rPr lang="en-US" dirty="0" smtClean="0"/>
              <a:t>TASKS= DEFORM, DIRECT, CONT_ADJOINT</a:t>
            </a:r>
          </a:p>
          <a:p>
            <a:pPr fontAlgn="base">
              <a:buNone/>
            </a:pPr>
            <a:r>
              <a:rPr lang="en-US" dirty="0" smtClean="0"/>
              <a:t> 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Number of partitions (0 for Serial)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NUMBER_PART= 2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List of design variables (Design variables are separated by semicolons)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- HICKS_HENNE: ( 1, Scale | Mark. List | Lower(0)/Upper(1) side,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x_Loc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DEFINITION_DV= ( 1, 1.0 | airfoil | 0, 0.05 ); ( 1, 1.0 | airfoil | 0, 0.10 ); (...)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Gradients to calculate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GRADIENTS= LIFT, DRAG, MOMENT_Z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Console output (VERBOSE, CONCISE, QUIET)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CONSOLE= CONCISE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Picture 19" descr="adl_logo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8" name="Imagen 21" descr="SU_BlockStree_2color.tif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9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config_NACA0012.cfg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51934"/>
            <a:ext cx="8229600" cy="551613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% ------------------------- EVALUATE PROJECT DEFINITION ------------------------%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List of tasks to complete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TASKS= DEFORM, DIRECT, CONT_ADJOINT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% Number of partitions (0 for Serial)</a:t>
            </a:r>
          </a:p>
          <a:p>
            <a:pPr fontAlgn="base">
              <a:buNone/>
            </a:pPr>
            <a:r>
              <a:rPr lang="en-US" dirty="0" smtClean="0"/>
              <a:t>NUMBER_PART= 2</a:t>
            </a:r>
          </a:p>
          <a:p>
            <a:pPr fontAlgn="base">
              <a:buNone/>
            </a:pPr>
            <a:r>
              <a:rPr lang="en-US" dirty="0" smtClean="0"/>
              <a:t> 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List of design variables (Design variables are separated by semicolons)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- HICKS_HENNE: ( 1, Scale | Mark. List | Lower(0)/Upper(1) side,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x_Loc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DEFINITION_DV= ( 1, 1.0 | airfoil | 0, 0.05 ); ( 1, 1.0 | airfoil | 0, 0.10 ); (...)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Gradients to calculate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GRADIENTS= LIFT, DRAG, MOMENT_Z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Console output (VERBOSE, CONCISE, QUIET)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CONSOLE= CONCISE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Picture 19" descr="adl_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Jan 15th, 2013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SU2 Release Version 2.0 Workshop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D3F06-29C6-BB45-B1A9-E8865DC8A2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8" name="Imagen 21" descr="SU_BlockStree_2color.tif"/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9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config_NACA0012.cfg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51934"/>
            <a:ext cx="8229600" cy="551613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% ------------------------- EVALUATE PROJECT DEFINITION ------------------------%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List of tasks to complete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TASKS= DEFORM, DIRECT, CONT_ADJOINT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Number of partitions (0 for Serial)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NUMBER_PART= 2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% List of design variables (Design variables are separated by semicolons)</a:t>
            </a:r>
          </a:p>
          <a:p>
            <a:pPr fontAlgn="base">
              <a:buNone/>
            </a:pPr>
            <a:r>
              <a:rPr lang="en-US" dirty="0" smtClean="0"/>
              <a:t>% - HICKS_HENNE: ( 1, Scale | Mark. List | Lower(0)/Upper(1) side, </a:t>
            </a:r>
            <a:r>
              <a:rPr lang="en-US" dirty="0" err="1" smtClean="0"/>
              <a:t>x_Loc</a:t>
            </a:r>
            <a:r>
              <a:rPr lang="en-US" dirty="0" smtClean="0"/>
              <a:t> )</a:t>
            </a:r>
          </a:p>
          <a:p>
            <a:pPr fontAlgn="base">
              <a:buNone/>
            </a:pPr>
            <a:r>
              <a:rPr lang="en-US" dirty="0" smtClean="0"/>
              <a:t>DEFINITION_DV= ( 1, 1.0 | airfoil | 0, 0.05 ); ( 1, 1.0 | airfoil | 0, 0.10 ); (...)</a:t>
            </a:r>
          </a:p>
          <a:p>
            <a:pPr fontAlgn="base">
              <a:buNone/>
            </a:pPr>
            <a:r>
              <a:rPr lang="en-US" dirty="0" smtClean="0"/>
              <a:t> 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Gradients to calculate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GRADIENTS= LIFT, DRAG, MOMENT_Z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 Console output (VERBOSE, CONCISE, QUIET)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CONSOLE= CONCISE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91263" y="60198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Picture 19" descr="adl_log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363</Words>
  <Application>Microsoft Office PowerPoint</Application>
  <PresentationFormat>On-screen Show (4:3)</PresentationFormat>
  <Paragraphs>284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SU2 Design Exploration NACA 0012</vt:lpstr>
      <vt:lpstr>Indirect Design Approaches</vt:lpstr>
      <vt:lpstr>Indirect Design Approaches</vt:lpstr>
      <vt:lpstr>Task-Based Design Exploration</vt:lpstr>
      <vt:lpstr>NACA0012 Test Case</vt:lpstr>
      <vt:lpstr>config_NACA0012.cfg</vt:lpstr>
      <vt:lpstr>config_NACA0012.cfg</vt:lpstr>
      <vt:lpstr>config_NACA0012.cfg</vt:lpstr>
      <vt:lpstr>config_NACA0012.cfg</vt:lpstr>
      <vt:lpstr>config_NACA0012.cfg</vt:lpstr>
      <vt:lpstr>config_NACA0012.cfg</vt:lpstr>
      <vt:lpstr>run_project.py</vt:lpstr>
      <vt:lpstr>run_project.py</vt:lpstr>
      <vt:lpstr>run_project.py</vt:lpstr>
      <vt:lpstr>run_project.py</vt:lpstr>
      <vt:lpstr>run_project.py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Supersonic Low-Boom Design in the NASA N+2 Project</dc:title>
  <dc:creator>Trent</dc:creator>
  <cp:lastModifiedBy>Trent L</cp:lastModifiedBy>
  <cp:revision>372</cp:revision>
  <dcterms:created xsi:type="dcterms:W3CDTF">2012-04-12T04:21:14Z</dcterms:created>
  <dcterms:modified xsi:type="dcterms:W3CDTF">2013-01-16T18:18:39Z</dcterms:modified>
</cp:coreProperties>
</file>