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4" r:id="rId2"/>
    <p:sldId id="596" r:id="rId3"/>
    <p:sldId id="600" r:id="rId4"/>
    <p:sldId id="601" r:id="rId5"/>
    <p:sldId id="602" r:id="rId6"/>
    <p:sldId id="603" r:id="rId7"/>
    <p:sldId id="604" r:id="rId8"/>
    <p:sldId id="605" r:id="rId9"/>
    <p:sldId id="606" r:id="rId10"/>
    <p:sldId id="607" r:id="rId11"/>
    <p:sldId id="610" r:id="rId12"/>
    <p:sldId id="611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87447297-A598-9246-9E1B-6A028E76E62D}">
          <p14:sldIdLst>
            <p14:sldId id="304"/>
            <p14:sldId id="596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10"/>
            <p14:sldId id="6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A31"/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8" autoAdjust="0"/>
    <p:restoredTop sz="88374" autoAdjust="0"/>
  </p:normalViewPr>
  <p:slideViewPr>
    <p:cSldViewPr snapToGrid="0" snapToObjects="1" showGuides="1">
      <p:cViewPr varScale="1">
        <p:scale>
          <a:sx n="65" d="100"/>
          <a:sy n="65" d="100"/>
        </p:scale>
        <p:origin x="-96" y="-192"/>
      </p:cViewPr>
      <p:guideLst>
        <p:guide orient="horz" pos="645"/>
        <p:guide pos="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69AA65-E62E-EF4B-AFC4-634F876BDCA0}" type="datetime1">
              <a:rPr lang="en-US" smtClean="0"/>
              <a:t>9/19/2014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21501D-7369-D140-B82B-544FFB3ED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2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82CE73-D806-024D-AFB1-8C2F723B5FB7}" type="datetime1">
              <a:rPr lang="en-US" smtClean="0"/>
              <a:t>9/19/2014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328842-7874-4943-A94C-9F0B7F7F1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088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Budgeted</a:t>
            </a:r>
            <a:r>
              <a:rPr lang="en-US" baseline="0" dirty="0" smtClean="0"/>
              <a:t> time: 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7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 err="1" smtClean="0"/>
              <a:t>Change</a:t>
            </a:r>
            <a:r>
              <a:rPr lang="es-ES_tradnl" dirty="0" smtClean="0"/>
              <a:t> restart_flow.dat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to</a:t>
            </a:r>
            <a:r>
              <a:rPr lang="es-ES_tradnl" baseline="0" dirty="0" smtClean="0"/>
              <a:t> solution_flow.dat</a:t>
            </a:r>
          </a:p>
          <a:p>
            <a:r>
              <a:rPr lang="es-ES_tradnl" baseline="0" dirty="0" err="1" smtClean="0"/>
              <a:t>Copy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config</a:t>
            </a:r>
            <a:r>
              <a:rPr lang="es-ES_tradnl" baseline="0" dirty="0" smtClean="0"/>
              <a:t> file, </a:t>
            </a:r>
            <a:r>
              <a:rPr lang="es-ES_tradnl" baseline="0" dirty="0" err="1" smtClean="0"/>
              <a:t>change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settings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: won’t finish in time, go to example</a:t>
            </a:r>
            <a:r>
              <a:rPr lang="en-US" baseline="0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20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E94EF-8A55-4945-808E-E03E18ED1A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21822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489167"/>
            <a:ext cx="6059488" cy="782053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6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46453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71502" y="5861974"/>
            <a:ext cx="1836286" cy="301031"/>
          </a:xfrm>
          <a:prstGeom prst="rect">
            <a:avLst/>
          </a:prstGeom>
        </p:spPr>
      </p:pic>
      <p:pic>
        <p:nvPicPr>
          <p:cNvPr id="8" name="Picture 7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02" y="4601222"/>
            <a:ext cx="1889759" cy="11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316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2560050"/>
            <a:ext cx="2954337" cy="1629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9516" y="3880116"/>
            <a:ext cx="1889760" cy="309797"/>
          </a:xfrm>
          <a:prstGeom prst="rect">
            <a:avLst/>
          </a:prstGeom>
        </p:spPr>
      </p:pic>
      <p:pic>
        <p:nvPicPr>
          <p:cNvPr id="11" name="Picture 10" descr="logoSU2_v3.3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317" y="2560050"/>
            <a:ext cx="2018909" cy="12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1647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9079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6682CC9-0DEC-0449-9B00-3E6EE05AA425}" type="slidenum">
              <a:rPr lang="en-US" sz="1000" smtClean="0">
                <a:latin typeface="+mn-l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55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393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63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06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  <a:lvl2pPr marL="342900" indent="-342900">
              <a:buSzPct val="70000"/>
              <a:buFont typeface="Arial"/>
              <a:buChar char="•"/>
              <a:defRPr/>
            </a:lvl2pPr>
            <a:lvl3pPr marL="687388" indent="-342900">
              <a:buSzPct val="70000"/>
              <a:buFont typeface="Arial"/>
              <a:buChar char="•"/>
              <a:defRPr/>
            </a:lvl3pPr>
            <a:lvl4pPr marL="1030287" indent="-342900">
              <a:buSzPct val="70000"/>
              <a:buFont typeface="Arial"/>
              <a:buChar char="•"/>
              <a:defRPr/>
            </a:lvl4pPr>
            <a:lvl5pPr marL="1374775" indent="-342900">
              <a:buSzPct val="70000"/>
              <a:buFont typeface="Arial"/>
              <a:buChar char="•"/>
              <a:defRPr/>
            </a:lvl5pPr>
          </a:lstStyle>
          <a:p>
            <a:pPr lvl="0">
              <a:defRPr sz="1800"/>
            </a:pPr>
            <a:r>
              <a:rPr sz="2500" dirty="0"/>
              <a:t>Body Level One</a:t>
            </a:r>
          </a:p>
          <a:p>
            <a:pPr lvl="1">
              <a:defRPr sz="1800"/>
            </a:pPr>
            <a:r>
              <a:rPr sz="2500" dirty="0"/>
              <a:t>Body Level Two</a:t>
            </a:r>
          </a:p>
          <a:p>
            <a:pPr lvl="2">
              <a:defRPr sz="1800"/>
            </a:pPr>
            <a:r>
              <a:rPr sz="2500" dirty="0"/>
              <a:t>Body Level Three</a:t>
            </a:r>
          </a:p>
          <a:p>
            <a:pPr lvl="3">
              <a:defRPr sz="1800"/>
            </a:pPr>
            <a:r>
              <a:rPr sz="2500" dirty="0"/>
              <a:t>Body Level Four</a:t>
            </a:r>
          </a:p>
          <a:p>
            <a:pPr lvl="4">
              <a:defRPr sz="1800"/>
            </a:pPr>
            <a:r>
              <a:rPr sz="2500"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1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498773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10.png"/>
          <p:cNvPicPr>
            <a:picLocks noChangeAspect="1"/>
          </p:cNvPicPr>
          <p:nvPr userDrawn="1"/>
        </p:nvPicPr>
        <p:blipFill>
          <a:blip r:embed="rId10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62" y="1854261"/>
            <a:ext cx="5655880" cy="3609647"/>
          </a:xfrm>
          <a:prstGeom prst="rect">
            <a:avLst/>
          </a:prstGeom>
        </p:spPr>
      </p:pic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13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07052" y="6414465"/>
            <a:ext cx="1979295" cy="324475"/>
          </a:xfrm>
          <a:prstGeom prst="rect">
            <a:avLst/>
          </a:prstGeom>
        </p:spPr>
      </p:pic>
      <p:pic>
        <p:nvPicPr>
          <p:cNvPr id="12" name="Picture 11" descr="logoSU2_v3.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62" y="226931"/>
            <a:ext cx="1029363" cy="6242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63" r:id="rId8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SU2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Pointwise® and SU2 </a:t>
            </a:r>
            <a:r>
              <a:rPr lang="en-US" dirty="0"/>
              <a:t>J</a:t>
            </a:r>
            <a:r>
              <a:rPr lang="en-US" dirty="0" smtClean="0"/>
              <a:t>oint Workshop</a:t>
            </a:r>
          </a:p>
          <a:p>
            <a:r>
              <a:rPr lang="en-US" dirty="0" smtClean="0"/>
              <a:t>Sept 29</a:t>
            </a:r>
            <a:r>
              <a:rPr lang="en-US" sz="2800" baseline="30000" dirty="0" smtClean="0"/>
              <a:t>th</a:t>
            </a:r>
            <a:r>
              <a:rPr lang="en-US" dirty="0" smtClean="0"/>
              <a:t>-30</a:t>
            </a:r>
            <a:r>
              <a:rPr lang="en-US" sz="2800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Heather Kline, Andrew </a:t>
            </a:r>
            <a:r>
              <a:rPr lang="en-US" dirty="0" err="1" smtClean="0"/>
              <a:t>Wendorff</a:t>
            </a:r>
            <a:endParaRPr lang="en-US" dirty="0"/>
          </a:p>
          <a:p>
            <a:r>
              <a:rPr lang="en-US" dirty="0"/>
              <a:t>Aeronautics &amp; Astronautics </a:t>
            </a:r>
            <a:r>
              <a:rPr lang="en-US" dirty="0" smtClean="0"/>
              <a:t>Department (Stanford University)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55624">
        <p:fade/>
      </p:transition>
    </mc:Choice>
    <mc:Fallback xmlns="">
      <p:transition xmlns:p14="http://schemas.microsoft.com/office/powerpoint/2010/main" advTm="556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Adjoint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995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Online documentation</a:t>
            </a:r>
          </a:p>
          <a:p>
            <a:pPr marL="457200" lvl="1" indent="0">
              <a:buNone/>
            </a:pPr>
            <a:r>
              <a:rPr lang="en-US" sz="2400" dirty="0" smtClean="0"/>
              <a:t>	http</a:t>
            </a:r>
            <a:r>
              <a:rPr lang="en-US" sz="2400" dirty="0"/>
              <a:t>://su2.stanford.edu</a:t>
            </a:r>
            <a:endParaRPr lang="en-US" sz="2400" dirty="0" smtClean="0"/>
          </a:p>
          <a:p>
            <a:r>
              <a:rPr lang="en-US" sz="2800" dirty="0"/>
              <a:t>O</a:t>
            </a:r>
            <a:r>
              <a:rPr lang="en-US" sz="2800" dirty="0" smtClean="0"/>
              <a:t>nline tutorials</a:t>
            </a:r>
          </a:p>
          <a:p>
            <a:pPr marL="457200" lvl="1" indent="0">
              <a:buNone/>
            </a:pPr>
            <a:r>
              <a:rPr lang="en-US" sz="2400" dirty="0" smtClean="0"/>
              <a:t>	su2.stanford.edu &gt; Training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also </a:t>
            </a:r>
            <a:r>
              <a:rPr lang="en-US" sz="2400" dirty="0"/>
              <a:t>accessible via su2.stanford.edu &gt; Guides &gt; User’s </a:t>
            </a:r>
            <a:r>
              <a:rPr lang="en-US" sz="2400" dirty="0" smtClean="0"/>
              <a:t>Tutorials</a:t>
            </a:r>
          </a:p>
          <a:p>
            <a:r>
              <a:rPr lang="en-US" sz="2800" dirty="0" err="1" smtClean="0"/>
              <a:t>TestCases</a:t>
            </a:r>
            <a:r>
              <a:rPr lang="en-US" sz="2800" dirty="0" smtClean="0"/>
              <a:t> directory</a:t>
            </a:r>
          </a:p>
          <a:p>
            <a:pPr marL="457200" lvl="1" indent="0">
              <a:buNone/>
            </a:pPr>
            <a:r>
              <a:rPr lang="en-US" sz="2400" dirty="0" smtClean="0"/>
              <a:t>	github.com/su2code/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/</a:t>
            </a:r>
          </a:p>
          <a:p>
            <a:r>
              <a:rPr lang="en-US" sz="2800" dirty="0" smtClean="0"/>
              <a:t>CFD Online forum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nl-NL" sz="2400" dirty="0"/>
              <a:t>http://</a:t>
            </a:r>
            <a:r>
              <a:rPr lang="nl-NL" sz="2400" dirty="0" err="1"/>
              <a:t>www.cfd-online.com</a:t>
            </a:r>
            <a:r>
              <a:rPr lang="nl-NL" sz="2400" dirty="0"/>
              <a:t>/Forums/su2/</a:t>
            </a:r>
            <a:endParaRPr lang="en-US" sz="2400" dirty="0" smtClean="0"/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72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893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1205171" y="2722283"/>
            <a:ext cx="3440571" cy="1629863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  <a:defRPr/>
            </a:pPr>
            <a:r>
              <a:rPr lang="en-US" sz="1600" dirty="0"/>
              <a:t>What do I need to run a simulation?</a:t>
            </a:r>
          </a:p>
          <a:p>
            <a:pPr marL="400050" indent="-400050">
              <a:buFont typeface="+mj-lt"/>
              <a:buAutoNum type="romanUcPeriod"/>
              <a:defRPr/>
            </a:pPr>
            <a:r>
              <a:rPr lang="en-US" sz="1600" dirty="0"/>
              <a:t>Test case definition</a:t>
            </a:r>
          </a:p>
          <a:p>
            <a:pPr marL="400050" indent="-400050">
              <a:buFont typeface="+mj-lt"/>
              <a:buAutoNum type="romanUcPeriod"/>
              <a:defRPr/>
            </a:pPr>
            <a:r>
              <a:rPr lang="en-US" sz="1600" dirty="0"/>
              <a:t>Interactive session</a:t>
            </a:r>
          </a:p>
          <a:p>
            <a:pPr marL="400050" indent="-400050">
              <a:buFont typeface="+mj-lt"/>
              <a:buAutoNum type="romanUcPeriod"/>
              <a:defRPr/>
            </a:pPr>
            <a:r>
              <a:rPr lang="en-US" sz="1600" dirty="0"/>
              <a:t>Questions?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251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9613">
        <p:fade/>
      </p:transition>
    </mc:Choice>
    <mc:Fallback xmlns="">
      <p:transition xmlns:p14="http://schemas.microsoft.com/office/powerpoint/2010/main" advTm="96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Simulations with SU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What do I need to run simulations with SU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Configuration file (.</a:t>
            </a:r>
            <a:r>
              <a:rPr lang="en-US" dirty="0" err="1" smtClean="0"/>
              <a:t>cfg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Mesh file (.su2 or .</a:t>
            </a:r>
            <a:r>
              <a:rPr lang="en-US" dirty="0" err="1" smtClean="0"/>
              <a:t>cgns</a:t>
            </a:r>
            <a:r>
              <a:rPr lang="en-US" dirty="0" smtClean="0"/>
              <a:t>)</a:t>
            </a:r>
          </a:p>
          <a:p>
            <a:r>
              <a:rPr lang="en-US" sz="2800" dirty="0" smtClean="0"/>
              <a:t>This session will use:</a:t>
            </a:r>
          </a:p>
          <a:p>
            <a:pPr lvl="1"/>
            <a:r>
              <a:rPr lang="en-US" sz="2400" dirty="0" smtClean="0"/>
              <a:t>lam_NACA0012.cfg</a:t>
            </a:r>
            <a:endParaRPr lang="en-US" sz="2400" dirty="0" smtClean="0"/>
          </a:p>
          <a:p>
            <a:pPr lvl="1"/>
            <a:r>
              <a:rPr lang="en-US" sz="2400" dirty="0" smtClean="0"/>
              <a:t>Mesh_NACA0012_lam_omesh.su2</a:t>
            </a:r>
            <a:endParaRPr lang="en-US" sz="2400" dirty="0"/>
          </a:p>
          <a:p>
            <a:r>
              <a:rPr lang="en-US" sz="2800" dirty="0" smtClean="0"/>
              <a:t>These are found in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su2.stanford.edu &gt; Training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github.com/su2code/</a:t>
            </a:r>
            <a:r>
              <a:rPr lang="en-US" sz="2400" dirty="0" err="1" smtClean="0"/>
              <a:t>TestCases</a:t>
            </a:r>
            <a:r>
              <a:rPr lang="en-US" sz="2400" dirty="0" smtClean="0"/>
              <a:t>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1322195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br>
              <a:rPr lang="en-US" dirty="0" smtClean="0"/>
            </a:br>
            <a:r>
              <a:rPr lang="en-US" sz="2400" dirty="0" smtClean="0"/>
              <a:t>NACA 0012 Airfoil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32800" y="6543789"/>
            <a:ext cx="567256" cy="313267"/>
          </a:xfrm>
          <a:prstGeom prst="rect">
            <a:avLst/>
          </a:prstGeom>
        </p:spPr>
        <p:txBody>
          <a:bodyPr/>
          <a:lstStyle/>
          <a:p>
            <a:fld id="{13327632-CE63-A847-914F-A1F825E2A6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86968" y="1383890"/>
            <a:ext cx="4874342" cy="4800600"/>
          </a:xfrm>
          <a:prstGeom prst="rect">
            <a:avLst/>
          </a:prstGeom>
        </p:spPr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Transonic, Euler flow</a:t>
            </a:r>
          </a:p>
          <a:p>
            <a:r>
              <a:rPr lang="en-US" sz="2800" dirty="0" smtClean="0"/>
              <a:t>Mach No. = </a:t>
            </a:r>
            <a:r>
              <a:rPr lang="en-US" sz="2800" dirty="0" smtClean="0"/>
              <a:t>0.5</a:t>
            </a:r>
            <a:endParaRPr lang="en-US" sz="2800" dirty="0" smtClean="0"/>
          </a:p>
          <a:p>
            <a:r>
              <a:rPr lang="en-US" sz="2800" dirty="0" smtClean="0"/>
              <a:t>Pressure = 101,325 Nm</a:t>
            </a:r>
            <a:r>
              <a:rPr lang="en-US" sz="2800" baseline="30000" dirty="0" smtClean="0"/>
              <a:t>-2</a:t>
            </a:r>
          </a:p>
          <a:p>
            <a:r>
              <a:rPr lang="en-US" sz="2800" dirty="0" smtClean="0"/>
              <a:t>Temperature = </a:t>
            </a:r>
            <a:r>
              <a:rPr lang="en-US" sz="2800" dirty="0" smtClean="0"/>
              <a:t>288.15K</a:t>
            </a:r>
            <a:endParaRPr lang="en-US" sz="2800" dirty="0" smtClean="0"/>
          </a:p>
          <a:p>
            <a:r>
              <a:rPr lang="en-US" sz="2800" dirty="0" smtClean="0"/>
              <a:t>Angle of attack = </a:t>
            </a:r>
            <a:r>
              <a:rPr lang="en-US" sz="2800" dirty="0" smtClean="0"/>
              <a:t>1.0</a:t>
            </a:r>
            <a:r>
              <a:rPr lang="en-US" sz="2800" baseline="30000" dirty="0" smtClean="0"/>
              <a:t>o</a:t>
            </a:r>
          </a:p>
          <a:p>
            <a:r>
              <a:rPr lang="en-US" sz="2800" dirty="0" smtClean="0"/>
              <a:t>Reynolds number = 1,000</a:t>
            </a:r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9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Solution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884238" y="1152026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Most parameters have default values</a:t>
            </a:r>
          </a:p>
          <a:p>
            <a:r>
              <a:rPr lang="en-US" sz="2800" dirty="0" smtClean="0"/>
              <a:t>The order </a:t>
            </a:r>
            <a:r>
              <a:rPr lang="en-US" sz="2800" dirty="0" smtClean="0"/>
              <a:t>of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options is not important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168013" y="2042160"/>
            <a:ext cx="5214702" cy="28931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PHYSICAL_PROBLEM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NAVIER_STOKES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MATH_PROBLEM= DIRECT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MACH_NUMBER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0.5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AoA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1.00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REYNOLDS_NUMBER=1000.0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FREESTREAM_TEMPERATURE= 288.15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MESH_FILENAME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mesh_NACA0012_lam_omesh.su2</a:t>
            </a:r>
            <a:endParaRPr lang="en-US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2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60400" y="1240552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Simulations can be restarted from partially converged results</a:t>
            </a:r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271520"/>
            <a:ext cx="4572000" cy="7386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</a:t>
            </a:r>
            <a:r>
              <a:rPr lang="en-US" sz="1400" dirty="0" smtClean="0">
                <a:latin typeface="Courier"/>
                <a:cs typeface="Courier"/>
              </a:rPr>
              <a:t>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EXT_ITER= </a:t>
            </a:r>
            <a:r>
              <a:rPr lang="en-US" sz="1400" dirty="0" smtClean="0">
                <a:latin typeface="Courier"/>
                <a:cs typeface="Courier"/>
              </a:rPr>
              <a:t>999999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4521200"/>
            <a:ext cx="4572000" cy="7386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</a:t>
            </a:r>
            <a:r>
              <a:rPr lang="en-US" sz="1400" dirty="0" smtClean="0">
                <a:latin typeface="Courier"/>
                <a:cs typeface="Courier"/>
              </a:rPr>
              <a:t>YES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pl-PL" sz="1400" dirty="0">
                <a:latin typeface="Courier"/>
                <a:cs typeface="Courier"/>
              </a:rPr>
              <a:t>SOLUTION_FLOW_FILENAME= </a:t>
            </a:r>
            <a:r>
              <a:rPr lang="pl-PL" sz="1400" dirty="0" err="1">
                <a:latin typeface="Courier"/>
                <a:cs typeface="Courier"/>
              </a:rPr>
              <a:t>solution_flow.dat</a:t>
            </a:r>
            <a:endParaRPr lang="en-US" sz="1400" dirty="0" smtClean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09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 Parameters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Among the many options in the </a:t>
            </a:r>
            <a:r>
              <a:rPr lang="en-US" sz="2800" dirty="0" err="1" smtClean="0"/>
              <a:t>config</a:t>
            </a:r>
            <a:r>
              <a:rPr lang="en-US" sz="2800" dirty="0" smtClean="0"/>
              <a:t> file, various parameters exist to modify the solution method</a:t>
            </a:r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7600" y="3434080"/>
            <a:ext cx="4348480" cy="2031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RESTART_SOL= 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CFL_NUMBER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4.0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CFL_RAMP= ( </a:t>
            </a:r>
            <a:r>
              <a:rPr lang="en-US" sz="1400" dirty="0" smtClean="0">
                <a:latin typeface="Courier"/>
                <a:cs typeface="Courier"/>
              </a:rPr>
              <a:t>1.1, 10, </a:t>
            </a:r>
            <a:r>
              <a:rPr lang="en-US" sz="1400" dirty="0">
                <a:latin typeface="Courier"/>
                <a:cs typeface="Courier"/>
              </a:rPr>
              <a:t>10.0 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CONV_NUM_METHOD_FLOW= </a:t>
            </a:r>
            <a:r>
              <a:rPr lang="en-US" sz="1400" dirty="0" smtClean="0">
                <a:latin typeface="Courier"/>
                <a:cs typeface="Courier"/>
              </a:rPr>
              <a:t>ROE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 smtClean="0">
                <a:latin typeface="Courier"/>
                <a:cs typeface="Courier"/>
              </a:rPr>
              <a:t>SPATIAL_ORDER_FLOW= 2</a:t>
            </a:r>
            <a:r>
              <a:rPr lang="en-US" sz="1400" dirty="0" smtClean="0">
                <a:latin typeface="Courier"/>
                <a:cs typeface="Courier"/>
              </a:rPr>
              <a:t>ND_ORDER</a:t>
            </a:r>
            <a:endParaRPr lang="en-US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4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Direct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5311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Adjoint</a:t>
            </a:r>
            <a:r>
              <a:rPr lang="en-US" dirty="0" smtClean="0"/>
              <a:t> Solution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Sensitivity of a functional to changes in the flow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.g., How does changing the airfoil shape affect lift?</a:t>
            </a:r>
            <a:endParaRPr lang="en-US" dirty="0" smtClean="0"/>
          </a:p>
          <a:p>
            <a:r>
              <a:rPr lang="en-US" sz="2800" dirty="0" smtClean="0"/>
              <a:t>Additional required file:</a:t>
            </a:r>
          </a:p>
          <a:p>
            <a:pPr lvl="1"/>
            <a:r>
              <a:rPr lang="en-US" sz="2400" dirty="0" smtClean="0"/>
              <a:t>Converged flow solution</a:t>
            </a:r>
            <a:endParaRPr lang="en-US" sz="2400" dirty="0"/>
          </a:p>
          <a:p>
            <a:r>
              <a:rPr lang="en-US" sz="2800" dirty="0" err="1" smtClean="0"/>
              <a:t>Config</a:t>
            </a:r>
            <a:r>
              <a:rPr lang="en-US" sz="2800" dirty="0" smtClean="0"/>
              <a:t> options: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45360" y="3962400"/>
            <a:ext cx="4663440" cy="2031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MATH_PROBLEM= </a:t>
            </a:r>
            <a:r>
              <a:rPr lang="en-US" sz="1400" dirty="0" smtClean="0">
                <a:latin typeface="Courier"/>
                <a:cs typeface="Courier"/>
              </a:rPr>
              <a:t>ADJOINT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RESTART_SOL= NO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ADJOINT_TYPE= </a:t>
            </a:r>
            <a:r>
              <a:rPr lang="en-US" sz="1400" dirty="0" smtClean="0">
                <a:latin typeface="Courier"/>
                <a:cs typeface="Courier"/>
              </a:rPr>
              <a:t>CONTINUOUS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en-US" sz="1400" dirty="0">
                <a:latin typeface="Courier"/>
                <a:cs typeface="Courier"/>
              </a:rPr>
              <a:t>ADJ_OBJFUNC= </a:t>
            </a:r>
            <a:r>
              <a:rPr lang="en-US" sz="1400" dirty="0" smtClean="0">
                <a:latin typeface="Courier"/>
                <a:cs typeface="Courier"/>
              </a:rPr>
              <a:t>DRAG</a:t>
            </a:r>
          </a:p>
          <a:p>
            <a:r>
              <a:rPr lang="en-US" sz="1400" dirty="0" smtClean="0">
                <a:latin typeface="Courier"/>
                <a:cs typeface="Courier"/>
              </a:rPr>
              <a:t>%</a:t>
            </a:r>
          </a:p>
          <a:p>
            <a:r>
              <a:rPr lang="pl-PL" sz="1400" dirty="0">
                <a:latin typeface="Courier"/>
                <a:cs typeface="Courier"/>
              </a:rPr>
              <a:t>SOLUTION_FLOW_FILENAME= </a:t>
            </a:r>
            <a:r>
              <a:rPr lang="pl-PL" sz="1400" dirty="0" err="1" smtClean="0">
                <a:latin typeface="Courier"/>
                <a:cs typeface="Courier"/>
              </a:rPr>
              <a:t>solution_flow.dat</a:t>
            </a:r>
            <a:endParaRPr lang="pl-PL" sz="1400" dirty="0">
              <a:latin typeface="Courier"/>
              <a:cs typeface="Courier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45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25"/>
    </mc:Choice>
    <mc:Fallback xmlns:mv="urn:schemas-microsoft-com:mac:vml" xmlns="">
      <p:transition spd="slow" advTm="10432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7.4|8.9|10.5|7.2"/>
</p:tagLst>
</file>

<file path=ppt/theme/theme1.xml><?xml version="1.0" encoding="utf-8"?>
<a:theme xmlns:a="http://schemas.openxmlformats.org/drawingml/2006/main" name="SU_Preso_4x3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318</Words>
  <Application>Microsoft Office PowerPoint</Application>
  <PresentationFormat>On-screen Show (4:3)</PresentationFormat>
  <Paragraphs>114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SU_Preso_4x3_v5</vt:lpstr>
      <vt:lpstr>Running SU2</vt:lpstr>
      <vt:lpstr>PowerPoint Presentation</vt:lpstr>
      <vt:lpstr>Running Simulations with SU2</vt:lpstr>
      <vt:lpstr>Test Case NACA 0012 Airfoil</vt:lpstr>
      <vt:lpstr>Flow Solution</vt:lpstr>
      <vt:lpstr>Restart</vt:lpstr>
      <vt:lpstr>Solver Parameters</vt:lpstr>
      <vt:lpstr>Interactive</vt:lpstr>
      <vt:lpstr>Adjoint Solution</vt:lpstr>
      <vt:lpstr>Interactive</vt:lpstr>
      <vt:lpstr>Additional Resources</vt:lpstr>
      <vt:lpstr>Questions?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Shape Design Using SU2</dc:title>
  <dc:creator>Francisco Palacios</dc:creator>
  <cp:lastModifiedBy>kline</cp:lastModifiedBy>
  <cp:revision>265</cp:revision>
  <dcterms:created xsi:type="dcterms:W3CDTF">2012-12-05T23:46:21Z</dcterms:created>
  <dcterms:modified xsi:type="dcterms:W3CDTF">2014-09-19T20:00:40Z</dcterms:modified>
</cp:coreProperties>
</file>