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63" autoAdjust="0"/>
    <p:restoredTop sz="95319" autoAdjust="0"/>
  </p:normalViewPr>
  <p:slideViewPr>
    <p:cSldViewPr snapToGrid="0" snapToObjects="1" showGuides="1">
      <p:cViewPr varScale="1">
        <p:scale>
          <a:sx n="80" d="100"/>
          <a:sy n="80" d="100"/>
        </p:scale>
        <p:origin x="-1368" y="-112"/>
      </p:cViewPr>
      <p:guideLst>
        <p:guide orient="horz" pos="2669"/>
        <p:guide pos="4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3DE1B7-6047-A84C-900B-CCBCE524FCF8}" type="datetimeFigureOut">
              <a:rPr lang="en-US"/>
              <a:pPr>
                <a:defRPr/>
              </a:pPr>
              <a:t>7/1/14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21501D-7369-D140-B82B-544FFB3ED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28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C7816D-C806-5747-823A-F52C45B47A40}" type="datetimeFigureOut">
              <a:rPr lang="en-US"/>
              <a:pPr>
                <a:defRPr/>
              </a:pPr>
              <a:t>7/1/14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328842-7874-4943-A94C-9F0B7F7F1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0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high level view of the code, once you get a copy of SU2 on your local computer and you look into the trunk directory, you will see these directories (in addition to a few others). These directories have the source code and I will quickly glance over what each one of these does.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SU2_CFD is the main module that solves the partial differential equations. </a:t>
            </a:r>
          </a:p>
          <a:p>
            <a:r>
              <a:rPr lang="en-US" baseline="0" dirty="0" smtClean="0"/>
              <a:t>SU2_DDC is used when you want to run a solution on multiple processors, it breaks the mesh for each processor.</a:t>
            </a:r>
          </a:p>
          <a:p>
            <a:r>
              <a:rPr lang="en-US" baseline="0" dirty="0" smtClean="0"/>
              <a:t>SU2_MAC is the mesh adaptation code, used to dynamically refine meshes for better accuracy while a flow solution is in progress. </a:t>
            </a:r>
          </a:p>
          <a:p>
            <a:r>
              <a:rPr lang="en-US" baseline="0" dirty="0" smtClean="0"/>
              <a:t>SU2_MDC is the mesh deformation code used to deform meshes while a flow solution is in progress. </a:t>
            </a:r>
          </a:p>
          <a:p>
            <a:r>
              <a:rPr lang="en-US" baseline="0" dirty="0" smtClean="0"/>
              <a:t>SU2_PBC is a preprocessor used when you have periodic boundary conditions, it creates halo cells around periodic boundaries.</a:t>
            </a:r>
          </a:p>
          <a:p>
            <a:r>
              <a:rPr lang="en-US" baseline="0" dirty="0" smtClean="0"/>
              <a:t>Then, you have SU2_SMC which is called when you have sliding meshes.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talk, we are going to focus on the main module, which is SU2_CFD.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SU2_CFD</a:t>
            </a:r>
            <a:r>
              <a:rPr lang="en-US" baseline="0" dirty="0" smtClean="0"/>
              <a:t> does three things, mainly, it reads the input configuration file and the mesh file. It solves the governing equations and then it outputs the solution in a file. </a:t>
            </a:r>
          </a:p>
          <a:p>
            <a:r>
              <a:rPr lang="en-US" baseline="0" dirty="0" smtClean="0"/>
              <a:t>Now let’s look at each of these in a little bit detail, before I begin, let me mention that SU2 names every class starting with a C followed by what it does.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</a:t>
            </a:r>
            <a:r>
              <a:rPr lang="en-US" baseline="0" dirty="0" err="1" smtClean="0"/>
              <a:t>Cconfig</a:t>
            </a:r>
            <a:r>
              <a:rPr lang="en-US" baseline="0" dirty="0" smtClean="0"/>
              <a:t> is a class for reading and storing the configuration specs, </a:t>
            </a:r>
            <a:r>
              <a:rPr lang="en-US" baseline="0" dirty="0" err="1" smtClean="0"/>
              <a:t>Cgeometry</a:t>
            </a:r>
            <a:r>
              <a:rPr lang="en-US" baseline="0" dirty="0" smtClean="0"/>
              <a:t> is to read and store the geometry. we will start with the input. If one is using </a:t>
            </a:r>
            <a:r>
              <a:rPr lang="en-US" baseline="0" dirty="0" err="1" smtClean="0"/>
              <a:t>multigrid</a:t>
            </a:r>
            <a:r>
              <a:rPr lang="en-US" baseline="0" dirty="0" smtClean="0"/>
              <a:t> to accelerate convergence by using multiple meshes with different degree of coarseness, then </a:t>
            </a:r>
            <a:r>
              <a:rPr lang="en-US" baseline="0" dirty="0" err="1" smtClean="0"/>
              <a:t>Cgeometry</a:t>
            </a:r>
            <a:r>
              <a:rPr lang="en-US" baseline="0" dirty="0" smtClean="0"/>
              <a:t> creates different meshes inside the code, which are used by the solver. You can output these meshes too if you want to look at them.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let’s go to the Output class, </a:t>
            </a:r>
            <a:r>
              <a:rPr lang="en-US" baseline="0" dirty="0" err="1" smtClean="0"/>
              <a:t>Coutput</a:t>
            </a:r>
            <a:r>
              <a:rPr lang="en-US" baseline="0" dirty="0" smtClean="0"/>
              <a:t>, which is used to print the residuals on the screen, write the converged solution to files in </a:t>
            </a:r>
            <a:r>
              <a:rPr lang="en-US" baseline="0" dirty="0" err="1" smtClean="0"/>
              <a:t>tecplot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paraview</a:t>
            </a:r>
            <a:r>
              <a:rPr lang="en-US" baseline="0" dirty="0" smtClean="0"/>
              <a:t> format and other things.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two classes are defined in the Common directory, because they are used by the other modules too.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Next, 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135" y="72940"/>
            <a:ext cx="1501240" cy="24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3160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135" y="72940"/>
            <a:ext cx="1501240" cy="24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164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9079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6682CC9-0DEC-0449-9B00-3E6EE05AA425}" type="slidenum">
              <a:rPr lang="en-US" sz="1000" smtClean="0">
                <a:latin typeface="+mn-l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557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393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63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061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A7966C8-8A4C-8C4C-AD5A-F8437E594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213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05361" y="6532520"/>
            <a:ext cx="1501240" cy="246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defRPr kern="1200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dl.stanford.edu/docs/display/SUSQUARED/SU2+Home" TargetMode="Externa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911026"/>
            <a:ext cx="8229600" cy="1608075"/>
          </a:xfrm>
        </p:spPr>
        <p:txBody>
          <a:bodyPr/>
          <a:lstStyle/>
          <a:p>
            <a:r>
              <a:rPr lang="en-US" dirty="0" smtClean="0"/>
              <a:t>SU</a:t>
            </a:r>
            <a:r>
              <a:rPr lang="en-US" baseline="30000" dirty="0" smtClean="0"/>
              <a:t>2</a:t>
            </a:r>
            <a:r>
              <a:rPr lang="en-US" dirty="0" smtClean="0"/>
              <a:t> code structure</a:t>
            </a:r>
            <a:endParaRPr lang="en-US" dirty="0">
              <a:latin typeface="Source Sans Pro Semibold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603375" y="4792693"/>
            <a:ext cx="6059488" cy="1340178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Francisco Palacios, Michael </a:t>
            </a:r>
            <a:r>
              <a:rPr lang="en-US" dirty="0" err="1" smtClean="0"/>
              <a:t>Colonno</a:t>
            </a:r>
            <a:r>
              <a:rPr lang="en-US" dirty="0" smtClean="0"/>
              <a:t>, 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Thomas D. </a:t>
            </a:r>
            <a:r>
              <a:rPr lang="en-US" dirty="0" err="1" smtClean="0"/>
              <a:t>Economon</a:t>
            </a:r>
            <a:r>
              <a:rPr lang="en-US" dirty="0" smtClean="0"/>
              <a:t>, Juan J. Alonso</a:t>
            </a:r>
            <a:endParaRPr lang="en-US" dirty="0"/>
          </a:p>
          <a:p>
            <a:pPr marL="0" indent="0" fontAlgn="auto"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Department </a:t>
            </a:r>
            <a:r>
              <a:rPr lang="en-US" sz="1400" dirty="0">
                <a:solidFill>
                  <a:schemeClr val="tx1"/>
                </a:solidFill>
              </a:rPr>
              <a:t>of Aeronautics &amp; Astronautics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Stanford University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004547"/>
            <a:ext cx="8229600" cy="109469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/>
                </a:solidFill>
                <a:ea typeface="+mn-ea"/>
                <a:cs typeface="+mn-cs"/>
              </a:rPr>
              <a:t>Introduction to the SU</a:t>
            </a:r>
            <a:r>
              <a:rPr lang="en-US" baseline="30000" dirty="0" smtClean="0">
                <a:solidFill>
                  <a:schemeClr val="bg2"/>
                </a:solidFill>
                <a:ea typeface="+mn-ea"/>
                <a:cs typeface="+mn-cs"/>
              </a:rPr>
              <a:t>2</a:t>
            </a:r>
            <a:r>
              <a:rPr lang="en-US" dirty="0" smtClean="0">
                <a:solidFill>
                  <a:schemeClr val="bg2"/>
                </a:solidFill>
                <a:ea typeface="+mn-ea"/>
                <a:cs typeface="+mn-cs"/>
              </a:rPr>
              <a:t> Code Structure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chemeClr val="bg2"/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/>
                </a:solidFill>
                <a:ea typeface="+mn-ea"/>
                <a:cs typeface="+mn-cs"/>
              </a:rPr>
              <a:t>July 1st, 2014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44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55624">
        <p:fade/>
      </p:transition>
    </mc:Choice>
    <mc:Fallback xmlns="" xmlns:mv="urn:schemas-microsoft-com:mac:vml">
      <p:transition advTm="55624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Code structure</a:t>
            </a:r>
            <a:br>
              <a:rPr lang="en-US" sz="3200" dirty="0"/>
            </a:br>
            <a:r>
              <a:rPr lang="en-US" dirty="0" err="1"/>
              <a:t>CNumerics</a:t>
            </a:r>
            <a:r>
              <a:rPr lang="en-US" dirty="0"/>
              <a:t> Class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487" y="1173579"/>
            <a:ext cx="8559800" cy="5188677"/>
            <a:chOff x="342900" y="1224823"/>
            <a:chExt cx="8559800" cy="5188677"/>
          </a:xfrm>
        </p:grpSpPr>
        <p:sp>
          <p:nvSpPr>
            <p:cNvPr id="5" name="Rectangle 4"/>
            <p:cNvSpPr/>
            <p:nvPr/>
          </p:nvSpPr>
          <p:spPr bwMode="auto">
            <a:xfrm>
              <a:off x="342900" y="1536700"/>
              <a:ext cx="8559800" cy="4876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ＭＳ Ｐゴシック" pitchFamily="-109" charset="-128"/>
                <a:cs typeface="Calibri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81580" y="1224823"/>
              <a:ext cx="8484521" cy="5004173"/>
              <a:chOff x="267280" y="373923"/>
              <a:chExt cx="8484521" cy="500417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67280" y="373923"/>
                <a:ext cx="8484521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alibri"/>
                    <a:cs typeface="Calibri"/>
                  </a:rPr>
                  <a:t>Parent Class: CNumerics</a:t>
                </a:r>
                <a:endParaRPr lang="en-US" sz="1400" dirty="0">
                  <a:latin typeface="Calibri"/>
                  <a:cs typeface="Calibri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178752" y="717018"/>
                <a:ext cx="2573049" cy="4661078"/>
                <a:chOff x="4539047" y="713840"/>
                <a:chExt cx="2112496" cy="3718186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4539047" y="713840"/>
                  <a:ext cx="2104029" cy="3718186"/>
                  <a:chOff x="2885926" y="889671"/>
                  <a:chExt cx="2104029" cy="3718186"/>
                </a:xfrm>
              </p:grpSpPr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113128" y="986503"/>
                    <a:ext cx="1876826" cy="22096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rPr>
                      <a:t>Piecewise Constant Source </a:t>
                    </a:r>
                    <a:endParaRPr lang="en-US" sz="1200" dirty="0">
                      <a:solidFill>
                        <a:srgbClr val="0000FF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113129" y="1364085"/>
                    <a:ext cx="1876826" cy="22096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rPr>
                      <a:t>Plasma Source </a:t>
                    </a: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113129" y="1724120"/>
                    <a:ext cx="1876826" cy="22096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rPr>
                      <a:t>Gravity Source</a:t>
                    </a:r>
                    <a:endParaRPr lang="en-US" sz="1200" dirty="0">
                      <a:solidFill>
                        <a:srgbClr val="0000FF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113129" y="2112740"/>
                    <a:ext cx="1876826" cy="22096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rPr>
                      <a:t>Electrical Source </a:t>
                    </a:r>
                    <a:endParaRPr lang="en-US" sz="1200" dirty="0">
                      <a:solidFill>
                        <a:srgbClr val="0000FF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113128" y="2486120"/>
                    <a:ext cx="1876826" cy="22096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rPr>
                      <a:t>Turbulence Source</a:t>
                    </a:r>
                    <a:endParaRPr lang="en-US" sz="1200" dirty="0">
                      <a:solidFill>
                        <a:srgbClr val="0000FF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06779" y="2867120"/>
                    <a:ext cx="1876826" cy="22096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FF"/>
                        </a:solidFill>
                        <a:latin typeface="Calibri"/>
                        <a:cs typeface="Calibri"/>
                      </a:rPr>
                      <a:t>Transition Source</a:t>
                    </a:r>
                  </a:p>
                </p:txBody>
              </p: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885926" y="889671"/>
                    <a:ext cx="186374" cy="3647127"/>
                    <a:chOff x="6766211" y="2725273"/>
                    <a:chExt cx="186374" cy="3647127"/>
                  </a:xfrm>
                </p:grpSpPr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>
                      <a:off x="6769705" y="2970136"/>
                      <a:ext cx="18288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  <a:tailEnd type="stealt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 flipH="1">
                      <a:off x="6766212" y="2725273"/>
                      <a:ext cx="5048" cy="3647127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/>
                    <p:cNvCxnSpPr/>
                    <p:nvPr/>
                  </p:nvCxnSpPr>
                  <p:spPr>
                    <a:xfrm>
                      <a:off x="6769705" y="3319386"/>
                      <a:ext cx="18288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  <a:tailEnd type="stealt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>
                      <a:off x="6766211" y="3699633"/>
                      <a:ext cx="18288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  <a:tailEnd type="stealt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6766211" y="4081386"/>
                      <a:ext cx="18288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  <a:tailEnd type="stealt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Arrow Connector 64"/>
                    <p:cNvCxnSpPr/>
                    <p:nvPr/>
                  </p:nvCxnSpPr>
                  <p:spPr>
                    <a:xfrm>
                      <a:off x="6766211" y="4424286"/>
                      <a:ext cx="18288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  <a:tailEnd type="stealt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86245" y="2965249"/>
                    <a:ext cx="186055" cy="762000"/>
                    <a:chOff x="3683446" y="2675093"/>
                    <a:chExt cx="186055" cy="762000"/>
                  </a:xfrm>
                </p:grpSpPr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>
                      <a:off x="3683446" y="2675093"/>
                      <a:ext cx="18288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  <a:tailEnd type="stealt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Arrow Connector 57"/>
                    <p:cNvCxnSpPr/>
                    <p:nvPr/>
                  </p:nvCxnSpPr>
                  <p:spPr>
                    <a:xfrm>
                      <a:off x="3686621" y="3055340"/>
                      <a:ext cx="18288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  <a:tailEnd type="stealt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>
                      <a:off x="3686302" y="3437093"/>
                      <a:ext cx="18288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  <a:tailEnd type="stealt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3" name="Straight Arrow Connector 52"/>
                  <p:cNvCxnSpPr/>
                  <p:nvPr/>
                </p:nvCxnSpPr>
                <p:spPr>
                  <a:xfrm>
                    <a:off x="2889101" y="4110743"/>
                    <a:ext cx="18288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prstDash val="sysDot"/>
                    <a:tailEnd type="stealt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113129" y="3269292"/>
                    <a:ext cx="1876826" cy="22096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rPr>
                      <a:t>Axisymmetric Source</a:t>
                    </a:r>
                    <a:endParaRPr lang="en-US" sz="1200" dirty="0">
                      <a:solidFill>
                        <a:srgbClr val="0000FF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113129" y="4013512"/>
                    <a:ext cx="1876826" cy="22096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rPr>
                      <a:t>Free Surface Source</a:t>
                    </a:r>
                    <a:endParaRPr lang="en-US" sz="1200" dirty="0">
                      <a:solidFill>
                        <a:srgbClr val="0000FF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113129" y="4386892"/>
                    <a:ext cx="1876826" cy="22096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rPr>
                      <a:t>Template Source Terms</a:t>
                    </a:r>
                    <a:endParaRPr lang="en-US" sz="1200" dirty="0">
                      <a:solidFill>
                        <a:srgbClr val="0000FF"/>
                      </a:solidFill>
                      <a:latin typeface="Calibri"/>
                      <a:cs typeface="Calibri"/>
                    </a:endParaRPr>
                  </a:p>
                </p:txBody>
              </p:sp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4774717" y="3482928"/>
                  <a:ext cx="1876826" cy="22096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Rotating Frame Source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4551701" y="4371496"/>
                  <a:ext cx="18288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3245189" y="698499"/>
                <a:ext cx="2516230" cy="1706579"/>
                <a:chOff x="2282521" y="751425"/>
                <a:chExt cx="2468786" cy="1495783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282521" y="751425"/>
                  <a:ext cx="2468786" cy="1397621"/>
                  <a:chOff x="2260717" y="751425"/>
                  <a:chExt cx="2468786" cy="1397621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260717" y="751425"/>
                    <a:ext cx="2468786" cy="1397621"/>
                    <a:chOff x="2887241" y="925745"/>
                    <a:chExt cx="2468786" cy="1397621"/>
                  </a:xfrm>
                </p:grpSpPr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3113126" y="986501"/>
                      <a:ext cx="2242897" cy="2427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Average Gradient</a:t>
                      </a:r>
                      <a:endParaRPr lang="en-US" sz="1200" dirty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3113129" y="1375217"/>
                      <a:ext cx="2242898" cy="2427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Galerkin </a:t>
                      </a:r>
                    </a:p>
                  </p:txBody>
                </p:sp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2887241" y="925745"/>
                      <a:ext cx="190605" cy="1397621"/>
                      <a:chOff x="6767526" y="2761347"/>
                      <a:chExt cx="190605" cy="1397621"/>
                    </a:xfrm>
                  </p:grpSpPr>
                  <p:cxnSp>
                    <p:nvCxnSpPr>
                      <p:cNvPr id="39" name="Straight Arrow Connector 38"/>
                      <p:cNvCxnSpPr/>
                      <p:nvPr/>
                    </p:nvCxnSpPr>
                    <p:spPr>
                      <a:xfrm>
                        <a:off x="6775251" y="2970136"/>
                        <a:ext cx="18288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prstDash val="sysDot"/>
                        <a:tailEnd type="stealth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6767526" y="2761347"/>
                        <a:ext cx="5898" cy="1397621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  <a:prstDash val="sysDot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/>
                      <p:cNvCxnSpPr/>
                      <p:nvPr/>
                    </p:nvCxnSpPr>
                    <p:spPr>
                      <a:xfrm>
                        <a:off x="6775251" y="3319386"/>
                        <a:ext cx="18288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prstDash val="sysDot"/>
                        <a:tailEnd type="stealth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475278" y="1597074"/>
                    <a:ext cx="2242898" cy="2427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rPr>
                      <a:t>Average Gradient Corrected</a:t>
                    </a: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2268442" y="1705641"/>
                    <a:ext cx="18288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prstDash val="sysDot"/>
                    <a:tailEnd type="stealt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2508408" y="2004424"/>
                  <a:ext cx="2242897" cy="24278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Template Viscous Terms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2282521" y="2135230"/>
                  <a:ext cx="18288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453186" y="3008543"/>
                <a:ext cx="18288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713437" y="3338785"/>
                <a:ext cx="2285999" cy="277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Lax-Friedrich Scheme</a:t>
                </a:r>
                <a:endParaRPr lang="en-US" sz="12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20545" y="790715"/>
                <a:ext cx="2285999" cy="277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Roe Scheme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0546" y="1197505"/>
                <a:ext cx="2285999" cy="277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JST Scheme</a:t>
                </a:r>
                <a:endParaRPr lang="en-US" sz="12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20546" y="1633620"/>
                <a:ext cx="2285999" cy="277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AUSM Scheme</a:t>
                </a:r>
                <a:endParaRPr lang="en-US" sz="12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0546" y="2058738"/>
                <a:ext cx="2285999" cy="277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HLLC Scheme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20546" y="2464100"/>
                <a:ext cx="2285999" cy="277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Steger-Warming Scheme</a:t>
                </a:r>
                <a:endParaRPr lang="en-US" sz="12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0545" y="2888016"/>
                <a:ext cx="2285999" cy="277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Roe-Turkel</a:t>
                </a:r>
                <a:r>
                  <a:rPr lang="en-US" sz="1200" dirty="0">
                    <a:solidFill>
                      <a:srgbClr val="0000FF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12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for low Mach</a:t>
                </a:r>
                <a:endParaRPr lang="en-US" sz="12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431800" y="698500"/>
                <a:ext cx="239393" cy="3657600"/>
                <a:chOff x="6741827" y="2702018"/>
                <a:chExt cx="213849" cy="3248614"/>
              </a:xfrm>
            </p:grpSpPr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6772796" y="2922535"/>
                  <a:ext cx="18288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741827" y="2702018"/>
                  <a:ext cx="2616" cy="324861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6772796" y="3271785"/>
                  <a:ext cx="18288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6769302" y="3652032"/>
                  <a:ext cx="18288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6769302" y="4033785"/>
                  <a:ext cx="18288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6769302" y="4376685"/>
                  <a:ext cx="18288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713437" y="3767752"/>
                <a:ext cx="2285999" cy="277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Upwinding for Turb Scalar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453186" y="3908850"/>
                <a:ext cx="20472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720546" y="4219000"/>
                <a:ext cx="2285999" cy="277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Template Convective Terms</a:t>
                </a:r>
                <a:endParaRPr lang="en-US" sz="12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454853" y="4347677"/>
                <a:ext cx="20472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34729" y="3451686"/>
                <a:ext cx="18288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TextBox 65"/>
          <p:cNvSpPr txBox="1"/>
          <p:nvPr/>
        </p:nvSpPr>
        <p:spPr>
          <a:xfrm>
            <a:off x="3770451" y="1574689"/>
            <a:ext cx="2288826" cy="276999"/>
          </a:xfrm>
          <a:prstGeom prst="rect">
            <a:avLst/>
          </a:prstGeom>
          <a:noFill/>
          <a:ln w="38100" cmpd="sng">
            <a:solidFill>
              <a:srgbClr val="B40202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54951" y="2581164"/>
            <a:ext cx="2288826" cy="276999"/>
          </a:xfrm>
          <a:prstGeom prst="rect">
            <a:avLst/>
          </a:prstGeom>
          <a:noFill/>
          <a:ln w="38100" cmpd="sng">
            <a:solidFill>
              <a:srgbClr val="B40202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54951" y="3517789"/>
            <a:ext cx="2288826" cy="276999"/>
          </a:xfrm>
          <a:prstGeom prst="rect">
            <a:avLst/>
          </a:prstGeom>
          <a:noFill/>
          <a:ln w="38100" cmpd="sng">
            <a:solidFill>
              <a:srgbClr val="B40202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27251" y="1600089"/>
            <a:ext cx="2288826" cy="276999"/>
          </a:xfrm>
          <a:prstGeom prst="rect">
            <a:avLst/>
          </a:prstGeom>
          <a:noFill/>
          <a:ln w="38100" cmpd="sng">
            <a:solidFill>
              <a:srgbClr val="B40202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27251" y="2006489"/>
            <a:ext cx="2288826" cy="276999"/>
          </a:xfrm>
          <a:prstGeom prst="rect">
            <a:avLst/>
          </a:prstGeom>
          <a:noFill/>
          <a:ln w="38100" cmpd="sng">
            <a:solidFill>
              <a:srgbClr val="B40202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845151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 animBg="1"/>
      <p:bldP spid="67" grpId="1" animBg="1"/>
      <p:bldP spid="68" grpId="0" animBg="1"/>
      <p:bldP spid="69" grpId="0" animBg="1"/>
      <p:bldP spid="69" grpId="1" animBg="1"/>
      <p:bldP spid="70" grpId="0" animBg="1"/>
      <p:bldP spid="7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1835504" y="4688417"/>
            <a:ext cx="5562246" cy="1050527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Thanks a lot for your attention! </a:t>
            </a:r>
          </a:p>
          <a:p>
            <a:pPr marL="0" indent="0" algn="ctr">
              <a:buNone/>
            </a:pPr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2277811" y="5830213"/>
            <a:ext cx="46944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More details in </a:t>
            </a:r>
            <a:r>
              <a:rPr lang="en-US" sz="2100" dirty="0" smtClean="0">
                <a:solidFill>
                  <a:srgbClr val="000000"/>
                </a:solidFill>
                <a:hlinkClick r:id="rId2"/>
              </a:rPr>
              <a:t>http://su2.stanford.edu/</a:t>
            </a:r>
            <a:endParaRPr lang="en-US" sz="2100" dirty="0" smtClean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990" y="1526143"/>
            <a:ext cx="2694368" cy="200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22480">
        <p:fade/>
      </p:transition>
    </mc:Choice>
    <mc:Fallback xmlns:mv="urn:schemas-microsoft-com:mac:vml" xmlns="">
      <p:transition advTm="2248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Code structure</a:t>
            </a:r>
            <a:br>
              <a:rPr lang="en-US" sz="3200" dirty="0"/>
            </a:br>
            <a:r>
              <a:rPr lang="en-US" sz="2400" dirty="0" smtClean="0"/>
              <a:t>SU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C++ Modules</a:t>
            </a:r>
            <a:endParaRPr lang="en-US" sz="2400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813206" y="1535666"/>
            <a:ext cx="753814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</a:rPr>
              <a:t>SU2_CFD </a:t>
            </a:r>
            <a:r>
              <a:rPr lang="en-US" sz="1800" b="1" dirty="0" smtClean="0"/>
              <a:t>- Main </a:t>
            </a:r>
            <a:r>
              <a:rPr lang="en-US" sz="1800" b="1" dirty="0"/>
              <a:t>CFD </a:t>
            </a:r>
            <a:r>
              <a:rPr lang="en-US" sz="1800" b="1" dirty="0" smtClean="0"/>
              <a:t>solver</a:t>
            </a:r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en-US" sz="1800" dirty="0" smtClean="0">
                <a:solidFill>
                  <a:srgbClr val="800000"/>
                </a:solidFill>
              </a:rPr>
              <a:t>SU2_PRT </a:t>
            </a:r>
            <a:r>
              <a:rPr lang="en-US" sz="1800" dirty="0" smtClean="0"/>
              <a:t>- </a:t>
            </a:r>
            <a:r>
              <a:rPr lang="en-US" sz="1800" dirty="0" smtClean="0"/>
              <a:t>Mesh </a:t>
            </a:r>
            <a:r>
              <a:rPr lang="en-US" sz="1800" dirty="0"/>
              <a:t>Partitioning </a:t>
            </a:r>
            <a:r>
              <a:rPr lang="en-US" sz="1800" dirty="0" smtClean="0"/>
              <a:t>Code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800000"/>
                </a:solidFill>
              </a:rPr>
              <a:t>SU2_SOL</a:t>
            </a:r>
            <a:r>
              <a:rPr lang="en-US" sz="1800" dirty="0"/>
              <a:t> - Solution Export Code</a:t>
            </a:r>
          </a:p>
          <a:p>
            <a:endParaRPr lang="en-US" sz="1800" dirty="0">
              <a:solidFill>
                <a:srgbClr val="800000"/>
              </a:solidFill>
            </a:endParaRPr>
          </a:p>
          <a:p>
            <a:r>
              <a:rPr lang="en-US" sz="1800" dirty="0" smtClean="0">
                <a:solidFill>
                  <a:srgbClr val="800000"/>
                </a:solidFill>
              </a:rPr>
              <a:t>SU2_MSH </a:t>
            </a:r>
            <a:r>
              <a:rPr lang="en-US" sz="1800" dirty="0" smtClean="0"/>
              <a:t>- Mesh </a:t>
            </a:r>
            <a:r>
              <a:rPr lang="en-US" sz="1800" dirty="0"/>
              <a:t>Adaptation </a:t>
            </a:r>
            <a:r>
              <a:rPr lang="en-US" sz="1800" dirty="0" smtClean="0"/>
              <a:t>Code</a:t>
            </a:r>
          </a:p>
          <a:p>
            <a:endParaRPr lang="en-US" sz="1800" dirty="0">
              <a:solidFill>
                <a:srgbClr val="800000"/>
              </a:solidFill>
            </a:endParaRPr>
          </a:p>
          <a:p>
            <a:r>
              <a:rPr lang="en-US" sz="1800" dirty="0" smtClean="0">
                <a:solidFill>
                  <a:srgbClr val="800000"/>
                </a:solidFill>
              </a:rPr>
              <a:t>SU2_DEF</a:t>
            </a:r>
            <a:r>
              <a:rPr lang="en-US" sz="1800" dirty="0"/>
              <a:t>- </a:t>
            </a:r>
            <a:r>
              <a:rPr lang="en-US" sz="1800" dirty="0" smtClean="0"/>
              <a:t>Mesh </a:t>
            </a:r>
            <a:r>
              <a:rPr lang="en-US" sz="1800" dirty="0"/>
              <a:t>Deformation </a:t>
            </a:r>
            <a:r>
              <a:rPr lang="en-US" sz="1800" dirty="0" smtClean="0"/>
              <a:t>Code</a:t>
            </a:r>
            <a:endParaRPr lang="en-US" sz="1800" dirty="0">
              <a:solidFill>
                <a:srgbClr val="800000"/>
              </a:solidFill>
            </a:endParaRPr>
          </a:p>
          <a:p>
            <a:endParaRPr lang="en-US" sz="1800" dirty="0"/>
          </a:p>
          <a:p>
            <a:r>
              <a:rPr lang="en-US" sz="1800" dirty="0" smtClean="0">
                <a:solidFill>
                  <a:srgbClr val="800000"/>
                </a:solidFill>
              </a:rPr>
              <a:t>SU2_GEO </a:t>
            </a:r>
            <a:r>
              <a:rPr lang="en-US" sz="1800" dirty="0"/>
              <a:t>-</a:t>
            </a:r>
            <a:r>
              <a:rPr lang="en-US" sz="1800" dirty="0" smtClean="0"/>
              <a:t> Geometry Definition Code</a:t>
            </a:r>
          </a:p>
          <a:p>
            <a:endParaRPr lang="en-US" sz="1800" dirty="0"/>
          </a:p>
          <a:p>
            <a:r>
              <a:rPr lang="en-US" sz="1800" dirty="0" smtClean="0"/>
              <a:t>+ Python scripts</a:t>
            </a:r>
          </a:p>
          <a:p>
            <a:endParaRPr lang="en-US" sz="1800" dirty="0" smtClean="0"/>
          </a:p>
          <a:p>
            <a:r>
              <a:rPr lang="en-US" sz="1800" dirty="0" smtClean="0"/>
              <a:t>+ SU2_EDU (Educational version)</a:t>
            </a:r>
          </a:p>
          <a:p>
            <a:r>
              <a:rPr lang="en-US" sz="1800" dirty="0" smtClean="0"/>
              <a:t>+ SU2_PHI (Xeon Phi version, on going </a:t>
            </a:r>
            <a:r>
              <a:rPr lang="en-US" sz="1800" dirty="0" smtClean="0"/>
              <a:t>Intel® </a:t>
            </a:r>
            <a:r>
              <a:rPr lang="en-US" sz="1800" dirty="0" smtClean="0"/>
              <a:t>collaboration)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13" y="2539215"/>
            <a:ext cx="2386429" cy="17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0201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Code structure</a:t>
            </a:r>
            <a:br>
              <a:rPr lang="en-US" sz="3200" dirty="0" smtClean="0"/>
            </a:br>
            <a:r>
              <a:rPr lang="en-US" sz="2400" dirty="0"/>
              <a:t>Class hierarchy in </a:t>
            </a:r>
            <a:r>
              <a:rPr lang="en-US" sz="2400" dirty="0" smtClean="0"/>
              <a:t>SU2_CFD</a:t>
            </a:r>
            <a:endParaRPr lang="en-US" sz="2400" dirty="0"/>
          </a:p>
        </p:txBody>
      </p:sp>
      <p:pic>
        <p:nvPicPr>
          <p:cNvPr id="9" name="Content Placeholder 8" descr="Class_Structure_General.pdf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9345" y="1442565"/>
            <a:ext cx="3898361" cy="1016060"/>
          </a:xfrm>
          <a:prstGeom prst="rect">
            <a:avLst/>
          </a:prstGeom>
        </p:spPr>
      </p:pic>
      <p:pic>
        <p:nvPicPr>
          <p:cNvPr id="11" name="Content Placeholder 8" descr="Class_Structure_General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5455" y="5685389"/>
            <a:ext cx="4411803" cy="76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8" descr="Class_Structure_General.pd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0210" y="3606435"/>
            <a:ext cx="2955436" cy="174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8" descr="Class_Structure_General.pdf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18267" y="3586060"/>
            <a:ext cx="3004735" cy="1750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756553" y="1519641"/>
            <a:ext cx="204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Internal structure for storing and solving linear systems:</a:t>
            </a:r>
          </a:p>
          <a:p>
            <a:r>
              <a:rPr lang="es-ES_tradnl" sz="1200" dirty="0" err="1" smtClean="0">
                <a:solidFill>
                  <a:schemeClr val="accent1">
                    <a:lumMod val="90000"/>
                  </a:schemeClr>
                </a:solidFill>
              </a:rPr>
              <a:t>CSysVector</a:t>
            </a:r>
            <a:r>
              <a:rPr lang="es-ES_tradnl" sz="1200" dirty="0" smtClean="0">
                <a:solidFill>
                  <a:schemeClr val="accent1">
                    <a:lumMod val="9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accent1">
                    <a:lumMod val="90000"/>
                  </a:schemeClr>
                </a:solidFill>
              </a:rPr>
              <a:t>CSysMatrix</a:t>
            </a:r>
            <a:endParaRPr lang="en-US" sz="1200" dirty="0" smtClean="0">
              <a:solidFill>
                <a:schemeClr val="accent1">
                  <a:lumMod val="9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54802" y="2472208"/>
            <a:ext cx="5368201" cy="1127436"/>
            <a:chOff x="2254802" y="2472208"/>
            <a:chExt cx="5368201" cy="1127436"/>
          </a:xfrm>
        </p:grpSpPr>
        <p:pic>
          <p:nvPicPr>
            <p:cNvPr id="12" name="Content Placeholder 8" descr="Class_Structure_General.pdf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254802" y="2472208"/>
              <a:ext cx="5368201" cy="1127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 bwMode="auto">
            <a:xfrm>
              <a:off x="4901534" y="3381735"/>
              <a:ext cx="699200" cy="156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9" charset="0"/>
                <a:ea typeface="ＭＳ Ｐゴシック" pitchFamily="-109" charset="-128"/>
                <a:cs typeface="ＭＳ Ｐゴシック" pitchFamily="-109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30075" y="3317519"/>
              <a:ext cx="647051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50" dirty="0" err="1" smtClean="0">
                  <a:latin typeface="Times New Roman"/>
                  <a:cs typeface="Times New Roman"/>
                </a:rPr>
                <a:t>CSolver</a:t>
              </a:r>
              <a:endParaRPr lang="en-US" sz="105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55041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Code structure</a:t>
            </a:r>
            <a:br>
              <a:rPr lang="en-US" sz="3200" dirty="0"/>
            </a:br>
            <a:r>
              <a:rPr lang="en-US" sz="2400" dirty="0"/>
              <a:t>Class hierarchy for solving a </a:t>
            </a:r>
            <a:r>
              <a:rPr lang="en-US" sz="2400" dirty="0" smtClean="0"/>
              <a:t>RANS </a:t>
            </a:r>
            <a:r>
              <a:rPr lang="en-US" sz="2400" dirty="0"/>
              <a:t>problem</a:t>
            </a:r>
          </a:p>
        </p:txBody>
      </p:sp>
      <p:pic>
        <p:nvPicPr>
          <p:cNvPr id="7" name="Content Placeholder 6" descr="Class_Structure_RANS.pdf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2647" y="1295401"/>
            <a:ext cx="4468854" cy="877970"/>
          </a:xfrm>
          <a:prstGeom prst="rect">
            <a:avLst/>
          </a:prstGeom>
        </p:spPr>
      </p:pic>
      <p:pic>
        <p:nvPicPr>
          <p:cNvPr id="13" name="Content Placeholder 6" descr="Class_Structure_RANS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26229" y="3212512"/>
            <a:ext cx="1385481" cy="63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6" descr="Class_Structure_RANS.pd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44498" y="3212512"/>
            <a:ext cx="1833724" cy="16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1514521" y="2173369"/>
            <a:ext cx="5290633" cy="1039143"/>
            <a:chOff x="1514521" y="2173369"/>
            <a:chExt cx="5290633" cy="1039143"/>
          </a:xfrm>
        </p:grpSpPr>
        <p:pic>
          <p:nvPicPr>
            <p:cNvPr id="12" name="Content Placeholder 6" descr="Class_Structure_RANS.pdf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514521" y="2173369"/>
              <a:ext cx="5290633" cy="1039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 bwMode="auto">
            <a:xfrm>
              <a:off x="3852734" y="2989340"/>
              <a:ext cx="699200" cy="156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9" charset="0"/>
                <a:ea typeface="ＭＳ Ｐゴシック" pitchFamily="-109" charset="-128"/>
                <a:cs typeface="ＭＳ Ｐゴシック" pitchFamily="-109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5602" y="2932258"/>
              <a:ext cx="647051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50" dirty="0" err="1" smtClean="0">
                  <a:latin typeface="Times New Roman"/>
                  <a:cs typeface="Times New Roman"/>
                </a:rPr>
                <a:t>CSolver</a:t>
              </a:r>
              <a:endParaRPr lang="en-US" sz="105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74708" y="3198928"/>
            <a:ext cx="3042624" cy="2156678"/>
            <a:chOff x="2974708" y="3198928"/>
            <a:chExt cx="3042624" cy="2156678"/>
          </a:xfrm>
        </p:grpSpPr>
        <p:pic>
          <p:nvPicPr>
            <p:cNvPr id="14" name="Content Placeholder 6" descr="Class_Structure_RANS.pdf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974708" y="3198928"/>
              <a:ext cx="3042624" cy="215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 bwMode="auto">
            <a:xfrm>
              <a:off x="3545942" y="3574365"/>
              <a:ext cx="442351" cy="13555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9" charset="0"/>
                <a:ea typeface="ＭＳ Ｐゴシック" pitchFamily="-109" charset="-128"/>
                <a:cs typeface="ＭＳ Ｐゴシック" pitchFamily="-109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632985" y="3562672"/>
              <a:ext cx="442351" cy="13555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9" charset="0"/>
                <a:ea typeface="ＭＳ Ｐゴシック" pitchFamily="-109" charset="-128"/>
                <a:cs typeface="ＭＳ Ｐゴシック" pitchFamily="-109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77163" y="4076352"/>
              <a:ext cx="442351" cy="13555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9" charset="0"/>
                <a:ea typeface="ＭＳ Ｐゴシック" pitchFamily="-109" charset="-128"/>
                <a:cs typeface="ＭＳ Ｐゴシック" pitchFamily="-109" charset="-12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72722" y="4014717"/>
              <a:ext cx="573544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50" i="1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Solver</a:t>
              </a:r>
              <a:endParaRPr lang="en-US" sz="1050" i="1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39501" y="3503611"/>
              <a:ext cx="573544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50" i="1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Solver</a:t>
              </a:r>
              <a:endParaRPr lang="en-US" sz="1050" i="1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25966" y="3505595"/>
              <a:ext cx="573544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50" i="1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Solver</a:t>
              </a:r>
              <a:endParaRPr lang="en-US" sz="1050" i="1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756553" y="1519641"/>
            <a:ext cx="204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Internal structure for storing and solving linear systems:</a:t>
            </a:r>
          </a:p>
          <a:p>
            <a:r>
              <a:rPr lang="es-ES_tradnl" sz="1200" dirty="0" err="1" smtClean="0">
                <a:solidFill>
                  <a:schemeClr val="accent1">
                    <a:lumMod val="90000"/>
                  </a:schemeClr>
                </a:solidFill>
              </a:rPr>
              <a:t>CSysVector</a:t>
            </a:r>
            <a:r>
              <a:rPr lang="es-ES_tradnl" sz="1200" dirty="0" smtClean="0">
                <a:solidFill>
                  <a:schemeClr val="accent1">
                    <a:lumMod val="9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accent1">
                    <a:lumMod val="90000"/>
                  </a:schemeClr>
                </a:solidFill>
              </a:rPr>
              <a:t>CSysMatrix</a:t>
            </a:r>
            <a:endParaRPr lang="en-US" sz="1200" dirty="0" smtClean="0">
              <a:solidFill>
                <a:schemeClr val="accent1">
                  <a:lumMod val="90000"/>
                </a:schemeClr>
              </a:solidFill>
            </a:endParaRPr>
          </a:p>
        </p:txBody>
      </p:sp>
      <p:pic>
        <p:nvPicPr>
          <p:cNvPr id="25" name="Content Placeholder 8" descr="Class_Structure_General.pdf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5455" y="5685389"/>
            <a:ext cx="4411803" cy="76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199078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5520" y="1320646"/>
            <a:ext cx="2734056" cy="18158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/>
                <a:cs typeface="Calibri"/>
              </a:rPr>
              <a:t>1a) Read Input</a:t>
            </a:r>
            <a:endParaRPr lang="en-US" sz="1200" dirty="0" smtClean="0">
              <a:latin typeface="Calibri"/>
              <a:cs typeface="Calibri"/>
            </a:endParaRPr>
          </a:p>
          <a:p>
            <a:pPr marL="0" lvl="1" algn="ctr"/>
            <a:r>
              <a:rPr lang="en-US" sz="1200" b="1" dirty="0" smtClean="0">
                <a:solidFill>
                  <a:srgbClr val="800000"/>
                </a:solidFill>
                <a:latin typeface="Calibri"/>
                <a:cs typeface="Calibri"/>
              </a:rPr>
              <a:t>Class</a:t>
            </a:r>
            <a:r>
              <a:rPr lang="en-US" sz="1200" b="1" dirty="0">
                <a:solidFill>
                  <a:srgbClr val="800000"/>
                </a:solidFill>
                <a:latin typeface="Calibri"/>
                <a:cs typeface="Calibri"/>
              </a:rPr>
              <a:t>: </a:t>
            </a:r>
            <a:r>
              <a:rPr lang="en-US" sz="1200" b="1" dirty="0" smtClean="0">
                <a:solidFill>
                  <a:srgbClr val="800000"/>
                </a:solidFill>
                <a:latin typeface="Calibri"/>
                <a:cs typeface="Calibri"/>
              </a:rPr>
              <a:t>CConfig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latin typeface="Calibri"/>
                <a:cs typeface="Calibri"/>
              </a:rPr>
              <a:t>Read the </a:t>
            </a:r>
            <a:r>
              <a:rPr lang="en-US" sz="1200" dirty="0" err="1">
                <a:latin typeface="Calibri"/>
                <a:cs typeface="Calibri"/>
              </a:rPr>
              <a:t>config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smtClean="0">
                <a:latin typeface="Calibri"/>
                <a:cs typeface="Calibri"/>
              </a:rPr>
              <a:t>file.</a:t>
            </a:r>
            <a:endParaRPr lang="en-US" sz="1200" dirty="0">
              <a:latin typeface="Calibri"/>
              <a:cs typeface="Calibri"/>
            </a:endParaRPr>
          </a:p>
          <a:p>
            <a:pPr marL="0" lvl="1"/>
            <a:endParaRPr lang="en-US" sz="12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lvl="1" algn="ctr"/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smtClean="0">
                <a:latin typeface="Calibri"/>
                <a:cs typeface="Calibri"/>
              </a:rPr>
              <a:t>1b) </a:t>
            </a:r>
            <a:r>
              <a:rPr lang="en-US" sz="1400" b="1" dirty="0">
                <a:latin typeface="Calibri"/>
                <a:cs typeface="Calibri"/>
              </a:rPr>
              <a:t>Read </a:t>
            </a:r>
            <a:r>
              <a:rPr lang="en-US" sz="1400" b="1" dirty="0" smtClean="0">
                <a:latin typeface="Calibri"/>
                <a:cs typeface="Calibri"/>
              </a:rPr>
              <a:t>Mesh</a:t>
            </a:r>
            <a:endParaRPr lang="en-US" sz="1400" b="1" dirty="0">
              <a:latin typeface="Calibri"/>
              <a:cs typeface="Calibri"/>
            </a:endParaRPr>
          </a:p>
          <a:p>
            <a:pPr marL="0" lvl="1" algn="ctr"/>
            <a:r>
              <a:rPr lang="en-US" sz="1200" b="1" dirty="0" smtClean="0">
                <a:solidFill>
                  <a:srgbClr val="800000"/>
                </a:solidFill>
                <a:latin typeface="Calibri"/>
                <a:cs typeface="Calibri"/>
              </a:rPr>
              <a:t>Class</a:t>
            </a:r>
            <a:r>
              <a:rPr lang="en-US" sz="1200" b="1" dirty="0">
                <a:solidFill>
                  <a:srgbClr val="800000"/>
                </a:solidFill>
                <a:latin typeface="Calibri"/>
                <a:cs typeface="Calibri"/>
              </a:rPr>
              <a:t>: </a:t>
            </a:r>
            <a:r>
              <a:rPr lang="en-US" sz="1200" b="1" dirty="0" smtClean="0">
                <a:solidFill>
                  <a:srgbClr val="800000"/>
                </a:solidFill>
                <a:latin typeface="Calibri"/>
                <a:cs typeface="Calibri"/>
              </a:rPr>
              <a:t>CGeometry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alibri"/>
                <a:cs typeface="Calibri"/>
              </a:rPr>
              <a:t>Read the mesh file.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alibri"/>
                <a:cs typeface="Calibri"/>
              </a:rPr>
              <a:t>Set up </a:t>
            </a:r>
            <a:r>
              <a:rPr lang="en-US" sz="1200" dirty="0" err="1" smtClean="0">
                <a:latin typeface="Calibri"/>
                <a:cs typeface="Calibri"/>
              </a:rPr>
              <a:t>multigrid</a:t>
            </a:r>
            <a:r>
              <a:rPr lang="en-US" sz="1200" dirty="0" smtClean="0">
                <a:latin typeface="Calibri"/>
                <a:cs typeface="Calibri"/>
              </a:rPr>
              <a:t> meshes.</a:t>
            </a:r>
            <a:endParaRPr lang="en-US" sz="1200" dirty="0"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 dirty="0" smtClean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8513" y="1324743"/>
            <a:ext cx="2250714" cy="17851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/>
                <a:cs typeface="Calibri"/>
              </a:rPr>
              <a:t>3) Write Output</a:t>
            </a:r>
          </a:p>
          <a:p>
            <a:pPr algn="ctr"/>
            <a:r>
              <a:rPr lang="en-US" sz="1200" b="1" dirty="0" smtClean="0">
                <a:solidFill>
                  <a:srgbClr val="800000"/>
                </a:solidFill>
                <a:latin typeface="Calibri"/>
                <a:cs typeface="Calibri"/>
              </a:rPr>
              <a:t>Class: COutput</a:t>
            </a:r>
            <a:endParaRPr lang="en-US" sz="1200" b="1" dirty="0">
              <a:solidFill>
                <a:srgbClr val="800000"/>
              </a:solidFill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alibri"/>
                <a:cs typeface="Calibri"/>
              </a:rPr>
              <a:t>Print on screen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alibri"/>
                <a:cs typeface="Calibri"/>
              </a:rPr>
              <a:t>Write solution file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alibri"/>
                <a:cs typeface="Calibri"/>
              </a:rPr>
              <a:t>Write restart file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alibri"/>
                <a:cs typeface="Calibri"/>
              </a:rPr>
              <a:t>Write history file</a:t>
            </a:r>
          </a:p>
          <a:p>
            <a:pPr lvl="1" algn="ctr"/>
            <a:endParaRPr lang="en-US" sz="12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algn="ctr"/>
            <a:endParaRPr lang="en-US" sz="1200" dirty="0">
              <a:solidFill>
                <a:srgbClr val="FF0000"/>
              </a:solidFill>
              <a:latin typeface="Calibri"/>
              <a:cs typeface="Calibri"/>
            </a:endParaRPr>
          </a:p>
          <a:p>
            <a:pPr algn="ctr"/>
            <a:endParaRPr lang="en-US" sz="1200" dirty="0" smtClean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5859" y="1323925"/>
            <a:ext cx="2734056" cy="17851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/>
                <a:cs typeface="Calibri"/>
              </a:rPr>
              <a:t>2) Solve Equations</a:t>
            </a:r>
          </a:p>
          <a:p>
            <a:pPr algn="ctr"/>
            <a:r>
              <a:rPr lang="en-US" sz="1200" b="1" dirty="0" smtClean="0">
                <a:solidFill>
                  <a:srgbClr val="800000"/>
                </a:solidFill>
                <a:latin typeface="Calibri"/>
                <a:cs typeface="Calibri"/>
              </a:rPr>
              <a:t>Class</a:t>
            </a:r>
            <a:r>
              <a:rPr lang="en-US" sz="1200" b="1" dirty="0">
                <a:solidFill>
                  <a:srgbClr val="800000"/>
                </a:solidFill>
                <a:latin typeface="Calibri"/>
                <a:cs typeface="Calibri"/>
              </a:rPr>
              <a:t>: </a:t>
            </a:r>
            <a:r>
              <a:rPr lang="en-US" sz="1200" b="1" dirty="0" err="1" smtClean="0">
                <a:solidFill>
                  <a:srgbClr val="800000"/>
                </a:solidFill>
                <a:latin typeface="Calibri"/>
                <a:cs typeface="Calibri"/>
              </a:rPr>
              <a:t>CSolver</a:t>
            </a:r>
            <a:endParaRPr lang="en-US" sz="1200" b="1" dirty="0" smtClean="0">
              <a:solidFill>
                <a:srgbClr val="800000"/>
              </a:solidFill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Euler Equations:    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alibri"/>
                <a:cs typeface="Calibri"/>
              </a:rPr>
              <a:t>CEulerSolver</a:t>
            </a:r>
            <a:endParaRPr lang="en-US" sz="1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  <a:cs typeface="Calibri"/>
              </a:rPr>
              <a:t>Plasma Equations:    </a:t>
            </a:r>
            <a:r>
              <a:rPr lang="en-US" sz="1200" dirty="0" err="1" smtClean="0">
                <a:solidFill>
                  <a:srgbClr val="000000"/>
                </a:solidFill>
                <a:latin typeface="Calibri"/>
                <a:cs typeface="Calibri"/>
              </a:rPr>
              <a:t>CPlasmaSolver</a:t>
            </a:r>
            <a:endParaRPr lang="en-US" sz="1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  <a:cs typeface="Calibri"/>
              </a:rPr>
              <a:t>Euler Adj. Eq.:           </a:t>
            </a:r>
            <a:r>
              <a:rPr lang="en-US" sz="1200" dirty="0" err="1" smtClean="0">
                <a:solidFill>
                  <a:srgbClr val="000000"/>
                </a:solidFill>
                <a:latin typeface="Calibri"/>
                <a:cs typeface="Calibri"/>
              </a:rPr>
              <a:t>CEulerAdjSolver</a:t>
            </a:r>
            <a:endParaRPr lang="en-US" sz="1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  <a:cs typeface="Calibri"/>
              </a:rPr>
              <a:t>Heat Equations:       </a:t>
            </a:r>
            <a:r>
              <a:rPr lang="en-US" sz="1200" dirty="0" err="1" smtClean="0">
                <a:solidFill>
                  <a:srgbClr val="000000"/>
                </a:solidFill>
                <a:latin typeface="Calibri"/>
                <a:cs typeface="Calibri"/>
              </a:rPr>
              <a:t>CHeatSolver</a:t>
            </a:r>
            <a:endParaRPr lang="en-US" sz="1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And others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cs typeface="Calibri"/>
              </a:rPr>
              <a:t>…</a:t>
            </a:r>
          </a:p>
          <a:p>
            <a:endParaRPr lang="en-US" sz="1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 dirty="0" smtClean="0">
              <a:latin typeface="Calibri"/>
              <a:cs typeface="Calibri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79321" y="3111810"/>
            <a:ext cx="8429906" cy="3237007"/>
            <a:chOff x="147101" y="3236742"/>
            <a:chExt cx="8429906" cy="3237007"/>
          </a:xfrm>
        </p:grpSpPr>
        <p:sp>
          <p:nvSpPr>
            <p:cNvPr id="11" name="TextBox 10"/>
            <p:cNvSpPr txBox="1"/>
            <p:nvPr/>
          </p:nvSpPr>
          <p:spPr>
            <a:xfrm>
              <a:off x="3197438" y="3765316"/>
              <a:ext cx="2743200" cy="270843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/>
                  <a:cs typeface="Calibri"/>
                </a:rPr>
                <a:t>Discretization</a:t>
              </a:r>
            </a:p>
            <a:p>
              <a:pPr algn="ctr"/>
              <a:r>
                <a:rPr lang="en-US" sz="1200" b="1" dirty="0" smtClean="0">
                  <a:solidFill>
                    <a:srgbClr val="800000"/>
                  </a:solidFill>
                  <a:latin typeface="Calibri"/>
                  <a:cs typeface="Calibri"/>
                </a:rPr>
                <a:t>Class: CNumerics</a:t>
              </a:r>
            </a:p>
            <a:p>
              <a:r>
                <a:rPr lang="en-US" sz="1200" dirty="0" smtClean="0">
                  <a:latin typeface="Calibri"/>
                  <a:cs typeface="Calibri"/>
                </a:rPr>
                <a:t>Spatial Discretization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latin typeface="Calibri"/>
                  <a:cs typeface="Calibri"/>
                </a:rPr>
                <a:t>Convective Flux, Jacobian</a:t>
              </a:r>
            </a:p>
            <a:p>
              <a:pPr marL="628650" lvl="2" indent="-171450">
                <a:buClr>
                  <a:srgbClr val="FF0000"/>
                </a:buClr>
                <a:buFont typeface="Wingdings" charset="2"/>
                <a:buChar char="§"/>
              </a:pPr>
              <a:r>
                <a:rPr lang="en-US" sz="1200" dirty="0" smtClean="0">
                  <a:latin typeface="Calibri"/>
                  <a:cs typeface="Calibri"/>
                </a:rPr>
                <a:t>CNumerics</a:t>
              </a:r>
              <a:r>
                <a:rPr lang="en-US" sz="1200" dirty="0">
                  <a:latin typeface="Calibri"/>
                  <a:cs typeface="Calibri"/>
                </a:rPr>
                <a:t>:</a:t>
              </a:r>
              <a:r>
                <a:rPr lang="en-US" sz="1200" dirty="0" smtClean="0">
                  <a:latin typeface="Calibri"/>
                  <a:cs typeface="Calibri"/>
                </a:rPr>
                <a:t>: Roe</a:t>
              </a:r>
              <a:r>
                <a:rPr lang="en-US" sz="1200" dirty="0">
                  <a:latin typeface="Calibri"/>
                  <a:cs typeface="Calibri"/>
                </a:rPr>
                <a:t>/</a:t>
              </a:r>
              <a:r>
                <a:rPr lang="en-US" sz="1200" dirty="0" smtClean="0">
                  <a:latin typeface="Calibri"/>
                  <a:cs typeface="Calibri"/>
                </a:rPr>
                <a:t>JST/etc.</a:t>
              </a:r>
              <a:endParaRPr lang="en-US" sz="1200" dirty="0">
                <a:latin typeface="Calibri"/>
                <a:cs typeface="Calibri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latin typeface="Calibri"/>
                  <a:cs typeface="Calibri"/>
                </a:rPr>
                <a:t>Viscous Flux, </a:t>
              </a:r>
              <a:r>
                <a:rPr lang="en-US" sz="1200" dirty="0">
                  <a:latin typeface="Calibri"/>
                  <a:cs typeface="Calibri"/>
                </a:rPr>
                <a:t>Jacobian</a:t>
              </a:r>
              <a:endParaRPr lang="en-US" sz="1200" dirty="0" smtClean="0">
                <a:latin typeface="Calibri"/>
                <a:cs typeface="Calibri"/>
              </a:endParaRPr>
            </a:p>
            <a:p>
              <a:pPr marL="628650" lvl="2" indent="-171450">
                <a:buClr>
                  <a:srgbClr val="FF0000"/>
                </a:buClr>
                <a:buFont typeface="Wingdings" charset="2"/>
                <a:buChar char="§"/>
              </a:pPr>
              <a:r>
                <a:rPr lang="en-US" sz="1200" dirty="0" smtClean="0">
                  <a:latin typeface="Calibri"/>
                  <a:cs typeface="Calibri"/>
                </a:rPr>
                <a:t>CNumerics</a:t>
              </a:r>
              <a:r>
                <a:rPr lang="en-US" sz="1200" dirty="0">
                  <a:latin typeface="Calibri"/>
                  <a:cs typeface="Calibri"/>
                </a:rPr>
                <a:t>:</a:t>
              </a:r>
              <a:r>
                <a:rPr lang="en-US" sz="1200" dirty="0" smtClean="0">
                  <a:latin typeface="Calibri"/>
                  <a:cs typeface="Calibri"/>
                </a:rPr>
                <a:t>: Avg_Grad/etc.</a:t>
              </a:r>
              <a:endParaRPr lang="en-US" sz="1200" dirty="0">
                <a:latin typeface="Calibri"/>
                <a:cs typeface="Calibri"/>
              </a:endParaRPr>
            </a:p>
            <a:p>
              <a:pPr marL="171450" lvl="1" indent="-171450">
                <a:buFont typeface="Arial"/>
                <a:buChar char="•"/>
              </a:pPr>
              <a:r>
                <a:rPr lang="en-US" sz="1200" dirty="0" smtClean="0">
                  <a:latin typeface="Calibri"/>
                  <a:cs typeface="Calibri"/>
                </a:rPr>
                <a:t>Source Terms, </a:t>
              </a:r>
              <a:r>
                <a:rPr lang="en-US" sz="1200" dirty="0">
                  <a:latin typeface="Calibri"/>
                  <a:cs typeface="Calibri"/>
                </a:rPr>
                <a:t>Jacobian</a:t>
              </a:r>
              <a:endParaRPr lang="en-US" sz="1200" dirty="0" smtClean="0">
                <a:latin typeface="Calibri"/>
                <a:cs typeface="Calibri"/>
              </a:endParaRPr>
            </a:p>
            <a:p>
              <a:pPr marL="628650" lvl="2" indent="-171450">
                <a:buClr>
                  <a:srgbClr val="FF0000"/>
                </a:buClr>
                <a:buFont typeface="Wingdings" charset="2"/>
                <a:buChar char="§"/>
              </a:pPr>
              <a:r>
                <a:rPr lang="en-US" sz="1200" dirty="0" smtClean="0">
                  <a:latin typeface="Calibri"/>
                  <a:cs typeface="Calibri"/>
                </a:rPr>
                <a:t>CNumerics</a:t>
              </a:r>
              <a:r>
                <a:rPr lang="en-US" sz="1200" dirty="0">
                  <a:latin typeface="Calibri"/>
                  <a:cs typeface="Calibri"/>
                </a:rPr>
                <a:t>:: PieceWiseConst</a:t>
              </a:r>
              <a:r>
                <a:rPr lang="en-US" sz="1200" dirty="0" smtClean="0">
                  <a:latin typeface="Calibri"/>
                  <a:cs typeface="Calibri"/>
                </a:rPr>
                <a:t>.</a:t>
              </a:r>
            </a:p>
            <a:p>
              <a:pPr marL="628650" lvl="2" indent="-171450">
                <a:buClr>
                  <a:srgbClr val="FF0000"/>
                </a:buClr>
                <a:buFont typeface="Wingdings" charset="2"/>
                <a:buChar char="§"/>
              </a:pPr>
              <a:endParaRPr lang="en-US" sz="1200" dirty="0" smtClean="0">
                <a:latin typeface="Calibri"/>
                <a:cs typeface="Calibri"/>
              </a:endParaRPr>
            </a:p>
            <a:p>
              <a:r>
                <a:rPr lang="en-US" sz="1200" dirty="0" smtClean="0">
                  <a:latin typeface="Calibri"/>
                  <a:cs typeface="Calibri"/>
                </a:rPr>
                <a:t>Temporal Discretization</a:t>
              </a:r>
              <a:endParaRPr lang="en-US" sz="1200" dirty="0">
                <a:latin typeface="Calibri"/>
                <a:cs typeface="Calibri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latin typeface="Calibri"/>
                  <a:cs typeface="Calibri"/>
                </a:rPr>
                <a:t>Implicit </a:t>
              </a:r>
              <a:r>
                <a:rPr lang="en-US" sz="1200" dirty="0">
                  <a:latin typeface="Calibri"/>
                  <a:cs typeface="Calibri"/>
                </a:rPr>
                <a:t>Time </a:t>
              </a:r>
              <a:r>
                <a:rPr lang="en-US" sz="1200" dirty="0" smtClean="0">
                  <a:latin typeface="Calibri"/>
                  <a:cs typeface="Calibri"/>
                </a:rPr>
                <a:t>Integration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>
                  <a:latin typeface="Calibri"/>
                  <a:cs typeface="Calibri"/>
                </a:rPr>
                <a:t>Explicit Euler/ </a:t>
              </a:r>
              <a:r>
                <a:rPr lang="en-US" sz="1200" dirty="0" err="1">
                  <a:latin typeface="Calibri"/>
                  <a:cs typeface="Calibri"/>
                </a:rPr>
                <a:t>Runge-Kutta</a:t>
              </a:r>
              <a:r>
                <a:rPr lang="en-US" sz="1200" dirty="0">
                  <a:latin typeface="Calibri"/>
                  <a:cs typeface="Calibri"/>
                </a:rPr>
                <a:t> 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latin typeface="Calibri"/>
                  <a:cs typeface="Calibri"/>
                </a:rPr>
                <a:t>Dual Time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50093" y="3788226"/>
              <a:ext cx="2326914" cy="23391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/>
                  <a:cs typeface="Calibri"/>
                </a:rPr>
                <a:t>Solve Linear System</a:t>
              </a:r>
            </a:p>
            <a:p>
              <a:pPr algn="ctr"/>
              <a:r>
                <a:rPr lang="en-US" sz="1200" b="1" dirty="0">
                  <a:solidFill>
                    <a:srgbClr val="800000"/>
                  </a:solidFill>
                  <a:latin typeface="Calibri"/>
                  <a:cs typeface="Calibri"/>
                </a:rPr>
                <a:t>Class: </a:t>
              </a:r>
              <a:r>
                <a:rPr lang="en-US" sz="1200" b="1" dirty="0" smtClean="0">
                  <a:solidFill>
                    <a:srgbClr val="800000"/>
                  </a:solidFill>
                  <a:latin typeface="Calibri"/>
                  <a:cs typeface="Calibri"/>
                </a:rPr>
                <a:t>CSparseMatrix</a:t>
              </a:r>
              <a:endParaRPr lang="en-US" sz="1200" b="1" dirty="0">
                <a:solidFill>
                  <a:srgbClr val="800000"/>
                </a:solidFill>
                <a:latin typeface="Calibri"/>
                <a:cs typeface="Calibri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latin typeface="Calibri"/>
                  <a:cs typeface="Calibri"/>
                </a:rPr>
                <a:t>Linear solvers</a:t>
              </a:r>
            </a:p>
            <a:p>
              <a:pPr marL="628650" lvl="1" indent="-171450">
                <a:buClr>
                  <a:srgbClr val="FF0000"/>
                </a:buClr>
                <a:buFont typeface="Wingdings" charset="2"/>
                <a:buChar char="§"/>
              </a:pPr>
              <a:r>
                <a:rPr lang="en-US" sz="1200" dirty="0" err="1" smtClean="0">
                  <a:latin typeface="Calibri"/>
                  <a:cs typeface="Calibri"/>
                </a:rPr>
                <a:t>BiCSTAB</a:t>
              </a:r>
              <a:endParaRPr lang="en-US" sz="1200" dirty="0" smtClean="0">
                <a:latin typeface="Calibri"/>
                <a:cs typeface="Calibri"/>
              </a:endParaRPr>
            </a:p>
            <a:p>
              <a:pPr marL="628650" lvl="1" indent="-171450">
                <a:buClr>
                  <a:srgbClr val="FF0000"/>
                </a:buClr>
                <a:buFont typeface="Wingdings" charset="2"/>
                <a:buChar char="§"/>
              </a:pPr>
              <a:r>
                <a:rPr lang="en-US" sz="1200" dirty="0">
                  <a:latin typeface="Calibri"/>
                  <a:cs typeface="Calibri"/>
                </a:rPr>
                <a:t>GMRES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 smtClean="0">
                <a:latin typeface="Calibri"/>
                <a:cs typeface="Calibri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latin typeface="Calibri"/>
                  <a:cs typeface="Calibri"/>
                </a:rPr>
                <a:t>Preconditioners</a:t>
              </a:r>
            </a:p>
            <a:p>
              <a:pPr marL="628650" lvl="1" indent="-171450">
                <a:buClr>
                  <a:srgbClr val="FF0000"/>
                </a:buClr>
                <a:buFont typeface="Wingdings" charset="2"/>
                <a:buChar char="§"/>
              </a:pPr>
              <a:r>
                <a:rPr lang="en-US" sz="1200" dirty="0" smtClean="0">
                  <a:latin typeface="Calibri"/>
                  <a:cs typeface="Calibri"/>
                </a:rPr>
                <a:t>Linelet</a:t>
              </a:r>
            </a:p>
            <a:p>
              <a:pPr marL="628650" lvl="1" indent="-171450">
                <a:buClr>
                  <a:srgbClr val="FF0000"/>
                </a:buClr>
                <a:buFont typeface="Wingdings" charset="2"/>
                <a:buChar char="§"/>
              </a:pPr>
              <a:r>
                <a:rPr lang="en-US" sz="1200" dirty="0" smtClean="0">
                  <a:latin typeface="Calibri"/>
                  <a:cs typeface="Calibri"/>
                </a:rPr>
                <a:t>LU-SGS</a:t>
              </a:r>
            </a:p>
            <a:p>
              <a:pPr marL="628650" lvl="1" indent="-171450">
                <a:buClr>
                  <a:srgbClr val="FF0000"/>
                </a:buClr>
                <a:buFont typeface="Wingdings" charset="2"/>
                <a:buChar char="§"/>
              </a:pPr>
              <a:r>
                <a:rPr lang="en-US" sz="1200" dirty="0" smtClean="0">
                  <a:latin typeface="Calibri"/>
                  <a:cs typeface="Calibri"/>
                </a:rPr>
                <a:t>Low Mach number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 smtClean="0">
                <a:latin typeface="Calibri"/>
                <a:cs typeface="Calibri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latin typeface="Calibri"/>
                  <a:cs typeface="Calibri"/>
                </a:rPr>
                <a:t>Update solution vector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101" y="3799182"/>
              <a:ext cx="2743200" cy="21544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/>
                  <a:cs typeface="Calibri"/>
                </a:rPr>
                <a:t>Store Flow Variables</a:t>
              </a:r>
            </a:p>
            <a:p>
              <a:pPr marL="0" lvl="1" algn="ctr"/>
              <a:r>
                <a:rPr lang="en-US" sz="1200" b="1" dirty="0">
                  <a:solidFill>
                    <a:srgbClr val="800000"/>
                  </a:solidFill>
                  <a:latin typeface="Calibri"/>
                  <a:cs typeface="Calibri"/>
                </a:rPr>
                <a:t>Class: </a:t>
              </a:r>
              <a:r>
                <a:rPr lang="en-US" sz="1200" b="1" dirty="0" smtClean="0">
                  <a:solidFill>
                    <a:srgbClr val="800000"/>
                  </a:solidFill>
                  <a:latin typeface="Calibri"/>
                  <a:cs typeface="Calibri"/>
                </a:rPr>
                <a:t>CVariable</a:t>
              </a:r>
              <a:endParaRPr lang="en-US" sz="1200" b="1" dirty="0">
                <a:solidFill>
                  <a:srgbClr val="800000"/>
                </a:solidFill>
                <a:latin typeface="Calibri"/>
                <a:cs typeface="Calibri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latin typeface="Calibri"/>
                  <a:cs typeface="Calibri"/>
                </a:rPr>
                <a:t>Stores variables at every mesh node.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 smtClean="0">
                <a:latin typeface="Calibri"/>
                <a:cs typeface="Calibri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latin typeface="Calibri"/>
                  <a:cs typeface="Calibri"/>
                </a:rPr>
                <a:t>Declare &amp; store all flow variables</a:t>
              </a:r>
            </a:p>
            <a:p>
              <a:pPr marL="628650" lvl="1" indent="-171450">
                <a:buClr>
                  <a:srgbClr val="FF0000"/>
                </a:buClr>
                <a:buFont typeface="Wingdings" charset="2"/>
                <a:buChar char="§"/>
              </a:pPr>
              <a:r>
                <a:rPr lang="en-US" sz="1200" dirty="0" smtClean="0">
                  <a:latin typeface="Calibri"/>
                  <a:cs typeface="Calibri"/>
                </a:rPr>
                <a:t>CEulerVariable: Density, energy etc.</a:t>
              </a:r>
            </a:p>
            <a:p>
              <a:pPr marL="628650" lvl="1" indent="-171450">
                <a:buClr>
                  <a:srgbClr val="FF0000"/>
                </a:buClr>
                <a:buFont typeface="Wingdings" charset="2"/>
                <a:buChar char="§"/>
              </a:pPr>
              <a:r>
                <a:rPr lang="en-US" sz="1200" dirty="0" smtClean="0">
                  <a:latin typeface="Calibri"/>
                  <a:cs typeface="Calibri"/>
                </a:rPr>
                <a:t>CNSVariable: </a:t>
              </a:r>
              <a:r>
                <a:rPr lang="en-US" sz="1200" dirty="0" err="1" smtClean="0">
                  <a:latin typeface="Calibri"/>
                  <a:cs typeface="Calibri"/>
                </a:rPr>
                <a:t>CEulerVariable</a:t>
              </a:r>
              <a:r>
                <a:rPr lang="en-US" sz="1200" dirty="0" smtClean="0">
                  <a:latin typeface="Calibri"/>
                  <a:cs typeface="Calibri"/>
                </a:rPr>
                <a:t> + Viscosity</a:t>
              </a:r>
            </a:p>
            <a:p>
              <a:pPr marL="628650" lvl="1" indent="-171450">
                <a:buClr>
                  <a:srgbClr val="FF0000"/>
                </a:buClr>
                <a:buFont typeface="Wingdings" charset="2"/>
                <a:buChar char="§"/>
              </a:pPr>
              <a:r>
                <a:rPr lang="en-US" sz="1200" dirty="0" err="1" smtClean="0">
                  <a:latin typeface="Calibri"/>
                  <a:cs typeface="Calibri"/>
                </a:rPr>
                <a:t>CAdjVariable</a:t>
              </a:r>
              <a:r>
                <a:rPr lang="en-US" sz="1200" dirty="0" smtClean="0">
                  <a:latin typeface="Calibri"/>
                  <a:cs typeface="Calibri"/>
                </a:rPr>
                <a:t>: Adjoint variables</a:t>
              </a:r>
            </a:p>
            <a:p>
              <a:pPr marL="628650" lvl="1" indent="-171450">
                <a:buClr>
                  <a:srgbClr val="FF0000"/>
                </a:buClr>
                <a:buFont typeface="Wingdings" charset="2"/>
                <a:buChar char="§"/>
              </a:pPr>
              <a:r>
                <a:rPr lang="en-US" sz="1200" dirty="0" smtClean="0">
                  <a:latin typeface="Calibri"/>
                  <a:cs typeface="Calibri"/>
                </a:rPr>
                <a:t>And others…</a:t>
              </a:r>
              <a:endParaRPr lang="en-US" sz="1200" dirty="0">
                <a:latin typeface="Calibri"/>
                <a:cs typeface="Calibri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675565" y="3236742"/>
              <a:ext cx="5797074" cy="432431"/>
              <a:chOff x="1675565" y="3236742"/>
              <a:chExt cx="5797074" cy="432431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675565" y="3468141"/>
                <a:ext cx="0" cy="20103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4634304" y="3236742"/>
                <a:ext cx="6039" cy="22492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469275" y="3461663"/>
                <a:ext cx="0" cy="20103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675565" y="3468141"/>
                <a:ext cx="5797074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 38"/>
          <p:cNvSpPr/>
          <p:nvPr/>
        </p:nvSpPr>
        <p:spPr bwMode="auto">
          <a:xfrm>
            <a:off x="571920" y="3672369"/>
            <a:ext cx="2743200" cy="2156318"/>
          </a:xfrm>
          <a:prstGeom prst="rect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632620" y="3646966"/>
            <a:ext cx="2743200" cy="2701851"/>
          </a:xfrm>
          <a:prstGeom prst="rect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693320" y="3659668"/>
            <a:ext cx="2315907" cy="2342728"/>
          </a:xfrm>
          <a:prstGeom prst="rect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Code structure</a:t>
            </a:r>
            <a:br>
              <a:rPr lang="en-US" sz="3200" dirty="0"/>
            </a:br>
            <a:r>
              <a:rPr lang="en-US" dirty="0"/>
              <a:t>Class hierarchy in SU2_CFD</a:t>
            </a:r>
          </a:p>
        </p:txBody>
      </p:sp>
    </p:spTree>
    <p:extLst>
      <p:ext uri="{BB962C8B-B14F-4D97-AF65-F5344CB8AC3E}">
        <p14:creationId xmlns:p14="http://schemas.microsoft.com/office/powerpoint/2010/main" val="313243046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448" y="1746609"/>
            <a:ext cx="3654261" cy="2200612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732630" y="4081221"/>
            <a:ext cx="1968500" cy="2114060"/>
            <a:chOff x="3463924" y="304694"/>
            <a:chExt cx="1968500" cy="2114060"/>
          </a:xfrm>
        </p:grpSpPr>
        <p:sp>
          <p:nvSpPr>
            <p:cNvPr id="37" name="TextBox 36"/>
            <p:cNvSpPr txBox="1"/>
            <p:nvPr/>
          </p:nvSpPr>
          <p:spPr>
            <a:xfrm>
              <a:off x="3463924" y="304694"/>
              <a:ext cx="1968500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latin typeface="Calibri"/>
                  <a:cs typeface="Calibri"/>
                </a:rPr>
                <a:t>Parent Class: CPrimalGrid</a:t>
              </a:r>
              <a:endParaRPr lang="en-US" sz="1300" dirty="0">
                <a:latin typeface="Calibri"/>
                <a:cs typeface="Calibri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561553" y="633764"/>
              <a:ext cx="1863887" cy="1784990"/>
              <a:chOff x="3561553" y="633764"/>
              <a:chExt cx="1863887" cy="178499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16680" y="658164"/>
                <a:ext cx="1508760" cy="1760590"/>
                <a:chOff x="3916680" y="658164"/>
                <a:chExt cx="1508760" cy="1760590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3916680" y="658164"/>
                  <a:ext cx="1508760" cy="27432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CHexahedron</a:t>
                  </a:r>
                  <a:endParaRPr lang="en-US" sz="1200" i="1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916680" y="1019467"/>
                  <a:ext cx="1508760" cy="27432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CLine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916680" y="1406817"/>
                  <a:ext cx="1508760" cy="27432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CPyramid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916680" y="1784399"/>
                  <a:ext cx="1508760" cy="27432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CRectangle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916680" y="2144434"/>
                  <a:ext cx="1508760" cy="27432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CTetrahedron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561553" y="633764"/>
                <a:ext cx="295596" cy="1647830"/>
                <a:chOff x="6644637" y="2759522"/>
                <a:chExt cx="295596" cy="1647830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6648131" y="2953202"/>
                  <a:ext cx="29210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651306" y="2759522"/>
                  <a:ext cx="0" cy="16459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6648131" y="3302452"/>
                  <a:ext cx="29210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6644637" y="3682699"/>
                  <a:ext cx="29210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6644637" y="4064452"/>
                  <a:ext cx="29210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644637" y="4407352"/>
                  <a:ext cx="29210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1" name="Group 60"/>
          <p:cNvGrpSpPr/>
          <p:nvPr/>
        </p:nvGrpSpPr>
        <p:grpSpPr>
          <a:xfrm>
            <a:off x="6939255" y="4110315"/>
            <a:ext cx="1968500" cy="1389143"/>
            <a:chOff x="3463924" y="291994"/>
            <a:chExt cx="1968500" cy="1389143"/>
          </a:xfrm>
        </p:grpSpPr>
        <p:sp>
          <p:nvSpPr>
            <p:cNvPr id="62" name="TextBox 61"/>
            <p:cNvSpPr txBox="1"/>
            <p:nvPr/>
          </p:nvSpPr>
          <p:spPr>
            <a:xfrm>
              <a:off x="3463924" y="291994"/>
              <a:ext cx="1968500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latin typeface="Calibri"/>
                  <a:cs typeface="Calibri"/>
                </a:rPr>
                <a:t>Parent Class: CDualGrid</a:t>
              </a:r>
              <a:endParaRPr lang="en-US" sz="1300" dirty="0">
                <a:latin typeface="Calibri"/>
                <a:cs typeface="Calibri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561553" y="633764"/>
              <a:ext cx="1863887" cy="1047373"/>
              <a:chOff x="3561553" y="633764"/>
              <a:chExt cx="1863887" cy="104737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916680" y="658164"/>
                <a:ext cx="1508760" cy="1022973"/>
                <a:chOff x="3916680" y="658164"/>
                <a:chExt cx="1508760" cy="1022973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3916680" y="658164"/>
                  <a:ext cx="1508760" cy="27432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CEdge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916680" y="1019467"/>
                  <a:ext cx="1508760" cy="27432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</a:t>
                  </a:r>
                  <a:r>
                    <a:rPr lang="en-US" sz="1200" dirty="0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Point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916680" y="1406817"/>
                  <a:ext cx="1508760" cy="27432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CVertex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3561553" y="633764"/>
                <a:ext cx="295596" cy="923177"/>
                <a:chOff x="6644637" y="2759522"/>
                <a:chExt cx="295596" cy="923177"/>
              </a:xfrm>
            </p:grpSpPr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6648131" y="2953202"/>
                  <a:ext cx="29210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651306" y="2759522"/>
                  <a:ext cx="0" cy="9144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6648131" y="3302452"/>
                  <a:ext cx="29210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6644637" y="3682699"/>
                  <a:ext cx="29210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6" name="Group 75"/>
          <p:cNvGrpSpPr/>
          <p:nvPr/>
        </p:nvGrpSpPr>
        <p:grpSpPr>
          <a:xfrm>
            <a:off x="5271920" y="1438560"/>
            <a:ext cx="3143249" cy="2163029"/>
            <a:chOff x="4901740" y="952416"/>
            <a:chExt cx="3143249" cy="2163029"/>
          </a:xfrm>
        </p:grpSpPr>
        <p:sp>
          <p:nvSpPr>
            <p:cNvPr id="14" name="TextBox 13"/>
            <p:cNvSpPr txBox="1"/>
            <p:nvPr/>
          </p:nvSpPr>
          <p:spPr>
            <a:xfrm>
              <a:off x="5802805" y="952416"/>
              <a:ext cx="1280160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CGeometry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11265" y="2171685"/>
              <a:ext cx="1234440" cy="283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Calibri"/>
                  <a:cs typeface="Calibri"/>
                </a:rPr>
                <a:t>CPrimalGrid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5765" y="2171685"/>
              <a:ext cx="1234440" cy="283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Calibri"/>
                  <a:cs typeface="Calibri"/>
                </a:rPr>
                <a:t>CDualGrid</a:t>
              </a:r>
              <a:endParaRPr lang="en-US" sz="1200" dirty="0">
                <a:latin typeface="Calibri"/>
                <a:cs typeface="Calibri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5889165" y="1290417"/>
              <a:ext cx="2286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625765" y="1290417"/>
              <a:ext cx="2286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508165" y="1867849"/>
              <a:ext cx="0" cy="2743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994400" y="1905000"/>
              <a:ext cx="1143000" cy="2159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901740" y="1566782"/>
              <a:ext cx="1523999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Calibri"/>
                  <a:cs typeface="Calibri"/>
                </a:rPr>
                <a:t>CPhysicalGeometry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25765" y="2831981"/>
              <a:ext cx="1234440" cy="283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Children Classes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1265" y="2829503"/>
              <a:ext cx="1234440" cy="283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Children Classes</a:t>
              </a:r>
              <a:endParaRPr lang="en-US" sz="1200" dirty="0">
                <a:latin typeface="Calibri"/>
                <a:cs typeface="Calibri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5482764" y="2502276"/>
              <a:ext cx="1" cy="27432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20990" y="1563991"/>
              <a:ext cx="1523999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Calibri"/>
                  <a:cs typeface="Calibri"/>
                </a:rPr>
                <a:t>CMultiGridGeometry</a:t>
              </a:r>
              <a:endParaRPr lang="en-US" sz="1200" dirty="0">
                <a:latin typeface="Calibri"/>
                <a:cs typeface="Calibri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7298864" y="2514976"/>
              <a:ext cx="1" cy="27432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7273464" y="1879976"/>
              <a:ext cx="1" cy="27432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761617" y="4243312"/>
            <a:ext cx="2603500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Files in Common/include: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Calibri"/>
                <a:cs typeface="Calibri"/>
              </a:rPr>
              <a:t>g</a:t>
            </a:r>
            <a:r>
              <a:rPr lang="en-US" sz="1600" dirty="0" err="1" smtClean="0">
                <a:latin typeface="Calibri"/>
                <a:cs typeface="Calibri"/>
              </a:rPr>
              <a:t>eometry_structure.hpp</a:t>
            </a:r>
            <a:endParaRPr lang="en-US" sz="1600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libri"/>
                <a:cs typeface="Calibri"/>
              </a:rPr>
              <a:t>geometry_structure.inl</a:t>
            </a:r>
            <a:endParaRPr lang="en-US" sz="1600" dirty="0" smtClean="0">
              <a:latin typeface="Calibri"/>
              <a:cs typeface="Calibri"/>
            </a:endParaRPr>
          </a:p>
          <a:p>
            <a:r>
              <a:rPr lang="en-US" sz="1600" dirty="0" smtClean="0">
                <a:latin typeface="Calibri"/>
                <a:cs typeface="Calibri"/>
              </a:rPr>
              <a:t>In Common/src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Calibri"/>
                <a:cs typeface="Calibri"/>
              </a:rPr>
              <a:t>g</a:t>
            </a:r>
            <a:r>
              <a:rPr lang="en-US" sz="1600" dirty="0" err="1" smtClean="0">
                <a:latin typeface="Calibri"/>
                <a:cs typeface="Calibri"/>
              </a:rPr>
              <a:t>eometry_structure.cpp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67443" y="1776560"/>
            <a:ext cx="1146197" cy="75652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/>
              <a:ea typeface="ＭＳ Ｐゴシック" pitchFamily="-109" charset="-128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Code structure</a:t>
            </a:r>
            <a:br>
              <a:rPr lang="en-US" sz="3200" dirty="0"/>
            </a:br>
            <a:r>
              <a:rPr lang="en-US" dirty="0" err="1"/>
              <a:t>CGeometry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8993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448" y="1746609"/>
            <a:ext cx="3654261" cy="220061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796965" y="1280278"/>
            <a:ext cx="4028440" cy="2569429"/>
            <a:chOff x="4796965" y="1409616"/>
            <a:chExt cx="4028440" cy="2569429"/>
          </a:xfrm>
        </p:grpSpPr>
        <p:sp>
          <p:nvSpPr>
            <p:cNvPr id="14" name="TextBox 13"/>
            <p:cNvSpPr txBox="1"/>
            <p:nvPr/>
          </p:nvSpPr>
          <p:spPr>
            <a:xfrm>
              <a:off x="6171105" y="1409616"/>
              <a:ext cx="1280160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Calibri"/>
                  <a:cs typeface="Calibri"/>
                </a:rPr>
                <a:t>CSolution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3165" y="2920985"/>
              <a:ext cx="1234440" cy="283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Calibri"/>
                  <a:cs typeface="Calibri"/>
                </a:rPr>
                <a:t>CVariable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4765" y="2908285"/>
              <a:ext cx="1234440" cy="283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Calibri"/>
                  <a:cs typeface="Calibri"/>
                </a:rPr>
                <a:t>CNumerics</a:t>
              </a:r>
              <a:endParaRPr lang="en-US" sz="1200" dirty="0">
                <a:latin typeface="Calibri"/>
                <a:cs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431965" y="2566349"/>
              <a:ext cx="0" cy="2743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44740" y="2125582"/>
              <a:ext cx="1523999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Calibri"/>
                  <a:cs typeface="Calibri"/>
                </a:rPr>
                <a:t>CEulerSolution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32065" y="3695581"/>
              <a:ext cx="1234440" cy="283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Calibri"/>
                  <a:cs typeface="Calibri"/>
                </a:rPr>
                <a:t>CRoe_Flow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96965" y="3680403"/>
              <a:ext cx="1234440" cy="283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Calibri"/>
                  <a:cs typeface="Calibri"/>
                </a:rPr>
                <a:t>CEulerVariable</a:t>
              </a:r>
              <a:endParaRPr lang="en-US" sz="1200" dirty="0">
                <a:latin typeface="Calibri"/>
                <a:cs typeface="Calibri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5419264" y="3315076"/>
              <a:ext cx="1" cy="27432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6867064" y="3289676"/>
              <a:ext cx="1" cy="27432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816264" y="1752976"/>
              <a:ext cx="1" cy="27432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7590965" y="2908285"/>
              <a:ext cx="1234440" cy="283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Calibri"/>
                  <a:cs typeface="Calibri"/>
                </a:rPr>
                <a:t>CSparseMatrix</a:t>
              </a:r>
              <a:endParaRPr lang="en-US" sz="1200" dirty="0">
                <a:latin typeface="Calibri"/>
                <a:cs typeface="Calibri"/>
              </a:endParaRPr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>
              <a:off x="6867065" y="2566349"/>
              <a:ext cx="0" cy="2743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8302165" y="2566349"/>
              <a:ext cx="0" cy="2743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>
              <a:off x="5295900" y="2552700"/>
              <a:ext cx="309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2" name="Group 181"/>
          <p:cNvGrpSpPr/>
          <p:nvPr/>
        </p:nvGrpSpPr>
        <p:grpSpPr>
          <a:xfrm>
            <a:off x="4495800" y="886662"/>
            <a:ext cx="4368800" cy="5537200"/>
            <a:chOff x="3327400" y="635000"/>
            <a:chExt cx="4038600" cy="5537200"/>
          </a:xfrm>
        </p:grpSpPr>
        <p:sp>
          <p:nvSpPr>
            <p:cNvPr id="183" name="Rectangle 182"/>
            <p:cNvSpPr/>
            <p:nvPr/>
          </p:nvSpPr>
          <p:spPr bwMode="auto">
            <a:xfrm>
              <a:off x="3327400" y="635000"/>
              <a:ext cx="4038600" cy="553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ＭＳ Ｐゴシック" pitchFamily="-109" charset="-128"/>
                <a:cs typeface="Calibr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3532890" y="821519"/>
              <a:ext cx="3671730" cy="5208377"/>
              <a:chOff x="460606" y="232583"/>
              <a:chExt cx="3671730" cy="5208377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460606" y="232583"/>
                <a:ext cx="1974711" cy="30777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alibri"/>
                    <a:cs typeface="Calibri"/>
                  </a:rPr>
                  <a:t>Parent Class: </a:t>
                </a:r>
                <a:r>
                  <a:rPr lang="en-US" sz="1400" dirty="0" err="1" smtClean="0">
                    <a:latin typeface="Calibri"/>
                    <a:cs typeface="Calibri"/>
                  </a:rPr>
                  <a:t>CSolver</a:t>
                </a:r>
                <a:endParaRPr lang="en-US" sz="1400" dirty="0">
                  <a:latin typeface="Calibri"/>
                  <a:cs typeface="Calibri"/>
                </a:endParaRPr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558235" y="587053"/>
                <a:ext cx="3574101" cy="4853907"/>
                <a:chOff x="558235" y="587053"/>
                <a:chExt cx="3574101" cy="4853907"/>
              </a:xfrm>
            </p:grpSpPr>
            <p:sp>
              <p:nvSpPr>
                <p:cNvPr id="187" name="TextBox 186"/>
                <p:cNvSpPr txBox="1"/>
                <p:nvPr/>
              </p:nvSpPr>
              <p:spPr>
                <a:xfrm>
                  <a:off x="913362" y="611453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CEulerSolver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913362" y="972756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CTurbSolver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913362" y="1360106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CPlasmaSolver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913362" y="1737688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CWaveSolver</a:t>
                  </a:r>
                  <a:endParaRPr lang="en-US" sz="1200" dirty="0" smtClean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913362" y="2097723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CFEASolver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913362" y="2486343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CHeatSolver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913362" y="2859723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CLevelSetSolver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13362" y="3240723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CAdjEulerSolver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195" name="Group 194"/>
                <p:cNvGrpSpPr/>
                <p:nvPr/>
              </p:nvGrpSpPr>
              <p:grpSpPr>
                <a:xfrm>
                  <a:off x="558235" y="587053"/>
                  <a:ext cx="295596" cy="4846320"/>
                  <a:chOff x="6644637" y="2759522"/>
                  <a:chExt cx="295596" cy="4846320"/>
                </a:xfrm>
              </p:grpSpPr>
              <p:cxnSp>
                <p:nvCxnSpPr>
                  <p:cNvPr id="225" name="Straight Arrow Connector 224"/>
                  <p:cNvCxnSpPr/>
                  <p:nvPr/>
                </p:nvCxnSpPr>
                <p:spPr>
                  <a:xfrm>
                    <a:off x="6648131" y="2953202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651306" y="2759522"/>
                    <a:ext cx="0" cy="484632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27" name="Straight Arrow Connector 226"/>
                  <p:cNvCxnSpPr/>
                  <p:nvPr/>
                </p:nvCxnSpPr>
                <p:spPr>
                  <a:xfrm>
                    <a:off x="6648131" y="3302452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28" name="Straight Arrow Connector 227"/>
                  <p:cNvCxnSpPr/>
                  <p:nvPr/>
                </p:nvCxnSpPr>
                <p:spPr>
                  <a:xfrm>
                    <a:off x="6644637" y="3682699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29" name="Straight Arrow Connector 228"/>
                  <p:cNvCxnSpPr/>
                  <p:nvPr/>
                </p:nvCxnSpPr>
                <p:spPr>
                  <a:xfrm>
                    <a:off x="6644637" y="4064452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30" name="Straight Arrow Connector 229"/>
                  <p:cNvCxnSpPr/>
                  <p:nvPr/>
                </p:nvCxnSpPr>
                <p:spPr>
                  <a:xfrm>
                    <a:off x="6644637" y="4407352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558554" y="2611448"/>
                  <a:ext cx="295277" cy="762000"/>
                  <a:chOff x="3561872" y="2658159"/>
                  <a:chExt cx="295277" cy="762000"/>
                </a:xfrm>
              </p:grpSpPr>
              <p:cxnSp>
                <p:nvCxnSpPr>
                  <p:cNvPr id="222" name="Straight Arrow Connector 221"/>
                  <p:cNvCxnSpPr/>
                  <p:nvPr/>
                </p:nvCxnSpPr>
                <p:spPr>
                  <a:xfrm>
                    <a:off x="3561872" y="2658159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>
                    <a:off x="3565047" y="3038406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24" name="Straight Arrow Connector 223"/>
                  <p:cNvCxnSpPr/>
                  <p:nvPr/>
                </p:nvCxnSpPr>
                <p:spPr>
                  <a:xfrm>
                    <a:off x="3564728" y="3420159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561410" y="3756942"/>
                  <a:ext cx="295277" cy="762000"/>
                  <a:chOff x="3561872" y="2658159"/>
                  <a:chExt cx="295277" cy="762000"/>
                </a:xfrm>
              </p:grpSpPr>
              <p:cxnSp>
                <p:nvCxnSpPr>
                  <p:cNvPr id="218" name="Straight Arrow Connector 217"/>
                  <p:cNvCxnSpPr/>
                  <p:nvPr/>
                </p:nvCxnSpPr>
                <p:spPr>
                  <a:xfrm>
                    <a:off x="3561872" y="2658159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19" name="Straight Arrow Connector 218"/>
                  <p:cNvCxnSpPr/>
                  <p:nvPr/>
                </p:nvCxnSpPr>
                <p:spPr>
                  <a:xfrm>
                    <a:off x="3565047" y="3038406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20" name="Straight Arrow Connector 219"/>
                  <p:cNvCxnSpPr/>
                  <p:nvPr/>
                </p:nvCxnSpPr>
                <p:spPr>
                  <a:xfrm>
                    <a:off x="3564728" y="3420159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98" name="TextBox 197"/>
                <p:cNvSpPr txBox="1"/>
                <p:nvPr/>
              </p:nvSpPr>
              <p:spPr>
                <a:xfrm>
                  <a:off x="913362" y="3642895"/>
                  <a:ext cx="1508760" cy="276999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CAdjTurbSolver</a:t>
                  </a:r>
                  <a:endParaRPr lang="en-US" sz="1200" dirty="0" smtClean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913362" y="4031515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CAdjPlasmaSolver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13362" y="4404895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15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CAdjLevelSetSolver</a:t>
                  </a:r>
                  <a:endParaRPr lang="en-US" sz="115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201" name="Straight Arrow Connector 200"/>
                <p:cNvCxnSpPr/>
                <p:nvPr/>
              </p:nvCxnSpPr>
              <p:spPr>
                <a:xfrm>
                  <a:off x="2457204" y="768033"/>
                  <a:ext cx="292102" cy="0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2" name="TextBox 201"/>
                <p:cNvSpPr txBox="1"/>
                <p:nvPr/>
              </p:nvSpPr>
              <p:spPr>
                <a:xfrm>
                  <a:off x="2806456" y="598753"/>
                  <a:ext cx="132588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CNSSolver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203" name="Straight Arrow Connector 202"/>
                <p:cNvCxnSpPr/>
                <p:nvPr/>
              </p:nvCxnSpPr>
              <p:spPr>
                <a:xfrm>
                  <a:off x="2457204" y="3420757"/>
                  <a:ext cx="292102" cy="0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4" name="TextBox 203"/>
                <p:cNvSpPr txBox="1"/>
                <p:nvPr/>
              </p:nvSpPr>
              <p:spPr>
                <a:xfrm>
                  <a:off x="2781056" y="3251477"/>
                  <a:ext cx="132588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CAdjNSSolver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205" name="Straight Arrow Connector 204"/>
                <p:cNvCxnSpPr/>
                <p:nvPr/>
              </p:nvCxnSpPr>
              <p:spPr>
                <a:xfrm>
                  <a:off x="2457204" y="1117283"/>
                  <a:ext cx="292102" cy="0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6" name="TextBox 205"/>
                <p:cNvSpPr txBox="1"/>
                <p:nvPr/>
              </p:nvSpPr>
              <p:spPr>
                <a:xfrm>
                  <a:off x="2806456" y="960056"/>
                  <a:ext cx="132588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CTurbSASolver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2806456" y="1347406"/>
                  <a:ext cx="1325880" cy="269304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15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CTurbSSTSolver</a:t>
                  </a:r>
                  <a:endParaRPr lang="en-US" sz="115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2457204" y="1117283"/>
                  <a:ext cx="292102" cy="230123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209" name="Group 208"/>
                <p:cNvGrpSpPr/>
                <p:nvPr/>
              </p:nvGrpSpPr>
              <p:grpSpPr>
                <a:xfrm>
                  <a:off x="564585" y="4779291"/>
                  <a:ext cx="1857537" cy="274320"/>
                  <a:chOff x="564585" y="4779291"/>
                  <a:chExt cx="1857537" cy="274320"/>
                </a:xfrm>
              </p:grpSpPr>
              <p:sp>
                <p:nvSpPr>
                  <p:cNvPr id="215" name="TextBox 214"/>
                  <p:cNvSpPr txBox="1"/>
                  <p:nvPr/>
                </p:nvSpPr>
                <p:spPr>
                  <a:xfrm>
                    <a:off x="913362" y="4779291"/>
                    <a:ext cx="1508760" cy="2743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 smtClean="0">
                        <a:solidFill>
                          <a:srgbClr val="0000FF"/>
                        </a:solidFill>
                        <a:latin typeface="Calibri"/>
                        <a:cs typeface="Calibri"/>
                      </a:rPr>
                      <a:t>CLinEulerSolver</a:t>
                    </a:r>
                    <a:endParaRPr lang="en-US" sz="1200" dirty="0">
                      <a:solidFill>
                        <a:srgbClr val="0000FF"/>
                      </a:solidFill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216" name="Straight Arrow Connector 215"/>
                  <p:cNvCxnSpPr/>
                  <p:nvPr/>
                </p:nvCxnSpPr>
                <p:spPr>
                  <a:xfrm>
                    <a:off x="564585" y="4903434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564585" y="5166640"/>
                  <a:ext cx="1857537" cy="274320"/>
                  <a:chOff x="564585" y="4779291"/>
                  <a:chExt cx="1857537" cy="274320"/>
                </a:xfrm>
              </p:grpSpPr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913362" y="4779291"/>
                    <a:ext cx="1508760" cy="27432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 smtClean="0">
                        <a:solidFill>
                          <a:srgbClr val="0000FF"/>
                        </a:solidFill>
                        <a:latin typeface="Calibri"/>
                        <a:cs typeface="Calibri"/>
                      </a:rPr>
                      <a:t>CTemplateSolver</a:t>
                    </a:r>
                    <a:endParaRPr lang="en-US" sz="1200" dirty="0">
                      <a:solidFill>
                        <a:srgbClr val="0000FF"/>
                      </a:solidFill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213" name="Straight Arrow Connector 212"/>
                  <p:cNvCxnSpPr/>
                  <p:nvPr/>
                </p:nvCxnSpPr>
                <p:spPr>
                  <a:xfrm>
                    <a:off x="564585" y="4903434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234" name="TextBox 233"/>
          <p:cNvSpPr txBox="1"/>
          <p:nvPr/>
        </p:nvSpPr>
        <p:spPr>
          <a:xfrm>
            <a:off x="5207865" y="1452051"/>
            <a:ext cx="1632118" cy="274320"/>
          </a:xfrm>
          <a:prstGeom prst="rect">
            <a:avLst/>
          </a:prstGeom>
          <a:noFill/>
          <a:ln w="38100" cmpd="sng">
            <a:solidFill>
              <a:srgbClr val="B302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207865" y="1820351"/>
            <a:ext cx="1632118" cy="274320"/>
          </a:xfrm>
          <a:prstGeom prst="rect">
            <a:avLst/>
          </a:prstGeom>
          <a:noFill/>
          <a:ln w="38100" cmpd="sng">
            <a:solidFill>
              <a:srgbClr val="B302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252565" y="1439351"/>
            <a:ext cx="1435608" cy="274320"/>
          </a:xfrm>
          <a:prstGeom prst="rect">
            <a:avLst/>
          </a:prstGeom>
          <a:noFill/>
          <a:ln w="38100" cmpd="sng">
            <a:solidFill>
              <a:srgbClr val="B302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252565" y="1807651"/>
            <a:ext cx="1435608" cy="274320"/>
          </a:xfrm>
          <a:prstGeom prst="rect">
            <a:avLst/>
          </a:prstGeom>
          <a:noFill/>
          <a:ln w="38100" cmpd="sng">
            <a:solidFill>
              <a:srgbClr val="B302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62593" y="4237038"/>
            <a:ext cx="3086100" cy="20621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Files in SU2_CFD/include: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libri"/>
                <a:cs typeface="Calibri"/>
              </a:rPr>
              <a:t>solver_structure.hpp</a:t>
            </a:r>
            <a:endParaRPr lang="en-US" sz="1600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libri"/>
                <a:cs typeface="Calibri"/>
              </a:rPr>
              <a:t>solver_structure.inl</a:t>
            </a:r>
            <a:endParaRPr lang="en-US" sz="1600" dirty="0" smtClean="0">
              <a:latin typeface="Calibri"/>
              <a:cs typeface="Calibri"/>
            </a:endParaRPr>
          </a:p>
          <a:p>
            <a:r>
              <a:rPr lang="en-US" sz="1600" dirty="0" smtClean="0">
                <a:latin typeface="Calibri"/>
                <a:cs typeface="Calibri"/>
              </a:rPr>
              <a:t>In SU2_CFD/src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libri"/>
                <a:cs typeface="Calibri"/>
              </a:rPr>
              <a:t>solver_direct_mean.cpp</a:t>
            </a:r>
            <a:endParaRPr lang="en-US" sz="1600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libri"/>
                <a:cs typeface="Calibri"/>
              </a:rPr>
              <a:t>solver_adjoint_mean.cpp</a:t>
            </a:r>
            <a:endParaRPr lang="en-US" sz="16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libri"/>
                <a:cs typeface="Calibri"/>
              </a:rPr>
              <a:t>solver_direct_template.cpp</a:t>
            </a:r>
            <a:endParaRPr lang="en-US" sz="1600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libri"/>
                <a:cs typeface="Calibri"/>
              </a:rPr>
              <a:t>etc.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064289" y="1783018"/>
            <a:ext cx="1141773" cy="7363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/>
              <a:ea typeface="ＭＳ Ｐゴシック" pitchFamily="-109" charset="-128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Code structure</a:t>
            </a:r>
            <a:br>
              <a:rPr lang="en-US" sz="3200" dirty="0"/>
            </a:br>
            <a:r>
              <a:rPr lang="en-US" dirty="0" err="1"/>
              <a:t>CSolver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313508099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234" grpId="1" animBg="1"/>
      <p:bldP spid="235" grpId="0" animBg="1"/>
      <p:bldP spid="241" grpId="0" animBg="1"/>
      <p:bldP spid="241" grpId="1" animBg="1"/>
      <p:bldP spid="2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448" y="1746609"/>
            <a:ext cx="3654261" cy="2200612"/>
          </a:xfrm>
          <a:prstGeom prst="rect">
            <a:avLst/>
          </a:prstGeom>
        </p:spPr>
      </p:pic>
      <p:sp>
        <p:nvSpPr>
          <p:cNvPr id="281" name="TextBox 280"/>
          <p:cNvSpPr txBox="1"/>
          <p:nvPr/>
        </p:nvSpPr>
        <p:spPr>
          <a:xfrm>
            <a:off x="5118100" y="1572462"/>
            <a:ext cx="31623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Stores variables for a particular solution class, at EVERY grid node.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Code structure</a:t>
            </a:r>
            <a:br>
              <a:rPr lang="en-US" sz="3200" dirty="0" smtClean="0"/>
            </a:br>
            <a:r>
              <a:rPr lang="en-US" sz="2400" dirty="0" err="1" smtClean="0"/>
              <a:t>CVariable</a:t>
            </a:r>
            <a:r>
              <a:rPr lang="en-US" sz="2400" dirty="0" smtClean="0"/>
              <a:t> Class </a:t>
            </a:r>
            <a:endParaRPr lang="en-US" sz="2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754906" y="4243880"/>
            <a:ext cx="2755900" cy="20621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Files in SU2_CFD/include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libri"/>
                <a:cs typeface="Calibri"/>
              </a:rPr>
              <a:t>variable_structure.hpp</a:t>
            </a:r>
            <a:endParaRPr lang="en-US" sz="1600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libri"/>
                <a:cs typeface="Calibri"/>
              </a:rPr>
              <a:t>variable_structure.inl</a:t>
            </a:r>
            <a:endParaRPr lang="en-US" sz="1600" dirty="0" smtClean="0">
              <a:latin typeface="Calibri"/>
              <a:cs typeface="Calibri"/>
            </a:endParaRPr>
          </a:p>
          <a:p>
            <a:r>
              <a:rPr lang="en-US" sz="1600" dirty="0" smtClean="0">
                <a:latin typeface="Calibri"/>
                <a:cs typeface="Calibri"/>
              </a:rPr>
              <a:t>SU2_CFD/src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Calibri"/>
                <a:cs typeface="Calibri"/>
              </a:rPr>
              <a:t>v</a:t>
            </a:r>
            <a:r>
              <a:rPr lang="en-US" sz="1600" dirty="0" err="1" smtClean="0">
                <a:latin typeface="Calibri"/>
                <a:cs typeface="Calibri"/>
              </a:rPr>
              <a:t>ariable_direct.cpp</a:t>
            </a:r>
            <a:endParaRPr lang="en-US" sz="1600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Calibri"/>
                <a:cs typeface="Calibri"/>
              </a:rPr>
              <a:t>v</a:t>
            </a:r>
            <a:r>
              <a:rPr lang="en-US" sz="1600" dirty="0" err="1" smtClean="0">
                <a:latin typeface="Calibri"/>
                <a:cs typeface="Calibri"/>
              </a:rPr>
              <a:t>ariable_adjoint.cpp</a:t>
            </a:r>
            <a:endParaRPr lang="en-US" sz="16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solidFill>
                  <a:srgbClr val="800000"/>
                </a:solidFill>
                <a:latin typeface="Calibri"/>
                <a:cs typeface="Calibri"/>
              </a:rPr>
              <a:t>variable_template.cpp</a:t>
            </a:r>
            <a:endParaRPr lang="en-US" sz="1600" dirty="0" smtClean="0">
              <a:solidFill>
                <a:srgbClr val="8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e</a:t>
            </a:r>
            <a:r>
              <a:rPr lang="en-US" sz="1600" dirty="0" smtClean="0">
                <a:latin typeface="Calibri"/>
                <a:cs typeface="Calibri"/>
              </a:rPr>
              <a:t>tc.</a:t>
            </a:r>
            <a:endParaRPr lang="en-US" sz="1600" dirty="0">
              <a:latin typeface="Calibri"/>
              <a:cs typeface="Calibri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4495800" y="886662"/>
            <a:ext cx="4368800" cy="5537200"/>
            <a:chOff x="3327400" y="635000"/>
            <a:chExt cx="4038600" cy="5537200"/>
          </a:xfrm>
        </p:grpSpPr>
        <p:sp>
          <p:nvSpPr>
            <p:cNvPr id="181" name="Rectangle 180"/>
            <p:cNvSpPr/>
            <p:nvPr/>
          </p:nvSpPr>
          <p:spPr bwMode="auto">
            <a:xfrm>
              <a:off x="3327400" y="635000"/>
              <a:ext cx="4038600" cy="553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ＭＳ Ｐゴシック" pitchFamily="-109" charset="-128"/>
                <a:cs typeface="Calibri"/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3532890" y="821519"/>
              <a:ext cx="3671730" cy="5208377"/>
              <a:chOff x="460606" y="232583"/>
              <a:chExt cx="3671730" cy="5208377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460606" y="232583"/>
                <a:ext cx="1974711" cy="30777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alibri"/>
                    <a:cs typeface="Calibri"/>
                  </a:rPr>
                  <a:t>Parent Class: </a:t>
                </a:r>
                <a:r>
                  <a:rPr lang="en-US" sz="1400" dirty="0" err="1" smtClean="0">
                    <a:latin typeface="Calibri"/>
                    <a:cs typeface="Calibri"/>
                  </a:rPr>
                  <a:t>CVariable</a:t>
                </a:r>
                <a:endParaRPr lang="en-US" sz="1400" dirty="0">
                  <a:latin typeface="Calibri"/>
                  <a:cs typeface="Calibri"/>
                </a:endParaRPr>
              </a:p>
            </p:txBody>
          </p:sp>
          <p:grpSp>
            <p:nvGrpSpPr>
              <p:cNvPr id="217" name="Group 216"/>
              <p:cNvGrpSpPr/>
              <p:nvPr/>
            </p:nvGrpSpPr>
            <p:grpSpPr>
              <a:xfrm>
                <a:off x="558235" y="587053"/>
                <a:ext cx="3574101" cy="4853907"/>
                <a:chOff x="558235" y="587053"/>
                <a:chExt cx="3574101" cy="4853907"/>
              </a:xfrm>
            </p:grpSpPr>
            <p:sp>
              <p:nvSpPr>
                <p:cNvPr id="221" name="TextBox 220"/>
                <p:cNvSpPr txBox="1"/>
                <p:nvPr/>
              </p:nvSpPr>
              <p:spPr>
                <a:xfrm>
                  <a:off x="913362" y="611453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CEulerVariable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231" name="TextBox 230"/>
                <p:cNvSpPr txBox="1"/>
                <p:nvPr/>
              </p:nvSpPr>
              <p:spPr>
                <a:xfrm>
                  <a:off x="913362" y="972756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CTurbVariable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232" name="TextBox 231"/>
                <p:cNvSpPr txBox="1"/>
                <p:nvPr/>
              </p:nvSpPr>
              <p:spPr>
                <a:xfrm>
                  <a:off x="913362" y="1360106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CPlasmaVariable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913362" y="1737688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CWaveVariable</a:t>
                  </a:r>
                  <a:endParaRPr lang="en-US" sz="1200" dirty="0" smtClean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237" name="TextBox 236"/>
                <p:cNvSpPr txBox="1"/>
                <p:nvPr/>
              </p:nvSpPr>
              <p:spPr>
                <a:xfrm>
                  <a:off x="925103" y="2097723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CFEAVariable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246" name="TextBox 245"/>
                <p:cNvSpPr txBox="1"/>
                <p:nvPr/>
              </p:nvSpPr>
              <p:spPr>
                <a:xfrm>
                  <a:off x="913362" y="2486343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CHeatVariable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913362" y="2859723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CLevelSetVariable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913362" y="3240723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CAdjEulerVariable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249" name="Group 248"/>
                <p:cNvGrpSpPr/>
                <p:nvPr/>
              </p:nvGrpSpPr>
              <p:grpSpPr>
                <a:xfrm>
                  <a:off x="558235" y="587053"/>
                  <a:ext cx="295596" cy="4846320"/>
                  <a:chOff x="6644637" y="2759522"/>
                  <a:chExt cx="295596" cy="4846320"/>
                </a:xfrm>
              </p:grpSpPr>
              <p:cxnSp>
                <p:nvCxnSpPr>
                  <p:cNvPr id="275" name="Straight Arrow Connector 274"/>
                  <p:cNvCxnSpPr/>
                  <p:nvPr/>
                </p:nvCxnSpPr>
                <p:spPr>
                  <a:xfrm>
                    <a:off x="6648131" y="2953202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6" name="Straight Connector 275"/>
                  <p:cNvCxnSpPr/>
                  <p:nvPr/>
                </p:nvCxnSpPr>
                <p:spPr>
                  <a:xfrm>
                    <a:off x="6651306" y="2759522"/>
                    <a:ext cx="0" cy="484632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7" name="Straight Arrow Connector 276"/>
                  <p:cNvCxnSpPr/>
                  <p:nvPr/>
                </p:nvCxnSpPr>
                <p:spPr>
                  <a:xfrm>
                    <a:off x="6648131" y="3302452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8" name="Straight Arrow Connector 277"/>
                  <p:cNvCxnSpPr/>
                  <p:nvPr/>
                </p:nvCxnSpPr>
                <p:spPr>
                  <a:xfrm>
                    <a:off x="6644637" y="3682699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9" name="Straight Arrow Connector 278"/>
                  <p:cNvCxnSpPr/>
                  <p:nvPr/>
                </p:nvCxnSpPr>
                <p:spPr>
                  <a:xfrm>
                    <a:off x="6644637" y="4064452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80" name="Straight Arrow Connector 279"/>
                  <p:cNvCxnSpPr/>
                  <p:nvPr/>
                </p:nvCxnSpPr>
                <p:spPr>
                  <a:xfrm>
                    <a:off x="6644637" y="4407352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250" name="Group 249"/>
                <p:cNvGrpSpPr/>
                <p:nvPr/>
              </p:nvGrpSpPr>
              <p:grpSpPr>
                <a:xfrm>
                  <a:off x="558554" y="2611448"/>
                  <a:ext cx="295277" cy="762000"/>
                  <a:chOff x="3561872" y="2658159"/>
                  <a:chExt cx="295277" cy="762000"/>
                </a:xfrm>
              </p:grpSpPr>
              <p:cxnSp>
                <p:nvCxnSpPr>
                  <p:cNvPr id="272" name="Straight Arrow Connector 271"/>
                  <p:cNvCxnSpPr/>
                  <p:nvPr/>
                </p:nvCxnSpPr>
                <p:spPr>
                  <a:xfrm>
                    <a:off x="3561872" y="2658159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3" name="Straight Arrow Connector 272"/>
                  <p:cNvCxnSpPr/>
                  <p:nvPr/>
                </p:nvCxnSpPr>
                <p:spPr>
                  <a:xfrm>
                    <a:off x="3565047" y="3038406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4" name="Straight Arrow Connector 273"/>
                  <p:cNvCxnSpPr/>
                  <p:nvPr/>
                </p:nvCxnSpPr>
                <p:spPr>
                  <a:xfrm>
                    <a:off x="3564728" y="3420159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561410" y="3756942"/>
                  <a:ext cx="295277" cy="762000"/>
                  <a:chOff x="3561872" y="2658159"/>
                  <a:chExt cx="295277" cy="762000"/>
                </a:xfrm>
              </p:grpSpPr>
              <p:cxnSp>
                <p:nvCxnSpPr>
                  <p:cNvPr id="269" name="Straight Arrow Connector 268"/>
                  <p:cNvCxnSpPr/>
                  <p:nvPr/>
                </p:nvCxnSpPr>
                <p:spPr>
                  <a:xfrm>
                    <a:off x="3561872" y="2658159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0" name="Straight Arrow Connector 269"/>
                  <p:cNvCxnSpPr/>
                  <p:nvPr/>
                </p:nvCxnSpPr>
                <p:spPr>
                  <a:xfrm>
                    <a:off x="3565047" y="3038406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>
                    <a:off x="3564728" y="3420159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252" name="TextBox 251"/>
                <p:cNvSpPr txBox="1"/>
                <p:nvPr/>
              </p:nvSpPr>
              <p:spPr>
                <a:xfrm>
                  <a:off x="913362" y="3642895"/>
                  <a:ext cx="1508760" cy="276999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CAdjTurbVariable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913362" y="4031515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CAdjPlasmaVariable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254" name="TextBox 253"/>
                <p:cNvSpPr txBox="1"/>
                <p:nvPr/>
              </p:nvSpPr>
              <p:spPr>
                <a:xfrm>
                  <a:off x="913362" y="4404895"/>
                  <a:ext cx="150876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15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CAdjLevelSet</a:t>
                  </a:r>
                  <a:r>
                    <a:rPr lang="en-US" sz="1100" dirty="0" err="1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Variable</a:t>
                  </a:r>
                  <a:endParaRPr lang="en-US" sz="115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255" name="Straight Arrow Connector 254"/>
                <p:cNvCxnSpPr/>
                <p:nvPr/>
              </p:nvCxnSpPr>
              <p:spPr>
                <a:xfrm>
                  <a:off x="2457204" y="768033"/>
                  <a:ext cx="292102" cy="0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56" name="TextBox 255"/>
                <p:cNvSpPr txBox="1"/>
                <p:nvPr/>
              </p:nvSpPr>
              <p:spPr>
                <a:xfrm>
                  <a:off x="2806456" y="598753"/>
                  <a:ext cx="132588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CNSVariable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257" name="Straight Arrow Connector 256"/>
                <p:cNvCxnSpPr/>
                <p:nvPr/>
              </p:nvCxnSpPr>
              <p:spPr>
                <a:xfrm>
                  <a:off x="2457204" y="3420757"/>
                  <a:ext cx="292102" cy="0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58" name="TextBox 257"/>
                <p:cNvSpPr txBox="1"/>
                <p:nvPr/>
              </p:nvSpPr>
              <p:spPr>
                <a:xfrm>
                  <a:off x="2781056" y="3251477"/>
                  <a:ext cx="132588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CAdjNSVariable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2457204" y="1117283"/>
                  <a:ext cx="292102" cy="0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60" name="TextBox 259"/>
                <p:cNvSpPr txBox="1"/>
                <p:nvPr/>
              </p:nvSpPr>
              <p:spPr>
                <a:xfrm>
                  <a:off x="2806456" y="960056"/>
                  <a:ext cx="1325880" cy="2743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CTurbSAVariable</a:t>
                  </a:r>
                  <a:endParaRPr lang="en-US" sz="120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806456" y="1347406"/>
                  <a:ext cx="1325880" cy="276999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150" dirty="0" err="1" smtClean="0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CTurbSST</a:t>
                  </a:r>
                  <a:r>
                    <a:rPr lang="en-US" sz="1100" dirty="0" err="1">
                      <a:solidFill>
                        <a:srgbClr val="0000FF"/>
                      </a:solidFill>
                      <a:latin typeface="Calibri"/>
                      <a:cs typeface="Calibri"/>
                    </a:rPr>
                    <a:t>Variable</a:t>
                  </a:r>
                  <a:endParaRPr lang="en-US" sz="1150" dirty="0">
                    <a:solidFill>
                      <a:srgbClr val="0000FF"/>
                    </a:solidFill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262" name="Straight Arrow Connector 261"/>
                <p:cNvCxnSpPr/>
                <p:nvPr/>
              </p:nvCxnSpPr>
              <p:spPr>
                <a:xfrm>
                  <a:off x="2457204" y="1117283"/>
                  <a:ext cx="292102" cy="230123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263" name="Group 262"/>
                <p:cNvGrpSpPr/>
                <p:nvPr/>
              </p:nvGrpSpPr>
              <p:grpSpPr>
                <a:xfrm>
                  <a:off x="564585" y="4779291"/>
                  <a:ext cx="1857537" cy="274320"/>
                  <a:chOff x="564585" y="4779291"/>
                  <a:chExt cx="1857537" cy="274320"/>
                </a:xfrm>
              </p:grpSpPr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913362" y="4779291"/>
                    <a:ext cx="1508760" cy="2743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>
                        <a:solidFill>
                          <a:srgbClr val="0000FF"/>
                        </a:solidFill>
                        <a:latin typeface="Calibri"/>
                        <a:cs typeface="Calibri"/>
                      </a:rPr>
                      <a:t>CLinEulerVariable</a:t>
                    </a:r>
                    <a:endParaRPr lang="en-US" sz="1200" dirty="0">
                      <a:solidFill>
                        <a:srgbClr val="0000FF"/>
                      </a:solidFill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268" name="Straight Arrow Connector 267"/>
                  <p:cNvCxnSpPr/>
                  <p:nvPr/>
                </p:nvCxnSpPr>
                <p:spPr>
                  <a:xfrm>
                    <a:off x="564585" y="4903434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564585" y="5166640"/>
                  <a:ext cx="1857537" cy="274320"/>
                  <a:chOff x="564585" y="4779291"/>
                  <a:chExt cx="1857537" cy="274320"/>
                </a:xfrm>
              </p:grpSpPr>
              <p:sp>
                <p:nvSpPr>
                  <p:cNvPr id="265" name="TextBox 264"/>
                  <p:cNvSpPr txBox="1"/>
                  <p:nvPr/>
                </p:nvSpPr>
                <p:spPr>
                  <a:xfrm>
                    <a:off x="913362" y="4779291"/>
                    <a:ext cx="1508760" cy="27432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>
                        <a:solidFill>
                          <a:srgbClr val="0000FF"/>
                        </a:solidFill>
                        <a:latin typeface="Calibri"/>
                        <a:cs typeface="Calibri"/>
                      </a:rPr>
                      <a:t>CTemplateVariable</a:t>
                    </a:r>
                    <a:endParaRPr lang="en-US" sz="1200" dirty="0">
                      <a:solidFill>
                        <a:srgbClr val="0000FF"/>
                      </a:solidFill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266" name="Straight Arrow Connector 265"/>
                  <p:cNvCxnSpPr/>
                  <p:nvPr/>
                </p:nvCxnSpPr>
                <p:spPr>
                  <a:xfrm>
                    <a:off x="564585" y="4903434"/>
                    <a:ext cx="292102" cy="0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234" name="TextBox 233"/>
          <p:cNvSpPr txBox="1"/>
          <p:nvPr/>
        </p:nvSpPr>
        <p:spPr>
          <a:xfrm>
            <a:off x="5207865" y="1452051"/>
            <a:ext cx="1632118" cy="274320"/>
          </a:xfrm>
          <a:prstGeom prst="rect">
            <a:avLst/>
          </a:prstGeom>
          <a:noFill/>
          <a:ln w="38100" cmpd="sng">
            <a:solidFill>
              <a:srgbClr val="B402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rgbClr val="960101"/>
              </a:solidFill>
              <a:latin typeface="Calibri"/>
              <a:cs typeface="Calibri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207865" y="1820351"/>
            <a:ext cx="1632118" cy="274320"/>
          </a:xfrm>
          <a:prstGeom prst="rect">
            <a:avLst/>
          </a:prstGeom>
          <a:noFill/>
          <a:ln w="38100" cmpd="sng">
            <a:solidFill>
              <a:srgbClr val="B402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rgbClr val="960101"/>
              </a:solidFill>
              <a:latin typeface="Calibri"/>
              <a:cs typeface="Calibri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252565" y="1439351"/>
            <a:ext cx="1435608" cy="274320"/>
          </a:xfrm>
          <a:prstGeom prst="rect">
            <a:avLst/>
          </a:prstGeom>
          <a:noFill/>
          <a:ln w="38100" cmpd="sng">
            <a:solidFill>
              <a:srgbClr val="B402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rgbClr val="960101"/>
              </a:solidFill>
              <a:latin typeface="Calibri"/>
              <a:cs typeface="Calibri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252565" y="1807651"/>
            <a:ext cx="1435608" cy="274320"/>
          </a:xfrm>
          <a:prstGeom prst="rect">
            <a:avLst/>
          </a:prstGeom>
          <a:noFill/>
          <a:ln w="38100" cmpd="sng">
            <a:solidFill>
              <a:srgbClr val="B402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rgbClr val="960101"/>
              </a:solidFill>
              <a:latin typeface="Calibri"/>
              <a:cs typeface="Calibri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252565" y="2188651"/>
            <a:ext cx="1435608" cy="274320"/>
          </a:xfrm>
          <a:prstGeom prst="rect">
            <a:avLst/>
          </a:prstGeom>
          <a:noFill/>
          <a:ln w="38100" cmpd="sng">
            <a:solidFill>
              <a:srgbClr val="B402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rgbClr val="960101"/>
              </a:solidFill>
              <a:latin typeface="Calibri"/>
              <a:cs typeface="Calibri"/>
            </a:endParaRPr>
          </a:p>
        </p:txBody>
      </p:sp>
      <p:sp>
        <p:nvSpPr>
          <p:cNvPr id="7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32800" y="6543789"/>
            <a:ext cx="567256" cy="313267"/>
          </a:xfrm>
          <a:prstGeom prst="rect">
            <a:avLst/>
          </a:prstGeom>
        </p:spPr>
        <p:txBody>
          <a:bodyPr/>
          <a:lstStyle/>
          <a:p>
            <a:fld id="{13327632-CE63-A847-914F-A1F825E2A6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9" name="Rectangle 68"/>
          <p:cNvSpPr/>
          <p:nvPr/>
        </p:nvSpPr>
        <p:spPr bwMode="auto">
          <a:xfrm>
            <a:off x="707743" y="2756845"/>
            <a:ext cx="1187907" cy="91544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/>
              <a:ea typeface="ＭＳ Ｐゴシック" pitchFamily="-109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543670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234" grpId="1" animBg="1"/>
      <p:bldP spid="235" grpId="0" animBg="1"/>
      <p:bldP spid="241" grpId="0" animBg="1"/>
      <p:bldP spid="241" grpId="1" animBg="1"/>
      <p:bldP spid="242" grpId="0" animBg="1"/>
      <p:bldP spid="2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448" y="1746609"/>
            <a:ext cx="3654261" cy="2200612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 bwMode="auto">
          <a:xfrm>
            <a:off x="2004229" y="2745493"/>
            <a:ext cx="1187907" cy="11702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/>
              <a:ea typeface="ＭＳ Ｐゴシック" pitchFamily="-109" charset="-128"/>
              <a:cs typeface="Calibri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57238" y="4237038"/>
            <a:ext cx="360680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Files in SU2_CFD/include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libri"/>
                <a:cs typeface="Calibri"/>
              </a:rPr>
              <a:t>numerics_structure.hpp</a:t>
            </a:r>
            <a:endParaRPr lang="en-US" sz="1600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libri"/>
                <a:cs typeface="Calibri"/>
              </a:rPr>
              <a:t>numerics_structure.inl</a:t>
            </a:r>
            <a:endParaRPr lang="en-US" sz="1600" dirty="0" smtClean="0">
              <a:latin typeface="Calibri"/>
              <a:cs typeface="Calibri"/>
            </a:endParaRPr>
          </a:p>
          <a:p>
            <a:r>
              <a:rPr lang="en-US" sz="1600" dirty="0">
                <a:latin typeface="Calibri"/>
                <a:cs typeface="Calibri"/>
              </a:rPr>
              <a:t>In SU2_CFD/src</a:t>
            </a:r>
            <a:r>
              <a:rPr lang="en-US" sz="1600" dirty="0" smtClean="0">
                <a:latin typeface="Calibri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Calibri"/>
                <a:cs typeface="Calibri"/>
              </a:rPr>
              <a:t>n</a:t>
            </a:r>
            <a:r>
              <a:rPr lang="en-US" sz="1600" dirty="0" err="1" smtClean="0">
                <a:latin typeface="Calibri"/>
                <a:cs typeface="Calibri"/>
              </a:rPr>
              <a:t>umerics_structure.cpp</a:t>
            </a:r>
            <a:endParaRPr lang="en-US" sz="1600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libri"/>
                <a:cs typeface="Calibri"/>
              </a:rPr>
              <a:t>numerics_convective.cpp</a:t>
            </a:r>
            <a:endParaRPr lang="en-US" sz="16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Calibri"/>
                <a:cs typeface="Calibri"/>
              </a:rPr>
              <a:t>numerics_viscous.cpp</a:t>
            </a:r>
            <a:endParaRPr lang="en-US" sz="1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alibri"/>
                <a:cs typeface="Calibri"/>
              </a:rPr>
              <a:t>numerics_source.cpp</a:t>
            </a:r>
            <a:endParaRPr lang="en-US" sz="1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6577" y="1760180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Child Classes for: 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libri"/>
                <a:cs typeface="Calibri"/>
              </a:rPr>
              <a:t>Convective Flux Discretization + </a:t>
            </a:r>
            <a:r>
              <a:rPr lang="en-US" sz="1600" dirty="0" err="1" smtClean="0">
                <a:latin typeface="Calibri"/>
                <a:cs typeface="Calibri"/>
              </a:rPr>
              <a:t>Jacobian</a:t>
            </a:r>
            <a:endParaRPr lang="en-US" sz="1600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libri"/>
                <a:cs typeface="Calibri"/>
              </a:rPr>
              <a:t>Viscous Flux Discretization       + </a:t>
            </a:r>
            <a:r>
              <a:rPr lang="en-US" sz="1600" dirty="0" err="1" smtClean="0">
                <a:latin typeface="Calibri"/>
                <a:cs typeface="Calibri"/>
              </a:rPr>
              <a:t>Jacobian</a:t>
            </a:r>
            <a:endParaRPr lang="en-US" sz="1600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libri"/>
                <a:cs typeface="Calibri"/>
              </a:rPr>
              <a:t>Source Terms Discretization     + </a:t>
            </a:r>
            <a:r>
              <a:rPr lang="en-US" sz="1600" dirty="0" err="1" smtClean="0">
                <a:latin typeface="Calibri"/>
                <a:cs typeface="Calibri"/>
              </a:rPr>
              <a:t>Jacobian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Code structure</a:t>
            </a:r>
            <a:br>
              <a:rPr lang="en-US" sz="3200" dirty="0"/>
            </a:br>
            <a:r>
              <a:rPr lang="en-US" dirty="0" err="1"/>
              <a:t>CNumerics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87057398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4x3_v5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</TotalTime>
  <Words>975</Words>
  <Application>Microsoft Macintosh PowerPoint</Application>
  <PresentationFormat>On-screen Show (4:3)</PresentationFormat>
  <Paragraphs>247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SU_Preso_4x3_v5</vt:lpstr>
      <vt:lpstr>SU2 code structure</vt:lpstr>
      <vt:lpstr>Code structure SU2 C++ Modules</vt:lpstr>
      <vt:lpstr>Code structure Class hierarchy in SU2_CFD</vt:lpstr>
      <vt:lpstr>Code structure Class hierarchy for solving a RANS problem</vt:lpstr>
      <vt:lpstr>Code structure Class hierarchy in SU2_CFD</vt:lpstr>
      <vt:lpstr>Code structure CGeometry Class</vt:lpstr>
      <vt:lpstr>Code structure CSolver Class </vt:lpstr>
      <vt:lpstr>Code structure CVariable Class </vt:lpstr>
      <vt:lpstr>Code structure CNumerics Class </vt:lpstr>
      <vt:lpstr>Code structure CNumerics Class </vt:lpstr>
      <vt:lpstr>PowerPoint Presentation</vt:lpstr>
    </vt:vector>
  </TitlesOfParts>
  <Manager/>
  <Company>Stanford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trends in aerodynamic shape optimization using the continuous adjoint method</dc:title>
  <dc:subject/>
  <dc:creator>Francisco Palacios</dc:creator>
  <cp:keywords/>
  <dc:description/>
  <cp:lastModifiedBy>Francisco Palacios</cp:lastModifiedBy>
  <cp:revision>276</cp:revision>
  <dcterms:created xsi:type="dcterms:W3CDTF">2012-12-05T23:46:21Z</dcterms:created>
  <dcterms:modified xsi:type="dcterms:W3CDTF">2014-07-01T16:19:24Z</dcterms:modified>
  <cp:category/>
</cp:coreProperties>
</file>