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17"/>
  </p:notesMasterIdLst>
  <p:sldIdLst>
    <p:sldId id="279" r:id="rId2"/>
    <p:sldId id="257" r:id="rId3"/>
    <p:sldId id="260" r:id="rId4"/>
    <p:sldId id="262" r:id="rId5"/>
    <p:sldId id="286" r:id="rId6"/>
    <p:sldId id="276" r:id="rId7"/>
    <p:sldId id="287" r:id="rId8"/>
    <p:sldId id="288" r:id="rId9"/>
    <p:sldId id="266" r:id="rId10"/>
    <p:sldId id="268" r:id="rId11"/>
    <p:sldId id="273" r:id="rId12"/>
    <p:sldId id="289" r:id="rId13"/>
    <p:sldId id="274" r:id="rId14"/>
    <p:sldId id="275"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AF8E0C-2976-4E55-86C5-551F9281C173}">
          <p14:sldIdLst>
            <p14:sldId id="279"/>
            <p14:sldId id="257"/>
            <p14:sldId id="260"/>
            <p14:sldId id="262"/>
          </p14:sldIdLst>
        </p14:section>
        <p14:section name="Untitled Section" id="{8C9FAD70-F0C9-48C8-ABE4-15E430B82369}">
          <p14:sldIdLst>
            <p14:sldId id="286"/>
            <p14:sldId id="276"/>
            <p14:sldId id="287"/>
            <p14:sldId id="288"/>
            <p14:sldId id="266"/>
            <p14:sldId id="268"/>
            <p14:sldId id="273"/>
            <p14:sldId id="289"/>
            <p14:sldId id="274"/>
            <p14:sldId id="275"/>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4660"/>
  </p:normalViewPr>
  <p:slideViewPr>
    <p:cSldViewPr>
      <p:cViewPr varScale="1">
        <p:scale>
          <a:sx n="82" d="100"/>
          <a:sy n="82" d="100"/>
        </p:scale>
        <p:origin x="160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C11269-F42A-4F90-BE40-7196F81E3005}" type="datetimeFigureOut">
              <a:rPr lang="en-US" smtClean="0"/>
              <a:pPr/>
              <a:t>4/20/2023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7A39FE-FEE0-4A0A-9249-C11E73EE0CF2}" type="slidenum">
              <a:rPr lang="en-US" smtClean="0"/>
              <a:pPr/>
              <a:t>‹#›</a:t>
            </a:fld>
            <a:endParaRPr lang="en-US"/>
          </a:p>
        </p:txBody>
      </p:sp>
    </p:spTree>
    <p:extLst>
      <p:ext uri="{BB962C8B-B14F-4D97-AF65-F5344CB8AC3E}">
        <p14:creationId xmlns:p14="http://schemas.microsoft.com/office/powerpoint/2010/main" val="239000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D563A9-C394-42B2-8B52-E322C6AE122F}"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378434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563A9-C394-42B2-8B52-E322C6AE122F}"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364210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563A9-C394-42B2-8B52-E322C6AE122F}"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A745AEA-4B92-48CE-B062-602C96206630}"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5904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D563A9-C394-42B2-8B52-E322C6AE122F}"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2379301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D563A9-C394-42B2-8B52-E322C6AE122F}"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745AEA-4B92-48CE-B062-602C96206630}"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6691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D563A9-C394-42B2-8B52-E322C6AE122F}"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1859775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563A9-C394-42B2-8B52-E322C6AE122F}"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2045813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563A9-C394-42B2-8B52-E322C6AE122F}"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281428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563A9-C394-42B2-8B52-E322C6AE122F}"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126381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563A9-C394-42B2-8B52-E322C6AE122F}"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213294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D563A9-C394-42B2-8B52-E322C6AE122F}"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273602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563A9-C394-42B2-8B52-E322C6AE122F}" type="datetimeFigureOut">
              <a:rPr lang="en-US" smtClean="0"/>
              <a:pPr/>
              <a:t>4/20/2023</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4071570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D563A9-C394-42B2-8B52-E322C6AE122F}" type="datetimeFigureOut">
              <a:rPr lang="en-US" smtClean="0"/>
              <a:pPr/>
              <a:t>4/20/2023</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409485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563A9-C394-42B2-8B52-E322C6AE122F}" type="datetimeFigureOut">
              <a:rPr lang="en-US" smtClean="0"/>
              <a:pPr/>
              <a:t>4/20/2023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108797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563A9-C394-42B2-8B52-E322C6AE122F}"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411393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563A9-C394-42B2-8B52-E322C6AE122F}"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745AEA-4B92-48CE-B062-602C96206630}" type="slidenum">
              <a:rPr lang="en-US" smtClean="0"/>
              <a:pPr/>
              <a:t>‹#›</a:t>
            </a:fld>
            <a:endParaRPr lang="en-US"/>
          </a:p>
        </p:txBody>
      </p:sp>
    </p:spTree>
    <p:extLst>
      <p:ext uri="{BB962C8B-B14F-4D97-AF65-F5344CB8AC3E}">
        <p14:creationId xmlns:p14="http://schemas.microsoft.com/office/powerpoint/2010/main" val="120416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BD563A9-C394-42B2-8B52-E322C6AE122F}" type="datetimeFigureOut">
              <a:rPr lang="en-US" smtClean="0"/>
              <a:pPr/>
              <a:t>4/20/2023</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A745AEA-4B92-48CE-B062-602C96206630}" type="slidenum">
              <a:rPr lang="en-US" smtClean="0"/>
              <a:pPr/>
              <a:t>‹#›</a:t>
            </a:fld>
            <a:endParaRPr lang="en-US"/>
          </a:p>
        </p:txBody>
      </p:sp>
    </p:spTree>
    <p:extLst>
      <p:ext uri="{BB962C8B-B14F-4D97-AF65-F5344CB8AC3E}">
        <p14:creationId xmlns:p14="http://schemas.microsoft.com/office/powerpoint/2010/main" val="17789673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258" y="-228600"/>
            <a:ext cx="8401930" cy="2514600"/>
          </a:xfrm>
        </p:spPr>
        <p:txBody>
          <a:bodyPr>
            <a:normAutofit/>
          </a:bodyPr>
          <a:lstStyle/>
          <a:p>
            <a:pPr algn="ctr"/>
            <a:br>
              <a:rPr lang="en-US" dirty="0">
                <a:solidFill>
                  <a:schemeClr val="tx1"/>
                </a:solidFill>
                <a:latin typeface="Aparajita" pitchFamily="34" charset="0"/>
                <a:cs typeface="Aparajita" pitchFamily="34" charset="0"/>
              </a:rPr>
            </a:br>
            <a:r>
              <a:rPr lang="en-US" sz="2700" b="1" dirty="0">
                <a:solidFill>
                  <a:schemeClr val="tx1"/>
                </a:solidFill>
                <a:latin typeface="Aparajita" pitchFamily="34" charset="0"/>
                <a:cs typeface="Aparajita" pitchFamily="34" charset="0"/>
              </a:rPr>
              <a:t>RAJARAJESWARI COLLEGE OF ENGINEERING </a:t>
            </a:r>
            <a:br>
              <a:rPr lang="en-US" sz="2700" b="1" dirty="0">
                <a:solidFill>
                  <a:schemeClr val="tx1"/>
                </a:solidFill>
                <a:latin typeface="Aparajita" pitchFamily="34" charset="0"/>
                <a:cs typeface="Aparajita" pitchFamily="34" charset="0"/>
              </a:rPr>
            </a:br>
            <a:r>
              <a:rPr lang="en-US" sz="1400" b="1" dirty="0">
                <a:solidFill>
                  <a:schemeClr val="tx1"/>
                </a:solidFill>
                <a:latin typeface="Aparajita" pitchFamily="34" charset="0"/>
                <a:cs typeface="Aparajita" pitchFamily="34" charset="0"/>
              </a:rPr>
              <a:t>MYSORE ROAD ,BANGALORE-560074</a:t>
            </a:r>
            <a:br>
              <a:rPr lang="en-US" sz="1400" b="1" dirty="0">
                <a:solidFill>
                  <a:schemeClr val="tx1"/>
                </a:solidFill>
                <a:latin typeface="Aparajita" pitchFamily="34" charset="0"/>
                <a:cs typeface="Aparajita" pitchFamily="34" charset="0"/>
              </a:rPr>
            </a:br>
            <a:r>
              <a:rPr lang="en-US" sz="1400" b="1" dirty="0">
                <a:solidFill>
                  <a:schemeClr val="tx1"/>
                </a:solidFill>
                <a:latin typeface="Aparajita" pitchFamily="34" charset="0"/>
                <a:cs typeface="Aparajita" pitchFamily="34" charset="0"/>
              </a:rPr>
              <a:t>(Affiliated to </a:t>
            </a:r>
            <a:r>
              <a:rPr lang="en-US" sz="1400" b="1" dirty="0" err="1">
                <a:solidFill>
                  <a:schemeClr val="tx1"/>
                </a:solidFill>
                <a:latin typeface="Aparajita" pitchFamily="34" charset="0"/>
                <a:cs typeface="Aparajita" pitchFamily="34" charset="0"/>
              </a:rPr>
              <a:t>Visvesvaraya</a:t>
            </a:r>
            <a:r>
              <a:rPr lang="en-US" sz="1400" b="1" dirty="0">
                <a:solidFill>
                  <a:schemeClr val="tx1"/>
                </a:solidFill>
                <a:latin typeface="Aparajita" pitchFamily="34" charset="0"/>
                <a:cs typeface="Aparajita" pitchFamily="34" charset="0"/>
              </a:rPr>
              <a:t> Technological University, Belgaum)</a:t>
            </a:r>
            <a:br>
              <a:rPr lang="en-US" sz="1600" dirty="0"/>
            </a:br>
            <a:br>
              <a:rPr lang="en-US" sz="1600"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1335" y="1714119"/>
            <a:ext cx="1612446" cy="144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3258" y="3147230"/>
            <a:ext cx="7848600" cy="369332"/>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DEPARTMENT OF COMPUTER SCIENCE AND ENGINEERING</a:t>
            </a:r>
          </a:p>
        </p:txBody>
      </p:sp>
      <p:sp>
        <p:nvSpPr>
          <p:cNvPr id="6" name="Rectangle 5"/>
          <p:cNvSpPr/>
          <p:nvPr/>
        </p:nvSpPr>
        <p:spPr>
          <a:xfrm>
            <a:off x="116058" y="3516562"/>
            <a:ext cx="8763000" cy="1231106"/>
          </a:xfrm>
          <a:prstGeom prst="rect">
            <a:avLst/>
          </a:prstGeom>
        </p:spPr>
        <p:txBody>
          <a:bodyPr wrap="square">
            <a:spAutoFit/>
          </a:bodyPr>
          <a:lstStyle/>
          <a:p>
            <a:r>
              <a:rPr lang="en-US" dirty="0"/>
              <a:t>                                                     </a:t>
            </a:r>
            <a:r>
              <a:rPr lang="en-US" dirty="0">
                <a:latin typeface="Times New Roman" panose="02020603050405020304" pitchFamily="18" charset="0"/>
                <a:cs typeface="Times New Roman" panose="02020603050405020304" pitchFamily="18" charset="0"/>
              </a:rPr>
              <a:t>Technical Seminar        </a:t>
            </a:r>
          </a:p>
          <a:p>
            <a:r>
              <a:rPr lang="en-US" dirty="0">
                <a:latin typeface="Times New Roman" panose="02020603050405020304" pitchFamily="18" charset="0"/>
                <a:cs typeface="Times New Roman" panose="02020603050405020304" pitchFamily="18" charset="0"/>
              </a:rPr>
              <a:t>                                                                        on                        </a:t>
            </a:r>
          </a:p>
          <a:p>
            <a:pPr algn="ctr"/>
            <a:r>
              <a:rPr lang="en-US" sz="2000" b="1" i="1" dirty="0">
                <a:solidFill>
                  <a:srgbClr val="FF0000"/>
                </a:solidFill>
              </a:rPr>
              <a:t>       “</a:t>
            </a:r>
            <a:r>
              <a:rPr lang="en-US" sz="2000" b="1" dirty="0">
                <a:solidFill>
                  <a:srgbClr val="FF0000"/>
                </a:solidFill>
                <a:latin typeface="Times New Roman" panose="02020603050405020304" pitchFamily="18" charset="0"/>
                <a:cs typeface="Times New Roman" panose="02020603050405020304" pitchFamily="18" charset="0"/>
              </a:rPr>
              <a:t>IoT-EQ and AI-Enabled Next Generation Smart Agriculture</a:t>
            </a:r>
            <a:r>
              <a:rPr lang="en-US" sz="2000" b="1" i="1" dirty="0">
                <a:solidFill>
                  <a:srgbClr val="FF0000"/>
                </a:solidFill>
              </a:rPr>
              <a:t>”                        </a:t>
            </a:r>
          </a:p>
          <a:p>
            <a:r>
              <a:rPr lang="en-US" dirty="0"/>
              <a:t>                                                                                                  </a:t>
            </a:r>
          </a:p>
        </p:txBody>
      </p:sp>
      <p:sp>
        <p:nvSpPr>
          <p:cNvPr id="7" name="Rectangle 6"/>
          <p:cNvSpPr/>
          <p:nvPr/>
        </p:nvSpPr>
        <p:spPr>
          <a:xfrm>
            <a:off x="1143000" y="4929558"/>
            <a:ext cx="3810000" cy="1200329"/>
          </a:xfrm>
          <a:prstGeom prst="rect">
            <a:avLst/>
          </a:prstGeom>
        </p:spPr>
        <p:txBody>
          <a:bodyPr wrap="square">
            <a:sp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Under The Guidance Of </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Mr. R. Rajkumar</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Asst. Professor</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Dept. of CSE,RRCE</a:t>
            </a:r>
          </a:p>
        </p:txBody>
      </p:sp>
      <p:sp>
        <p:nvSpPr>
          <p:cNvPr id="8" name="Rectangle 7"/>
          <p:cNvSpPr/>
          <p:nvPr/>
        </p:nvSpPr>
        <p:spPr>
          <a:xfrm>
            <a:off x="4876800" y="4929558"/>
            <a:ext cx="3429000"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Presented by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Keerthan</a:t>
            </a:r>
            <a:r>
              <a:rPr lang="en-US" dirty="0">
                <a:latin typeface="Times New Roman" panose="02020603050405020304" pitchFamily="18" charset="0"/>
                <a:cs typeface="Times New Roman" panose="02020603050405020304" pitchFamily="18" charset="0"/>
              </a:rPr>
              <a:t> R</a:t>
            </a:r>
          </a:p>
          <a:p>
            <a:r>
              <a:rPr lang="en-US" dirty="0">
                <a:latin typeface="Times New Roman" panose="02020603050405020304" pitchFamily="18" charset="0"/>
                <a:cs typeface="Times New Roman" panose="02020603050405020304" pitchFamily="18" charset="0"/>
              </a:rPr>
              <a:t>                        1RR19CS068</a:t>
            </a:r>
          </a:p>
          <a:p>
            <a:r>
              <a:rPr lang="en-US" dirty="0">
                <a:latin typeface="Times New Roman" panose="02020603050405020304" pitchFamily="18" charset="0"/>
                <a:cs typeface="Times New Roman" panose="02020603050405020304" pitchFamily="18" charset="0"/>
              </a:rPr>
              <a:t>                        8</a:t>
            </a:r>
            <a:r>
              <a:rPr lang="en-US" baseline="30000" dirty="0">
                <a:latin typeface="Times New Roman" panose="02020603050405020304" pitchFamily="18" charset="0"/>
                <a:cs typeface="Times New Roman" panose="02020603050405020304" pitchFamily="18" charset="0"/>
              </a:rPr>
              <a:t>TH </a:t>
            </a:r>
            <a:r>
              <a:rPr lang="en-US" dirty="0">
                <a:latin typeface="Times New Roman" panose="02020603050405020304" pitchFamily="18" charset="0"/>
                <a:cs typeface="Times New Roman" panose="02020603050405020304" pitchFamily="18" charset="0"/>
              </a:rPr>
              <a:t>SEM,CSE,                                 	        RRCE</a:t>
            </a:r>
          </a:p>
          <a:p>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t>                                                                                     </a:t>
            </a:r>
          </a:p>
        </p:txBody>
      </p:sp>
    </p:spTree>
    <p:extLst>
      <p:ext uri="{BB962C8B-B14F-4D97-AF65-F5344CB8AC3E}">
        <p14:creationId xmlns:p14="http://schemas.microsoft.com/office/powerpoint/2010/main" val="665149471"/>
      </p:ext>
    </p:extLst>
  </p:cSld>
  <p:clrMapOvr>
    <a:masterClrMapping/>
  </p:clrMapOvr>
  <p:transition spd="slow" advTm="4549">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624110"/>
            <a:ext cx="6934199" cy="1280890"/>
          </a:xfrm>
        </p:spPr>
        <p:txBody>
          <a:bodyPr>
            <a:normAutofit/>
          </a:bodyPr>
          <a:lstStyle/>
          <a:p>
            <a:pPr algn="ctr"/>
            <a:r>
              <a:rPr lang="en-US" sz="3200" b="1" dirty="0">
                <a:solidFill>
                  <a:schemeClr val="tx1"/>
                </a:solidFill>
                <a:latin typeface="Times New Roman" pitchFamily="18" charset="0"/>
                <a:cs typeface="Times New Roman" pitchFamily="18" charset="0"/>
              </a:rPr>
              <a:t>ADVANTAGES</a:t>
            </a:r>
            <a:endParaRPr lang="en-US" sz="3200" dirty="0"/>
          </a:p>
        </p:txBody>
      </p:sp>
      <p:sp>
        <p:nvSpPr>
          <p:cNvPr id="4" name="Content Placeholder 3"/>
          <p:cNvSpPr>
            <a:spLocks noGrp="1"/>
          </p:cNvSpPr>
          <p:nvPr>
            <p:ph idx="1"/>
          </p:nvPr>
        </p:nvSpPr>
        <p:spPr>
          <a:xfrm>
            <a:off x="1066801" y="1447800"/>
            <a:ext cx="7924800" cy="3733800"/>
          </a:xfrm>
        </p:spPr>
        <p:txBody>
          <a:bodyPr>
            <a:normAutofit fontScale="62500" lnSpcReduction="20000"/>
          </a:bodyPr>
          <a:lstStyle/>
          <a:p>
            <a:pPr algn="just"/>
            <a:r>
              <a:rPr lang="en-US" sz="2400" dirty="0">
                <a:solidFill>
                  <a:schemeClr val="tx1"/>
                </a:solidFill>
              </a:rPr>
              <a:t>1. </a:t>
            </a:r>
            <a:r>
              <a:rPr lang="en-US" sz="2400" b="1" dirty="0">
                <a:solidFill>
                  <a:schemeClr val="tx1"/>
                </a:solidFill>
              </a:rPr>
              <a:t>Increased Efficiency</a:t>
            </a:r>
            <a:r>
              <a:rPr lang="en-US" sz="2400" dirty="0">
                <a:solidFill>
                  <a:schemeClr val="tx1"/>
                </a:solidFill>
              </a:rPr>
              <a:t>: IoT devices can monitor the health of crops and soil in real-time, enabling farmers to optimize resource use and minimize waste.</a:t>
            </a:r>
          </a:p>
          <a:p>
            <a:pPr algn="just"/>
            <a:r>
              <a:rPr lang="en-US" sz="2400" dirty="0">
                <a:solidFill>
                  <a:schemeClr val="tx1"/>
                </a:solidFill>
              </a:rPr>
              <a:t> 2. </a:t>
            </a:r>
            <a:r>
              <a:rPr lang="en-US" sz="2400" b="1" dirty="0">
                <a:solidFill>
                  <a:schemeClr val="tx1"/>
                </a:solidFill>
              </a:rPr>
              <a:t>Improved Crop Yield</a:t>
            </a:r>
            <a:r>
              <a:rPr lang="en-US" sz="2400" dirty="0">
                <a:solidFill>
                  <a:schemeClr val="tx1"/>
                </a:solidFill>
              </a:rPr>
              <a:t>: With real-time monitoring and AI analytics, farmers can identify potential problems early on and take corrective action. </a:t>
            </a:r>
          </a:p>
          <a:p>
            <a:pPr algn="just"/>
            <a:r>
              <a:rPr lang="en-US" sz="2400" dirty="0">
                <a:solidFill>
                  <a:schemeClr val="tx1"/>
                </a:solidFill>
              </a:rPr>
              <a:t>3. </a:t>
            </a:r>
            <a:r>
              <a:rPr lang="en-US" sz="2400" b="1" dirty="0">
                <a:solidFill>
                  <a:schemeClr val="tx1"/>
                </a:solidFill>
              </a:rPr>
              <a:t>Reduced Labor Costs</a:t>
            </a:r>
            <a:r>
              <a:rPr lang="en-US" sz="2400" dirty="0">
                <a:solidFill>
                  <a:schemeClr val="tx1"/>
                </a:solidFill>
              </a:rPr>
              <a:t>: Smart agriculture can reduce the need for manual labor, as IoT devices can perform tasks such as irrigation, fertilization, and pest control automatically. </a:t>
            </a:r>
          </a:p>
          <a:p>
            <a:pPr algn="just"/>
            <a:r>
              <a:rPr lang="en-US" sz="2400" dirty="0">
                <a:solidFill>
                  <a:schemeClr val="tx1"/>
                </a:solidFill>
              </a:rPr>
              <a:t>4. </a:t>
            </a:r>
            <a:r>
              <a:rPr lang="en-US" sz="2400" b="1" dirty="0">
                <a:solidFill>
                  <a:schemeClr val="tx1"/>
                </a:solidFill>
              </a:rPr>
              <a:t>Better Resource Management</a:t>
            </a:r>
            <a:r>
              <a:rPr lang="en-US" sz="2400" dirty="0">
                <a:solidFill>
                  <a:schemeClr val="tx1"/>
                </a:solidFill>
              </a:rPr>
              <a:t>: IoT devices can monitor and control water and energy usage, reducing waste and improving sustainability.</a:t>
            </a:r>
          </a:p>
          <a:p>
            <a:pPr algn="just"/>
            <a:r>
              <a:rPr lang="en-US" sz="2400" dirty="0">
                <a:solidFill>
                  <a:schemeClr val="tx1"/>
                </a:solidFill>
              </a:rPr>
              <a:t>5.</a:t>
            </a:r>
            <a:r>
              <a:rPr lang="en-US" sz="2400" b="1" dirty="0">
                <a:solidFill>
                  <a:schemeClr val="tx1"/>
                </a:solidFill>
              </a:rPr>
              <a:t>Increased Sustainability</a:t>
            </a:r>
            <a:r>
              <a:rPr lang="en-US" sz="2400" dirty="0">
                <a:solidFill>
                  <a:schemeClr val="tx1"/>
                </a:solidFill>
              </a:rPr>
              <a:t>: Smart agriculture can help reduce the environmental impact of farming by optimizing resource use, reducing waste, and minimizing the use of harmful chemicals. </a:t>
            </a:r>
          </a:p>
          <a:p>
            <a:pPr algn="just"/>
            <a:r>
              <a:rPr lang="en-US" sz="2400" dirty="0">
                <a:solidFill>
                  <a:schemeClr val="tx1"/>
                </a:solidFill>
              </a:rPr>
              <a:t>6. </a:t>
            </a:r>
            <a:r>
              <a:rPr lang="en-US" sz="2400" b="1" dirty="0">
                <a:solidFill>
                  <a:schemeClr val="tx1"/>
                </a:solidFill>
              </a:rPr>
              <a:t>Enhanced Decision Making</a:t>
            </a:r>
            <a:r>
              <a:rPr lang="en-US" sz="2400" dirty="0">
                <a:solidFill>
                  <a:schemeClr val="tx1"/>
                </a:solidFill>
              </a:rPr>
              <a:t>: AI algorithms can analyze large amounts of data and provide insights that can help farmers make better decisions about planting, harvesting, and resource management</a:t>
            </a: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endParaRPr>
          </a:p>
        </p:txBody>
      </p:sp>
    </p:spTree>
    <p:extLst>
      <p:ext uri="{BB962C8B-B14F-4D97-AF65-F5344CB8AC3E}">
        <p14:creationId xmlns:p14="http://schemas.microsoft.com/office/powerpoint/2010/main" val="3050536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32619"/>
            <a:ext cx="7467600" cy="1173162"/>
          </a:xfrm>
        </p:spPr>
        <p:txBody>
          <a:bodyPr>
            <a:noAutofit/>
          </a:bodyPr>
          <a:lstStyle/>
          <a:p>
            <a:pPr algn="ctr"/>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itchFamily="18" charset="0"/>
                <a:cs typeface="Times New Roman" pitchFamily="18" charset="0"/>
              </a:rPr>
              <a:t>DISADVANTAGES</a:t>
            </a:r>
            <a:br>
              <a:rPr lang="en-US" b="1" dirty="0">
                <a:solidFill>
                  <a:schemeClr val="tx1"/>
                </a:solidFill>
                <a:latin typeface="Times New Roman" pitchFamily="18" charset="0"/>
                <a:cs typeface="Times New Roman" pitchFamily="18" charset="0"/>
              </a:rPr>
            </a:br>
            <a:br>
              <a:rPr lang="en-US" sz="2800" dirty="0"/>
            </a:br>
            <a:endParaRPr lang="en-US" sz="2800" dirty="0"/>
          </a:p>
        </p:txBody>
      </p:sp>
      <p:sp>
        <p:nvSpPr>
          <p:cNvPr id="3" name="Content Placeholder 2"/>
          <p:cNvSpPr>
            <a:spLocks noGrp="1"/>
          </p:cNvSpPr>
          <p:nvPr>
            <p:ph idx="1"/>
          </p:nvPr>
        </p:nvSpPr>
        <p:spPr>
          <a:xfrm>
            <a:off x="1066800" y="1219200"/>
            <a:ext cx="7315200" cy="3962400"/>
          </a:xfrm>
        </p:spPr>
        <p:txBody>
          <a:bodyPr>
            <a:normAutofit fontScale="77500" lnSpcReduction="20000"/>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p>
          <a:p>
            <a:r>
              <a:rPr lang="en-US" sz="2400" b="1" dirty="0">
                <a:solidFill>
                  <a:schemeClr val="tx1"/>
                </a:solidFill>
              </a:rPr>
              <a:t> 1. High Cost</a:t>
            </a:r>
            <a:r>
              <a:rPr lang="en-US" sz="2400" dirty="0">
                <a:solidFill>
                  <a:schemeClr val="tx1"/>
                </a:solidFill>
              </a:rPr>
              <a:t>: Implementing IoT and AI technology can be expensive, and smaller farms may not be able to afford it. </a:t>
            </a:r>
          </a:p>
          <a:p>
            <a:r>
              <a:rPr lang="en-US" sz="2400" b="1" dirty="0">
                <a:solidFill>
                  <a:schemeClr val="tx1"/>
                </a:solidFill>
              </a:rPr>
              <a:t>2. Complexity</a:t>
            </a:r>
            <a:r>
              <a:rPr lang="en-US" sz="2400" dirty="0">
                <a:solidFill>
                  <a:schemeClr val="tx1"/>
                </a:solidFill>
              </a:rPr>
              <a:t>: IoT and AI technology can be complex and require specialized skills and knowledge to implement and maintain. </a:t>
            </a:r>
          </a:p>
          <a:p>
            <a:r>
              <a:rPr lang="en-US" sz="2400" b="1" dirty="0">
                <a:solidFill>
                  <a:schemeClr val="tx1"/>
                </a:solidFill>
              </a:rPr>
              <a:t>3. Reliance on Technology</a:t>
            </a:r>
            <a:r>
              <a:rPr lang="en-US" sz="2400" dirty="0">
                <a:solidFill>
                  <a:schemeClr val="tx1"/>
                </a:solidFill>
              </a:rPr>
              <a:t>: Smart agriculture relies heavily on technology, and any failure or outage could have a significant impact on crop yield and profitability. </a:t>
            </a:r>
          </a:p>
          <a:p>
            <a:r>
              <a:rPr lang="en-US" sz="2400" b="1" dirty="0">
                <a:solidFill>
                  <a:schemeClr val="tx1"/>
                </a:solidFill>
              </a:rPr>
              <a:t>4. Data Privacy and Security</a:t>
            </a:r>
            <a:r>
              <a:rPr lang="en-US" sz="2400" dirty="0">
                <a:solidFill>
                  <a:schemeClr val="tx1"/>
                </a:solidFill>
              </a:rPr>
              <a:t>: IoT devices and AI algorithms generate large amounts of data, which could be vulnerable to hacking or data breaches.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616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914400"/>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1066799" y="1524000"/>
            <a:ext cx="7467601" cy="4387222"/>
          </a:xfrm>
        </p:spPr>
        <p:txBody>
          <a:bodyPr>
            <a:normAutofit fontScale="85000" lnSpcReduction="10000"/>
          </a:bodyPr>
          <a:lstStyle/>
          <a:p>
            <a:r>
              <a:rPr lang="en-US" sz="2400" b="1" dirty="0">
                <a:solidFill>
                  <a:schemeClr val="tx1"/>
                </a:solidFill>
              </a:rPr>
              <a:t>1. Precision Farming</a:t>
            </a:r>
            <a:r>
              <a:rPr lang="en-US" sz="2400" dirty="0">
                <a:solidFill>
                  <a:schemeClr val="tx1"/>
                </a:solidFill>
              </a:rPr>
              <a:t>: IoT devices and AI algorithms can be used to monitor soil moisture levels, nutrient levels, and crop growth in real-time. </a:t>
            </a:r>
          </a:p>
          <a:p>
            <a:r>
              <a:rPr lang="en-US" sz="2400" b="1" dirty="0">
                <a:solidFill>
                  <a:schemeClr val="tx1"/>
                </a:solidFill>
              </a:rPr>
              <a:t>2. Livestock Management:</a:t>
            </a:r>
            <a:r>
              <a:rPr lang="en-US" sz="2400" dirty="0">
                <a:solidFill>
                  <a:schemeClr val="tx1"/>
                </a:solidFill>
              </a:rPr>
              <a:t> IoT devices can be used to monitor the health and wellbeing of livestock, including tracking their location, activity levels, and health data. </a:t>
            </a:r>
          </a:p>
          <a:p>
            <a:r>
              <a:rPr lang="en-US" sz="2400" b="1" dirty="0">
                <a:solidFill>
                  <a:schemeClr val="tx1"/>
                </a:solidFill>
              </a:rPr>
              <a:t>3. Crop Monitoring</a:t>
            </a:r>
            <a:r>
              <a:rPr lang="en-US" sz="2400" dirty="0">
                <a:solidFill>
                  <a:schemeClr val="tx1"/>
                </a:solidFill>
              </a:rPr>
              <a:t>: IoT devices and AI algorithms can be used to monitor crop health and detect potential issues such as pests, disease, or nutrient deficiencies. </a:t>
            </a:r>
          </a:p>
          <a:p>
            <a:r>
              <a:rPr lang="en-US" sz="2400" b="1" dirty="0">
                <a:solidFill>
                  <a:schemeClr val="tx1"/>
                </a:solidFill>
              </a:rPr>
              <a:t>4. Supply Chain Management: </a:t>
            </a:r>
            <a:r>
              <a:rPr lang="en-US" sz="2400" dirty="0">
                <a:solidFill>
                  <a:schemeClr val="tx1"/>
                </a:solidFill>
              </a:rPr>
              <a:t>IoT devices can be used to track the movement of goods and materials throughout the agricultural supply chain, from farm to table.</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05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467600" cy="1020762"/>
          </a:xfrm>
        </p:spPr>
        <p:txBody>
          <a:bodyPr>
            <a:normAutofit fontScale="90000"/>
          </a:bodyPr>
          <a:lstStyle/>
          <a:p>
            <a:pPr algn="ctr"/>
            <a:br>
              <a:rPr lang="en-US" dirty="0"/>
            </a:br>
            <a:r>
              <a:rPr lang="en-US" sz="3600" b="1" dirty="0">
                <a:solidFill>
                  <a:schemeClr val="tx1"/>
                </a:solidFill>
                <a:latin typeface="Times New Roman" panose="02020603050405020304" pitchFamily="18" charset="0"/>
                <a:cs typeface="Times New Roman" panose="02020603050405020304" pitchFamily="18" charset="0"/>
              </a:rPr>
              <a:t>CONCLUSION</a:t>
            </a:r>
            <a:br>
              <a:rPr lang="en-US" dirty="0"/>
            </a:br>
            <a:endParaRPr lang="en-US" dirty="0"/>
          </a:p>
        </p:txBody>
      </p:sp>
      <p:sp>
        <p:nvSpPr>
          <p:cNvPr id="3" name="Content Placeholder 2"/>
          <p:cNvSpPr>
            <a:spLocks noGrp="1"/>
          </p:cNvSpPr>
          <p:nvPr>
            <p:ph idx="1"/>
          </p:nvPr>
        </p:nvSpPr>
        <p:spPr>
          <a:xfrm>
            <a:off x="1066800" y="1371600"/>
            <a:ext cx="7848600" cy="5102352"/>
          </a:xfrm>
        </p:spPr>
        <p:txBody>
          <a:bodyPr>
            <a:normAutofit/>
          </a:bodyPr>
          <a:lstStyle/>
          <a:p>
            <a:r>
              <a:rPr lang="en-US" sz="2000" dirty="0">
                <a:solidFill>
                  <a:schemeClr val="tx1"/>
                </a:solidFill>
              </a:rPr>
              <a:t>A comprehensive review of existing research literature and recent state-of-the-art developments in the area of Smart Agriculture Systems was presented. </a:t>
            </a:r>
          </a:p>
          <a:p>
            <a:r>
              <a:rPr lang="en-US" sz="2000" dirty="0">
                <a:solidFill>
                  <a:schemeClr val="tx1"/>
                </a:solidFill>
              </a:rPr>
              <a:t>The significant contributions of this paper are: </a:t>
            </a:r>
          </a:p>
          <a:p>
            <a:r>
              <a:rPr lang="en-US" sz="2000" dirty="0">
                <a:solidFill>
                  <a:schemeClr val="tx1"/>
                </a:solidFill>
              </a:rPr>
              <a:t>1) A detailed tutorial on the available advancements in the field of SAS through IoT technologies and AI techniques. </a:t>
            </a:r>
          </a:p>
          <a:p>
            <a:r>
              <a:rPr lang="en-US" sz="2000" dirty="0">
                <a:solidFill>
                  <a:schemeClr val="tx1"/>
                </a:solidFill>
              </a:rPr>
              <a:t>2) A critical review of these two available technologies and challenges in their widespread deployment. </a:t>
            </a:r>
          </a:p>
          <a:p>
            <a:r>
              <a:rPr lang="en-US" sz="2000" dirty="0">
                <a:solidFill>
                  <a:schemeClr val="tx1"/>
                </a:solidFill>
              </a:rPr>
              <a:t>3) An in-depth discussion about the future trends including both technological and social when SASs will be widely adopted by the farmers globally.</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76956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467600" cy="762000"/>
          </a:xfrm>
        </p:spPr>
        <p:txBody>
          <a:bodyPr>
            <a:normAutofit/>
          </a:bodyPr>
          <a:lstStyle/>
          <a:p>
            <a:pPr algn="ctr"/>
            <a:r>
              <a:rPr lang="en-US" sz="3200" b="1" dirty="0">
                <a:solidFill>
                  <a:schemeClr val="tx1"/>
                </a:solidFill>
                <a:latin typeface="Times New Roman" pitchFamily="18" charset="0"/>
                <a:cs typeface="Times New Roman" pitchFamily="18" charset="0"/>
              </a:rPr>
              <a:t>REFERENCES</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066800" y="1371600"/>
            <a:ext cx="7543800" cy="5257800"/>
          </a:xfrm>
        </p:spPr>
        <p:txBody>
          <a:bodyPr>
            <a:noAutofit/>
          </a:bodyPr>
          <a:lstStyle/>
          <a:p>
            <a:r>
              <a:rPr lang="en-IN" sz="1400" dirty="0">
                <a:solidFill>
                  <a:schemeClr val="tx1"/>
                </a:solidFill>
              </a:rPr>
              <a:t>[1] Programme, Water and Jobs, the United Nations World Water </a:t>
            </a:r>
            <a:r>
              <a:rPr lang="en-IN" sz="1400" dirty="0" err="1">
                <a:solidFill>
                  <a:schemeClr val="tx1"/>
                </a:solidFill>
              </a:rPr>
              <a:t>Devel</a:t>
            </a:r>
            <a:r>
              <a:rPr lang="en-IN" sz="1400" dirty="0">
                <a:solidFill>
                  <a:schemeClr val="tx1"/>
                </a:solidFill>
              </a:rPr>
              <a:t> </a:t>
            </a:r>
            <a:r>
              <a:rPr lang="en-IN" sz="1400" dirty="0" err="1">
                <a:solidFill>
                  <a:schemeClr val="tx1"/>
                </a:solidFill>
              </a:rPr>
              <a:t>opment</a:t>
            </a:r>
            <a:r>
              <a:rPr lang="en-IN" sz="1400" dirty="0">
                <a:solidFill>
                  <a:schemeClr val="tx1"/>
                </a:solidFill>
              </a:rPr>
              <a:t> Report, UN World Water Develop. Rep. Arch., United Nations Educ., Sci. Cultural Org., Paris, France, 2016. </a:t>
            </a:r>
          </a:p>
          <a:p>
            <a:r>
              <a:rPr lang="en-IN" sz="1400" dirty="0">
                <a:solidFill>
                  <a:schemeClr val="tx1"/>
                </a:solidFill>
              </a:rPr>
              <a:t>[2] M. S. Farooq, S. Riaz, A. Abid, K. Abid, and M. A. Naeem, ‘‘A sur vey on the role of IoT in agriculture for the implementation of smart farming,’’ IEEE Access, vol. 7, pp. 156237– 156271, 2019, </a:t>
            </a:r>
            <a:r>
              <a:rPr lang="en-IN" sz="1400" dirty="0" err="1">
                <a:solidFill>
                  <a:schemeClr val="tx1"/>
                </a:solidFill>
              </a:rPr>
              <a:t>doi</a:t>
            </a:r>
            <a:r>
              <a:rPr lang="en-IN" sz="1400" dirty="0">
                <a:solidFill>
                  <a:schemeClr val="tx1"/>
                </a:solidFill>
              </a:rPr>
              <a:t>: 10.1109/ACCESS.2019.2949703. </a:t>
            </a:r>
          </a:p>
          <a:p>
            <a:r>
              <a:rPr lang="en-IN" sz="1400" dirty="0">
                <a:solidFill>
                  <a:schemeClr val="tx1"/>
                </a:solidFill>
              </a:rPr>
              <a:t>[3] M. Ayaz, M. </a:t>
            </a:r>
            <a:r>
              <a:rPr lang="en-IN" sz="1400" dirty="0" err="1">
                <a:solidFill>
                  <a:schemeClr val="tx1"/>
                </a:solidFill>
              </a:rPr>
              <a:t>Ammad</a:t>
            </a:r>
            <a:r>
              <a:rPr lang="en-IN" sz="1400" dirty="0">
                <a:solidFill>
                  <a:schemeClr val="tx1"/>
                </a:solidFill>
              </a:rPr>
              <a:t>-Uddin, Z. Sharif, A. Mansour, and E. M. </a:t>
            </a:r>
            <a:r>
              <a:rPr lang="en-IN" sz="1400" dirty="0" err="1">
                <a:solidFill>
                  <a:schemeClr val="tx1"/>
                </a:solidFill>
              </a:rPr>
              <a:t>Aggoune</a:t>
            </a:r>
            <a:r>
              <a:rPr lang="en-IN" sz="1400" dirty="0">
                <a:solidFill>
                  <a:schemeClr val="tx1"/>
                </a:solidFill>
              </a:rPr>
              <a:t>, ‘‘Internet-of-Things (IoT)-based smart agriculture: Toward making the fields talk,’’ IEEE Access, vol. 7, pp. 129551–129583, 2019, </a:t>
            </a:r>
            <a:r>
              <a:rPr lang="en-IN" sz="1400" dirty="0" err="1">
                <a:solidFill>
                  <a:schemeClr val="tx1"/>
                </a:solidFill>
              </a:rPr>
              <a:t>doi</a:t>
            </a:r>
            <a:r>
              <a:rPr lang="en-IN" sz="1400" dirty="0">
                <a:solidFill>
                  <a:schemeClr val="tx1"/>
                </a:solidFill>
              </a:rPr>
              <a:t>: 10.1109/ACCESS.2019.2932609. </a:t>
            </a:r>
          </a:p>
          <a:p>
            <a:r>
              <a:rPr lang="en-IN" sz="1400" dirty="0">
                <a:solidFill>
                  <a:schemeClr val="tx1"/>
                </a:solidFill>
              </a:rPr>
              <a:t>[4] R.-A. Li, X. Sha, and K. Lin, ‘‘Smart greenhouse: A real-time mobile intelligent monitoring system based on WSN,’’ in Proc. Int. Wireless </a:t>
            </a:r>
            <a:r>
              <a:rPr lang="en-IN" sz="1400" dirty="0" err="1">
                <a:solidFill>
                  <a:schemeClr val="tx1"/>
                </a:solidFill>
              </a:rPr>
              <a:t>Commun</a:t>
            </a:r>
            <a:r>
              <a:rPr lang="en-IN" sz="1400" dirty="0">
                <a:solidFill>
                  <a:schemeClr val="tx1"/>
                </a:solidFill>
              </a:rPr>
              <a:t>. Mobile </a:t>
            </a:r>
            <a:r>
              <a:rPr lang="en-IN" sz="1400" dirty="0" err="1">
                <a:solidFill>
                  <a:schemeClr val="tx1"/>
                </a:solidFill>
              </a:rPr>
              <a:t>Comput</a:t>
            </a:r>
            <a:r>
              <a:rPr lang="en-IN" sz="1400" dirty="0">
                <a:solidFill>
                  <a:schemeClr val="tx1"/>
                </a:solidFill>
              </a:rPr>
              <a:t>. Conf. (IWCMC), Nicosia, Cyprus, Aug. 2014, pp. 1152–1156, </a:t>
            </a:r>
            <a:r>
              <a:rPr lang="en-IN" sz="1400" dirty="0" err="1">
                <a:solidFill>
                  <a:schemeClr val="tx1"/>
                </a:solidFill>
              </a:rPr>
              <a:t>doi</a:t>
            </a:r>
            <a:r>
              <a:rPr lang="en-IN" sz="1400" dirty="0">
                <a:solidFill>
                  <a:schemeClr val="tx1"/>
                </a:solidFill>
              </a:rPr>
              <a:t>: 10.1109/IWCMC.2014.6906517. </a:t>
            </a:r>
          </a:p>
          <a:p>
            <a:r>
              <a:rPr lang="en-IN" sz="1400" dirty="0">
                <a:solidFill>
                  <a:schemeClr val="tx1"/>
                </a:solidFill>
              </a:rPr>
              <a:t>[5] R. </a:t>
            </a:r>
            <a:r>
              <a:rPr lang="en-IN" sz="1400" dirty="0" err="1">
                <a:solidFill>
                  <a:schemeClr val="tx1"/>
                </a:solidFill>
              </a:rPr>
              <a:t>Nalwade</a:t>
            </a:r>
            <a:r>
              <a:rPr lang="en-IN" sz="1400" dirty="0">
                <a:solidFill>
                  <a:schemeClr val="tx1"/>
                </a:solidFill>
              </a:rPr>
              <a:t> and T. Mote, ‘‘Hydroponics farming,’’ in Proc. Int. Conf. Trends Electron. </a:t>
            </a:r>
            <a:r>
              <a:rPr lang="en-IN" sz="1400" dirty="0" err="1">
                <a:solidFill>
                  <a:schemeClr val="tx1"/>
                </a:solidFill>
              </a:rPr>
              <a:t>Informat</a:t>
            </a:r>
            <a:r>
              <a:rPr lang="en-IN" sz="1400" dirty="0">
                <a:solidFill>
                  <a:schemeClr val="tx1"/>
                </a:solidFill>
              </a:rPr>
              <a:t>. (ICEI), Tirunelveli, India, May 2017, pp. 645–650, </a:t>
            </a:r>
            <a:r>
              <a:rPr lang="en-IN" sz="1400" dirty="0" err="1">
                <a:solidFill>
                  <a:schemeClr val="tx1"/>
                </a:solidFill>
              </a:rPr>
              <a:t>doi</a:t>
            </a:r>
            <a:r>
              <a:rPr lang="en-IN" sz="1400" dirty="0">
                <a:solidFill>
                  <a:schemeClr val="tx1"/>
                </a:solidFill>
              </a:rPr>
              <a:t>: 10.1109/ICOEI.2017.8300782.</a:t>
            </a:r>
            <a:endParaRPr lang="en-US" sz="1400" dirty="0">
              <a:solidFill>
                <a:schemeClr val="tx1"/>
              </a:solidFill>
            </a:endParaRPr>
          </a:p>
          <a:p>
            <a:endParaRPr lang="en-US" sz="1400" dirty="0">
              <a:solidFill>
                <a:schemeClr val="tx1"/>
              </a:solidFill>
            </a:endParaRPr>
          </a:p>
          <a:p>
            <a:endParaRPr lang="en-US" sz="1400" dirty="0">
              <a:solidFill>
                <a:schemeClr val="tx1"/>
              </a:solidFill>
            </a:endParaRPr>
          </a:p>
        </p:txBody>
      </p:sp>
    </p:spTree>
    <p:extLst>
      <p:ext uri="{BB962C8B-B14F-4D97-AF65-F5344CB8AC3E}">
        <p14:creationId xmlns:p14="http://schemas.microsoft.com/office/powerpoint/2010/main" val="2082683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305800" cy="3886200"/>
          </a:xfrm>
        </p:spPr>
        <p:txBody>
          <a:bodyPr/>
          <a:lstStyle/>
          <a:p>
            <a:endParaRPr lang="en-US" dirty="0"/>
          </a:p>
          <a:p>
            <a:endParaRPr lang="en-US" dirty="0"/>
          </a:p>
          <a:p>
            <a:pPr marL="0" indent="0" algn="ctr">
              <a:buNone/>
            </a:pPr>
            <a:endParaRPr lang="en-US" dirty="0"/>
          </a:p>
          <a:p>
            <a:pPr marL="0" indent="0" algn="ctr">
              <a:buNone/>
            </a:pPr>
            <a:endParaRPr lang="en-US" i="1" dirty="0">
              <a:solidFill>
                <a:srgbClr val="002060"/>
              </a:solidFill>
              <a:latin typeface="Bell MT" panose="02020503060305020303" pitchFamily="18" charset="0"/>
            </a:endParaRPr>
          </a:p>
          <a:p>
            <a:pPr marL="0" indent="0" algn="ctr">
              <a:buNone/>
            </a:pPr>
            <a:r>
              <a:rPr lang="en-US" sz="2800" b="1" i="1" dirty="0">
                <a:solidFill>
                  <a:srgbClr val="002060"/>
                </a:solidFill>
                <a:latin typeface="Bell MT" panose="02020503060305020303" pitchFamily="18" charset="0"/>
              </a:rPr>
              <a:t>THANK YOU…</a:t>
            </a:r>
          </a:p>
        </p:txBody>
      </p:sp>
    </p:spTree>
    <p:extLst>
      <p:ext uri="{BB962C8B-B14F-4D97-AF65-F5344CB8AC3E}">
        <p14:creationId xmlns:p14="http://schemas.microsoft.com/office/powerpoint/2010/main" val="425465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467600" cy="914400"/>
          </a:xfrm>
        </p:spPr>
        <p:txBody>
          <a:bodyPr>
            <a:normAutofit/>
          </a:bodyPr>
          <a:lstStyle/>
          <a:p>
            <a:pPr algn="ctr"/>
            <a:r>
              <a:rPr lang="en-US" sz="2800" b="1" dirty="0">
                <a:solidFill>
                  <a:schemeClr val="tx1"/>
                </a:solidFill>
                <a:latin typeface="Times New Roman" pitchFamily="18" charset="0"/>
                <a:cs typeface="Times New Roman" pitchFamily="18" charset="0"/>
              </a:rPr>
              <a:t>PRESENTATION FLOW</a:t>
            </a:r>
          </a:p>
        </p:txBody>
      </p:sp>
      <p:sp>
        <p:nvSpPr>
          <p:cNvPr id="3" name="Content Placeholder 2"/>
          <p:cNvSpPr>
            <a:spLocks noGrp="1"/>
          </p:cNvSpPr>
          <p:nvPr>
            <p:ph idx="1"/>
          </p:nvPr>
        </p:nvSpPr>
        <p:spPr>
          <a:xfrm>
            <a:off x="1143000" y="1600200"/>
            <a:ext cx="6781800" cy="4572000"/>
          </a:xfrm>
        </p:spPr>
        <p:txBody>
          <a:bodyPr/>
          <a:lstStyle/>
          <a:p>
            <a:pPr>
              <a:buFont typeface="Wingdings" pitchFamily="2" charset="2"/>
              <a:buChar char="q"/>
            </a:pPr>
            <a:r>
              <a:rPr lang="en-US" sz="2000" dirty="0">
                <a:solidFill>
                  <a:schemeClr val="tx1"/>
                </a:solidFill>
                <a:latin typeface="Times New Roman" pitchFamily="18" charset="0"/>
                <a:cs typeface="Times New Roman" pitchFamily="18" charset="0"/>
              </a:rPr>
              <a:t>Introduction </a:t>
            </a:r>
          </a:p>
          <a:p>
            <a:pPr>
              <a:buFont typeface="Wingdings" pitchFamily="2" charset="2"/>
              <a:buChar char="q"/>
            </a:pPr>
            <a:r>
              <a:rPr lang="en-US" sz="2000" dirty="0">
                <a:solidFill>
                  <a:schemeClr val="tx1"/>
                </a:solidFill>
                <a:latin typeface="Times New Roman" pitchFamily="18" charset="0"/>
                <a:cs typeface="Times New Roman" pitchFamily="18" charset="0"/>
              </a:rPr>
              <a:t>Technology</a:t>
            </a:r>
          </a:p>
          <a:p>
            <a:pPr>
              <a:buFont typeface="Wingdings" pitchFamily="2" charset="2"/>
              <a:buChar char="q"/>
            </a:pPr>
            <a:r>
              <a:rPr lang="en-US" sz="2000" dirty="0">
                <a:solidFill>
                  <a:schemeClr val="tx1"/>
                </a:solidFill>
                <a:latin typeface="Times New Roman" pitchFamily="18" charset="0"/>
                <a:cs typeface="Times New Roman" pitchFamily="18" charset="0"/>
              </a:rPr>
              <a:t>Methodologies</a:t>
            </a:r>
          </a:p>
          <a:p>
            <a:pPr>
              <a:buFont typeface="Wingdings" pitchFamily="2" charset="2"/>
              <a:buChar char="q"/>
            </a:pPr>
            <a:r>
              <a:rPr lang="en-US" sz="2000" dirty="0">
                <a:solidFill>
                  <a:schemeClr val="tx1"/>
                </a:solidFill>
                <a:latin typeface="Times New Roman" pitchFamily="18" charset="0"/>
                <a:cs typeface="Times New Roman" pitchFamily="18" charset="0"/>
              </a:rPr>
              <a:t>Advantages </a:t>
            </a:r>
          </a:p>
          <a:p>
            <a:pPr>
              <a:buFont typeface="Wingdings" pitchFamily="2" charset="2"/>
              <a:buChar char="q"/>
            </a:pPr>
            <a:r>
              <a:rPr lang="en-US" sz="2000" dirty="0">
                <a:solidFill>
                  <a:schemeClr val="tx1"/>
                </a:solidFill>
                <a:latin typeface="Times New Roman" pitchFamily="18" charset="0"/>
                <a:cs typeface="Times New Roman" pitchFamily="18" charset="0"/>
              </a:rPr>
              <a:t> Disadvantages</a:t>
            </a:r>
          </a:p>
          <a:p>
            <a:pPr>
              <a:buFont typeface="Wingdings" pitchFamily="2" charset="2"/>
              <a:buChar char="q"/>
            </a:pPr>
            <a:r>
              <a:rPr lang="en-US" sz="2000" dirty="0">
                <a:solidFill>
                  <a:schemeClr val="tx1"/>
                </a:solidFill>
                <a:latin typeface="Times New Roman" pitchFamily="18" charset="0"/>
                <a:cs typeface="Times New Roman" pitchFamily="18" charset="0"/>
              </a:rPr>
              <a:t>Applications</a:t>
            </a:r>
          </a:p>
          <a:p>
            <a:pPr>
              <a:buFont typeface="Wingdings" pitchFamily="2" charset="2"/>
              <a:buChar char="q"/>
            </a:pPr>
            <a:r>
              <a:rPr lang="en-US" sz="2000" dirty="0">
                <a:solidFill>
                  <a:schemeClr val="tx1"/>
                </a:solidFill>
                <a:latin typeface="Times New Roman" pitchFamily="18" charset="0"/>
                <a:cs typeface="Times New Roman" pitchFamily="18" charset="0"/>
              </a:rPr>
              <a:t>Conclusion</a:t>
            </a:r>
          </a:p>
          <a:p>
            <a:pPr>
              <a:buFont typeface="Wingdings" pitchFamily="2" charset="2"/>
              <a:buChar char="q"/>
            </a:pPr>
            <a:r>
              <a:rPr lang="en-US" sz="2000" dirty="0">
                <a:solidFill>
                  <a:schemeClr val="tx1"/>
                </a:solidFill>
                <a:latin typeface="Times New Roman" pitchFamily="18" charset="0"/>
                <a:cs typeface="Times New Roman" pitchFamily="18" charset="0"/>
              </a:rPr>
              <a:t>References</a:t>
            </a:r>
          </a:p>
          <a:p>
            <a:pPr>
              <a:buFont typeface="Wingdings" pitchFamily="2" charset="2"/>
              <a:buChar char="q"/>
            </a:pPr>
            <a:endParaRPr lang="en-US" dirty="0">
              <a:solidFill>
                <a:schemeClr val="tx1"/>
              </a:solidFill>
            </a:endParaRPr>
          </a:p>
        </p:txBody>
      </p:sp>
    </p:spTree>
    <p:extLst>
      <p:ext uri="{BB962C8B-B14F-4D97-AF65-F5344CB8AC3E}">
        <p14:creationId xmlns:p14="http://schemas.microsoft.com/office/powerpoint/2010/main" val="4285394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6589199" cy="1280890"/>
          </a:xfrm>
        </p:spPr>
        <p:txBody>
          <a:bodyPr>
            <a:normAutofit/>
          </a:bodyPr>
          <a:lstStyle/>
          <a:p>
            <a:pPr algn="ctr"/>
            <a:r>
              <a:rPr lang="en-US" sz="3200" b="1" dirty="0">
                <a:solidFill>
                  <a:schemeClr val="tx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1066800" y="1447800"/>
            <a:ext cx="7696200" cy="4953000"/>
          </a:xfrm>
        </p:spPr>
        <p:txBody>
          <a:bodyPr>
            <a:normAutofit fontScale="92500" lnSpcReduction="20000"/>
          </a:bodyPr>
          <a:lstStyle/>
          <a:p>
            <a:pPr algn="just"/>
            <a:r>
              <a:rPr lang="en-US" sz="2000" dirty="0">
                <a:solidFill>
                  <a:schemeClr val="tx1"/>
                </a:solidFill>
              </a:rPr>
              <a:t>The data as input to state-of-the-art, AI-based predictors, which can give more </a:t>
            </a:r>
            <a:r>
              <a:rPr lang="en-US" sz="2000" dirty="0" err="1">
                <a:solidFill>
                  <a:schemeClr val="tx1"/>
                </a:solidFill>
              </a:rPr>
              <a:t>wellinformed</a:t>
            </a:r>
            <a:r>
              <a:rPr lang="en-US" sz="2000" dirty="0">
                <a:solidFill>
                  <a:schemeClr val="tx1"/>
                </a:solidFill>
              </a:rPr>
              <a:t> decisions to the farmer. </a:t>
            </a:r>
          </a:p>
          <a:p>
            <a:pPr algn="just"/>
            <a:r>
              <a:rPr lang="en-US" sz="2000" dirty="0">
                <a:solidFill>
                  <a:schemeClr val="tx1"/>
                </a:solidFill>
              </a:rPr>
              <a:t>They can efficiently analyze the latest trends in the data and provide several insights to the farmer. </a:t>
            </a:r>
          </a:p>
          <a:p>
            <a:pPr algn="just"/>
            <a:r>
              <a:rPr lang="en-US" sz="2000" dirty="0">
                <a:solidFill>
                  <a:schemeClr val="tx1"/>
                </a:solidFill>
              </a:rPr>
              <a:t>These benefits range from greater crop productivity, saving of tightly managed resources such as water for irrigation purposes, and minimization of the use of toxic chemicals such as those used in fertilizers, pesticides, and herbicides. </a:t>
            </a:r>
          </a:p>
          <a:p>
            <a:pPr algn="just"/>
            <a:r>
              <a:rPr lang="en-US" sz="2000" dirty="0">
                <a:solidFill>
                  <a:schemeClr val="tx1"/>
                </a:solidFill>
              </a:rPr>
              <a:t>Such a level of control over agriculture not previously possible gives the farmer greater flexibility and insight to plan his activities, such as determining what crops will result in optimum yield under existing and predicted climatic conditions. </a:t>
            </a:r>
          </a:p>
          <a:p>
            <a:pPr algn="just"/>
            <a:r>
              <a:rPr lang="en-US" sz="2000" dirty="0">
                <a:solidFill>
                  <a:schemeClr val="tx1"/>
                </a:solidFill>
              </a:rPr>
              <a:t>It keeps him well informed about his current and projected use of permissible fertilizer and pesticide use. It also helps him regulate the usage of tightly managed resources such as water for irrigation purposes.</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434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624110"/>
            <a:ext cx="9143999" cy="1280890"/>
          </a:xfrm>
        </p:spPr>
        <p:txBody>
          <a:bodyPr>
            <a:normAutofit/>
          </a:bodyPr>
          <a:lstStyle/>
          <a:p>
            <a:pPr algn="ctr"/>
            <a:r>
              <a:rPr lang="en-US" sz="3200" b="1" dirty="0">
                <a:solidFill>
                  <a:schemeClr val="tx1"/>
                </a:solidFill>
                <a:latin typeface="Times New Roman" pitchFamily="18" charset="0"/>
                <a:cs typeface="Times New Roman" pitchFamily="18" charset="0"/>
              </a:rPr>
              <a:t>TECHNOLOGY</a:t>
            </a:r>
            <a:endParaRPr lang="en-US" sz="3200" dirty="0"/>
          </a:p>
        </p:txBody>
      </p:sp>
      <p:sp>
        <p:nvSpPr>
          <p:cNvPr id="10" name="Rectangle 9"/>
          <p:cNvSpPr/>
          <p:nvPr/>
        </p:nvSpPr>
        <p:spPr>
          <a:xfrm>
            <a:off x="838200" y="5811866"/>
            <a:ext cx="7696200" cy="707886"/>
          </a:xfrm>
          <a:prstGeom prst="rect">
            <a:avLst/>
          </a:prstGeom>
        </p:spPr>
        <p:txBody>
          <a:bodyPr wrap="square">
            <a:spAutoFit/>
          </a:bodyPr>
          <a:lstStyle/>
          <a:p>
            <a:pPr algn="ctr"/>
            <a:r>
              <a:rPr lang="en-US" sz="2000" dirty="0">
                <a:latin typeface="Times New Roman" panose="02020603050405020304" pitchFamily="18" charset="0"/>
                <a:cs typeface="Times New Roman" panose="02020603050405020304" pitchFamily="18" charset="0"/>
              </a:rPr>
              <a:t>Figure 1: </a:t>
            </a:r>
            <a:r>
              <a:rPr lang="en-US" sz="2000" dirty="0"/>
              <a:t>Block diagram showing IoT based emerging smart applications</a:t>
            </a:r>
            <a:r>
              <a:rPr lang="en-US" sz="20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BA4DB8D3-4CCE-EE49-C594-52A5E58F149A}"/>
              </a:ext>
            </a:extLst>
          </p:cNvPr>
          <p:cNvPicPr>
            <a:picLocks noGrp="1" noChangeAspect="1"/>
          </p:cNvPicPr>
          <p:nvPr>
            <p:ph idx="1"/>
          </p:nvPr>
        </p:nvPicPr>
        <p:blipFill>
          <a:blip r:embed="rId2"/>
          <a:stretch>
            <a:fillRect/>
          </a:stretch>
        </p:blipFill>
        <p:spPr>
          <a:xfrm>
            <a:off x="2356515" y="1539875"/>
            <a:ext cx="4659569" cy="3778250"/>
          </a:xfrm>
        </p:spPr>
      </p:pic>
    </p:spTree>
    <p:extLst>
      <p:ext uri="{BB962C8B-B14F-4D97-AF65-F5344CB8AC3E}">
        <p14:creationId xmlns:p14="http://schemas.microsoft.com/office/powerpoint/2010/main" val="23393261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p:cNvSpPr>
            <a:spLocks noGrp="1"/>
          </p:cNvSpPr>
          <p:nvPr>
            <p:ph idx="1"/>
          </p:nvPr>
        </p:nvSpPr>
        <p:spPr>
          <a:xfrm>
            <a:off x="1143000" y="1371600"/>
            <a:ext cx="7391400" cy="4540250"/>
          </a:xfrm>
        </p:spPr>
        <p:txBody>
          <a:bodyPr>
            <a:normAutofit/>
          </a:bodyPr>
          <a:lstStyle/>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F5BED44-7113-003D-B244-0007BF1EEAE9}"/>
              </a:ext>
            </a:extLst>
          </p:cNvPr>
          <p:cNvPicPr>
            <a:picLocks noChangeAspect="1"/>
          </p:cNvPicPr>
          <p:nvPr/>
        </p:nvPicPr>
        <p:blipFill>
          <a:blip r:embed="rId2"/>
          <a:stretch>
            <a:fillRect/>
          </a:stretch>
        </p:blipFill>
        <p:spPr>
          <a:xfrm>
            <a:off x="1457325" y="946150"/>
            <a:ext cx="6762750" cy="2066925"/>
          </a:xfrm>
          <a:prstGeom prst="rect">
            <a:avLst/>
          </a:prstGeom>
        </p:spPr>
      </p:pic>
      <p:sp>
        <p:nvSpPr>
          <p:cNvPr id="4" name="TextBox 3">
            <a:extLst>
              <a:ext uri="{FF2B5EF4-FFF2-40B4-BE49-F238E27FC236}">
                <a16:creationId xmlns:a16="http://schemas.microsoft.com/office/drawing/2014/main" id="{72A01D26-D0F5-A3E6-114E-3D0B58F26F4B}"/>
              </a:ext>
            </a:extLst>
          </p:cNvPr>
          <p:cNvSpPr txBox="1"/>
          <p:nvPr/>
        </p:nvSpPr>
        <p:spPr>
          <a:xfrm>
            <a:off x="1600200" y="3162828"/>
            <a:ext cx="6858000" cy="646331"/>
          </a:xfrm>
          <a:prstGeom prst="rect">
            <a:avLst/>
          </a:prstGeom>
          <a:noFill/>
        </p:spPr>
        <p:txBody>
          <a:bodyPr wrap="square" rtlCol="0">
            <a:spAutoFit/>
          </a:bodyPr>
          <a:lstStyle/>
          <a:p>
            <a:r>
              <a:rPr lang="en-US" dirty="0"/>
              <a:t>Use of cellular network for real-time monitoring in large fields using smart agriculture machinery</a:t>
            </a:r>
            <a:endParaRPr lang="en-IN" dirty="0"/>
          </a:p>
        </p:txBody>
      </p:sp>
      <p:sp>
        <p:nvSpPr>
          <p:cNvPr id="5" name="TextBox 4">
            <a:extLst>
              <a:ext uri="{FF2B5EF4-FFF2-40B4-BE49-F238E27FC236}">
                <a16:creationId xmlns:a16="http://schemas.microsoft.com/office/drawing/2014/main" id="{7FBF03F7-4FEA-0DC9-DE95-A648053EE55F}"/>
              </a:ext>
            </a:extLst>
          </p:cNvPr>
          <p:cNvSpPr txBox="1"/>
          <p:nvPr/>
        </p:nvSpPr>
        <p:spPr>
          <a:xfrm>
            <a:off x="1457325" y="3874473"/>
            <a:ext cx="7305675" cy="2862322"/>
          </a:xfrm>
          <a:prstGeom prst="rect">
            <a:avLst/>
          </a:prstGeom>
          <a:noFill/>
        </p:spPr>
        <p:txBody>
          <a:bodyPr wrap="square" rtlCol="0">
            <a:spAutoFit/>
          </a:bodyPr>
          <a:lstStyle/>
          <a:p>
            <a:r>
              <a:rPr lang="en-US" dirty="0"/>
              <a:t>USE OF UAVs IN SMART AGRICULTURE UAVs are primarily used for crop monitoring through aerial images being acquired by the UAV and crop spraying owing to the ease offered by its aerial mobility and maneuverability. </a:t>
            </a:r>
            <a:r>
              <a:rPr lang="en-US" dirty="0" err="1"/>
              <a:t>Velusamy</a:t>
            </a:r>
            <a:r>
              <a:rPr lang="en-US" dirty="0"/>
              <a:t> et al. provide an excellent taxonomy of the type of UAVs being used in precision agriculture being classified as </a:t>
            </a:r>
            <a:r>
              <a:rPr lang="en-US" dirty="0" err="1"/>
              <a:t>fixedwing</a:t>
            </a:r>
            <a:r>
              <a:rPr lang="en-US" dirty="0"/>
              <a:t>, vertical take-off and landing (VTOL) based on their flight patterns and other architectural design such as the number of rotors, being classified as single rotor, multi-rotor (tri-copter, quad-copter, hexa-copter, octo-copter).</a:t>
            </a:r>
            <a:endParaRPr lang="en-IN" dirty="0"/>
          </a:p>
        </p:txBody>
      </p:sp>
    </p:spTree>
    <p:extLst>
      <p:ext uri="{BB962C8B-B14F-4D97-AF65-F5344CB8AC3E}">
        <p14:creationId xmlns:p14="http://schemas.microsoft.com/office/powerpoint/2010/main" val="312287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48300"/>
            <a:ext cx="6589199" cy="1280890"/>
          </a:xfrm>
        </p:spPr>
        <p:txBody>
          <a:bodyPr>
            <a:normAutofit fontScale="90000"/>
          </a:bodyPr>
          <a:lstStyle/>
          <a:p>
            <a:pPr algn="ctr"/>
            <a:r>
              <a:rPr lang="en-US" b="1" dirty="0">
                <a:solidFill>
                  <a:schemeClr val="tx1"/>
                </a:solidFill>
                <a:latin typeface="Times New Roman" pitchFamily="18" charset="0"/>
                <a:cs typeface="Times New Roman" pitchFamily="18" charset="0"/>
              </a:rPr>
              <a:t>METHODOLOGIES</a:t>
            </a:r>
            <a:br>
              <a:rPr lang="en-US" dirty="0">
                <a:solidFill>
                  <a:schemeClr val="tx1"/>
                </a:solidFill>
                <a:latin typeface="Times New Roman" pitchFamily="18" charset="0"/>
                <a:cs typeface="Times New Roman" pitchFamily="18" charset="0"/>
              </a:rPr>
            </a:br>
            <a:br>
              <a:rPr lang="en-US" dirty="0"/>
            </a:br>
            <a:endParaRPr lang="en-US" dirty="0"/>
          </a:p>
        </p:txBody>
      </p:sp>
      <p:sp>
        <p:nvSpPr>
          <p:cNvPr id="8" name="Rectangle 7"/>
          <p:cNvSpPr/>
          <p:nvPr/>
        </p:nvSpPr>
        <p:spPr>
          <a:xfrm>
            <a:off x="1066800" y="5394038"/>
            <a:ext cx="7467600" cy="707886"/>
          </a:xfrm>
          <a:prstGeom prst="rect">
            <a:avLst/>
          </a:prstGeom>
        </p:spPr>
        <p:txBody>
          <a:bodyPr wrap="square">
            <a:spAutoFit/>
          </a:bodyPr>
          <a:lstStyle/>
          <a:p>
            <a:pPr algn="ctr"/>
            <a:r>
              <a:rPr lang="en-US" sz="2000" dirty="0"/>
              <a:t>A deep learning framework using convolutional neural networks to detect and classify plant diseases</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5AA0E9-3853-E71C-EB2F-EEAEECA61B4B}"/>
              </a:ext>
            </a:extLst>
          </p:cNvPr>
          <p:cNvPicPr>
            <a:picLocks noChangeAspect="1"/>
          </p:cNvPicPr>
          <p:nvPr/>
        </p:nvPicPr>
        <p:blipFill>
          <a:blip r:embed="rId2"/>
          <a:stretch>
            <a:fillRect/>
          </a:stretch>
        </p:blipFill>
        <p:spPr>
          <a:xfrm>
            <a:off x="1253181" y="1447800"/>
            <a:ext cx="7496175" cy="3705225"/>
          </a:xfrm>
          <a:prstGeom prst="rect">
            <a:avLst/>
          </a:prstGeom>
        </p:spPr>
      </p:pic>
    </p:spTree>
    <p:extLst>
      <p:ext uri="{BB962C8B-B14F-4D97-AF65-F5344CB8AC3E}">
        <p14:creationId xmlns:p14="http://schemas.microsoft.com/office/powerpoint/2010/main" val="4097141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219200" y="1600200"/>
            <a:ext cx="7162800" cy="4419600"/>
          </a:xfrm>
        </p:spPr>
        <p:txBody>
          <a:bodyPr/>
          <a:lstStyle/>
          <a:p>
            <a:pPr marL="0" indent="0">
              <a:buNone/>
            </a:pPr>
            <a:r>
              <a:rPr lang="en-US" sz="20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0E7E4EE8-EDAB-C3D5-ABDE-5BEF9730BA16}"/>
              </a:ext>
            </a:extLst>
          </p:cNvPr>
          <p:cNvPicPr>
            <a:picLocks noChangeAspect="1"/>
          </p:cNvPicPr>
          <p:nvPr/>
        </p:nvPicPr>
        <p:blipFill>
          <a:blip r:embed="rId2"/>
          <a:stretch>
            <a:fillRect/>
          </a:stretch>
        </p:blipFill>
        <p:spPr>
          <a:xfrm>
            <a:off x="1543050" y="990600"/>
            <a:ext cx="6515100" cy="3190875"/>
          </a:xfrm>
          <a:prstGeom prst="rect">
            <a:avLst/>
          </a:prstGeom>
        </p:spPr>
      </p:pic>
      <p:sp>
        <p:nvSpPr>
          <p:cNvPr id="5" name="TextBox 4">
            <a:extLst>
              <a:ext uri="{FF2B5EF4-FFF2-40B4-BE49-F238E27FC236}">
                <a16:creationId xmlns:a16="http://schemas.microsoft.com/office/drawing/2014/main" id="{DC41CB23-5EB3-F80B-C84F-EEB4B7EBD545}"/>
              </a:ext>
            </a:extLst>
          </p:cNvPr>
          <p:cNvSpPr txBox="1"/>
          <p:nvPr/>
        </p:nvSpPr>
        <p:spPr>
          <a:xfrm>
            <a:off x="1580372" y="4242137"/>
            <a:ext cx="6934200" cy="2031325"/>
          </a:xfrm>
          <a:prstGeom prst="rect">
            <a:avLst/>
          </a:prstGeom>
          <a:noFill/>
        </p:spPr>
        <p:txBody>
          <a:bodyPr wrap="square" rtlCol="0">
            <a:spAutoFit/>
          </a:bodyPr>
          <a:lstStyle/>
          <a:p>
            <a:r>
              <a:rPr lang="en-US" dirty="0"/>
              <a:t>USE OF DEEP LEARNING IN SMART AGRICULTURE Z. have compiled a comprehensive bibliography on the recent trends of DL-based CNNs in the area of Smart Agriculture. The main feature by which DL networks are distinguished from neural networks is their depth, and that feature makes them capable of discovering latent structures within unlabeled and unstructured data.</a:t>
            </a:r>
            <a:endParaRPr lang="en-IN" dirty="0"/>
          </a:p>
        </p:txBody>
      </p:sp>
    </p:spTree>
    <p:extLst>
      <p:ext uri="{BB962C8B-B14F-4D97-AF65-F5344CB8AC3E}">
        <p14:creationId xmlns:p14="http://schemas.microsoft.com/office/powerpoint/2010/main" val="86822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295400"/>
            <a:ext cx="7696199" cy="5105400"/>
          </a:xfrm>
        </p:spPr>
        <p:txBody>
          <a:bodyPr>
            <a:normAutofit fontScale="92500"/>
          </a:bodyPr>
          <a:lstStyle/>
          <a:p>
            <a:r>
              <a:rPr lang="en-US" sz="2400" dirty="0">
                <a:solidFill>
                  <a:schemeClr val="tx1"/>
                </a:solidFill>
              </a:rPr>
              <a:t>B. AGRICULTURAL ADVISORY SYSTEMS discuss a chat-bot based farmers’ query answering system through which they can get specific answers to their queries. The system uses online web resources like documents as training data and Natural Language Processing to develop a DL-based Recurrent Neural Network (RNN) framework.</a:t>
            </a:r>
          </a:p>
          <a:p>
            <a:r>
              <a:rPr lang="en-US" sz="2400" dirty="0">
                <a:solidFill>
                  <a:schemeClr val="tx1"/>
                </a:solidFill>
              </a:rPr>
              <a:t>C. EDAPHIC PARAMETERS ESTIMATION Many researchers have devoted attention to the estimation of soil parameters which play a dominant role in other factors such as prevention of non-infectious diseases and increasing crop yield. </a:t>
            </a:r>
          </a:p>
          <a:p>
            <a:r>
              <a:rPr lang="en-US" sz="2400" dirty="0">
                <a:solidFill>
                  <a:schemeClr val="tx1"/>
                </a:solidFill>
              </a:rPr>
              <a:t>D. REAL-TIME PEST DETECTION Pest detection has been investigated by some researchers. </a:t>
            </a:r>
          </a:p>
        </p:txBody>
      </p:sp>
    </p:spTree>
    <p:extLst>
      <p:ext uri="{BB962C8B-B14F-4D97-AF65-F5344CB8AC3E}">
        <p14:creationId xmlns:p14="http://schemas.microsoft.com/office/powerpoint/2010/main" val="325520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599" y="6091793"/>
            <a:ext cx="8757989" cy="633383"/>
          </a:xfrm>
        </p:spPr>
        <p:txBody>
          <a:bodyPr>
            <a:normAutofit/>
          </a:bodyPr>
          <a:lstStyle/>
          <a:p>
            <a:pPr marL="0" indent="0" algn="ctr">
              <a:buNone/>
            </a:pPr>
            <a:r>
              <a:rPr lang="en-US" sz="2000" dirty="0">
                <a:solidFill>
                  <a:schemeClr val="tx1"/>
                </a:solidFill>
                <a:latin typeface="Times New Roman" panose="02020603050405020304" pitchFamily="18" charset="0"/>
                <a:cs typeface="Times New Roman" panose="02020603050405020304" pitchFamily="18" charset="0"/>
              </a:rPr>
              <a:t>Figure 3: Photo Alive! Services</a:t>
            </a:r>
          </a:p>
        </p:txBody>
      </p:sp>
      <p:pic>
        <p:nvPicPr>
          <p:cNvPr id="4" name="Picture 3">
            <a:extLst>
              <a:ext uri="{FF2B5EF4-FFF2-40B4-BE49-F238E27FC236}">
                <a16:creationId xmlns:a16="http://schemas.microsoft.com/office/drawing/2014/main" id="{23971B70-107C-1BDB-44FD-234094E5848E}"/>
              </a:ext>
            </a:extLst>
          </p:cNvPr>
          <p:cNvPicPr>
            <a:picLocks noChangeAspect="1"/>
          </p:cNvPicPr>
          <p:nvPr/>
        </p:nvPicPr>
        <p:blipFill>
          <a:blip r:embed="rId2"/>
          <a:stretch>
            <a:fillRect/>
          </a:stretch>
        </p:blipFill>
        <p:spPr>
          <a:xfrm>
            <a:off x="1438275" y="304800"/>
            <a:ext cx="7705725" cy="2886075"/>
          </a:xfrm>
          <a:prstGeom prst="rect">
            <a:avLst/>
          </a:prstGeom>
        </p:spPr>
      </p:pic>
      <p:pic>
        <p:nvPicPr>
          <p:cNvPr id="6" name="Picture 5">
            <a:extLst>
              <a:ext uri="{FF2B5EF4-FFF2-40B4-BE49-F238E27FC236}">
                <a16:creationId xmlns:a16="http://schemas.microsoft.com/office/drawing/2014/main" id="{78D0FB0C-D3BA-3395-1B7F-8DD5CB567213}"/>
              </a:ext>
            </a:extLst>
          </p:cNvPr>
          <p:cNvPicPr>
            <a:picLocks noChangeAspect="1"/>
          </p:cNvPicPr>
          <p:nvPr/>
        </p:nvPicPr>
        <p:blipFill>
          <a:blip r:embed="rId3"/>
          <a:stretch>
            <a:fillRect/>
          </a:stretch>
        </p:blipFill>
        <p:spPr>
          <a:xfrm>
            <a:off x="2158288" y="3027143"/>
            <a:ext cx="6791325" cy="3733800"/>
          </a:xfrm>
          <a:prstGeom prst="rect">
            <a:avLst/>
          </a:prstGeom>
        </p:spPr>
      </p:pic>
    </p:spTree>
    <p:extLst>
      <p:ext uri="{BB962C8B-B14F-4D97-AF65-F5344CB8AC3E}">
        <p14:creationId xmlns:p14="http://schemas.microsoft.com/office/powerpoint/2010/main" val="4079903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796</TotalTime>
  <Words>1351</Words>
  <Application>Microsoft Office PowerPoint</Application>
  <PresentationFormat>On-screen Show (4:3)</PresentationFormat>
  <Paragraphs>82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Aparajita</vt:lpstr>
      <vt:lpstr>Arial</vt:lpstr>
      <vt:lpstr>Bell MT</vt:lpstr>
      <vt:lpstr>Calibri</vt:lpstr>
      <vt:lpstr>Century Gothic</vt:lpstr>
      <vt:lpstr>Times New Roman</vt:lpstr>
      <vt:lpstr>Wingdings</vt:lpstr>
      <vt:lpstr>Wingdings 3</vt:lpstr>
      <vt:lpstr>Wisp</vt:lpstr>
      <vt:lpstr> RAJARAJESWARI COLLEGE OF ENGINEERING  MYSORE ROAD ,BANGALORE-560074 (Affiliated to Visvesvaraya Technological University, Belgaum)  </vt:lpstr>
      <vt:lpstr>PRESENTATION FLOW</vt:lpstr>
      <vt:lpstr>INTRODUCTION</vt:lpstr>
      <vt:lpstr>TECHNOLOGY</vt:lpstr>
      <vt:lpstr>PowerPoint Presentation</vt:lpstr>
      <vt:lpstr>METHODOLOGIES  </vt:lpstr>
      <vt:lpstr>PowerPoint Presentation</vt:lpstr>
      <vt:lpstr>PowerPoint Presentation</vt:lpstr>
      <vt:lpstr>PowerPoint Presentation</vt:lpstr>
      <vt:lpstr>ADVANTAGES</vt:lpstr>
      <vt:lpstr> DISADVANTAGES  </vt:lpstr>
      <vt:lpstr>APPLICATIONS</vt:lpstr>
      <vt:lpstr> 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WHEELCHAIR BASED ON EYE TRACKING</dc:title>
  <dc:creator>ADMIN</dc:creator>
  <cp:lastModifiedBy>Kumar C</cp:lastModifiedBy>
  <cp:revision>145</cp:revision>
  <dcterms:created xsi:type="dcterms:W3CDTF">2017-03-10T17:18:40Z</dcterms:created>
  <dcterms:modified xsi:type="dcterms:W3CDTF">2023-04-20T12:54:22Z</dcterms:modified>
</cp:coreProperties>
</file>