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B9C0AA-539A-4A1E-93D5-94DD716E569D}" v="90" dt="2024-07-04T05:51:49.6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447" autoAdjust="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garapu%20Mahesh\Downloads\Excel_Project_161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garapu%20Mahesh\Downloads\Excel_Project_161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garapu%20Mahesh\Downloads\Excel_Project_161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garapu%20Mahesh\Downloads\Excel_Project_161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[Excel_Project_1611.xlsx]Pivot_Table!Distribution of Companies</c:name>
    <c:fmtId val="20"/>
  </c:pivotSource>
  <c:chart>
    <c:autoTitleDeleted val="1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Pivot_Table!$C$5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218-4CB0-8B38-9FA416ACBAB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218-4CB0-8B38-9FA416ACBAB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7218-4CB0-8B38-9FA416ACBAB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Pivot_Table!$B$6:$B$9</c:f>
              <c:strCache>
                <c:ptCount val="3"/>
                <c:pt idx="0">
                  <c:v>Large</c:v>
                </c:pt>
                <c:pt idx="1">
                  <c:v>Medium</c:v>
                </c:pt>
                <c:pt idx="2">
                  <c:v>Small</c:v>
                </c:pt>
              </c:strCache>
            </c:strRef>
          </c:cat>
          <c:val>
            <c:numRef>
              <c:f>Pivot_Table!$C$6:$C$9</c:f>
              <c:numCache>
                <c:formatCode>0.00%</c:formatCode>
                <c:ptCount val="3"/>
                <c:pt idx="0">
                  <c:v>0.50666666666666671</c:v>
                </c:pt>
                <c:pt idx="1">
                  <c:v>0.26</c:v>
                </c:pt>
                <c:pt idx="2">
                  <c:v>0.23333333333333334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218-4CB0-8B38-9FA416ACBAB1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[Excel_Project_1611.xlsx]Pivot_Table!Count of Employees Across Experience Level and Enrollment Type</c:name>
    <c:fmtId val="25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t" anchorCtr="0">
              <a:spAutoFit/>
            </a:bodyPr>
            <a:lstStyle/>
            <a:p>
              <a:pPr algn="r"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3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F0F6F4F0-EC52-4193-ADDB-CC36C4D52F6B}" type="VALUE">
                  <a:rPr lang="en-US">
                    <a:solidFill>
                      <a:sysClr val="windowText" lastClr="000000"/>
                    </a:solidFill>
                  </a:rPr>
                  <a:pPr>
                    <a:defRPr sz="900" b="0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5"/>
        <c:spPr>
          <a:solidFill>
            <a:schemeClr val="accent3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DCCD8EFA-7A23-402D-B669-D738D8C4CB49}" type="VALUE">
                  <a:rPr lang="en-US">
                    <a:solidFill>
                      <a:sysClr val="windowText" lastClr="000000"/>
                    </a:solidFill>
                  </a:rPr>
                  <a:pPr>
                    <a:defRPr sz="900" b="0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6"/>
        <c:spPr>
          <a:solidFill>
            <a:schemeClr val="accent3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4C7BB9B5-5743-4135-8908-9E2DFC7867DE}" type="VALUE">
                  <a:rPr lang="en-US">
                    <a:solidFill>
                      <a:sysClr val="windowText" lastClr="000000"/>
                    </a:solidFill>
                  </a:rPr>
                  <a:pPr>
                    <a:defRPr sz="900" b="0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7"/>
        <c:spPr>
          <a:solidFill>
            <a:schemeClr val="accent3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C6592EFF-A12A-427A-B55F-A204E59D2724}" type="VALUE">
                  <a:rPr lang="en-US">
                    <a:solidFill>
                      <a:sysClr val="windowText" lastClr="000000"/>
                    </a:solidFill>
                  </a:rPr>
                  <a:pPr>
                    <a:defRPr sz="900" b="0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293EFEA4-9660-425C-98F4-DB9120BAE6B8}" type="VALUE">
                  <a:rPr lang="en-US">
                    <a:solidFill>
                      <a:sysClr val="windowText" lastClr="000000"/>
                    </a:solidFill>
                  </a:rPr>
                  <a:pPr>
                    <a:defRPr sz="900" b="0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5.6913117012578257E-2"/>
                  <c:h val="6.3547806524184472E-2"/>
                </c:manualLayout>
              </c15:layout>
              <c15:dlblFieldTable/>
              <c15:showDataLabelsRange val="0"/>
            </c:ext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t" anchorCtr="0">
                <a:spAutoFit/>
              </a:bodyPr>
              <a:lstStyle/>
              <a:p>
                <a:pPr algn="r"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fld id="{4C1CFD78-DF15-482F-9A65-3DBDEF56BF47}" type="VALUE">
                  <a:rPr lang="en-US">
                    <a:solidFill>
                      <a:sysClr val="windowText" lastClr="000000"/>
                    </a:solidFill>
                  </a:rPr>
                  <a:pPr algn="r">
                    <a:defRPr sz="900" b="0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t" anchorCtr="0">
              <a:spAutoFit/>
            </a:bodyPr>
            <a:lstStyle/>
            <a:p>
              <a:pPr algn="r"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7A814D47-4006-4393-A567-2A389ECB6EC6}" type="VALUE">
                  <a:rPr lang="en-US">
                    <a:solidFill>
                      <a:sysClr val="windowText" lastClr="000000"/>
                    </a:solidFill>
                  </a:rPr>
                  <a:pPr>
                    <a:defRPr sz="900" b="0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5BBF220B-650A-4178-86AD-05BE3E7C0A3C}" type="VALUE">
                  <a:rPr lang="en-US">
                    <a:solidFill>
                      <a:sysClr val="windowText" lastClr="000000"/>
                    </a:solidFill>
                  </a:rPr>
                  <a:pPr>
                    <a:defRPr sz="900" b="0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FD6F3DF1-ED80-4F69-B8FF-5CDE70049CED}" type="VALUE">
                  <a:rPr lang="en-US">
                    <a:solidFill>
                      <a:sysClr val="windowText" lastClr="000000"/>
                    </a:solidFill>
                  </a:rPr>
                  <a:pPr>
                    <a:defRPr sz="900" b="0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t" anchorCtr="0">
              <a:spAutoFit/>
            </a:bodyPr>
            <a:lstStyle/>
            <a:p>
              <a:pPr algn="r"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t" anchorCtr="0">
                <a:spAutoFit/>
              </a:bodyPr>
              <a:lstStyle/>
              <a:p>
                <a:pPr algn="r"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fld id="{4C1CFD78-DF15-482F-9A65-3DBDEF56BF47}" type="VALUE">
                  <a:rPr lang="en-US">
                    <a:solidFill>
                      <a:sysClr val="windowText" lastClr="000000"/>
                    </a:solidFill>
                  </a:rPr>
                  <a:pPr algn="r">
                    <a:defRPr sz="900" b="0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t" anchorCtr="0">
              <a:spAutoFit/>
            </a:bodyPr>
            <a:lstStyle/>
            <a:p>
              <a:pPr algn="r"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2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7A814D47-4006-4393-A567-2A389ECB6EC6}" type="VALUE">
                  <a:rPr lang="en-US">
                    <a:solidFill>
                      <a:sysClr val="windowText" lastClr="000000"/>
                    </a:solidFill>
                  </a:rPr>
                  <a:pPr>
                    <a:defRPr sz="900" b="0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7"/>
        <c:spPr>
          <a:solidFill>
            <a:schemeClr val="accent2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5BBF220B-650A-4178-86AD-05BE3E7C0A3C}" type="VALUE">
                  <a:rPr lang="en-US">
                    <a:solidFill>
                      <a:sysClr val="windowText" lastClr="000000"/>
                    </a:solidFill>
                  </a:rPr>
                  <a:pPr>
                    <a:defRPr sz="900" b="0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3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C6592EFF-A12A-427A-B55F-A204E59D2724}" type="VALUE">
                  <a:rPr lang="en-US">
                    <a:solidFill>
                      <a:sysClr val="windowText" lastClr="000000"/>
                    </a:solidFill>
                  </a:rPr>
                  <a:pPr>
                    <a:defRPr sz="900" b="0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0"/>
        <c:spPr>
          <a:solidFill>
            <a:schemeClr val="accent3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4C7BB9B5-5743-4135-8908-9E2DFC7867DE}" type="VALUE">
                  <a:rPr lang="en-US">
                    <a:solidFill>
                      <a:sysClr val="windowText" lastClr="000000"/>
                    </a:solidFill>
                  </a:rPr>
                  <a:pPr>
                    <a:defRPr sz="900" b="0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1"/>
        <c:spPr>
          <a:solidFill>
            <a:schemeClr val="accent3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F0F6F4F0-EC52-4193-ADDB-CC36C4D52F6B}" type="VALUE">
                  <a:rPr lang="en-US">
                    <a:solidFill>
                      <a:sysClr val="windowText" lastClr="000000"/>
                    </a:solidFill>
                  </a:rPr>
                  <a:pPr>
                    <a:defRPr sz="900" b="0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2"/>
        <c:spPr>
          <a:solidFill>
            <a:schemeClr val="accent3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DCCD8EFA-7A23-402D-B669-D738D8C4CB49}" type="VALUE">
                  <a:rPr lang="en-US">
                    <a:solidFill>
                      <a:sysClr val="windowText" lastClr="000000"/>
                    </a:solidFill>
                  </a:rPr>
                  <a:pPr>
                    <a:defRPr sz="900" b="0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4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293EFEA4-9660-425C-98F4-DB9120BAE6B8}" type="VALUE">
                  <a:rPr lang="en-US">
                    <a:solidFill>
                      <a:sysClr val="windowText" lastClr="000000"/>
                    </a:solidFill>
                  </a:rPr>
                  <a:pPr>
                    <a:defRPr sz="900" b="0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5.6913117012578257E-2"/>
                  <c:h val="6.3547806524184472E-2"/>
                </c:manualLayout>
              </c15:layout>
              <c15:dlblFieldTable/>
              <c15:showDataLabelsRange val="0"/>
            </c:ext>
          </c:extLst>
        </c:dLbl>
      </c:pivotFmt>
      <c:pivotFmt>
        <c:idx val="25"/>
        <c:spPr>
          <a:solidFill>
            <a:schemeClr val="accent4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FD6F3DF1-ED80-4F69-B8FF-5CDE70049CED}" type="VALUE">
                  <a:rPr lang="en-US">
                    <a:solidFill>
                      <a:sysClr val="windowText" lastClr="000000"/>
                    </a:solidFill>
                  </a:rPr>
                  <a:pPr>
                    <a:defRPr sz="900" b="0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t" anchorCtr="0">
              <a:spAutoFit/>
            </a:bodyPr>
            <a:lstStyle/>
            <a:p>
              <a:pPr algn="r"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t" anchorCtr="0">
                <a:spAutoFit/>
              </a:bodyPr>
              <a:lstStyle/>
              <a:p>
                <a:pPr algn="r"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fld id="{4C1CFD78-DF15-482F-9A65-3DBDEF56BF47}" type="VALUE">
                  <a:rPr lang="en-US">
                    <a:solidFill>
                      <a:sysClr val="windowText" lastClr="000000"/>
                    </a:solidFill>
                  </a:rPr>
                  <a:pPr algn="r">
                    <a:defRPr sz="900" b="0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t" anchorCtr="0">
              <a:spAutoFit/>
            </a:bodyPr>
            <a:lstStyle/>
            <a:p>
              <a:pPr algn="r"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2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7A814D47-4006-4393-A567-2A389ECB6EC6}" type="VALUE">
                  <a:rPr lang="en-US">
                    <a:solidFill>
                      <a:sysClr val="windowText" lastClr="000000"/>
                    </a:solidFill>
                  </a:rPr>
                  <a:pPr>
                    <a:defRPr sz="900" b="0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30"/>
        <c:spPr>
          <a:solidFill>
            <a:schemeClr val="accent2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5BBF220B-650A-4178-86AD-05BE3E7C0A3C}" type="VALUE">
                  <a:rPr lang="en-US">
                    <a:solidFill>
                      <a:sysClr val="windowText" lastClr="000000"/>
                    </a:solidFill>
                  </a:rPr>
                  <a:pPr>
                    <a:defRPr sz="900" b="0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3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C6592EFF-A12A-427A-B55F-A204E59D2724}" type="VALUE">
                  <a:rPr lang="en-US">
                    <a:solidFill>
                      <a:sysClr val="windowText" lastClr="000000"/>
                    </a:solidFill>
                  </a:rPr>
                  <a:pPr>
                    <a:defRPr sz="900" b="0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33"/>
        <c:spPr>
          <a:solidFill>
            <a:schemeClr val="accent3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4C7BB9B5-5743-4135-8908-9E2DFC7867DE}" type="VALUE">
                  <a:rPr lang="en-US">
                    <a:solidFill>
                      <a:sysClr val="windowText" lastClr="000000"/>
                    </a:solidFill>
                  </a:rPr>
                  <a:pPr>
                    <a:defRPr sz="900" b="0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34"/>
        <c:spPr>
          <a:solidFill>
            <a:schemeClr val="accent3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F0F6F4F0-EC52-4193-ADDB-CC36C4D52F6B}" type="VALUE">
                  <a:rPr lang="en-US">
                    <a:solidFill>
                      <a:sysClr val="windowText" lastClr="000000"/>
                    </a:solidFill>
                  </a:rPr>
                  <a:pPr>
                    <a:defRPr sz="900" b="0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35"/>
        <c:spPr>
          <a:solidFill>
            <a:schemeClr val="accent3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DCCD8EFA-7A23-402D-B669-D738D8C4CB49}" type="VALUE">
                  <a:rPr lang="en-US">
                    <a:solidFill>
                      <a:sysClr val="windowText" lastClr="000000"/>
                    </a:solidFill>
                  </a:rPr>
                  <a:pPr>
                    <a:defRPr sz="900" b="0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4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293EFEA4-9660-425C-98F4-DB9120BAE6B8}" type="VALUE">
                  <a:rPr lang="en-US">
                    <a:solidFill>
                      <a:sysClr val="windowText" lastClr="000000"/>
                    </a:solidFill>
                  </a:rPr>
                  <a:pPr>
                    <a:defRPr sz="900" b="0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5.6913117012578257E-2"/>
                  <c:h val="6.3547806524184472E-2"/>
                </c:manualLayout>
              </c15:layout>
              <c15:dlblFieldTable/>
              <c15:showDataLabelsRange val="0"/>
            </c:ext>
          </c:extLst>
        </c:dLbl>
      </c:pivotFmt>
      <c:pivotFmt>
        <c:idx val="38"/>
        <c:spPr>
          <a:solidFill>
            <a:schemeClr val="accent4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FD6F3DF1-ED80-4F69-B8FF-5CDE70049CED}" type="VALUE">
                  <a:rPr lang="en-US">
                    <a:solidFill>
                      <a:sysClr val="windowText" lastClr="000000"/>
                    </a:solidFill>
                  </a:rPr>
                  <a:pPr>
                    <a:defRPr sz="900" b="0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t" anchorCtr="0">
              <a:spAutoFit/>
            </a:bodyPr>
            <a:lstStyle/>
            <a:p>
              <a:pPr algn="r"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t" anchorCtr="0">
                <a:spAutoFit/>
              </a:bodyPr>
              <a:lstStyle/>
              <a:p>
                <a:pPr algn="r"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fld id="{4C1CFD78-DF15-482F-9A65-3DBDEF56BF47}" type="VALUE">
                  <a:rPr lang="en-US">
                    <a:solidFill>
                      <a:sysClr val="windowText" lastClr="000000"/>
                    </a:solidFill>
                  </a:rPr>
                  <a:pPr algn="r">
                    <a:defRPr sz="900" b="0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t" anchorCtr="0">
              <a:spAutoFit/>
            </a:bodyPr>
            <a:lstStyle/>
            <a:p>
              <a:pPr algn="r"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2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7A814D47-4006-4393-A567-2A389ECB6EC6}" type="VALUE">
                  <a:rPr lang="en-US">
                    <a:solidFill>
                      <a:sysClr val="windowText" lastClr="000000"/>
                    </a:solidFill>
                  </a:rPr>
                  <a:pPr>
                    <a:defRPr sz="900" b="0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43"/>
        <c:spPr>
          <a:solidFill>
            <a:schemeClr val="accent2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5BBF220B-650A-4178-86AD-05BE3E7C0A3C}" type="VALUE">
                  <a:rPr lang="en-US">
                    <a:solidFill>
                      <a:sysClr val="windowText" lastClr="000000"/>
                    </a:solidFill>
                  </a:rPr>
                  <a:pPr>
                    <a:defRPr sz="900" b="0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3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C6592EFF-A12A-427A-B55F-A204E59D2724}" type="VALUE">
                  <a:rPr lang="en-US">
                    <a:solidFill>
                      <a:sysClr val="windowText" lastClr="000000"/>
                    </a:solidFill>
                  </a:rPr>
                  <a:pPr>
                    <a:defRPr sz="900" b="0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46"/>
        <c:spPr>
          <a:solidFill>
            <a:schemeClr val="accent3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4C7BB9B5-5743-4135-8908-9E2DFC7867DE}" type="VALUE">
                  <a:rPr lang="en-US">
                    <a:solidFill>
                      <a:sysClr val="windowText" lastClr="000000"/>
                    </a:solidFill>
                  </a:rPr>
                  <a:pPr>
                    <a:defRPr sz="900" b="0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47"/>
        <c:spPr>
          <a:solidFill>
            <a:schemeClr val="accent3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F0F6F4F0-EC52-4193-ADDB-CC36C4D52F6B}" type="VALUE">
                  <a:rPr lang="en-US">
                    <a:solidFill>
                      <a:sysClr val="windowText" lastClr="000000"/>
                    </a:solidFill>
                  </a:rPr>
                  <a:pPr>
                    <a:defRPr sz="900" b="0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48"/>
        <c:spPr>
          <a:solidFill>
            <a:schemeClr val="accent3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DCCD8EFA-7A23-402D-B669-D738D8C4CB49}" type="VALUE">
                  <a:rPr lang="en-US">
                    <a:solidFill>
                      <a:sysClr val="windowText" lastClr="000000"/>
                    </a:solidFill>
                  </a:rPr>
                  <a:pPr>
                    <a:defRPr sz="900" b="0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4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293EFEA4-9660-425C-98F4-DB9120BAE6B8}" type="VALUE">
                  <a:rPr lang="en-US">
                    <a:solidFill>
                      <a:sysClr val="windowText" lastClr="000000"/>
                    </a:solidFill>
                  </a:rPr>
                  <a:pPr>
                    <a:defRPr sz="900" b="0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5.6913117012578257E-2"/>
                  <c:h val="6.3547806524184472E-2"/>
                </c:manualLayout>
              </c15:layout>
              <c15:dlblFieldTable/>
              <c15:showDataLabelsRange val="0"/>
            </c:ext>
          </c:extLst>
        </c:dLbl>
      </c:pivotFmt>
      <c:pivotFmt>
        <c:idx val="51"/>
        <c:spPr>
          <a:solidFill>
            <a:schemeClr val="accent4"/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FD6F3DF1-ED80-4F69-B8FF-5CDE70049CED}" type="VALUE">
                  <a:rPr lang="en-US">
                    <a:solidFill>
                      <a:sysClr val="windowText" lastClr="000000"/>
                    </a:solidFill>
                  </a:rPr>
                  <a:pPr>
                    <a:defRPr sz="900" b="0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2"/>
          </a:solidFill>
          <a:ln>
            <a:noFill/>
          </a:ln>
          <a:effectLst/>
        </c:spPr>
      </c:pivotFmt>
      <c:pivotFmt>
        <c:idx val="56"/>
        <c:spPr>
          <a:solidFill>
            <a:schemeClr val="accent2"/>
          </a:solidFill>
          <a:ln>
            <a:noFill/>
          </a:ln>
          <a:effectLst/>
        </c:spPr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3"/>
          </a:solidFill>
          <a:ln>
            <a:noFill/>
          </a:ln>
          <a:effectLst/>
        </c:spPr>
      </c:pivotFmt>
      <c:pivotFmt>
        <c:idx val="59"/>
        <c:spPr>
          <a:solidFill>
            <a:schemeClr val="accent3"/>
          </a:solidFill>
          <a:ln>
            <a:noFill/>
          </a:ln>
          <a:effectLst/>
        </c:spPr>
      </c:pivotFmt>
      <c:pivotFmt>
        <c:idx val="60"/>
        <c:spPr>
          <a:solidFill>
            <a:schemeClr val="accent3"/>
          </a:solidFill>
          <a:ln>
            <a:noFill/>
          </a:ln>
          <a:effectLst/>
        </c:spPr>
      </c:pivotFmt>
      <c:pivotFmt>
        <c:idx val="61"/>
        <c:spPr>
          <a:solidFill>
            <a:schemeClr val="accent3"/>
          </a:solidFill>
          <a:ln>
            <a:noFill/>
          </a:ln>
          <a:effectLst/>
        </c:spPr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4"/>
          </a:solidFill>
          <a:ln>
            <a:noFill/>
          </a:ln>
          <a:effectLst/>
        </c:spPr>
      </c:pivotFmt>
      <c:pivotFmt>
        <c:idx val="64"/>
        <c:spPr>
          <a:solidFill>
            <a:schemeClr val="accent4"/>
          </a:solidFill>
          <a:ln>
            <a:noFill/>
          </a:ln>
          <a:effectLst/>
        </c:spPr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3"/>
          </a:solidFill>
          <a:ln>
            <a:noFill/>
          </a:ln>
          <a:effectLst/>
        </c:spPr>
      </c:pivotFmt>
      <c:pivotFmt>
        <c:idx val="69"/>
        <c:spPr>
          <a:solidFill>
            <a:schemeClr val="accent3"/>
          </a:solidFill>
          <a:ln>
            <a:noFill/>
          </a:ln>
          <a:effectLst/>
        </c:spPr>
      </c:pivotFmt>
      <c:pivotFmt>
        <c:idx val="70"/>
        <c:spPr>
          <a:solidFill>
            <a:schemeClr val="accent3"/>
          </a:solidFill>
          <a:ln>
            <a:noFill/>
          </a:ln>
          <a:effectLst/>
        </c:spPr>
      </c:pivotFmt>
      <c:pivotFmt>
        <c:idx val="71"/>
        <c:spPr>
          <a:solidFill>
            <a:schemeClr val="accent3"/>
          </a:solidFill>
          <a:ln>
            <a:noFill/>
          </a:ln>
          <a:effectLst/>
        </c:spPr>
      </c:pivotFmt>
      <c:pivotFmt>
        <c:idx val="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3"/>
          </a:solidFill>
          <a:ln>
            <a:noFill/>
          </a:ln>
          <a:effectLst/>
        </c:spPr>
      </c:pivotFmt>
      <c:pivotFmt>
        <c:idx val="77"/>
        <c:spPr>
          <a:solidFill>
            <a:schemeClr val="accent3"/>
          </a:solidFill>
          <a:ln>
            <a:noFill/>
          </a:ln>
          <a:effectLst/>
        </c:spPr>
      </c:pivotFmt>
      <c:pivotFmt>
        <c:idx val="78"/>
        <c:spPr>
          <a:solidFill>
            <a:schemeClr val="accent3"/>
          </a:solidFill>
          <a:ln>
            <a:noFill/>
          </a:ln>
          <a:effectLst/>
        </c:spPr>
      </c:pivotFmt>
      <c:pivotFmt>
        <c:idx val="79"/>
        <c:spPr>
          <a:solidFill>
            <a:schemeClr val="accent3"/>
          </a:solidFill>
          <a:ln>
            <a:noFill/>
          </a:ln>
          <a:effectLst/>
        </c:spPr>
      </c:pivotFmt>
      <c:pivotFmt>
        <c:idx val="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Pivot_Table!$I$5:$I$6</c:f>
              <c:strCache>
                <c:ptCount val="1"/>
                <c:pt idx="0">
                  <c:v>Contract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BCD9-48E9-BDAF-B89CDDDCCCB4}"/>
              </c:ext>
            </c:extLst>
          </c:dPt>
          <c:cat>
            <c:strRef>
              <c:f>Pivot_Table!$H$7:$H$11</c:f>
              <c:strCache>
                <c:ptCount val="4"/>
                <c:pt idx="0">
                  <c:v>Entrylevel</c:v>
                </c:pt>
                <c:pt idx="1">
                  <c:v>Expert</c:v>
                </c:pt>
                <c:pt idx="2">
                  <c:v>Intermediate</c:v>
                </c:pt>
                <c:pt idx="3">
                  <c:v>Senior</c:v>
                </c:pt>
              </c:strCache>
            </c:strRef>
          </c:cat>
          <c:val>
            <c:numRef>
              <c:f>Pivot_Table!$I$7:$I$11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D9-48E9-BDAF-B89CDDDCCCB4}"/>
            </c:ext>
          </c:extLst>
        </c:ser>
        <c:ser>
          <c:idx val="1"/>
          <c:order val="1"/>
          <c:tx>
            <c:strRef>
              <c:f>Pivot_Table!$J$5:$J$6</c:f>
              <c:strCache>
                <c:ptCount val="1"/>
                <c:pt idx="0">
                  <c:v>Freelance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BCD9-48E9-BDAF-B89CDDDCCCB4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BCD9-48E9-BDAF-B89CDDDCCCB4}"/>
              </c:ext>
            </c:extLst>
          </c:dPt>
          <c:cat>
            <c:strRef>
              <c:f>Pivot_Table!$H$7:$H$11</c:f>
              <c:strCache>
                <c:ptCount val="4"/>
                <c:pt idx="0">
                  <c:v>Entrylevel</c:v>
                </c:pt>
                <c:pt idx="1">
                  <c:v>Expert</c:v>
                </c:pt>
                <c:pt idx="2">
                  <c:v>Intermediate</c:v>
                </c:pt>
                <c:pt idx="3">
                  <c:v>Senior</c:v>
                </c:pt>
              </c:strCache>
            </c:strRef>
          </c:cat>
          <c:val>
            <c:numRef>
              <c:f>Pivot_Table!$J$7:$J$11</c:f>
              <c:numCache>
                <c:formatCode>General</c:formatCode>
                <c:ptCount val="4"/>
                <c:pt idx="2">
                  <c:v>2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CD9-48E9-BDAF-B89CDDDCCCB4}"/>
            </c:ext>
          </c:extLst>
        </c:ser>
        <c:ser>
          <c:idx val="2"/>
          <c:order val="2"/>
          <c:tx>
            <c:strRef>
              <c:f>Pivot_Table!$K$5:$K$6</c:f>
              <c:strCache>
                <c:ptCount val="1"/>
                <c:pt idx="0">
                  <c:v>Full Time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BCD9-48E9-BDAF-B89CDDDCCCB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BCD9-48E9-BDAF-B89CDDDCCCB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BCD9-48E9-BDAF-B89CDDDCCCB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BCD9-48E9-BDAF-B89CDDDCCCB4}"/>
              </c:ext>
            </c:extLst>
          </c:dPt>
          <c:cat>
            <c:strRef>
              <c:f>Pivot_Table!$H$7:$H$11</c:f>
              <c:strCache>
                <c:ptCount val="4"/>
                <c:pt idx="0">
                  <c:v>Entrylevel</c:v>
                </c:pt>
                <c:pt idx="1">
                  <c:v>Expert</c:v>
                </c:pt>
                <c:pt idx="2">
                  <c:v>Intermediate</c:v>
                </c:pt>
                <c:pt idx="3">
                  <c:v>Senior</c:v>
                </c:pt>
              </c:strCache>
            </c:strRef>
          </c:cat>
          <c:val>
            <c:numRef>
              <c:f>Pivot_Table!$K$7:$K$11</c:f>
              <c:numCache>
                <c:formatCode>General</c:formatCode>
                <c:ptCount val="4"/>
                <c:pt idx="0">
                  <c:v>60</c:v>
                </c:pt>
                <c:pt idx="1">
                  <c:v>12</c:v>
                </c:pt>
                <c:pt idx="2">
                  <c:v>121</c:v>
                </c:pt>
                <c:pt idx="3">
                  <c:v>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BCD9-48E9-BDAF-B89CDDDCCCB4}"/>
            </c:ext>
          </c:extLst>
        </c:ser>
        <c:ser>
          <c:idx val="3"/>
          <c:order val="3"/>
          <c:tx>
            <c:strRef>
              <c:f>Pivot_Table!$L$5:$L$6</c:f>
              <c:strCache>
                <c:ptCount val="1"/>
                <c:pt idx="0">
                  <c:v>Part Time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BCD9-48E9-BDAF-B89CDDDCCCB4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F-BCD9-48E9-BDAF-B89CDDDCCCB4}"/>
              </c:ext>
            </c:extLst>
          </c:dPt>
          <c:cat>
            <c:strRef>
              <c:f>Pivot_Table!$H$7:$H$11</c:f>
              <c:strCache>
                <c:ptCount val="4"/>
                <c:pt idx="0">
                  <c:v>Entrylevel</c:v>
                </c:pt>
                <c:pt idx="1">
                  <c:v>Expert</c:v>
                </c:pt>
                <c:pt idx="2">
                  <c:v>Intermediate</c:v>
                </c:pt>
                <c:pt idx="3">
                  <c:v>Senior</c:v>
                </c:pt>
              </c:strCache>
            </c:strRef>
          </c:cat>
          <c:val>
            <c:numRef>
              <c:f>Pivot_Table!$L$7:$L$11</c:f>
              <c:numCache>
                <c:formatCode>General</c:formatCode>
                <c:ptCount val="4"/>
                <c:pt idx="0">
                  <c:v>6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BCD9-48E9-BDAF-B89CDDDCC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9"/>
        <c:overlap val="100"/>
        <c:axId val="2076861135"/>
        <c:axId val="2076858735"/>
      </c:barChart>
      <c:catAx>
        <c:axId val="2076861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6858735"/>
        <c:crosses val="autoZero"/>
        <c:auto val="1"/>
        <c:lblAlgn val="ctr"/>
        <c:lblOffset val="100"/>
        <c:noMultiLvlLbl val="0"/>
      </c:catAx>
      <c:valAx>
        <c:axId val="207685873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768611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[Excel_Project_1611.xlsx]Pivot_Table!Average Salary vs. Experience Level</c:name>
    <c:fmtId val="36"/>
  </c:pivotSource>
  <c:chart>
    <c:autoTitleDeleted val="1"/>
    <c:pivotFmts>
      <c:pivotFmt>
        <c:idx val="0"/>
        <c:dLbl>
          <c:idx val="0"/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ltUpDiag">
            <a:fgClr>
              <a:schemeClr val="accent1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1"/>
            </a:outerShdw>
          </a:effectLst>
        </c:spPr>
        <c:marker>
          <c:symbol val="circle"/>
          <c:size val="5"/>
          <c:spPr>
            <a:solidFill>
              <a:schemeClr val="accent1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pattFill prst="ltUpDiag">
            <a:fgClr>
              <a:schemeClr val="accent1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1"/>
            </a:outerShdw>
          </a:effectLst>
        </c:spPr>
        <c:marker>
          <c:symbol val="circle"/>
          <c:size val="5"/>
          <c:spPr>
            <a:solidFill>
              <a:schemeClr val="accent1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pattFill prst="ltUpDiag">
            <a:fgClr>
              <a:schemeClr val="accent1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1"/>
            </a:outerShdw>
          </a:effectLst>
        </c:spPr>
        <c:marker>
          <c:symbol val="circle"/>
          <c:size val="5"/>
          <c:spPr>
            <a:solidFill>
              <a:schemeClr val="accent1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Pivot_Table!$I$16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circle"/>
            <c:size val="5"/>
            <c:spPr>
              <a:solidFill>
                <a:schemeClr val="accent1"/>
              </a:solidFill>
              <a:ln w="22225">
                <a:solidFill>
                  <a:schemeClr val="lt1"/>
                </a:solidFill>
                <a:round/>
              </a:ln>
              <a:effectLst/>
            </c:spPr>
          </c:marker>
          <c:dLbls>
            <c:dLbl>
              <c:idx val="0"/>
              <c:layout>
                <c:manualLayout>
                  <c:x val="-4.3587684069611783E-2"/>
                  <c:y val="9.392265193370165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30B-4B57-B2B6-741AE5C2A46B}"/>
                </c:ext>
              </c:extLst>
            </c:dLbl>
            <c:dLbl>
              <c:idx val="1"/>
              <c:layout>
                <c:manualLayout>
                  <c:x val="-4.3587684069611832E-2"/>
                  <c:y val="8.839779005524861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3788487282463192E-2"/>
                      <c:h val="0.1352764606081698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330B-4B57-B2B6-741AE5C2A46B}"/>
                </c:ext>
              </c:extLst>
            </c:dLbl>
            <c:dLbl>
              <c:idx val="2"/>
              <c:layout>
                <c:manualLayout>
                  <c:x val="-4.8942436412316027E-2"/>
                  <c:y val="-2.762430939226519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30B-4B57-B2B6-741AE5C2A46B}"/>
                </c:ext>
              </c:extLst>
            </c:dLbl>
            <c:dLbl>
              <c:idx val="3"/>
              <c:layout>
                <c:manualLayout>
                  <c:x val="-4.0910307898259703E-2"/>
                  <c:y val="9.944751381215469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30B-4B57-B2B6-741AE5C2A46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Pivot_Table!$H$17:$H$21</c:f>
              <c:strCache>
                <c:ptCount val="4"/>
                <c:pt idx="0">
                  <c:v>Entrylevel</c:v>
                </c:pt>
                <c:pt idx="1">
                  <c:v>Expert</c:v>
                </c:pt>
                <c:pt idx="2">
                  <c:v>Intermediate</c:v>
                </c:pt>
                <c:pt idx="3">
                  <c:v>Senior</c:v>
                </c:pt>
              </c:strCache>
            </c:strRef>
          </c:cat>
          <c:val>
            <c:numRef>
              <c:f>Pivot_Table!$I$17:$I$21</c:f>
              <c:numCache>
                <c:formatCode>0.00</c:formatCode>
                <c:ptCount val="4"/>
                <c:pt idx="0">
                  <c:v>306357.85074626864</c:v>
                </c:pt>
                <c:pt idx="1">
                  <c:v>213846.15384615384</c:v>
                </c:pt>
                <c:pt idx="2">
                  <c:v>722127.0555555555</c:v>
                </c:pt>
                <c:pt idx="3">
                  <c:v>353621.24468085106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30B-4B57-B2B6-741AE5C2A46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marker val="1"/>
        <c:smooth val="0"/>
        <c:axId val="449453023"/>
        <c:axId val="449441983"/>
      </c:lineChart>
      <c:catAx>
        <c:axId val="4494530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9441983"/>
        <c:crosses val="autoZero"/>
        <c:auto val="1"/>
        <c:lblAlgn val="ctr"/>
        <c:lblOffset val="100"/>
        <c:noMultiLvlLbl val="0"/>
      </c:catAx>
      <c:valAx>
        <c:axId val="449441983"/>
        <c:scaling>
          <c:orientation val="minMax"/>
        </c:scaling>
        <c:delete val="0"/>
        <c:axPos val="l"/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9453023"/>
        <c:crosses val="autoZero"/>
        <c:crossBetween val="between"/>
        <c:dispUnits>
          <c:builtInUnit val="hundred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[Excel_Project_1611.xlsx]Pivot_Table!PivotTable2</c:name>
    <c:fmtId val="30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48829542021533023"/>
          <c:y val="0.14768636397085877"/>
          <c:w val="0.30085527880443513"/>
          <c:h val="0.7577341967768047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Pivot_Table!$F$5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Pivot_Table!$E$6:$E$50</c:f>
              <c:strCache>
                <c:ptCount val="44"/>
                <c:pt idx="0">
                  <c:v>3D Computer Vision Researcher</c:v>
                </c:pt>
                <c:pt idx="1">
                  <c:v>AI Scientist</c:v>
                </c:pt>
                <c:pt idx="2">
                  <c:v>Applied Data Scientist</c:v>
                </c:pt>
                <c:pt idx="3">
                  <c:v>Applied Machine Learning Scientist</c:v>
                </c:pt>
                <c:pt idx="4">
                  <c:v>BI Data Analyst</c:v>
                </c:pt>
                <c:pt idx="5">
                  <c:v>Big Data Architect</c:v>
                </c:pt>
                <c:pt idx="6">
                  <c:v>Big Data Engineer</c:v>
                </c:pt>
                <c:pt idx="7">
                  <c:v>Business Data Analyst</c:v>
                </c:pt>
                <c:pt idx="8">
                  <c:v>Cloud Data Engineer</c:v>
                </c:pt>
                <c:pt idx="9">
                  <c:v>Computer Vision Engineer</c:v>
                </c:pt>
                <c:pt idx="10">
                  <c:v>Computer Vision Software Engineer</c:v>
                </c:pt>
                <c:pt idx="11">
                  <c:v>Data Analyst</c:v>
                </c:pt>
                <c:pt idx="12">
                  <c:v>Data Analytics Engineer</c:v>
                </c:pt>
                <c:pt idx="13">
                  <c:v>Data Analytics Manager</c:v>
                </c:pt>
                <c:pt idx="14">
                  <c:v>Data Architect</c:v>
                </c:pt>
                <c:pt idx="15">
                  <c:v>Data Engineer</c:v>
                </c:pt>
                <c:pt idx="16">
                  <c:v>Data Engineering Manager</c:v>
                </c:pt>
                <c:pt idx="17">
                  <c:v>Data Science Consultant</c:v>
                </c:pt>
                <c:pt idx="18">
                  <c:v>Data Science Engineer</c:v>
                </c:pt>
                <c:pt idx="19">
                  <c:v>Data Science Manager</c:v>
                </c:pt>
                <c:pt idx="20">
                  <c:v>Data Scientist</c:v>
                </c:pt>
                <c:pt idx="21">
                  <c:v>Data Specialist</c:v>
                </c:pt>
                <c:pt idx="22">
                  <c:v>Director of Data Engineering</c:v>
                </c:pt>
                <c:pt idx="23">
                  <c:v>Director of Data Science</c:v>
                </c:pt>
                <c:pt idx="24">
                  <c:v>Finance Data Analyst</c:v>
                </c:pt>
                <c:pt idx="25">
                  <c:v>Financial Data Analyst</c:v>
                </c:pt>
                <c:pt idx="26">
                  <c:v>Head of Data</c:v>
                </c:pt>
                <c:pt idx="27">
                  <c:v>Head of Data Science</c:v>
                </c:pt>
                <c:pt idx="28">
                  <c:v>Lead Data Analyst</c:v>
                </c:pt>
                <c:pt idx="29">
                  <c:v>Lead Data Engineer</c:v>
                </c:pt>
                <c:pt idx="30">
                  <c:v>Lead Data Scientist</c:v>
                </c:pt>
                <c:pt idx="31">
                  <c:v>Machine Learning Developer</c:v>
                </c:pt>
                <c:pt idx="32">
                  <c:v>Machine Learning Engineer</c:v>
                </c:pt>
                <c:pt idx="33">
                  <c:v>Machine Learning Infrastructure Engineer</c:v>
                </c:pt>
                <c:pt idx="34">
                  <c:v>Machine Learning Manager</c:v>
                </c:pt>
                <c:pt idx="35">
                  <c:v>Machine Learning Scientist</c:v>
                </c:pt>
                <c:pt idx="36">
                  <c:v>Marketing Data Analyst</c:v>
                </c:pt>
                <c:pt idx="37">
                  <c:v>ML Engineer</c:v>
                </c:pt>
                <c:pt idx="38">
                  <c:v>Principal Data Analyst</c:v>
                </c:pt>
                <c:pt idx="39">
                  <c:v>Principal Data Engineer</c:v>
                </c:pt>
                <c:pt idx="40">
                  <c:v>Principal Data Scientist</c:v>
                </c:pt>
                <c:pt idx="41">
                  <c:v>Product Data Analyst</c:v>
                </c:pt>
                <c:pt idx="42">
                  <c:v>Research Scientist</c:v>
                </c:pt>
                <c:pt idx="43">
                  <c:v>Staff Data Scientist</c:v>
                </c:pt>
              </c:strCache>
            </c:strRef>
          </c:cat>
          <c:val>
            <c:numRef>
              <c:f>Pivot_Table!$F$6:$F$50</c:f>
              <c:numCache>
                <c:formatCode>General</c:formatCode>
                <c:ptCount val="44"/>
                <c:pt idx="0">
                  <c:v>400000</c:v>
                </c:pt>
                <c:pt idx="1">
                  <c:v>342800</c:v>
                </c:pt>
                <c:pt idx="2">
                  <c:v>74000</c:v>
                </c:pt>
                <c:pt idx="3">
                  <c:v>230700</c:v>
                </c:pt>
                <c:pt idx="4">
                  <c:v>1902045.3333333333</c:v>
                </c:pt>
                <c:pt idx="5">
                  <c:v>125000</c:v>
                </c:pt>
                <c:pt idx="6">
                  <c:v>455000</c:v>
                </c:pt>
                <c:pt idx="7">
                  <c:v>95000</c:v>
                </c:pt>
                <c:pt idx="8">
                  <c:v>140000</c:v>
                </c:pt>
                <c:pt idx="9">
                  <c:v>91500</c:v>
                </c:pt>
                <c:pt idx="10">
                  <c:v>75500</c:v>
                </c:pt>
                <c:pt idx="11">
                  <c:v>91243.428571428565</c:v>
                </c:pt>
                <c:pt idx="12">
                  <c:v>75666.666666666672</c:v>
                </c:pt>
                <c:pt idx="13">
                  <c:v>126666.66666666667</c:v>
                </c:pt>
                <c:pt idx="14">
                  <c:v>166666.66666666666</c:v>
                </c:pt>
                <c:pt idx="15">
                  <c:v>286730.97826086957</c:v>
                </c:pt>
                <c:pt idx="16">
                  <c:v>119799.8</c:v>
                </c:pt>
                <c:pt idx="17">
                  <c:v>122714.28571428571</c:v>
                </c:pt>
                <c:pt idx="18">
                  <c:v>96750</c:v>
                </c:pt>
                <c:pt idx="19">
                  <c:v>1700028.5714285714</c:v>
                </c:pt>
                <c:pt idx="20">
                  <c:v>841587.57142857148</c:v>
                </c:pt>
                <c:pt idx="21">
                  <c:v>165000</c:v>
                </c:pt>
                <c:pt idx="22">
                  <c:v>141250</c:v>
                </c:pt>
                <c:pt idx="23">
                  <c:v>183833.33333333334</c:v>
                </c:pt>
                <c:pt idx="24">
                  <c:v>45000</c:v>
                </c:pt>
                <c:pt idx="25">
                  <c:v>450000</c:v>
                </c:pt>
                <c:pt idx="26">
                  <c:v>184000</c:v>
                </c:pt>
                <c:pt idx="27">
                  <c:v>97500</c:v>
                </c:pt>
                <c:pt idx="28">
                  <c:v>569000</c:v>
                </c:pt>
                <c:pt idx="29">
                  <c:v>138400</c:v>
                </c:pt>
                <c:pt idx="30">
                  <c:v>1101666.6666666667</c:v>
                </c:pt>
                <c:pt idx="31">
                  <c:v>100000</c:v>
                </c:pt>
                <c:pt idx="32">
                  <c:v>386914.82608695654</c:v>
                </c:pt>
                <c:pt idx="33">
                  <c:v>119500</c:v>
                </c:pt>
                <c:pt idx="34">
                  <c:v>157000</c:v>
                </c:pt>
                <c:pt idx="35">
                  <c:v>168400</c:v>
                </c:pt>
                <c:pt idx="36">
                  <c:v>75000</c:v>
                </c:pt>
                <c:pt idx="37">
                  <c:v>3208000</c:v>
                </c:pt>
                <c:pt idx="38">
                  <c:v>170000</c:v>
                </c:pt>
                <c:pt idx="39">
                  <c:v>328333.33333333331</c:v>
                </c:pt>
                <c:pt idx="40">
                  <c:v>216500</c:v>
                </c:pt>
                <c:pt idx="41">
                  <c:v>235000</c:v>
                </c:pt>
                <c:pt idx="42">
                  <c:v>113324.91666666667</c:v>
                </c:pt>
                <c:pt idx="43">
                  <c:v>105000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E2-4AB3-BF96-A975AA59F0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762253423"/>
        <c:axId val="1762253903"/>
      </c:barChart>
      <c:catAx>
        <c:axId val="17622534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2253903"/>
        <c:crosses val="autoZero"/>
        <c:auto val="1"/>
        <c:lblAlgn val="ctr"/>
        <c:lblOffset val="100"/>
        <c:noMultiLvlLbl val="0"/>
      </c:catAx>
      <c:valAx>
        <c:axId val="17622539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800"/>
                  <a:t>Avg</a:t>
                </a:r>
                <a:r>
                  <a:rPr lang="en-IN" sz="800" baseline="0"/>
                  <a:t> of salary in Lackhs</a:t>
                </a:r>
                <a:endParaRPr lang="en-IN" baseline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2253423"/>
        <c:crosses val="autoZero"/>
        <c:crossBetween val="between"/>
        <c:dispUnits>
          <c:builtInUnit val="hundredThousands"/>
        </c:dispUnits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90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B1D59C-65D6-4A7E-B8B6-337BCF98F38E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AAFD6-5CAC-4B1E-A857-982F761964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358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0D8E-C331-41E8-8910-5C57B97C2D2C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30BF-2D10-4ACD-A514-F48D5FBAD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353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0D8E-C331-41E8-8910-5C57B97C2D2C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30BF-2D10-4ACD-A514-F48D5FBAD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63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0D8E-C331-41E8-8910-5C57B97C2D2C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30BF-2D10-4ACD-A514-F48D5FBAD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389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0D8E-C331-41E8-8910-5C57B97C2D2C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30BF-2D10-4ACD-A514-F48D5FBAD92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6408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0D8E-C331-41E8-8910-5C57B97C2D2C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30BF-2D10-4ACD-A514-F48D5FBAD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901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0D8E-C331-41E8-8910-5C57B97C2D2C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30BF-2D10-4ACD-A514-F48D5FBAD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791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0D8E-C331-41E8-8910-5C57B97C2D2C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30BF-2D10-4ACD-A514-F48D5FBAD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0904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0D8E-C331-41E8-8910-5C57B97C2D2C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30BF-2D10-4ACD-A514-F48D5FBAD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018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0D8E-C331-41E8-8910-5C57B97C2D2C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30BF-2D10-4ACD-A514-F48D5FBAD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632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0D8E-C331-41E8-8910-5C57B97C2D2C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30BF-2D10-4ACD-A514-F48D5FBAD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874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0D8E-C331-41E8-8910-5C57B97C2D2C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30BF-2D10-4ACD-A514-F48D5FBAD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936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0D8E-C331-41E8-8910-5C57B97C2D2C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30BF-2D10-4ACD-A514-F48D5FBAD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450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0D8E-C331-41E8-8910-5C57B97C2D2C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30BF-2D10-4ACD-A514-F48D5FBAD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71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0D8E-C331-41E8-8910-5C57B97C2D2C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30BF-2D10-4ACD-A514-F48D5FBAD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207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0D8E-C331-41E8-8910-5C57B97C2D2C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30BF-2D10-4ACD-A514-F48D5FBAD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313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0D8E-C331-41E8-8910-5C57B97C2D2C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30BF-2D10-4ACD-A514-F48D5FBAD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703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0D8E-C331-41E8-8910-5C57B97C2D2C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30BF-2D10-4ACD-A514-F48D5FBAD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013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1B50D8E-C331-41E8-8910-5C57B97C2D2C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030BF-2D10-4ACD-A514-F48D5FBAD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651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ABF96-23C9-6C43-1ABF-1A9BBB8E14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0ABAC-AC60-904D-ED03-4B0C52A8A6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Salary dataset</a:t>
            </a:r>
            <a:endParaRPr lang="en-IN" dirty="0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186B9ACE-019D-F8C7-E9F1-1A83A4CD74C3}"/>
              </a:ext>
            </a:extLst>
          </p:cNvPr>
          <p:cNvSpPr txBox="1"/>
          <p:nvPr/>
        </p:nvSpPr>
        <p:spPr>
          <a:xfrm>
            <a:off x="1154955" y="473626"/>
            <a:ext cx="3477438" cy="491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Montserrat Classic Bold"/>
              </a:rPr>
              <a:t>Newton School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3E9B90-8BE1-89FD-F713-BDE027059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34" y="553893"/>
            <a:ext cx="436409" cy="4364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BEAD8B-7AB5-2733-EB04-4A2988301235}"/>
              </a:ext>
            </a:extLst>
          </p:cNvPr>
          <p:cNvSpPr txBox="1"/>
          <p:nvPr/>
        </p:nvSpPr>
        <p:spPr>
          <a:xfrm>
            <a:off x="9193549" y="6138075"/>
            <a:ext cx="33201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spc="124" dirty="0">
                <a:solidFill>
                  <a:schemeClr val="tx1">
                    <a:lumMod val="65000"/>
                  </a:schemeClr>
                </a:solidFill>
                <a:latin typeface="Montserrat Classic"/>
              </a:rPr>
              <a:t>Presented by:</a:t>
            </a:r>
          </a:p>
          <a:p>
            <a:pPr algn="l"/>
            <a:r>
              <a:rPr lang="en-US" sz="1800" spc="124" dirty="0">
                <a:solidFill>
                  <a:schemeClr val="tx1">
                    <a:lumMod val="65000"/>
                  </a:schemeClr>
                </a:solidFill>
                <a:latin typeface="Montserrat Classic"/>
              </a:rPr>
              <a:t>Kumara Swamy Kongari</a:t>
            </a:r>
          </a:p>
        </p:txBody>
      </p:sp>
    </p:spTree>
    <p:extLst>
      <p:ext uri="{BB962C8B-B14F-4D97-AF65-F5344CB8AC3E}">
        <p14:creationId xmlns:p14="http://schemas.microsoft.com/office/powerpoint/2010/main" val="3369928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D39E5-1BE2-8DFA-A164-AEA6E81AD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2028470"/>
            <a:ext cx="9404723" cy="1400530"/>
          </a:xfrm>
        </p:spPr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8C586-F1E6-6C3D-C477-6D9DEF0BD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3189514"/>
            <a:ext cx="8946541" cy="3439886"/>
          </a:xfrm>
        </p:spPr>
        <p:txBody>
          <a:bodyPr/>
          <a:lstStyle/>
          <a:p>
            <a:r>
              <a:rPr lang="en-US" dirty="0"/>
              <a:t>Analyze the salary trends in the data science and help professionals.</a:t>
            </a:r>
            <a:endParaRPr lang="en-IN" dirty="0"/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531D95A7-B1DF-2EFB-C27F-78A82E827F3D}"/>
              </a:ext>
            </a:extLst>
          </p:cNvPr>
          <p:cNvSpPr txBox="1"/>
          <p:nvPr/>
        </p:nvSpPr>
        <p:spPr>
          <a:xfrm>
            <a:off x="854481" y="365976"/>
            <a:ext cx="2157205" cy="4741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Montserrat Classic Bold"/>
              </a:rPr>
              <a:t>Newton School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AE017A-063A-77DE-1D28-DE47856AE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35" y="553894"/>
            <a:ext cx="286186" cy="28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865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11F03-556E-5E03-C8AE-E93A269D9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673" y="1594967"/>
            <a:ext cx="9404723" cy="1400530"/>
          </a:xfrm>
        </p:spPr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F24D4-3088-66A0-344F-A5071761A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341" y="2967320"/>
            <a:ext cx="8946541" cy="3716510"/>
          </a:xfrm>
        </p:spPr>
        <p:txBody>
          <a:bodyPr/>
          <a:lstStyle/>
          <a:p>
            <a:r>
              <a:rPr lang="en-US" dirty="0"/>
              <a:t>How company size creates an impact on the data science job market</a:t>
            </a:r>
          </a:p>
          <a:p>
            <a:r>
              <a:rPr lang="en-US" dirty="0"/>
              <a:t>What are the specific roles that have a higher average salary in the field.</a:t>
            </a:r>
          </a:p>
          <a:p>
            <a:r>
              <a:rPr lang="en-US" dirty="0"/>
              <a:t>How level of experience and enrollment type vary the salary trends.</a:t>
            </a:r>
          </a:p>
          <a:p>
            <a:r>
              <a:rPr lang="en-US" dirty="0"/>
              <a:t>Which type of employee has a better future in data science.</a:t>
            </a:r>
            <a:endParaRPr lang="en-IN" dirty="0"/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5270DEC7-527B-5326-67E4-D21A0BE98F15}"/>
              </a:ext>
            </a:extLst>
          </p:cNvPr>
          <p:cNvSpPr txBox="1"/>
          <p:nvPr/>
        </p:nvSpPr>
        <p:spPr>
          <a:xfrm>
            <a:off x="688673" y="128924"/>
            <a:ext cx="2157205" cy="4741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Montserrat Classic Bold"/>
              </a:rPr>
              <a:t>Newton School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95A88B-1300-5994-58FF-AC4166040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35" y="316842"/>
            <a:ext cx="286186" cy="28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912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A398A-787D-A205-82D3-B372843D4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591" y="1417967"/>
            <a:ext cx="9404723" cy="1400530"/>
          </a:xfrm>
        </p:spPr>
        <p:txBody>
          <a:bodyPr/>
          <a:lstStyle/>
          <a:p>
            <a:r>
              <a:rPr lang="en-US" dirty="0"/>
              <a:t>Tools and approach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59780-295E-B83B-ABE1-78EFE4B87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0" y="2531889"/>
            <a:ext cx="8946541" cy="4195481"/>
          </a:xfrm>
        </p:spPr>
        <p:txBody>
          <a:bodyPr/>
          <a:lstStyle/>
          <a:p>
            <a:r>
              <a:rPr lang="en-US" dirty="0"/>
              <a:t>Data Collection: I have collected the data from the Newton School website.</a:t>
            </a:r>
          </a:p>
          <a:p>
            <a:r>
              <a:rPr lang="en-US" dirty="0"/>
              <a:t>Data processing and cleaning: I Checked for duplicates values &amp; null values, corrected data types using power query, and cleaned the given data set.</a:t>
            </a:r>
          </a:p>
          <a:p>
            <a:r>
              <a:rPr lang="en-US" dirty="0"/>
              <a:t>Data Analysis: Focused on exploring the distribution of large, medium and small companies. Analyze the experience vs average salary and count the total employees by their enrollment type.</a:t>
            </a:r>
          </a:p>
          <a:p>
            <a:r>
              <a:rPr lang="en-US" dirty="0"/>
              <a:t>Visualization tools: I used Excel for visualization to create different charts and pivot tables to understand the data. Created slicer to select the company location.</a:t>
            </a:r>
            <a:endParaRPr lang="en-IN" dirty="0"/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AA0FF26C-DEB2-D046-FE22-8460E301C728}"/>
              </a:ext>
            </a:extLst>
          </p:cNvPr>
          <p:cNvSpPr txBox="1"/>
          <p:nvPr/>
        </p:nvSpPr>
        <p:spPr>
          <a:xfrm>
            <a:off x="688673" y="128924"/>
            <a:ext cx="2157205" cy="4741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Montserrat Classic Bold"/>
              </a:rPr>
              <a:t>Newton School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608AE3-69C6-7F5E-1DF9-28AF41825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35" y="316842"/>
            <a:ext cx="286186" cy="28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0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572A2-0D86-8DB8-37D4-2F0E9FFDC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1475975"/>
            <a:ext cx="9404723" cy="1400530"/>
          </a:xfrm>
        </p:spPr>
        <p:txBody>
          <a:bodyPr/>
          <a:lstStyle/>
          <a:p>
            <a:r>
              <a:rPr lang="en-US" dirty="0"/>
              <a:t>Data acquisition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DE1C2-33F5-AD3A-2546-36D9256DF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876505"/>
            <a:ext cx="8946541" cy="4195481"/>
          </a:xfrm>
        </p:spPr>
        <p:txBody>
          <a:bodyPr/>
          <a:lstStyle/>
          <a:p>
            <a:r>
              <a:rPr lang="en-US" dirty="0"/>
              <a:t>Given data consists of 12 columns and 300 rows.</a:t>
            </a:r>
          </a:p>
          <a:p>
            <a:r>
              <a:rPr lang="en-US" dirty="0"/>
              <a:t>Index, experience level, </a:t>
            </a:r>
            <a:r>
              <a:rPr lang="en-US" dirty="0" err="1"/>
              <a:t>employment_type</a:t>
            </a:r>
            <a:r>
              <a:rPr lang="en-US" dirty="0"/>
              <a:t>, </a:t>
            </a:r>
            <a:r>
              <a:rPr lang="en-US" dirty="0" err="1"/>
              <a:t>job_title</a:t>
            </a:r>
            <a:r>
              <a:rPr lang="en-US" dirty="0"/>
              <a:t>, </a:t>
            </a:r>
            <a:r>
              <a:rPr lang="en-US" dirty="0" err="1"/>
              <a:t>salary_currency</a:t>
            </a:r>
            <a:r>
              <a:rPr lang="en-US" dirty="0"/>
              <a:t>, </a:t>
            </a:r>
            <a:r>
              <a:rPr lang="en-US" dirty="0" err="1"/>
              <a:t>employee_residence</a:t>
            </a:r>
            <a:r>
              <a:rPr lang="en-US" dirty="0"/>
              <a:t>, </a:t>
            </a:r>
            <a:r>
              <a:rPr lang="en-US" dirty="0" err="1"/>
              <a:t>company_location</a:t>
            </a:r>
            <a:r>
              <a:rPr lang="en-US" dirty="0"/>
              <a:t> and </a:t>
            </a:r>
            <a:r>
              <a:rPr lang="en-US" dirty="0" err="1"/>
              <a:t>company_size</a:t>
            </a:r>
            <a:r>
              <a:rPr lang="en-US" dirty="0"/>
              <a:t> columns has text data types.</a:t>
            </a:r>
          </a:p>
          <a:p>
            <a:r>
              <a:rPr lang="en-US" dirty="0" err="1"/>
              <a:t>Work_year</a:t>
            </a:r>
            <a:r>
              <a:rPr lang="en-US" dirty="0"/>
              <a:t>, salary, </a:t>
            </a:r>
            <a:r>
              <a:rPr lang="en-US" dirty="0" err="1"/>
              <a:t>salary_in_usd</a:t>
            </a:r>
            <a:r>
              <a:rPr lang="en-US" dirty="0"/>
              <a:t> and </a:t>
            </a:r>
            <a:r>
              <a:rPr lang="en-US" dirty="0" err="1"/>
              <a:t>remote_ratio</a:t>
            </a:r>
            <a:r>
              <a:rPr lang="en-US" dirty="0"/>
              <a:t> columns has whole number data types.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E5C65F29-79E3-BD01-9F31-ED248788A0DE}"/>
              </a:ext>
            </a:extLst>
          </p:cNvPr>
          <p:cNvSpPr txBox="1"/>
          <p:nvPr/>
        </p:nvSpPr>
        <p:spPr>
          <a:xfrm>
            <a:off x="688673" y="128924"/>
            <a:ext cx="2157205" cy="4741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Montserrat Classic Bold"/>
              </a:rPr>
              <a:t>Newton School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344808-FADC-B661-829C-D3B779D9E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35" y="316842"/>
            <a:ext cx="286186" cy="28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074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21DCC2E-925B-4E7B-BCA6-12DBEE0575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6264461"/>
              </p:ext>
            </p:extLst>
          </p:nvPr>
        </p:nvGraphicFramePr>
        <p:xfrm>
          <a:off x="629284" y="2617470"/>
          <a:ext cx="4733925" cy="2584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3BBD158-36C8-4CAA-B290-C0974FFD2A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8190309"/>
              </p:ext>
            </p:extLst>
          </p:nvPr>
        </p:nvGraphicFramePr>
        <p:xfrm>
          <a:off x="6420032" y="2687213"/>
          <a:ext cx="4749800" cy="2254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C0EDC93-A274-CDB1-1485-73773CF23413}"/>
              </a:ext>
            </a:extLst>
          </p:cNvPr>
          <p:cNvSpPr txBox="1"/>
          <p:nvPr/>
        </p:nvSpPr>
        <p:spPr>
          <a:xfrm>
            <a:off x="762000" y="5333205"/>
            <a:ext cx="9202418" cy="232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large companies make up the largest portion (50.67%) of the distribution of companies. Medium-sized companies account for 26.00%, and small companies make up 23.33% of the distribution.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majority of entry-level positions (around 89.55%) are full-time roles, with only a small percentage (8.96%) being part-time.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FF10B8-B281-D1E2-7C1F-2B3E255CA5A4}"/>
              </a:ext>
            </a:extLst>
          </p:cNvPr>
          <p:cNvSpPr txBox="1"/>
          <p:nvPr/>
        </p:nvSpPr>
        <p:spPr>
          <a:xfrm>
            <a:off x="1219200" y="2364048"/>
            <a:ext cx="3070071" cy="1167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Distribution of Companies</a:t>
            </a:r>
            <a:endParaRPr lang="en-IN" sz="1800" kern="100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IN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4EE9D8-4004-547A-A139-2A79D999F33B}"/>
              </a:ext>
            </a:extLst>
          </p:cNvPr>
          <p:cNvSpPr txBox="1"/>
          <p:nvPr/>
        </p:nvSpPr>
        <p:spPr>
          <a:xfrm>
            <a:off x="5858920" y="2364048"/>
            <a:ext cx="6333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 of Employees Across Experience Level and Enrolment Type</a:t>
            </a:r>
          </a:p>
          <a:p>
            <a:endParaRPr lang="en-IN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5DF0BF-1D6C-B6C7-A92A-F455903E4637}"/>
              </a:ext>
            </a:extLst>
          </p:cNvPr>
          <p:cNvSpPr txBox="1"/>
          <p:nvPr/>
        </p:nvSpPr>
        <p:spPr>
          <a:xfrm>
            <a:off x="4289271" y="1127760"/>
            <a:ext cx="2446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Insights</a:t>
            </a:r>
            <a:endParaRPr lang="en-IN" sz="4000" b="1" dirty="0"/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BA37EE3D-FC50-B1E2-23E6-51BD0891830A}"/>
              </a:ext>
            </a:extLst>
          </p:cNvPr>
          <p:cNvSpPr txBox="1"/>
          <p:nvPr/>
        </p:nvSpPr>
        <p:spPr>
          <a:xfrm>
            <a:off x="688673" y="128924"/>
            <a:ext cx="2157205" cy="4741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Montserrat Classic Bold"/>
              </a:rPr>
              <a:t>Newton School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7B7A92D-4D6E-CA0F-C8CC-36B19291F1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35" y="316842"/>
            <a:ext cx="286186" cy="28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445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E78BD45-14FC-4A31-B1D9-ADC0E5107B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9122972"/>
              </p:ext>
            </p:extLst>
          </p:nvPr>
        </p:nvGraphicFramePr>
        <p:xfrm>
          <a:off x="667387" y="2025650"/>
          <a:ext cx="4743450" cy="2298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3983955-FC10-1B3D-7197-52A24D5F1856}"/>
              </a:ext>
            </a:extLst>
          </p:cNvPr>
          <p:cNvSpPr txBox="1"/>
          <p:nvPr/>
        </p:nvSpPr>
        <p:spPr>
          <a:xfrm>
            <a:off x="1073945" y="1379319"/>
            <a:ext cx="4206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Average Salary vs. Experience Level</a:t>
            </a:r>
          </a:p>
          <a:p>
            <a:endParaRPr lang="en-IN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65F435B-8251-4F69-8D12-67EE99E459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2415637"/>
              </p:ext>
            </p:extLst>
          </p:nvPr>
        </p:nvGraphicFramePr>
        <p:xfrm>
          <a:off x="7467599" y="975360"/>
          <a:ext cx="4602481" cy="5882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CB9050F-975D-FF85-3148-070CF2D134B1}"/>
              </a:ext>
            </a:extLst>
          </p:cNvPr>
          <p:cNvSpPr txBox="1"/>
          <p:nvPr/>
        </p:nvSpPr>
        <p:spPr>
          <a:xfrm>
            <a:off x="8451895" y="1280160"/>
            <a:ext cx="3235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i="0" u="none" strike="noStrike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Job Title vs. Average Salary</a:t>
            </a:r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1F114E-3F6F-175D-4C3E-F9ACB099C18E}"/>
              </a:ext>
            </a:extLst>
          </p:cNvPr>
          <p:cNvSpPr txBox="1"/>
          <p:nvPr/>
        </p:nvSpPr>
        <p:spPr>
          <a:xfrm>
            <a:off x="92334" y="6163906"/>
            <a:ext cx="82589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ML Engineer, Lead Data Scientist, Data Scientist, AI Scientist, Principal Data Scientist roles having </a:t>
            </a:r>
          </a:p>
          <a:p>
            <a:r>
              <a:rPr lang="en-IN" sz="1600" kern="0" dirty="0">
                <a:latin typeface="Calibri" panose="020F0502020204030204" pitchFamily="34" charset="0"/>
              </a:rPr>
              <a:t>High average salary.</a:t>
            </a:r>
            <a:endParaRPr lang="en-IN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4C1ECD-8B3C-FBBD-33E2-1ED5B6E770E5}"/>
              </a:ext>
            </a:extLst>
          </p:cNvPr>
          <p:cNvSpPr txBox="1"/>
          <p:nvPr/>
        </p:nvSpPr>
        <p:spPr>
          <a:xfrm>
            <a:off x="96967" y="5029428"/>
            <a:ext cx="7088800" cy="1134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IN" sz="16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With an average salary of $306,357.85, entry-level jobs are in high demand </a:t>
            </a:r>
          </a:p>
          <a:p>
            <a:pPr>
              <a:lnSpc>
                <a:spcPct val="107000"/>
              </a:lnSpc>
            </a:pPr>
            <a:r>
              <a:rPr lang="en-IN" sz="16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for fresh talent and offer competitive pay for new hires. As professionals gain </a:t>
            </a:r>
          </a:p>
          <a:p>
            <a:pPr>
              <a:lnSpc>
                <a:spcPct val="107000"/>
              </a:lnSpc>
            </a:pPr>
            <a:r>
              <a:rPr lang="en-IN" sz="16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more experience, their earning potential significantly increases, with intermediate-</a:t>
            </a:r>
          </a:p>
          <a:p>
            <a:pPr>
              <a:lnSpc>
                <a:spcPct val="107000"/>
              </a:lnSpc>
            </a:pPr>
            <a:r>
              <a:rPr lang="en-IN" sz="16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level positions boasting an average salary of $722,127.06. 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5C55502F-8E5A-BE70-E587-B4702A9190A6}"/>
              </a:ext>
            </a:extLst>
          </p:cNvPr>
          <p:cNvSpPr txBox="1"/>
          <p:nvPr/>
        </p:nvSpPr>
        <p:spPr>
          <a:xfrm>
            <a:off x="688673" y="128924"/>
            <a:ext cx="2157205" cy="4741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Montserrat Classic Bold"/>
              </a:rPr>
              <a:t>Newton School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206306A-0796-95DF-05A3-15CA259BE9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35" y="316842"/>
            <a:ext cx="286186" cy="28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708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7280A-60B5-EC4A-EEFE-17727349F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970878"/>
            <a:ext cx="6474514" cy="929042"/>
          </a:xfrm>
        </p:spPr>
        <p:txBody>
          <a:bodyPr/>
          <a:lstStyle/>
          <a:p>
            <a:pPr algn="ctr"/>
            <a:r>
              <a:rPr lang="en-US" b="1" dirty="0"/>
              <a:t>Recommendations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F22F7-B4E1-517B-CBDF-D770FD052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952" y="2347558"/>
            <a:ext cx="8946541" cy="4195481"/>
          </a:xfrm>
        </p:spPr>
        <p:txBody>
          <a:bodyPr/>
          <a:lstStyle/>
          <a:p>
            <a:r>
              <a:rPr lang="en-US" dirty="0"/>
              <a:t>Larger companies are hiring more people compare with small and medium, so applying for larger companies will give a chance of getting hired.</a:t>
            </a:r>
          </a:p>
          <a:p>
            <a:r>
              <a:rPr lang="en-US" dirty="0"/>
              <a:t>From entry level to senior level position there is a better scope for full time employees only.</a:t>
            </a:r>
          </a:p>
          <a:p>
            <a:r>
              <a:rPr lang="en-US" dirty="0"/>
              <a:t>Once started career in data science you have to upskills your skills with experience then your salary range will increase automatically.</a:t>
            </a:r>
          </a:p>
          <a:p>
            <a:endParaRPr lang="en-IN" dirty="0"/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C049B1DF-8EE4-1E98-44EB-27B56BCC8986}"/>
              </a:ext>
            </a:extLst>
          </p:cNvPr>
          <p:cNvSpPr txBox="1"/>
          <p:nvPr/>
        </p:nvSpPr>
        <p:spPr>
          <a:xfrm>
            <a:off x="688673" y="128924"/>
            <a:ext cx="2157205" cy="4741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Montserrat Classic Bold"/>
              </a:rPr>
              <a:t>Newton School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79E850-F33D-0685-7880-3450C48A3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35" y="316842"/>
            <a:ext cx="286186" cy="28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330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0E6BE-3F0C-E66C-E950-DFCA7B04D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6" y="1513353"/>
            <a:ext cx="8825657" cy="1915647"/>
          </a:xfrm>
        </p:spPr>
        <p:txBody>
          <a:bodyPr/>
          <a:lstStyle/>
          <a:p>
            <a:pPr algn="ctr"/>
            <a:r>
              <a:rPr lang="en-US" sz="8000" dirty="0"/>
              <a:t>Thank You</a:t>
            </a:r>
            <a:endParaRPr lang="en-IN" sz="8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4AA19B-2DC1-D01F-EB69-07A80CEFCB9C}"/>
              </a:ext>
            </a:extLst>
          </p:cNvPr>
          <p:cNvSpPr txBox="1"/>
          <p:nvPr/>
        </p:nvSpPr>
        <p:spPr>
          <a:xfrm>
            <a:off x="9295149" y="6211669"/>
            <a:ext cx="33201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spc="124" dirty="0">
                <a:solidFill>
                  <a:schemeClr val="tx1">
                    <a:lumMod val="65000"/>
                  </a:schemeClr>
                </a:solidFill>
                <a:latin typeface="Montserrat Classic"/>
              </a:rPr>
              <a:t>Presented by:</a:t>
            </a:r>
          </a:p>
          <a:p>
            <a:pPr algn="l"/>
            <a:r>
              <a:rPr lang="en-US" sz="1800" spc="124" dirty="0">
                <a:solidFill>
                  <a:schemeClr val="tx1">
                    <a:lumMod val="65000"/>
                  </a:schemeClr>
                </a:solidFill>
                <a:latin typeface="Montserrat Classic"/>
              </a:rPr>
              <a:t>Kumara Swamy Kongari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006A8B-CD35-CE90-1BF3-21B5483C5845}"/>
              </a:ext>
            </a:extLst>
          </p:cNvPr>
          <p:cNvSpPr txBox="1"/>
          <p:nvPr/>
        </p:nvSpPr>
        <p:spPr>
          <a:xfrm>
            <a:off x="688673" y="128924"/>
            <a:ext cx="2157205" cy="4741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Montserrat Classic Bold"/>
              </a:rPr>
              <a:t>Newton School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82A886-4F5E-67C6-8C78-58957C6D3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35" y="316842"/>
            <a:ext cx="286186" cy="28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391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140</TotalTime>
  <Words>506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Montserrat Classic</vt:lpstr>
      <vt:lpstr>Montserrat Classic Bold</vt:lpstr>
      <vt:lpstr>Wingdings 3</vt:lpstr>
      <vt:lpstr>Ion</vt:lpstr>
      <vt:lpstr>Data Science  </vt:lpstr>
      <vt:lpstr>Objective</vt:lpstr>
      <vt:lpstr>Problem Statement</vt:lpstr>
      <vt:lpstr>Tools and approach</vt:lpstr>
      <vt:lpstr>Data acquisition</vt:lpstr>
      <vt:lpstr>PowerPoint Presentation</vt:lpstr>
      <vt:lpstr>PowerPoint Presentation</vt:lpstr>
      <vt:lpstr>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Nagarapu Mahesh</dc:creator>
  <cp:lastModifiedBy>Nagarapu Mahesh</cp:lastModifiedBy>
  <cp:revision>2</cp:revision>
  <dcterms:created xsi:type="dcterms:W3CDTF">2024-07-03T19:15:55Z</dcterms:created>
  <dcterms:modified xsi:type="dcterms:W3CDTF">2024-07-04T05:58:07Z</dcterms:modified>
</cp:coreProperties>
</file>