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4" r:id="rId7"/>
    <p:sldId id="275" r:id="rId8"/>
    <p:sldId id="276" r:id="rId9"/>
    <p:sldId id="277" r:id="rId10"/>
    <p:sldId id="279" r:id="rId11"/>
    <p:sldId id="269" r:id="rId12"/>
    <p:sldId id="278" r:id="rId13"/>
    <p:sldId id="280" r:id="rId14"/>
    <p:sldId id="281" r:id="rId15"/>
    <p:sldId id="270" r:id="rId16"/>
  </p:sldIdLst>
  <p:sldSz cx="18288000" cy="10287000"/>
  <p:notesSz cx="6858000" cy="9144000"/>
  <p:embeddedFontLst>
    <p:embeddedFont>
      <p:font typeface="Lato Bold" panose="020B0604020202020204" charset="0"/>
      <p:regular r:id="rId17"/>
    </p:embeddedFont>
    <p:embeddedFont>
      <p:font typeface="League Spartan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3811E-B86A-4A0B-A7CB-D1B7213464A3}" v="53" dt="2024-07-23T09:06:57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2911769"/>
            <a:ext cx="8543678" cy="125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65"/>
              </a:lnSpc>
              <a:spcBef>
                <a:spcPct val="0"/>
              </a:spcBef>
            </a:pPr>
            <a:r>
              <a:rPr lang="en-US" sz="5400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GLOBAL HEALTH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2429878" cy="1556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720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EXPENDITURE ANALYSIS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48322" y="5962793"/>
            <a:ext cx="6583633" cy="129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800" dirty="0"/>
              <a:t>Analyzing global health expenditure data to gain valuable insights into various aspects of health spending across countries and regions.</a:t>
            </a:r>
            <a:endParaRPr lang="en-US" sz="2413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BBAD-0FDF-01FF-8F5D-4333C4E1F8BD}"/>
              </a:ext>
            </a:extLst>
          </p:cNvPr>
          <p:cNvSpPr txBox="1"/>
          <p:nvPr/>
        </p:nvSpPr>
        <p:spPr>
          <a:xfrm>
            <a:off x="14758854" y="9059109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Presenting By </a:t>
            </a:r>
          </a:p>
          <a:p>
            <a:r>
              <a:rPr lang="en-US" sz="2400" dirty="0"/>
              <a:t>Kumara Swamy Kongari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CC5186EB-6BA5-A561-F4B3-5465D6F0BD80}"/>
              </a:ext>
            </a:extLst>
          </p:cNvPr>
          <p:cNvSpPr/>
          <p:nvPr/>
        </p:nvSpPr>
        <p:spPr>
          <a:xfrm flipV="1">
            <a:off x="5715000" y="1485900"/>
            <a:ext cx="422098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6C787AFD-BF28-75B9-F0CE-41D4AE3D0526}"/>
              </a:ext>
            </a:extLst>
          </p:cNvPr>
          <p:cNvGrpSpPr/>
          <p:nvPr/>
        </p:nvGrpSpPr>
        <p:grpSpPr>
          <a:xfrm>
            <a:off x="4038600" y="8961953"/>
            <a:ext cx="8934886" cy="1307947"/>
            <a:chOff x="0" y="0"/>
            <a:chExt cx="2353221" cy="344480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8039A928-4D42-BEBF-B1B9-5BE609962F11}"/>
                </a:ext>
              </a:extLst>
            </p:cNvPr>
            <p:cNvSpPr/>
            <p:nvPr/>
          </p:nvSpPr>
          <p:spPr>
            <a:xfrm>
              <a:off x="0" y="0"/>
              <a:ext cx="2353221" cy="344480"/>
            </a:xfrm>
            <a:custGeom>
              <a:avLst/>
              <a:gdLst/>
              <a:ahLst/>
              <a:cxnLst/>
              <a:rect l="l" t="t" r="r" b="b"/>
              <a:pathLst>
                <a:path w="2353221" h="344480">
                  <a:moveTo>
                    <a:pt x="44191" y="0"/>
                  </a:moveTo>
                  <a:lnTo>
                    <a:pt x="2309030" y="0"/>
                  </a:lnTo>
                  <a:cubicBezTo>
                    <a:pt x="2333436" y="0"/>
                    <a:pt x="2353221" y="19785"/>
                    <a:pt x="2353221" y="44191"/>
                  </a:cubicBezTo>
                  <a:lnTo>
                    <a:pt x="2353221" y="300289"/>
                  </a:lnTo>
                  <a:cubicBezTo>
                    <a:pt x="2353221" y="324695"/>
                    <a:pt x="2333436" y="344480"/>
                    <a:pt x="2309030" y="344480"/>
                  </a:cubicBezTo>
                  <a:lnTo>
                    <a:pt x="44191" y="344480"/>
                  </a:lnTo>
                  <a:cubicBezTo>
                    <a:pt x="19785" y="344480"/>
                    <a:pt x="0" y="324695"/>
                    <a:pt x="0" y="300289"/>
                  </a:cubicBezTo>
                  <a:lnTo>
                    <a:pt x="0" y="44191"/>
                  </a:lnTo>
                  <a:cubicBezTo>
                    <a:pt x="0" y="19785"/>
                    <a:pt x="19785" y="0"/>
                    <a:pt x="44191" y="0"/>
                  </a:cubicBez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5A41A9F6-C37A-49A2-C8AD-2993C92625D5}"/>
                </a:ext>
              </a:extLst>
            </p:cNvPr>
            <p:cNvSpPr txBox="1"/>
            <p:nvPr/>
          </p:nvSpPr>
          <p:spPr>
            <a:xfrm>
              <a:off x="0" y="-47625"/>
              <a:ext cx="2353221" cy="392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268CA1EE-B0E0-55CF-7CE3-A472246A5278}"/>
              </a:ext>
            </a:extLst>
          </p:cNvPr>
          <p:cNvSpPr txBox="1"/>
          <p:nvPr/>
        </p:nvSpPr>
        <p:spPr>
          <a:xfrm>
            <a:off x="4676557" y="567183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C6ADDDF-2C36-1C5B-C65C-FC388E0C7FD0}"/>
              </a:ext>
            </a:extLst>
          </p:cNvPr>
          <p:cNvSpPr txBox="1"/>
          <p:nvPr/>
        </p:nvSpPr>
        <p:spPr>
          <a:xfrm>
            <a:off x="3200400" y="2171700"/>
            <a:ext cx="14706600" cy="7450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400" b="0" i="0" dirty="0">
                <a:solidFill>
                  <a:srgbClr val="252423"/>
                </a:solidFill>
                <a:effectLst/>
              </a:rPr>
              <a:t>In analyzing the trends and distribution of health expenditure over the years 2018 to 2020, several key insights emerge:</a:t>
            </a:r>
            <a:endParaRPr lang="en-IN" sz="24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Increasing Trend in Health Expenditure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Consistent year-over-year (Y2Y) growth from 2018 to 2020.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Most significant growth in 2020 with a 43.38% increase.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Significant Rise in 2020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Sharp rise in health expenditure suggests increased healthcare investment due to global health crises.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Contribution of Monaco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2020, Monaco's health expenditure constituted 1.67% of the total health expenditures.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GDP and Health Expenditure Leaders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Monaco led in GDP, while Luxembourg had the highest health expenditure.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Overall Trend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Significant upward trend in health expenditures, especially in 2020.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Reflects increased healthcare needs and responses to global health challenges.</a:t>
            </a:r>
          </a:p>
          <a:p>
            <a:endParaRPr lang="en-US" sz="4000" b="0" i="0" dirty="0">
              <a:solidFill>
                <a:srgbClr val="252423"/>
              </a:solidFill>
              <a:effectLst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1F82291-C3F7-A032-06D1-2E607B8BB8CA}"/>
              </a:ext>
            </a:extLst>
          </p:cNvPr>
          <p:cNvSpPr/>
          <p:nvPr/>
        </p:nvSpPr>
        <p:spPr>
          <a:xfrm>
            <a:off x="386443" y="1790700"/>
            <a:ext cx="2127141" cy="1981200"/>
          </a:xfrm>
          <a:custGeom>
            <a:avLst/>
            <a:gdLst/>
            <a:ahLst/>
            <a:cxnLst/>
            <a:rect l="l" t="t" r="r" b="b"/>
            <a:pathLst>
              <a:path w="2431941" h="2418676">
                <a:moveTo>
                  <a:pt x="0" y="0"/>
                </a:moveTo>
                <a:lnTo>
                  <a:pt x="2431941" y="0"/>
                </a:lnTo>
                <a:lnTo>
                  <a:pt x="2431941" y="2418676"/>
                </a:lnTo>
                <a:lnTo>
                  <a:pt x="0" y="2418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2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7209012" y="1962475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676557" y="7950353"/>
            <a:ext cx="8934886" cy="1307947"/>
            <a:chOff x="0" y="0"/>
            <a:chExt cx="2353221" cy="3444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221" cy="344480"/>
            </a:xfrm>
            <a:custGeom>
              <a:avLst/>
              <a:gdLst/>
              <a:ahLst/>
              <a:cxnLst/>
              <a:rect l="l" t="t" r="r" b="b"/>
              <a:pathLst>
                <a:path w="2353221" h="344480">
                  <a:moveTo>
                    <a:pt x="44191" y="0"/>
                  </a:moveTo>
                  <a:lnTo>
                    <a:pt x="2309030" y="0"/>
                  </a:lnTo>
                  <a:cubicBezTo>
                    <a:pt x="2333436" y="0"/>
                    <a:pt x="2353221" y="19785"/>
                    <a:pt x="2353221" y="44191"/>
                  </a:cubicBezTo>
                  <a:lnTo>
                    <a:pt x="2353221" y="300289"/>
                  </a:lnTo>
                  <a:cubicBezTo>
                    <a:pt x="2353221" y="324695"/>
                    <a:pt x="2333436" y="344480"/>
                    <a:pt x="2309030" y="344480"/>
                  </a:cubicBezTo>
                  <a:lnTo>
                    <a:pt x="44191" y="344480"/>
                  </a:lnTo>
                  <a:cubicBezTo>
                    <a:pt x="19785" y="344480"/>
                    <a:pt x="0" y="324695"/>
                    <a:pt x="0" y="300289"/>
                  </a:cubicBezTo>
                  <a:lnTo>
                    <a:pt x="0" y="44191"/>
                  </a:lnTo>
                  <a:cubicBezTo>
                    <a:pt x="0" y="19785"/>
                    <a:pt x="19785" y="0"/>
                    <a:pt x="44191" y="0"/>
                  </a:cubicBez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53221" cy="392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381500" y="2814130"/>
            <a:ext cx="10325100" cy="4539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Health Expenditure remains constant/slightly deviated between 2018 and 2019. But in 2020, there is increase of around 1 lakh sum of health expenditure.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Monaco (55.8K),  Luxembourg (55.2K) are two top leading countries which has highest health expenditure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year to year percentage of health expenditure is 38.93%.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Democratic Republic of Congo (54) is the country with lowest health expenditure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average health expenditure is 5.85K.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32537" y="1150724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REPORT</a:t>
            </a: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90F38AF7-F0B9-6A39-78D0-0CF267C1FB9A}"/>
              </a:ext>
            </a:extLst>
          </p:cNvPr>
          <p:cNvSpPr/>
          <p:nvPr/>
        </p:nvSpPr>
        <p:spPr>
          <a:xfrm>
            <a:off x="800100" y="2814130"/>
            <a:ext cx="2383427" cy="1906260"/>
          </a:xfrm>
          <a:custGeom>
            <a:avLst/>
            <a:gdLst/>
            <a:ahLst/>
            <a:cxnLst/>
            <a:rect l="l" t="t" r="r" b="b"/>
            <a:pathLst>
              <a:path w="2383427" h="1906260">
                <a:moveTo>
                  <a:pt x="0" y="0"/>
                </a:moveTo>
                <a:lnTo>
                  <a:pt x="2383427" y="0"/>
                </a:lnTo>
                <a:lnTo>
                  <a:pt x="2383427" y="1906260"/>
                </a:lnTo>
                <a:lnTo>
                  <a:pt x="0" y="1906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59D1327-C33C-8F5A-8FFD-E8CEC2675DC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94038FD1-7AEB-7288-ADB9-C62F702B3F2C}"/>
              </a:ext>
            </a:extLst>
          </p:cNvPr>
          <p:cNvSpPr/>
          <p:nvPr/>
        </p:nvSpPr>
        <p:spPr>
          <a:xfrm flipV="1">
            <a:off x="6486674" y="1247404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4335C0F3-2DB6-CD14-FFC9-475BFD988498}"/>
              </a:ext>
            </a:extLst>
          </p:cNvPr>
          <p:cNvSpPr txBox="1"/>
          <p:nvPr/>
        </p:nvSpPr>
        <p:spPr>
          <a:xfrm>
            <a:off x="5410200" y="419100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5B36-6A60-E028-15AD-8BFB79A0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7622"/>
            <a:ext cx="8153400" cy="7918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420A3-5B85-E22A-77A5-56B653F1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829394"/>
            <a:ext cx="10134600" cy="7918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99B29-E78A-3287-17F7-C421CC8AC6DA}"/>
              </a:ext>
            </a:extLst>
          </p:cNvPr>
          <p:cNvSpPr txBox="1"/>
          <p:nvPr/>
        </p:nvSpPr>
        <p:spPr>
          <a:xfrm>
            <a:off x="304800" y="1287308"/>
            <a:ext cx="10334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report, I have created to analyze Global Health Expenditure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41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20757C6-2E47-6208-5B43-C603EDA8268E}"/>
              </a:ext>
            </a:extLst>
          </p:cNvPr>
          <p:cNvSpPr/>
          <p:nvPr/>
        </p:nvSpPr>
        <p:spPr>
          <a:xfrm>
            <a:off x="0" y="-1553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098A1FA0-CDF6-711D-D6F2-6511E99659E8}"/>
              </a:ext>
            </a:extLst>
          </p:cNvPr>
          <p:cNvSpPr/>
          <p:nvPr/>
        </p:nvSpPr>
        <p:spPr>
          <a:xfrm flipV="1">
            <a:off x="6334274" y="760221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AB36B9CB-DA45-50B6-1C9B-E5FAED74191B}"/>
              </a:ext>
            </a:extLst>
          </p:cNvPr>
          <p:cNvSpPr txBox="1"/>
          <p:nvPr/>
        </p:nvSpPr>
        <p:spPr>
          <a:xfrm>
            <a:off x="5257800" y="-55507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D4187-C07F-452F-4DC2-DF93B031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72656"/>
            <a:ext cx="17754600" cy="92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4F73D72-8827-D8DE-E342-AE96EEC06A4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6286CC46-C880-C22D-A123-728B8267C5F0}"/>
              </a:ext>
            </a:extLst>
          </p:cNvPr>
          <p:cNvSpPr/>
          <p:nvPr/>
        </p:nvSpPr>
        <p:spPr>
          <a:xfrm flipV="1">
            <a:off x="6400800" y="788400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51879888-BA88-A1D9-BD69-320D199ADE34}"/>
              </a:ext>
            </a:extLst>
          </p:cNvPr>
          <p:cNvSpPr txBox="1"/>
          <p:nvPr/>
        </p:nvSpPr>
        <p:spPr>
          <a:xfrm>
            <a:off x="5486212" y="0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463A9-9E35-8D7E-2B77-3A564A05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07234"/>
            <a:ext cx="17983200" cy="918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4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90800" y="3337216"/>
            <a:ext cx="12310829" cy="1449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960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4953000" y="5372100"/>
            <a:ext cx="76962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20" y="952500"/>
            <a:ext cx="3255770" cy="58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14" name="AutoShape 1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027648" y="3389673"/>
            <a:ext cx="10326152" cy="1556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ea typeface="Poppins"/>
                <a:cs typeface="Poppins"/>
                <a:sym typeface="Poppins"/>
              </a:rPr>
              <a:t>In this project, we will analyze global health expenditure data to gain insights into different aspects of health spending across countries and regions. </a:t>
            </a:r>
          </a:p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ea typeface="Poppins"/>
                <a:cs typeface="Poppins"/>
                <a:sym typeface="Poppins"/>
              </a:rPr>
              <a:t>The dataset used in this project will contain information on health expenditure, GDP, population, and other relevant metrics.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1029792" y="2233059"/>
            <a:ext cx="308610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AA06DD-C751-4A7B-C030-238E4F5DB1F2}"/>
              </a:ext>
            </a:extLst>
          </p:cNvPr>
          <p:cNvGrpSpPr>
            <a:grpSpLocks noChangeAspect="1"/>
          </p:cNvGrpSpPr>
          <p:nvPr/>
        </p:nvGrpSpPr>
        <p:grpSpPr>
          <a:xfrm>
            <a:off x="1027648" y="5641783"/>
            <a:ext cx="7555038" cy="4249656"/>
            <a:chOff x="0" y="0"/>
            <a:chExt cx="11289030" cy="6350000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011B3E8-30F9-D828-B56E-033EEB0E9626}"/>
                </a:ext>
              </a:extLst>
            </p:cNvPr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t="-9265" b="-9265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B1726C3A-07B9-1D43-8E01-B6735A96DF55}"/>
              </a:ext>
            </a:extLst>
          </p:cNvPr>
          <p:cNvGrpSpPr/>
          <p:nvPr/>
        </p:nvGrpSpPr>
        <p:grpSpPr>
          <a:xfrm>
            <a:off x="12115798" y="9673"/>
            <a:ext cx="6477002" cy="10582127"/>
            <a:chOff x="-893077" y="-77729"/>
            <a:chExt cx="1705877" cy="2787062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0B9D8969-17B2-B793-056A-523D667EB033}"/>
                </a:ext>
              </a:extLst>
            </p:cNvPr>
            <p:cNvSpPr/>
            <p:nvPr/>
          </p:nvSpPr>
          <p:spPr>
            <a:xfrm>
              <a:off x="-893077" y="-77729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94D9E9C3-96F8-79AB-6462-69C032974A74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99600" cy="10287000"/>
            <a:chOff x="0" y="0"/>
            <a:chExt cx="2501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20" y="1513871"/>
            <a:ext cx="64179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9792" y="2233059"/>
            <a:ext cx="5761990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028720" y="952500"/>
            <a:ext cx="3255770" cy="58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2971297"/>
            <a:ext cx="5638800" cy="4018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ea typeface="Poppins"/>
                <a:cs typeface="Poppins"/>
                <a:sym typeface="Poppins"/>
              </a:rPr>
              <a:t>The objective of this Power BI project is to analyze global health expenditure data to gain valuable insights into various aspects of health spending across countries and regions. </a:t>
            </a:r>
          </a:p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ea typeface="Poppins"/>
                <a:cs typeface="Poppins"/>
                <a:sym typeface="Poppins"/>
              </a:rPr>
              <a:t>The primary goal is to provide a comprehensive and data-driven view of health expenditure trends, and their relationships, and identify key patterns. </a:t>
            </a:r>
          </a:p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ea typeface="Poppins"/>
                <a:cs typeface="Poppins"/>
                <a:sym typeface="Poppins"/>
              </a:rPr>
              <a:t>The analysis aims to answer critical questions and support decision-making in the field of global healthcare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B6879A38-EBC9-6ABF-E250-E2BFADA38F24}"/>
              </a:ext>
            </a:extLst>
          </p:cNvPr>
          <p:cNvGrpSpPr>
            <a:grpSpLocks noChangeAspect="1"/>
          </p:cNvGrpSpPr>
          <p:nvPr/>
        </p:nvGrpSpPr>
        <p:grpSpPr>
          <a:xfrm>
            <a:off x="9505043" y="6134100"/>
            <a:ext cx="6094969" cy="3428377"/>
            <a:chOff x="0" y="0"/>
            <a:chExt cx="11289030" cy="6350000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F8C6AE9-1FBA-ADD2-2A98-311730E2C734}"/>
                </a:ext>
              </a:extLst>
            </p:cNvPr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t="-1597" b="-1597"/>
              </a:stretch>
            </a:blipFill>
          </p:spPr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B12C6DEE-76A7-F448-6973-9F5092276237}"/>
              </a:ext>
            </a:extLst>
          </p:cNvPr>
          <p:cNvGrpSpPr>
            <a:grpSpLocks noChangeAspect="1"/>
          </p:cNvGrpSpPr>
          <p:nvPr/>
        </p:nvGrpSpPr>
        <p:grpSpPr>
          <a:xfrm>
            <a:off x="9499600" y="1877547"/>
            <a:ext cx="6094969" cy="3428377"/>
            <a:chOff x="0" y="0"/>
            <a:chExt cx="11289030" cy="6350000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799BE21-8CA9-92F5-144D-A36CBA7A8998}"/>
                </a:ext>
              </a:extLst>
            </p:cNvPr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t="-9265" b="-9265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B550-E33B-08DE-2932-3E7312286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43100"/>
            <a:ext cx="13563600" cy="7353300"/>
          </a:xfrm>
        </p:spPr>
        <p:txBody>
          <a:bodyPr>
            <a:normAutofit/>
          </a:bodyPr>
          <a:lstStyle/>
          <a:p>
            <a:r>
              <a:rPr lang="en-US" dirty="0"/>
              <a:t>1. The data contains detailed information about Global Health Expenditure of 2018-2020. </a:t>
            </a:r>
          </a:p>
          <a:p>
            <a:r>
              <a:rPr lang="en-US" dirty="0"/>
              <a:t>2.Used Power query editor to clean and transform the data, such as by removing duplicates, filling in missing values, splitting columns, and renaming tables. </a:t>
            </a:r>
          </a:p>
          <a:p>
            <a:r>
              <a:rPr lang="en-US" dirty="0"/>
              <a:t>3. I have used new measures and some DAX functions for the KPI visual, such as calculating Total GDP, Total Expenditure, % of Expenditure, Average Growth %, and Maximum Expenditure Country. </a:t>
            </a:r>
          </a:p>
          <a:p>
            <a:r>
              <a:rPr lang="en-US" dirty="0"/>
              <a:t>4. Created a dashboard with several visualizations, such as a card visual, slicers, stacked bar charts, line charts, scatter charts, and maps, to show the key insights. </a:t>
            </a:r>
          </a:p>
          <a:p>
            <a:r>
              <a:rPr lang="en-US" dirty="0"/>
              <a:t>5.Lastly applied some filters and slicers to allow interactive exploration of the data, such as selecting a country name and year. </a:t>
            </a:r>
            <a:endParaRPr lang="en-IN" dirty="0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F62F90BE-9F0A-DB7E-A3F7-1525B2F0045A}"/>
              </a:ext>
            </a:extLst>
          </p:cNvPr>
          <p:cNvSpPr txBox="1"/>
          <p:nvPr/>
        </p:nvSpPr>
        <p:spPr>
          <a:xfrm>
            <a:off x="1752600" y="597757"/>
            <a:ext cx="9677400" cy="854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7030A0"/>
                </a:solidFill>
              </a:rPr>
              <a:t>DATA PRE-PROCESSING</a:t>
            </a:r>
            <a:endParaRPr lang="en-US" sz="3600" b="1" dirty="0">
              <a:solidFill>
                <a:srgbClr val="7030A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" name="AutoShape 16">
            <a:extLst>
              <a:ext uri="{FF2B5EF4-FFF2-40B4-BE49-F238E27FC236}">
                <a16:creationId xmlns:a16="http://schemas.microsoft.com/office/drawing/2014/main" id="{519CCD73-3421-7DCE-8726-25B04646C114}"/>
              </a:ext>
            </a:extLst>
          </p:cNvPr>
          <p:cNvSpPr/>
          <p:nvPr/>
        </p:nvSpPr>
        <p:spPr>
          <a:xfrm flipV="1">
            <a:off x="1752600" y="1451836"/>
            <a:ext cx="8991600" cy="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C9C246A4-8482-34AE-B608-19BA9E458272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F617C63C-6879-C3C7-6587-212E4EB06C4A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EB641581-684F-7B1D-DFB1-7B31927162F5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383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A0FE-2A4C-1B3D-C0EA-B4860687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90700"/>
            <a:ext cx="11887200" cy="76962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Average Health Expenditure: $5.85K</a:t>
            </a:r>
          </a:p>
          <a:p>
            <a:endParaRPr lang="en-US" sz="3600" dirty="0"/>
          </a:p>
          <a:p>
            <a:r>
              <a:rPr lang="en-US" sz="3600" dirty="0"/>
              <a:t>Percentage of Health Expenditure: 38.93%</a:t>
            </a:r>
          </a:p>
          <a:p>
            <a:endParaRPr lang="en-US" sz="3600" dirty="0"/>
          </a:p>
          <a:p>
            <a:r>
              <a:rPr lang="en-US" sz="3600" dirty="0"/>
              <a:t>Population: 23M</a:t>
            </a:r>
          </a:p>
          <a:p>
            <a:endParaRPr lang="en-US" sz="3600" dirty="0"/>
          </a:p>
          <a:p>
            <a:r>
              <a:rPr lang="en-US" sz="3600" dirty="0"/>
              <a:t>Lowest Health Expenditure: Democratic Republic of the Congo with $54</a:t>
            </a:r>
          </a:p>
          <a:p>
            <a:endParaRPr lang="en-US" sz="3600" dirty="0"/>
          </a:p>
          <a:p>
            <a:r>
              <a:rPr lang="en-US" sz="3600" dirty="0"/>
              <a:t>Highest Health Expenditure: Monaco with $55.88K</a:t>
            </a:r>
          </a:p>
          <a:p>
            <a:endParaRPr lang="en-US" sz="3600" dirty="0"/>
          </a:p>
          <a:p>
            <a:endParaRPr lang="en-IN" sz="3600" dirty="0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6B12C77B-1A4A-2255-2BD5-91A06037E0CF}"/>
              </a:ext>
            </a:extLst>
          </p:cNvPr>
          <p:cNvSpPr txBox="1"/>
          <p:nvPr/>
        </p:nvSpPr>
        <p:spPr>
          <a:xfrm>
            <a:off x="2438400" y="342900"/>
            <a:ext cx="8229600" cy="742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4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Performance Indicators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C1D320B1-6524-1585-B919-D731D16D6428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DAE1869-C4C4-E032-377F-A220A3C7A77C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445BAE4D-1CEE-B95C-A134-67C2F53B6F10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3">
            <a:extLst>
              <a:ext uri="{FF2B5EF4-FFF2-40B4-BE49-F238E27FC236}">
                <a16:creationId xmlns:a16="http://schemas.microsoft.com/office/drawing/2014/main" id="{6B7A0BFF-1AE0-4B1D-337F-143DD37365BD}"/>
              </a:ext>
            </a:extLst>
          </p:cNvPr>
          <p:cNvSpPr txBox="1"/>
          <p:nvPr/>
        </p:nvSpPr>
        <p:spPr>
          <a:xfrm>
            <a:off x="15354300" y="-28426"/>
            <a:ext cx="3086100" cy="1046782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A38DAC20-7A17-E1C5-7C3F-5D98E035FC1F}"/>
              </a:ext>
            </a:extLst>
          </p:cNvPr>
          <p:cNvSpPr/>
          <p:nvPr/>
        </p:nvSpPr>
        <p:spPr>
          <a:xfrm>
            <a:off x="16888197" y="252360"/>
            <a:ext cx="742206" cy="1002981"/>
          </a:xfrm>
          <a:custGeom>
            <a:avLst/>
            <a:gdLst/>
            <a:ahLst/>
            <a:cxnLst/>
            <a:rect l="l" t="t" r="r" b="b"/>
            <a:pathLst>
              <a:path w="742206" h="1002981">
                <a:moveTo>
                  <a:pt x="0" y="0"/>
                </a:moveTo>
                <a:lnTo>
                  <a:pt x="742206" y="0"/>
                </a:lnTo>
                <a:lnTo>
                  <a:pt x="742206" y="1002981"/>
                </a:lnTo>
                <a:lnTo>
                  <a:pt x="0" y="1002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9237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5D70E-5B90-C38C-8A72-1A929ADF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33" y="3809931"/>
            <a:ext cx="3562533" cy="2667137"/>
          </a:xfrm>
          <a:prstGeom prst="rect">
            <a:avLst/>
          </a:prstGeom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5F5D4ED5-7521-CE91-E67F-BB5BDC257820}"/>
              </a:ext>
            </a:extLst>
          </p:cNvPr>
          <p:cNvGrpSpPr/>
          <p:nvPr/>
        </p:nvGrpSpPr>
        <p:grpSpPr>
          <a:xfrm>
            <a:off x="11397716" y="2571750"/>
            <a:ext cx="290233" cy="5143500"/>
            <a:chOff x="0" y="0"/>
            <a:chExt cx="76440" cy="1354667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8B158D02-AFF0-816E-5ACF-C8789D2892E7}"/>
                </a:ext>
              </a:extLst>
            </p:cNvPr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BCD8BC86-9D94-E1B7-69A8-6BDA9C8D41D9}"/>
                </a:ext>
              </a:extLst>
            </p:cNvPr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2">
            <a:extLst>
              <a:ext uri="{FF2B5EF4-FFF2-40B4-BE49-F238E27FC236}">
                <a16:creationId xmlns:a16="http://schemas.microsoft.com/office/drawing/2014/main" id="{192EA393-5D37-BD50-C144-B404E6D9D26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9E13DDD-91FE-EBCC-8602-960C4806885B}"/>
              </a:ext>
            </a:extLst>
          </p:cNvPr>
          <p:cNvSpPr txBox="1"/>
          <p:nvPr/>
        </p:nvSpPr>
        <p:spPr>
          <a:xfrm>
            <a:off x="12488732" y="2866064"/>
            <a:ext cx="3810000" cy="5755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﻿2020 accounted for 33.67% of Population.﻿﻿ ﻿﻿ ﻿﻿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Population and GDP diverged the most when the Year was 2020, when Population were 4983598 higher than GDP.﻿﻿ ﻿</a:t>
            </a:r>
          </a:p>
          <a:p>
            <a:endParaRPr lang="en-IN" sz="5400" dirty="0"/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1C74E264-7514-16E0-2AE4-36821790D704}"/>
              </a:ext>
            </a:extLst>
          </p:cNvPr>
          <p:cNvGrpSpPr/>
          <p:nvPr/>
        </p:nvGrpSpPr>
        <p:grpSpPr>
          <a:xfrm>
            <a:off x="11550116" y="2724150"/>
            <a:ext cx="290233" cy="5143500"/>
            <a:chOff x="0" y="0"/>
            <a:chExt cx="76440" cy="1354667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3ED948E-3893-25A7-6D81-40C6ED86C077}"/>
                </a:ext>
              </a:extLst>
            </p:cNvPr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3F85962C-33C4-9377-006E-967B11CC4513}"/>
                </a:ext>
              </a:extLst>
            </p:cNvPr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4E5600D-07EB-69B2-F76D-45FD2BDC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1" y="1638300"/>
            <a:ext cx="9535651" cy="6813596"/>
          </a:xfrm>
          <a:prstGeom prst="rect">
            <a:avLst/>
          </a:prstGeom>
        </p:spPr>
      </p:pic>
      <p:sp>
        <p:nvSpPr>
          <p:cNvPr id="19" name="AutoShape 5">
            <a:extLst>
              <a:ext uri="{FF2B5EF4-FFF2-40B4-BE49-F238E27FC236}">
                <a16:creationId xmlns:a16="http://schemas.microsoft.com/office/drawing/2014/main" id="{1BBDE1AB-CB08-18E3-2A60-E894A6D4AD6A}"/>
              </a:ext>
            </a:extLst>
          </p:cNvPr>
          <p:cNvSpPr/>
          <p:nvPr/>
        </p:nvSpPr>
        <p:spPr>
          <a:xfrm>
            <a:off x="4877547" y="893618"/>
            <a:ext cx="5716631" cy="5775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38AF4BDC-0084-6415-262B-352F3D8F7801}"/>
              </a:ext>
            </a:extLst>
          </p:cNvPr>
          <p:cNvSpPr txBox="1"/>
          <p:nvPr/>
        </p:nvSpPr>
        <p:spPr>
          <a:xfrm>
            <a:off x="4724400" y="32657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41560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6320BB95-BBD9-F074-8DD7-796AE434B63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4998E8B-5000-70AD-FDDF-FD13C866C826}"/>
              </a:ext>
            </a:extLst>
          </p:cNvPr>
          <p:cNvGrpSpPr/>
          <p:nvPr/>
        </p:nvGrpSpPr>
        <p:grpSpPr>
          <a:xfrm>
            <a:off x="11430000" y="1714500"/>
            <a:ext cx="410349" cy="6153150"/>
            <a:chOff x="0" y="0"/>
            <a:chExt cx="76440" cy="135466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9BBCC16-EE46-36FD-729A-554D05523E71}"/>
                </a:ext>
              </a:extLst>
            </p:cNvPr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836F10B-A2CB-C665-7AAD-2C0B28D69825}"/>
                </a:ext>
              </a:extLst>
            </p:cNvPr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71DA926-8C99-132C-F63E-A3FFB63D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91675"/>
            <a:ext cx="8819439" cy="8610600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B2D4576A-31BD-852C-6F65-92F96703C238}"/>
              </a:ext>
            </a:extLst>
          </p:cNvPr>
          <p:cNvSpPr txBox="1"/>
          <p:nvPr/>
        </p:nvSpPr>
        <p:spPr>
          <a:xfrm>
            <a:off x="12192000" y="2781300"/>
            <a:ext cx="5410200" cy="423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 55875, Monaco had the highest HealthExpenditure_2020 and was 77,504.17% higher than Democratic Republic of the Congo, which had the lowest HealthExpenditure_2020 at 72.﻿﻿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Across all 191 Country Name, HealthExpenditure_2020 ranged from 72 to 55875.﻿﻿ ﻿﻿ ﻿</a:t>
            </a:r>
          </a:p>
        </p:txBody>
      </p:sp>
    </p:spTree>
    <p:extLst>
      <p:ext uri="{BB962C8B-B14F-4D97-AF65-F5344CB8AC3E}">
        <p14:creationId xmlns:p14="http://schemas.microsoft.com/office/powerpoint/2010/main" val="25024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48F89D6-4E66-9B35-CAAC-A9987701CA0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ADADAAEA-02FB-BF92-1015-87D50928E31E}"/>
              </a:ext>
            </a:extLst>
          </p:cNvPr>
          <p:cNvGrpSpPr/>
          <p:nvPr/>
        </p:nvGrpSpPr>
        <p:grpSpPr>
          <a:xfrm>
            <a:off x="11397716" y="2571750"/>
            <a:ext cx="290233" cy="5143500"/>
            <a:chOff x="0" y="0"/>
            <a:chExt cx="76440" cy="1354667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0348C931-EEAB-B9D1-F5A6-53DF0343C477}"/>
                </a:ext>
              </a:extLst>
            </p:cNvPr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D8B48FC9-1180-3241-4D98-29C81F79F2B7}"/>
                </a:ext>
              </a:extLst>
            </p:cNvPr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3FE5471-0F0C-8D62-98D3-1E17F571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0" y="1181100"/>
            <a:ext cx="10406174" cy="73914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07078AFB-0A6C-9112-A11E-E467C2FB7698}"/>
              </a:ext>
            </a:extLst>
          </p:cNvPr>
          <p:cNvSpPr txBox="1"/>
          <p:nvPr/>
        </p:nvSpPr>
        <p:spPr>
          <a:xfrm>
            <a:off x="12198499" y="4000500"/>
            <a:ext cx="4732468" cy="3206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 43.38%, 2020 had the highest Y2Y% change in Health Expenditure and was 18.30% higher than 2018, which had the lowest Y2Y% change in Health Expenditure at 36.67%.﻿﻿ ﻿﻿ ﻿﻿</a:t>
            </a:r>
          </a:p>
        </p:txBody>
      </p:sp>
    </p:spTree>
    <p:extLst>
      <p:ext uri="{BB962C8B-B14F-4D97-AF65-F5344CB8AC3E}">
        <p14:creationId xmlns:p14="http://schemas.microsoft.com/office/powerpoint/2010/main" val="274062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555D33-239B-7705-376B-9DFDD2EF2E08}"/>
              </a:ext>
            </a:extLst>
          </p:cNvPr>
          <p:cNvSpPr/>
          <p:nvPr/>
        </p:nvSpPr>
        <p:spPr>
          <a:xfrm>
            <a:off x="16329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FAFCBB55-5B44-7295-B12D-E900E652E780}"/>
              </a:ext>
            </a:extLst>
          </p:cNvPr>
          <p:cNvGrpSpPr/>
          <p:nvPr/>
        </p:nvGrpSpPr>
        <p:grpSpPr>
          <a:xfrm>
            <a:off x="10591800" y="1257300"/>
            <a:ext cx="366433" cy="6267450"/>
            <a:chOff x="0" y="0"/>
            <a:chExt cx="76440" cy="1354667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6FA639CA-D4E9-8CA8-303C-7295E6CAE9B4}"/>
                </a:ext>
              </a:extLst>
            </p:cNvPr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CE124F21-AC4D-FEE9-93CD-718276E06B92}"/>
                </a:ext>
              </a:extLst>
            </p:cNvPr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690692-D420-5308-897C-AD69A3B5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2950"/>
            <a:ext cx="9328811" cy="678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E1002-B716-FE4B-9349-06D9FAC00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127" y="742950"/>
            <a:ext cx="5761978" cy="7039171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70DC8B6C-054E-5AC4-626A-0F4CC98E5176}"/>
              </a:ext>
            </a:extLst>
          </p:cNvPr>
          <p:cNvSpPr txBox="1"/>
          <p:nvPr/>
        </p:nvSpPr>
        <p:spPr>
          <a:xfrm>
            <a:off x="2362200" y="8458200"/>
            <a:ext cx="11471219" cy="1030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﻿Monaco had the highest Sum of GDP (578282) and Luxembourg had the highest Sum of Health Expenditure (154152).﻿﻿ ﻿﻿ ﻿</a:t>
            </a:r>
          </a:p>
        </p:txBody>
      </p:sp>
    </p:spTree>
    <p:extLst>
      <p:ext uri="{BB962C8B-B14F-4D97-AF65-F5344CB8AC3E}">
        <p14:creationId xmlns:p14="http://schemas.microsoft.com/office/powerpoint/2010/main" val="365825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700</Words>
  <Application>Microsoft Office PowerPoint</Application>
  <PresentationFormat>Custom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Arial</vt:lpstr>
      <vt:lpstr>League Spartan</vt:lpstr>
      <vt:lpstr>Poppins</vt:lpstr>
      <vt:lpstr>Lato 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Nagarapu Mahesh</dc:creator>
  <cp:lastModifiedBy>Nagarapu Mahesh</cp:lastModifiedBy>
  <cp:revision>2</cp:revision>
  <dcterms:created xsi:type="dcterms:W3CDTF">2006-08-16T00:00:00Z</dcterms:created>
  <dcterms:modified xsi:type="dcterms:W3CDTF">2024-07-23T09:08:44Z</dcterms:modified>
  <dc:identifier>DAGLr0ync3Y</dc:identifier>
</cp:coreProperties>
</file>