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466799"/>
          <c:y val="0.14048518"/>
          <c:w val="0.7820671"/>
          <c:h val="0.5389749"/>
        </c:manualLayout>
      </c:layout>
      <c:barChart>
        <c:barDir val="col"/>
        <c:grouping val="clustered"/>
        <c:varyColors val="0"/>
        <c:ser>
          <c:idx val="0"/>
          <c:order val="0"/>
          <c:tx>
            <c:v>Female</c:v>
          </c:tx>
          <c:spPr>
            <a:solidFill>
              <a:srgbClr val="C62324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1"/>
              <c:pt idx="0">
                <c:v>Accounting</c:v>
              </c:pt>
              <c:pt idx="1">
                <c:v>Business Development</c:v>
              </c:pt>
              <c:pt idx="2">
                <c:v>Human Resources</c:v>
              </c:pt>
              <c:pt idx="3">
                <c:v>Legal</c:v>
              </c:pt>
              <c:pt idx="4">
                <c:v>NULL</c:v>
              </c:pt>
              <c:pt idx="5">
                <c:v>Product Management</c:v>
              </c:pt>
              <c:pt idx="6">
                <c:v>Research and Development</c:v>
              </c:pt>
              <c:pt idx="7">
                <c:v>Sales</c:v>
              </c:pt>
              <c:pt idx="8">
                <c:v>Services</c:v>
              </c:pt>
              <c:pt idx="9">
                <c:v>Support</c:v>
              </c:pt>
              <c:pt idx="10">
                <c:v>Training</c:v>
              </c:pt>
            </c:strLit>
          </c:cat>
          <c:val>
            <c:numRef>
              <c:f/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166193.15999999997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FFFFFF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FEFEFE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FFFFFF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FEFEFE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FEFEFE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000000"/>
    </a:solidFill>
    <a:ln w="12700">
      <a:solidFill>
        <a:srgbClr val="FFFFFF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Male</c:v>
          </c:tx>
          <c:spPr>
            <a:solidFill>
              <a:srgbClr val="C62324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Product Management</c:v>
              </c:pt>
              <c:pt idx="7">
                <c:v>Services</c:v>
              </c:pt>
              <c:pt idx="8">
                <c:v>Support</c:v>
              </c:pt>
              <c:pt idx="9">
                <c:v>Training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FFFFFF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FEFEFE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FFFFFF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FEFEFE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FEFEFE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000000"/>
    </a:solidFill>
    <a:ln w="12700">
      <a:solidFill>
        <a:srgbClr val="FFFFFF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9/4/2024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6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02843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77889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3766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7035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00378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74350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51845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6348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66119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05041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59267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85441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74897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48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"/>
          <p:cNvSpPr>
            <a:spLocks noGrp="1"/>
          </p:cNvSpPr>
          <p:nvPr>
            <p:ph type="ctrTitle"/>
          </p:nvPr>
        </p:nvSpPr>
        <p:spPr>
          <a:xfrm rot="0">
            <a:off x="684212" y="685799"/>
            <a:ext cx="8000999" cy="29718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title style</a:t>
            </a:r>
            <a:endParaRPr lang="zh-CN" altLang="en-US" sz="48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ubTitle" idx="1"/>
          </p:nvPr>
        </p:nvSpPr>
        <p:spPr>
          <a:xfrm rot="0">
            <a:off x="684212" y="3843867"/>
            <a:ext cx="6400800" cy="19473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rgbClr val="0F486F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subtitle style</a:t>
            </a:r>
            <a:endParaRPr lang="zh-CN" altLang="en-US" sz="2100" b="0" i="0" u="none" strike="noStrike" kern="1200" cap="none" spc="0" baseline="0">
              <a:solidFill>
                <a:srgbClr val="0F486F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dt" idx="10"/>
          </p:nvPr>
        </p:nvSpPr>
        <p:spPr>
          <a:xfrm rot="0">
            <a:off x="9904412" y="6172200"/>
            <a:ext cx="16002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ftr"/>
          </p:nvPr>
        </p:nvSpPr>
        <p:spPr>
          <a:xfrm rot="0">
            <a:off x="684212" y="6172200"/>
            <a:ext cx="75438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23" name="文本框"/>
          <p:cNvSpPr>
            <a:spLocks noGrp="1"/>
          </p:cNvSpPr>
          <p:nvPr>
            <p:ph type="sldNum"/>
          </p:nvPr>
        </p:nvSpPr>
        <p:spPr>
          <a:xfrm rot="0">
            <a:off x="10363199" y="5578475"/>
            <a:ext cx="1142245" cy="6699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3200" b="0" i="0" u="none" strike="noStrike" kern="1200" cap="none" spc="1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24" name="直线"/>
          <p:cNvSpPr>
            <a:spLocks/>
          </p:cNvSpPr>
          <p:nvPr/>
        </p:nvSpPr>
        <p:spPr>
          <a:xfrm flipH="1" rot="0">
            <a:off x="8228012" y="8467"/>
            <a:ext cx="3810000" cy="3810000"/>
          </a:xfrm>
          <a:prstGeom prst="line"/>
          <a:noFill/>
          <a:ln w="127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5" name="直线"/>
          <p:cNvSpPr>
            <a:spLocks/>
          </p:cNvSpPr>
          <p:nvPr/>
        </p:nvSpPr>
        <p:spPr>
          <a:xfrm flipH="1" rot="0">
            <a:off x="6108169" y="91545"/>
            <a:ext cx="6080654" cy="6080655"/>
          </a:xfrm>
          <a:prstGeom prst="line"/>
          <a:noFill/>
          <a:ln w="127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6" name="直线"/>
          <p:cNvSpPr>
            <a:spLocks/>
          </p:cNvSpPr>
          <p:nvPr/>
        </p:nvSpPr>
        <p:spPr>
          <a:xfrm flipH="1" rot="0">
            <a:off x="7235825" y="228600"/>
            <a:ext cx="4953000" cy="4953000"/>
          </a:xfrm>
          <a:prstGeom prst="line"/>
          <a:noFill/>
          <a:ln w="127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7" name="直线"/>
          <p:cNvSpPr>
            <a:spLocks/>
          </p:cNvSpPr>
          <p:nvPr/>
        </p:nvSpPr>
        <p:spPr>
          <a:xfrm flipH="1" rot="0">
            <a:off x="7335837" y="32278"/>
            <a:ext cx="4852989" cy="4852989"/>
          </a:xfrm>
          <a:prstGeom prst="line"/>
          <a:noFill/>
          <a:ln w="3175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8" name="直线"/>
          <p:cNvSpPr>
            <a:spLocks/>
          </p:cNvSpPr>
          <p:nvPr/>
        </p:nvSpPr>
        <p:spPr>
          <a:xfrm flipH="1" rot="0">
            <a:off x="7845426" y="609601"/>
            <a:ext cx="4343399" cy="4343399"/>
          </a:xfrm>
          <a:prstGeom prst="line"/>
          <a:noFill/>
          <a:ln w="31750" cmpd="sng" cap="flat">
            <a:solidFill>
              <a:srgbClr val="FFFFFF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6705845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13234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79935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4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9206969" y="2963333"/>
            <a:ext cx="2981857" cy="3208867"/>
            <a:chOff x="9206969" y="2963333"/>
            <a:chExt cx="2981857" cy="3208867"/>
          </a:xfrm>
        </p:grpSpPr>
        <p:sp>
          <p:nvSpPr>
            <p:cNvPr id="44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11276012" y="2963333"/>
              <a:ext cx="912814" cy="912812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9206969" y="3190344"/>
              <a:ext cx="2981857" cy="2981856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10292292" y="3285067"/>
              <a:ext cx="1896534" cy="1896533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10443103" y="3131080"/>
              <a:ext cx="1745721" cy="174572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2857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10918826" y="3683001"/>
              <a:ext cx="1270000" cy="1269999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28575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4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84212" y="4487332"/>
            <a:ext cx="8534400" cy="1507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9904412" y="6172200"/>
            <a:ext cx="16002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0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84212" y="6172200"/>
            <a:ext cx="7543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0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3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363199" y="5578475"/>
            <a:ext cx="1142245" cy="6699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3200" b="0" i="0" spc="1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76947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35470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6186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4726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5479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2231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01170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98724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6267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"/>
          <p:cNvGrpSpPr>
            <a:grpSpLocks/>
          </p:cNvGrpSpPr>
          <p:nvPr/>
        </p:nvGrpSpPr>
        <p:grpSpPr>
          <a:xfrm>
            <a:off x="9206969" y="2963333"/>
            <a:ext cx="2981857" cy="3208867"/>
            <a:chOff x="9206969" y="2963333"/>
            <a:chExt cx="2981857" cy="32088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flipH="1" rot="0">
              <a:off x="11276012" y="2963333"/>
              <a:ext cx="912814" cy="912812"/>
            </a:xfrm>
            <a:prstGeom prst="line"/>
            <a:noFill/>
            <a:ln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9206969" y="3190344"/>
              <a:ext cx="2981857" cy="2981856"/>
            </a:xfrm>
            <a:prstGeom prst="line"/>
            <a:noFill/>
            <a:ln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直线"/>
            <p:cNvSpPr>
              <a:spLocks/>
            </p:cNvSpPr>
            <p:nvPr/>
          </p:nvSpPr>
          <p:spPr>
            <a:xfrm flipH="1" rot="0">
              <a:off x="10292292" y="3285067"/>
              <a:ext cx="1896534" cy="1896533"/>
            </a:xfrm>
            <a:prstGeom prst="line"/>
            <a:noFill/>
            <a:ln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5" name="直线"/>
            <p:cNvSpPr>
              <a:spLocks/>
            </p:cNvSpPr>
            <p:nvPr/>
          </p:nvSpPr>
          <p:spPr>
            <a:xfrm flipH="1" rot="0">
              <a:off x="10443103" y="3131080"/>
              <a:ext cx="1745721" cy="1745720"/>
            </a:xfrm>
            <a:prstGeom prst="line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6" name="直线"/>
            <p:cNvSpPr>
              <a:spLocks/>
            </p:cNvSpPr>
            <p:nvPr/>
          </p:nvSpPr>
          <p:spPr>
            <a:xfrm flipH="1" rot="0">
              <a:off x="10918826" y="3683001"/>
              <a:ext cx="1270000" cy="1269999"/>
            </a:xfrm>
            <a:prstGeom prst="line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8" name="文本框"/>
          <p:cNvSpPr>
            <a:spLocks noGrp="1"/>
          </p:cNvSpPr>
          <p:nvPr>
            <p:ph type="title"/>
          </p:nvPr>
        </p:nvSpPr>
        <p:spPr>
          <a:xfrm rot="0">
            <a:off x="684212" y="4487332"/>
            <a:ext cx="8534400" cy="15070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body" idx="1"/>
          </p:nvPr>
        </p:nvSpPr>
        <p:spPr>
          <a:xfrm rot="0">
            <a:off x="684212" y="685800"/>
            <a:ext cx="8534400" cy="36152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" name="文本框"/>
          <p:cNvSpPr>
            <a:spLocks noGrp="1"/>
          </p:cNvSpPr>
          <p:nvPr>
            <p:ph type="dt" idx="2"/>
          </p:nvPr>
        </p:nvSpPr>
        <p:spPr>
          <a:xfrm rot="0">
            <a:off x="9904412" y="6172200"/>
            <a:ext cx="16002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000" b="0" i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9/4/2024</a:t>
            </a:fld>
            <a:endParaRPr lang="zh-CN" altLang="en-US" sz="10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ftr" idx="3"/>
          </p:nvPr>
        </p:nvSpPr>
        <p:spPr>
          <a:xfrm rot="0">
            <a:off x="684212" y="6172200"/>
            <a:ext cx="7543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0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sldNum" idx="4"/>
          </p:nvPr>
        </p:nvSpPr>
        <p:spPr>
          <a:xfrm rot="0">
            <a:off x="10363199" y="5578475"/>
            <a:ext cx="1142245" cy="6699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3200" b="0" i="0" spc="1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9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 cap="all">
          <a:solidFill>
            <a:schemeClr val="tx1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</p:titleStyle>
    <p:bodyStyle>
      <a:lvl1pPr marL="285750" indent="-2857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20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  <a:lvl2pPr marL="742950" indent="-2857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8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2pPr>
      <a:lvl3pPr marL="1200150" indent="-2857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6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3pPr>
      <a:lvl4pPr marL="1543050" indent="-1714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4pPr>
      <a:lvl5pPr marL="2000250" indent="-1714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5pPr>
      <a:lvl6pPr marL="25146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6pPr>
      <a:lvl7pPr marL="29718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7pPr>
      <a:lvl8pPr marL="34290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8pPr>
      <a:lvl9pPr marL="34290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5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"/>
          <p:cNvGrpSpPr>
            <a:grpSpLocks/>
          </p:cNvGrpSpPr>
          <p:nvPr/>
        </p:nvGrpSpPr>
        <p:grpSpPr>
          <a:xfrm>
            <a:off x="876299" y="990599"/>
            <a:ext cx="1743075" cy="1333500"/>
            <a:chOff x="876299" y="990599"/>
            <a:chExt cx="1743075" cy="1333500"/>
          </a:xfrm>
        </p:grpSpPr>
        <p:sp>
          <p:nvSpPr>
            <p:cNvPr id="29" name="曲线"/>
            <p:cNvSpPr>
              <a:spLocks/>
            </p:cNvSpPr>
            <p:nvPr/>
          </p:nvSpPr>
          <p:spPr>
            <a:xfrm rot="0">
              <a:off x="876299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 rot="0">
              <a:off x="1971675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599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2" name="曲线"/>
          <p:cNvSpPr>
            <a:spLocks/>
          </p:cNvSpPr>
          <p:nvPr/>
        </p:nvSpPr>
        <p:spPr>
          <a:xfrm rot="0">
            <a:off x="3752851" y="1190627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 rot="0">
            <a:off x="3800474" y="5229227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34" name="文本框"/>
          <p:cNvSpPr>
            <a:spLocks noGrp="1"/>
          </p:cNvSpPr>
          <p:nvPr>
            <p:ph type="ctrTitle"/>
          </p:nvPr>
        </p:nvSpPr>
        <p:spPr>
          <a:xfrm rot="0">
            <a:off x="-828675" y="-1166988"/>
            <a:ext cx="9982200" cy="2188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all" spc="0" baseline="0">
                <a:solidFill>
                  <a:srgbClr val="0F0F0F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4800" b="1" i="0" u="none" strike="noStrike" kern="1200" cap="all" spc="0" baseline="0">
                <a:solidFill>
                  <a:srgbClr val="0F0F0F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br>
              <a:rPr lang="zh-CN" altLang="en-US" sz="4800" b="1" i="0" u="none" strike="noStrike" kern="1200" cap="all" spc="0" baseline="0">
                <a:solidFill>
                  <a:srgbClr val="0F0F0F"/>
                </a:solidFill>
                <a:latin typeface="Roboto" pitchFamily="2" charset="0"/>
                <a:ea typeface="幼圆" pitchFamily="0" charset="0"/>
                <a:cs typeface="Lucida Sans"/>
              </a:rPr>
            </a:br>
            <a:endParaRPr lang="zh-CN" altLang="en-US" sz="4800" b="0" i="0" u="none" strike="noStrike" kern="1200" cap="all" spc="15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sldNum"/>
          </p:nvPr>
        </p:nvSpPr>
        <p:spPr>
          <a:xfrm rot="0">
            <a:off x="10159999" y="5565566"/>
            <a:ext cx="1016000" cy="4927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1</a:t>
            </a:fld>
            <a:endParaRPr lang="zh-CN" altLang="en-US" sz="3200" b="0" i="0" u="none" strike="noStrike" kern="1200" cap="none" spc="1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7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 rot="0">
            <a:off x="901181" y="3073186"/>
            <a:ext cx="86106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STUDENT NAME: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kumar v v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REGISTER NO: 22131110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42075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DEPARTMENT: B.COM(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COLLEGE: GOVERNMENT ARTS COLLEAGE NANDANAM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NM ID 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0A3848C6651DE19BE784D1405E8E1830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58453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曲线"/>
          <p:cNvSpPr>
            <a:spLocks/>
          </p:cNvSpPr>
          <p:nvPr/>
        </p:nvSpPr>
        <p:spPr>
          <a:xfrm rot="0">
            <a:off x="9353551" y="5895977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0" name="矩形"/>
          <p:cNvSpPr>
            <a:spLocks/>
          </p:cNvSpPr>
          <p:nvPr/>
        </p:nvSpPr>
        <p:spPr>
          <a:xfrm rot="0">
            <a:off x="11277219" y="6473338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幼圆" pitchFamily="0" charset="0"/>
              <a:cs typeface="Trebuchet MS" pitchFamily="0" charset="0"/>
            </a:endParaRPr>
          </a:p>
        </p:txBody>
      </p:sp>
      <p:sp>
        <p:nvSpPr>
          <p:cNvPr id="101" name="矩形"/>
          <p:cNvSpPr>
            <a:spLocks/>
          </p:cNvSpPr>
          <p:nvPr/>
        </p:nvSpPr>
        <p:spPr>
          <a:xfrm rot="0">
            <a:off x="739774" y="291148"/>
            <a:ext cx="3303904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幼圆" pitchFamily="0" charset="0"/>
              <a:cs typeface="Trebuchet MS" pitchFamily="0" charset="0"/>
            </a:endParaRPr>
          </a:p>
        </p:txBody>
      </p:sp>
      <p:sp>
        <p:nvSpPr>
          <p:cNvPr id="10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03" name="矩形"/>
          <p:cNvSpPr>
            <a:spLocks/>
          </p:cNvSpPr>
          <p:nvPr/>
        </p:nvSpPr>
        <p:spPr>
          <a:xfrm rot="0">
            <a:off x="838200" y="1292543"/>
            <a:ext cx="8000999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Collection of data from kaggle.com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Selection of data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Selection of analysis (salary, department and employee type)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Uses of various techniques in the excel (pivot table , slicers , pie chart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etc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Clearing unwanted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datas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Using graph charts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Finding result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895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05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06" name="曲线"/>
          <p:cNvSpPr>
            <a:spLocks/>
          </p:cNvSpPr>
          <p:nvPr/>
        </p:nvSpPr>
        <p:spPr>
          <a:xfrm rot="0">
            <a:off x="9353551" y="5895977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0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8" name="文本框"/>
          <p:cNvSpPr>
            <a:spLocks noGrp="1"/>
          </p:cNvSpPr>
          <p:nvPr>
            <p:ph type="title"/>
          </p:nvPr>
        </p:nvSpPr>
        <p:spPr>
          <a:xfrm rot="0">
            <a:off x="755332" y="299172"/>
            <a:ext cx="2437131" cy="8444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R</a:t>
            </a:r>
            <a:r>
              <a:rPr lang="en-US" altLang="zh-CN" sz="3600" b="0" i="0" u="none" strike="noStrike" kern="1200" cap="all" spc="-4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360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U</a:t>
            </a:r>
            <a:r>
              <a:rPr lang="en-US" altLang="zh-CN" sz="3600" b="0" i="0" u="none" strike="noStrike" kern="1200" cap="all" spc="-40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L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TS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09" name="矩形"/>
          <p:cNvSpPr>
            <a:spLocks/>
          </p:cNvSpPr>
          <p:nvPr/>
        </p:nvSpPr>
        <p:spPr>
          <a:xfrm rot="0">
            <a:off x="11277219" y="6473338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幼圆" pitchFamily="0" charset="0"/>
              <a:cs typeface="Trebuchet MS" pitchFamily="0" charset="0"/>
            </a:endParaRPr>
          </a:p>
        </p:txBody>
      </p:sp>
      <p:graphicFrame>
        <p:nvGraphicFramePr>
          <p:cNvPr id="110" name="图表"/>
          <p:cNvGraphicFramePr/>
          <p:nvPr/>
        </p:nvGraphicFramePr>
        <p:xfrm>
          <a:off x="1447801" y="1295399"/>
          <a:ext cx="6615599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11" name="矩形"/>
          <p:cNvSpPr>
            <a:spLocks/>
          </p:cNvSpPr>
          <p:nvPr/>
        </p:nvSpPr>
        <p:spPr>
          <a:xfrm rot="0">
            <a:off x="2133600" y="5353051"/>
            <a:ext cx="5278016" cy="7078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Sum of salaries of the female employees in all department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165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"/>
          <p:cNvSpPr>
            <a:spLocks noGrp="1"/>
          </p:cNvSpPr>
          <p:nvPr>
            <p:ph type="title"/>
          </p:nvPr>
        </p:nvSpPr>
        <p:spPr>
          <a:xfrm rot="0">
            <a:off x="684212" y="4487332"/>
            <a:ext cx="8534400" cy="15070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Result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graphicFrame>
        <p:nvGraphicFramePr>
          <p:cNvPr id="113" name="图表"/>
          <p:cNvGraphicFramePr/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114" name="矩形"/>
          <p:cNvSpPr>
            <a:spLocks/>
          </p:cNvSpPr>
          <p:nvPr/>
        </p:nvSpPr>
        <p:spPr>
          <a:xfrm rot="0">
            <a:off x="1676400" y="5561968"/>
            <a:ext cx="6629400" cy="769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Sum of salaries of the male employees  in all departments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762805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684212" y="4487332"/>
            <a:ext cx="8534400" cy="15070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conclusion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  <p:sp>
        <p:nvSpPr>
          <p:cNvPr id="116" name="矩形"/>
          <p:cNvSpPr>
            <a:spLocks/>
          </p:cNvSpPr>
          <p:nvPr/>
        </p:nvSpPr>
        <p:spPr>
          <a:xfrm rot="0">
            <a:off x="533400" y="1905001"/>
            <a:ext cx="9144000" cy="27853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  <a:endParaRPr lang="zh-CN" altLang="en-US" sz="25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3495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"/>
          <p:cNvSpPr>
            <a:spLocks noGrp="1"/>
          </p:cNvSpPr>
          <p:nvPr>
            <p:ph type="title"/>
          </p:nvPr>
        </p:nvSpPr>
        <p:spPr>
          <a:xfrm rot="0">
            <a:off x="1015999" y="762000"/>
            <a:ext cx="9042401" cy="1219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PROJECT TITLE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51" name="矩形"/>
          <p:cNvSpPr>
            <a:spLocks/>
          </p:cNvSpPr>
          <p:nvPr/>
        </p:nvSpPr>
        <p:spPr>
          <a:xfrm rot="0">
            <a:off x="1143000" y="2590799"/>
            <a:ext cx="9144000" cy="12915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Employees Performance  Analysis using Excel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96698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1015999" y="838200"/>
            <a:ext cx="9042401" cy="12953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AGENDA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53" name="矩形"/>
          <p:cNvSpPr>
            <a:spLocks/>
          </p:cNvSpPr>
          <p:nvPr/>
        </p:nvSpPr>
        <p:spPr>
          <a:xfrm rot="0">
            <a:off x="1143000" y="1945605"/>
            <a:ext cx="8991600" cy="3787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Modeling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Results and 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1909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5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5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5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58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noGrp="1"/>
          </p:cNvSpPr>
          <p:nvPr>
            <p:ph type="title"/>
          </p:nvPr>
        </p:nvSpPr>
        <p:spPr>
          <a:xfrm rot="0">
            <a:off x="457201" y="155450"/>
            <a:ext cx="7677151" cy="3293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0" i="0" u="none" strike="noStrike" kern="1200" cap="all" spc="-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P</a:t>
            </a:r>
            <a:r>
              <a:rPr lang="en-US" altLang="zh-CN" sz="425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ROB</a:t>
            </a:r>
            <a:r>
              <a:rPr lang="en-US" altLang="zh-CN" sz="4250" b="0" i="0" u="none" strike="noStrike" kern="1200" cap="all" spc="5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L</a:t>
            </a:r>
            <a:r>
              <a:rPr lang="en-US" altLang="zh-CN" sz="4250" b="0" i="0" u="none" strike="noStrike" kern="1200" cap="all" spc="-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4250" b="0" i="0" u="none" strike="noStrike" kern="1200" cap="all" spc="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M</a:t>
            </a:r>
            <a:r>
              <a:rPr lang="en-US" altLang="zh-CN" sz="425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</a:t>
            </a:r>
            <a:r>
              <a:rPr lang="en-US" altLang="zh-CN" sz="4250" b="0" i="0" u="none" strike="noStrike" kern="1200" cap="all" spc="-37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</a:t>
            </a:r>
            <a:r>
              <a:rPr lang="en-US" altLang="zh-CN" sz="4250" b="0" i="0" u="none" strike="noStrike" kern="1200" cap="all" spc="-37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A</a:t>
            </a:r>
            <a:r>
              <a:rPr lang="en-US" altLang="zh-CN" sz="425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</a:t>
            </a:r>
            <a:r>
              <a:rPr lang="en-US" altLang="zh-CN" sz="4250" b="0" i="0" u="none" strike="noStrike" kern="1200" cap="all" spc="-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4250" b="0" i="0" u="none" strike="noStrike" kern="1200" cap="all" spc="-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ME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NT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 </a:t>
            </a:r>
            <a:br>
              <a:rPr lang="zh-CN" altLang="en-US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br>
              <a:rPr lang="zh-CN" altLang="en-US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br>
              <a:rPr lang="zh-CN" altLang="en-US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r>
              <a:rPr lang="en-US" altLang="zh-CN" sz="22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The aim of this project is to address the problem that is difficult to evaluate employee performance and to know the sum of salaries of the employees in department wise</a:t>
            </a:r>
            <a:endParaRPr lang="zh-CN" altLang="en-US" sz="1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60" name="文本框"/>
          <p:cNvSpPr>
            <a:spLocks noGrp="1"/>
          </p:cNvSpPr>
          <p:nvPr>
            <p:ph type="sldNum"/>
          </p:nvPr>
        </p:nvSpPr>
        <p:spPr>
          <a:xfrm rot="0">
            <a:off x="10159999" y="5565566"/>
            <a:ext cx="1016000" cy="4927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4</a:t>
            </a:fld>
            <a:endParaRPr lang="zh-CN" altLang="en-US" sz="3200" b="0" i="0" u="none" strike="noStrike" kern="1200" cap="none" spc="1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pic>
        <p:nvPicPr>
          <p:cNvPr id="6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7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4569050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6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6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6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67" name="文本框"/>
          <p:cNvSpPr>
            <a:spLocks noGrp="1"/>
          </p:cNvSpPr>
          <p:nvPr>
            <p:ph type="title"/>
          </p:nvPr>
        </p:nvSpPr>
        <p:spPr>
          <a:xfrm rot="0">
            <a:off x="739776" y="837111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PROJECT	</a:t>
            </a:r>
            <a:r>
              <a:rPr lang="en-US" altLang="zh-CN" sz="4250" b="0" i="0" u="none" strike="noStrike" kern="1200" cap="all" spc="-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OVERVIEW</a:t>
            </a:r>
            <a:endParaRPr lang="zh-CN" altLang="en-US" sz="425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68" name="文本框"/>
          <p:cNvSpPr>
            <a:spLocks noGrp="1"/>
          </p:cNvSpPr>
          <p:nvPr>
            <p:ph type="sldNum"/>
          </p:nvPr>
        </p:nvSpPr>
        <p:spPr>
          <a:xfrm rot="0">
            <a:off x="10159999" y="5565566"/>
            <a:ext cx="1016000" cy="4927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5</a:t>
            </a:fld>
            <a:endParaRPr lang="zh-CN" altLang="en-US" sz="3200" b="0" i="0" u="none" strike="noStrike" kern="1200" cap="none" spc="1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pic>
        <p:nvPicPr>
          <p:cNvPr id="6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7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0" name="矩形"/>
          <p:cNvSpPr>
            <a:spLocks/>
          </p:cNvSpPr>
          <p:nvPr/>
        </p:nvSpPr>
        <p:spPr>
          <a:xfrm rot="0">
            <a:off x="990600" y="2133600"/>
            <a:ext cx="7924800" cy="1539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11615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2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3" name="曲线"/>
          <p:cNvSpPr>
            <a:spLocks/>
          </p:cNvSpPr>
          <p:nvPr/>
        </p:nvSpPr>
        <p:spPr>
          <a:xfrm rot="0">
            <a:off x="9353551" y="5895977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4" name="文本框"/>
          <p:cNvSpPr>
            <a:spLocks noGrp="1"/>
          </p:cNvSpPr>
          <p:nvPr>
            <p:ph type="title"/>
          </p:nvPr>
        </p:nvSpPr>
        <p:spPr>
          <a:xfrm rot="0">
            <a:off x="723901" y="455377"/>
            <a:ext cx="5014595" cy="4874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all" spc="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W</a:t>
            </a:r>
            <a:r>
              <a:rPr lang="en-US" altLang="zh-CN" sz="3200" b="0" i="0" u="none" strike="noStrike" kern="1200" cap="all" spc="-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H</a:t>
            </a:r>
            <a:r>
              <a:rPr lang="en-US" altLang="zh-CN" sz="3200" b="0" i="0" u="none" strike="noStrike" kern="1200" cap="all" spc="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</a:t>
            </a:r>
            <a:r>
              <a:rPr lang="en-US" altLang="zh-CN" sz="3200" b="0" i="0" u="none" strike="noStrike" kern="1200" cap="all" spc="-2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200" b="0" i="0" u="none" strike="noStrike" kern="1200" cap="all" spc="-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AR</a:t>
            </a:r>
            <a:r>
              <a:rPr lang="en-US" altLang="zh-CN" sz="320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32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200" b="0" i="0" u="none" strike="noStrike" kern="1200" cap="all" spc="-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</a:t>
            </a:r>
            <a:r>
              <a:rPr lang="en-US" altLang="zh-CN" sz="3200" b="0" i="0" u="none" strike="noStrike" kern="1200" cap="all" spc="-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H</a:t>
            </a:r>
            <a:r>
              <a:rPr lang="en-US" altLang="zh-CN" sz="320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32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200" b="0" i="0" u="none" strike="noStrike" kern="1200" cap="all" spc="-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3200" b="0" i="0" u="none" strike="noStrike" kern="1200" cap="all" spc="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N</a:t>
            </a:r>
            <a:r>
              <a:rPr lang="en-US" altLang="zh-CN" sz="320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D</a:t>
            </a:r>
            <a:r>
              <a:rPr lang="en-US" altLang="zh-CN" sz="3200" b="0" i="0" u="none" strike="noStrike" kern="1200" cap="all" spc="-4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2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U</a:t>
            </a:r>
            <a:r>
              <a:rPr lang="en-US" altLang="zh-CN" sz="32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</a:t>
            </a:r>
            <a:r>
              <a:rPr lang="en-US" altLang="zh-CN" sz="3200" b="0" i="0" u="none" strike="noStrike" kern="1200" cap="all" spc="-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3200" b="0" i="0" u="none" strike="noStrike" kern="1200" cap="all" spc="-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R</a:t>
            </a:r>
            <a:r>
              <a:rPr lang="en-US" altLang="zh-CN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S?</a:t>
            </a:r>
            <a:br>
              <a:rPr lang="zh-CN" altLang="en-US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br>
              <a:rPr lang="zh-CN" altLang="en-US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br>
              <a:rPr lang="zh-CN" altLang="en-US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br>
              <a:rPr lang="zh-CN" altLang="en-US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r>
              <a:rPr lang="en-US" altLang="zh-CN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1.</a:t>
            </a:r>
            <a:r>
              <a:rPr lang="en-US" altLang="zh-CN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Management of the company</a:t>
            </a:r>
            <a:br>
              <a:rPr lang="zh-CN" altLang="en-US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r>
              <a:rPr lang="en-US" altLang="zh-CN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2.Statistical department</a:t>
            </a:r>
            <a:br>
              <a:rPr lang="zh-CN" altLang="en-US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r>
              <a:rPr lang="en-US" altLang="zh-CN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3.Financial </a:t>
            </a:r>
            <a:r>
              <a:rPr lang="en-US" altLang="zh-CN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departmenmts</a:t>
            </a:r>
            <a:endParaRPr lang="zh-CN" altLang="en-US" sz="32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75" name="文本框"/>
          <p:cNvSpPr>
            <a:spLocks noGrp="1"/>
          </p:cNvSpPr>
          <p:nvPr>
            <p:ph type="sldNum"/>
          </p:nvPr>
        </p:nvSpPr>
        <p:spPr>
          <a:xfrm rot="0">
            <a:off x="10159999" y="5565566"/>
            <a:ext cx="1016000" cy="4927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6</a:t>
            </a:fld>
            <a:endParaRPr lang="zh-CN" altLang="en-US" sz="3200" b="0" i="0" u="none" strike="noStrike" kern="1200" cap="none" spc="1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pic>
        <p:nvPicPr>
          <p:cNvPr id="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1" y="6172202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5991259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" y="1476376"/>
            <a:ext cx="2695575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8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0" name="曲线"/>
          <p:cNvSpPr>
            <a:spLocks/>
          </p:cNvSpPr>
          <p:nvPr/>
        </p:nvSpPr>
        <p:spPr>
          <a:xfrm rot="0">
            <a:off x="9353551" y="5895977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558166" y="865732"/>
            <a:ext cx="9763125" cy="5674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U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R</a:t>
            </a:r>
            <a:r>
              <a:rPr lang="en-US" altLang="zh-CN" sz="36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all" spc="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LU</a:t>
            </a:r>
            <a:r>
              <a:rPr lang="en-US" altLang="zh-CN" sz="36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N</a:t>
            </a:r>
            <a:r>
              <a:rPr lang="en-US" altLang="zh-CN" sz="3600" b="0" i="0" u="none" strike="noStrike" kern="1200" cap="all" spc="-34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A</a:t>
            </a:r>
            <a:r>
              <a:rPr lang="en-US" altLang="zh-CN" sz="3600" b="0" i="0" u="none" strike="noStrike" kern="1200" cap="all" spc="-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N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D</a:t>
            </a:r>
            <a:r>
              <a:rPr lang="en-US" altLang="zh-CN" sz="3600" b="0" i="0" u="none" strike="noStrike" kern="1200" cap="all" spc="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all" spc="6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all" spc="-29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V</a:t>
            </a:r>
            <a:r>
              <a:rPr lang="en-US" altLang="zh-CN" sz="36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A</a:t>
            </a:r>
            <a:r>
              <a:rPr lang="en-US" altLang="zh-CN" sz="3600" b="0" i="0" u="none" strike="noStrike" kern="1200" cap="all" spc="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LU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3600" b="0" i="0" u="none" strike="noStrike" kern="1200" cap="all" spc="-6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all" spc="-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P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R</a:t>
            </a: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-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P</a:t>
            </a: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N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/>
          </p:nvPr>
        </p:nvSpPr>
        <p:spPr>
          <a:xfrm rot="0">
            <a:off x="10159999" y="5681941"/>
            <a:ext cx="1016000" cy="37638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7</a:t>
            </a:fld>
            <a:endParaRPr lang="zh-CN" altLang="en-US" sz="3200" b="0" i="0" u="none" strike="noStrike" kern="1200" cap="none" spc="1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pic>
        <p:nvPicPr>
          <p:cNvPr id="8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7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4" name="矩形"/>
          <p:cNvSpPr>
            <a:spLocks/>
          </p:cNvSpPr>
          <p:nvPr/>
        </p:nvSpPr>
        <p:spPr>
          <a:xfrm rot="0">
            <a:off x="3276600" y="2209802"/>
            <a:ext cx="5410200" cy="24622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I have used various techniques in excel like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Conditional formulating : to finding null values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Pivot table : to make the data in presentable and neat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maner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Alignment to centre the data so that it will look nice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66251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"/>
          <p:cNvSpPr>
            <a:spLocks noGrp="1"/>
          </p:cNvSpPr>
          <p:nvPr>
            <p:ph type="title"/>
          </p:nvPr>
        </p:nvSpPr>
        <p:spPr>
          <a:xfrm rot="0">
            <a:off x="755333" y="348121"/>
            <a:ext cx="10730653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Dataset Description</a:t>
            </a:r>
            <a:br>
              <a:rPr lang="zh-CN" altLang="en-US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86" name="矩形"/>
          <p:cNvSpPr>
            <a:spLocks/>
          </p:cNvSpPr>
          <p:nvPr/>
        </p:nvSpPr>
        <p:spPr>
          <a:xfrm rot="0">
            <a:off x="990600" y="1428127"/>
            <a:ext cx="6400800" cy="31085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In this I have used the data which I have collected from kaggle.com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The data which are all used in my project are as follows;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Employee id : alpha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Name :   alphabets 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Gender : 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Salary :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Employee type :alphabets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Work location :alphabets             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6883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"/>
          <p:cNvSpPr>
            <a:spLocks/>
          </p:cNvSpPr>
          <p:nvPr/>
        </p:nvSpPr>
        <p:spPr>
          <a:xfrm rot="0">
            <a:off x="752476" y="6486037"/>
            <a:ext cx="1773555" cy="1667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幼圆" pitchFamily="0" charset="0"/>
              <a:cs typeface="Trebuchet MS" pitchFamily="0" charset="0"/>
            </a:endParaRPr>
          </a:p>
        </p:txBody>
      </p:sp>
      <p:sp>
        <p:nvSpPr>
          <p:cNvPr id="90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91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92" name="曲线"/>
          <p:cNvSpPr>
            <a:spLocks/>
          </p:cNvSpPr>
          <p:nvPr/>
        </p:nvSpPr>
        <p:spPr>
          <a:xfrm rot="0">
            <a:off x="9353551" y="5895977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9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7" y="3381375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4" name="文本框"/>
          <p:cNvSpPr>
            <a:spLocks noGrp="1"/>
          </p:cNvSpPr>
          <p:nvPr>
            <p:ph type="title"/>
          </p:nvPr>
        </p:nvSpPr>
        <p:spPr>
          <a:xfrm rot="0">
            <a:off x="739777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THE</a:t>
            </a:r>
            <a:r>
              <a:rPr lang="en-US" altLang="zh-CN" sz="4250" b="0" i="0" u="none" strike="noStrike" kern="1200" cap="all" spc="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all" spc="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"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WOW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"</a:t>
            </a:r>
            <a:r>
              <a:rPr lang="en-US" altLang="zh-CN" sz="4250" b="0" i="0" u="none" strike="noStrike" kern="1200" cap="all" spc="8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IN</a:t>
            </a:r>
            <a:r>
              <a:rPr lang="en-US" altLang="zh-CN" sz="4250" b="0" i="0" u="none" strike="noStrike" kern="1200" cap="all" spc="-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OUR</a:t>
            </a:r>
            <a:r>
              <a:rPr lang="en-US" altLang="zh-CN" sz="4250" b="0" i="0" u="none" strike="noStrike" kern="1200" cap="all" spc="-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all" spc="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SOLUTION</a:t>
            </a:r>
            <a:endParaRPr lang="zh-CN" altLang="en-US" sz="425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5" name="矩形"/>
          <p:cNvSpPr>
            <a:spLocks/>
          </p:cNvSpPr>
          <p:nvPr/>
        </p:nvSpPr>
        <p:spPr>
          <a:xfrm rot="0">
            <a:off x="11277219" y="6473336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幼圆" pitchFamily="0" charset="0"/>
              <a:cs typeface="Trebuchet MS" pitchFamily="0" charset="0"/>
            </a:endParaRPr>
          </a:p>
        </p:txBody>
      </p:sp>
      <p:sp>
        <p:nvSpPr>
          <p:cNvPr id="96" name="矩形"/>
          <p:cNvSpPr>
            <a:spLocks/>
          </p:cNvSpPr>
          <p:nvPr/>
        </p:nvSpPr>
        <p:spPr>
          <a:xfrm rot="0">
            <a:off x="2743200" y="2354705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  <p:sp>
        <p:nvSpPr>
          <p:cNvPr id="97" name="矩形"/>
          <p:cNvSpPr>
            <a:spLocks/>
          </p:cNvSpPr>
          <p:nvPr/>
        </p:nvSpPr>
        <p:spPr>
          <a:xfrm rot="0">
            <a:off x="2496328" y="2409825"/>
            <a:ext cx="6723872" cy="1815881"/>
          </a:xfrm>
          <a:prstGeom prst="rect"/>
          <a:solidFill>
            <a:srgbClr val="63A6F7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In this project I have used picot chart and slicers in the separate excel sheet so it makes very easy to understand for the users who are going to use it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39854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FFFFFF"/>
      </a:dk1>
      <a:lt1>
        <a:srgbClr val="000000"/>
      </a:lt1>
      <a:dk2>
        <a:srgbClr val="76DBF4"/>
      </a:dk2>
      <a:lt2>
        <a:srgbClr val="14619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Slic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411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37</cp:revision>
  <dcterms:created xsi:type="dcterms:W3CDTF">2024-03-29T15:07:22Z</dcterms:created>
  <dcterms:modified xsi:type="dcterms:W3CDTF">2024-09-04T08:26:57Z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