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61" r:id="rId2"/>
    <p:sldId id="260" r:id="rId3"/>
    <p:sldId id="262" r:id="rId4"/>
    <p:sldId id="268" r:id="rId5"/>
    <p:sldId id="256" r:id="rId6"/>
    <p:sldId id="273" r:id="rId7"/>
    <p:sldId id="259" r:id="rId8"/>
    <p:sldId id="258" r:id="rId9"/>
    <p:sldId id="278" r:id="rId10"/>
    <p:sldId id="279" r:id="rId11"/>
    <p:sldId id="257" r:id="rId12"/>
    <p:sldId id="274" r:id="rId13"/>
    <p:sldId id="27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950"/>
    <a:srgbClr val="F35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7" d="100"/>
          <a:sy n="67" d="100"/>
        </p:scale>
        <p:origin x="10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A1C593-65D0-4073-BCC9-577B9352EA97}" type="datetimeFigureOut">
              <a:rPr lang="en-US" smtClean="0"/>
              <a:t>01-Mar-24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0067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01-Mar-24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652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01-Mar-24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5939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01-Mar-24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878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01-Mar-24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16808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01-Mar-24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75112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01-Mar-24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63154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01-Mar-24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6367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01-Mar-24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9565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01-Mar-24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5986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01-Mar-24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6663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01-Mar-24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7983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01-Mar-24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9710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01-Mar-24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1583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01-Mar-24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2087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01-Mar-24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499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01-Mar-24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6933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01-Mar-24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47182814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4205523" y="0"/>
            <a:ext cx="6906894" cy="1325245"/>
          </a:xfrm>
          <a:prstGeom prst="rect">
            <a:avLst/>
          </a:prstGeom>
          <a:noFill/>
        </p:spPr>
        <p:txBody>
          <a:bodyPr wrap="square" rtlCol="0" anchor="t">
            <a:noAutofit/>
          </a:bodyPr>
          <a:lstStyle/>
          <a:p>
            <a:pPr lvl="4" algn="ctr"/>
            <a:r>
              <a:rPr lang="en-US" sz="4000" b="1" dirty="0">
                <a:ln w="6600">
                  <a:solidFill>
                    <a:schemeClr val="accent2"/>
                  </a:solidFill>
                  <a:prstDash val="solid"/>
                </a:ln>
                <a:solidFill>
                  <a:schemeClr val="bg2">
                    <a:lumMod val="50000"/>
                  </a:schemeClr>
                </a:solidFill>
                <a:effectLst>
                  <a:outerShdw dist="38100" dir="2700000" algn="tl" rotWithShape="0">
                    <a:schemeClr val="accent2"/>
                  </a:outerShdw>
                </a:effectLst>
              </a:rPr>
              <a:t>A Study Report on OLED Display</a:t>
            </a:r>
          </a:p>
        </p:txBody>
      </p:sp>
      <p:sp>
        <p:nvSpPr>
          <p:cNvPr id="7" name="Text Box 6"/>
          <p:cNvSpPr txBox="1"/>
          <p:nvPr/>
        </p:nvSpPr>
        <p:spPr>
          <a:xfrm>
            <a:off x="1687830" y="828992"/>
            <a:ext cx="2555558" cy="584775"/>
          </a:xfrm>
          <a:prstGeom prst="rect">
            <a:avLst/>
          </a:prstGeom>
          <a:noFill/>
        </p:spPr>
        <p:txBody>
          <a:bodyPr wrap="square" rtlCol="0">
            <a:spAutoFit/>
          </a:bodyPr>
          <a:lstStyle/>
          <a:p>
            <a:r>
              <a:rPr lang="en-US" sz="3200" b="1" dirty="0">
                <a:ln w="12700">
                  <a:solidFill>
                    <a:schemeClr val="accent5"/>
                  </a:solidFill>
                  <a:prstDash val="solid"/>
                </a:ln>
                <a:solidFill>
                  <a:schemeClr val="accent6">
                    <a:lumMod val="40000"/>
                    <a:lumOff val="60000"/>
                  </a:schemeClr>
                </a:solidFill>
                <a:effectLst/>
                <a:latin typeface="Arial Black" panose="020B0A04020102020204" pitchFamily="34" charset="0"/>
              </a:rPr>
              <a:t>Contents</a:t>
            </a:r>
          </a:p>
        </p:txBody>
      </p:sp>
      <p:sp>
        <p:nvSpPr>
          <p:cNvPr id="8" name="Text Box 7"/>
          <p:cNvSpPr txBox="1"/>
          <p:nvPr/>
        </p:nvSpPr>
        <p:spPr>
          <a:xfrm>
            <a:off x="957264" y="1325245"/>
            <a:ext cx="4032388" cy="4297007"/>
          </a:xfrm>
          <a:prstGeom prst="rect">
            <a:avLst/>
          </a:prstGeom>
          <a:noFill/>
        </p:spPr>
        <p:txBody>
          <a:bodyPr wrap="square" rtlCol="0">
            <a:noAutofit/>
          </a:bodyPr>
          <a:lstStyle/>
          <a:p>
            <a:r>
              <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1: Introduction</a:t>
            </a:r>
          </a:p>
          <a:p>
            <a:endPar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a:p>
            <a:r>
              <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2: Working Principle of OLED Display</a:t>
            </a:r>
          </a:p>
          <a:p>
            <a:endPar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a:p>
            <a:r>
              <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3: Types of OLED Layers</a:t>
            </a:r>
          </a:p>
          <a:p>
            <a:endPar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a:p>
            <a:r>
              <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4.Types of OLED Displays</a:t>
            </a:r>
          </a:p>
          <a:p>
            <a:endPar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a:p>
            <a:r>
              <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5: structure stacking of OLED panel module.</a:t>
            </a:r>
          </a:p>
          <a:p>
            <a:endPar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a:p>
            <a:r>
              <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6.Advantages of OLED Displays</a:t>
            </a:r>
          </a:p>
          <a:p>
            <a:endPar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a:p>
            <a:r>
              <a:rPr lang="en-US" b="1" dirty="0">
                <a:solidFill>
                  <a:schemeClr val="accent4">
                    <a:lumMod val="20000"/>
                    <a:lumOff val="80000"/>
                  </a:schemeClr>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7.: Applications of OLED Displays</a:t>
            </a:r>
          </a:p>
          <a:p>
            <a:endParaRPr lang="en-US" sz="1600" b="1" dirty="0">
              <a:solidFill>
                <a:schemeClr val="bg1">
                  <a:lumMod val="95000"/>
                  <a:lumOff val="5000"/>
                </a:schemeClr>
              </a:solidFill>
              <a:effectLst>
                <a:outerShdw blurRad="38100" dist="19050" dir="2700000" algn="tl" rotWithShape="0">
                  <a:schemeClr val="dk1">
                    <a:alpha val="40000"/>
                  </a:schemeClr>
                </a:outerShdw>
              </a:effectLst>
            </a:endParaRPr>
          </a:p>
          <a:p>
            <a:endParaRPr lang="en-US" sz="1600" b="1" dirty="0">
              <a:solidFill>
                <a:schemeClr val="bg1">
                  <a:lumMod val="95000"/>
                  <a:lumOff val="5000"/>
                </a:schemeClr>
              </a:solidFill>
              <a:effectLst>
                <a:outerShdw blurRad="38100" dist="19050" dir="2700000" algn="tl" rotWithShape="0">
                  <a:schemeClr val="dk1">
                    <a:alpha val="40000"/>
                  </a:schemeClr>
                </a:outerShdw>
              </a:effectLst>
            </a:endParaRPr>
          </a:p>
        </p:txBody>
      </p:sp>
      <p:sp>
        <p:nvSpPr>
          <p:cNvPr id="9" name="Text Box 8"/>
          <p:cNvSpPr txBox="1"/>
          <p:nvPr/>
        </p:nvSpPr>
        <p:spPr>
          <a:xfrm>
            <a:off x="8370087" y="5889625"/>
            <a:ext cx="4064000" cy="968375"/>
          </a:xfrm>
          <a:prstGeom prst="rect">
            <a:avLst/>
          </a:prstGeom>
          <a:noFill/>
        </p:spPr>
        <p:txBody>
          <a:bodyPr wrap="square" rtlCol="0">
            <a:noAutofit/>
          </a:bodyPr>
          <a:lstStyle/>
          <a:p>
            <a:r>
              <a:rPr lang="en-US" sz="2800" b="1" dirty="0">
                <a:solidFill>
                  <a:schemeClr val="accent2"/>
                </a:solidFill>
              </a:rPr>
              <a:t>Prepared By - </a:t>
            </a:r>
          </a:p>
          <a:p>
            <a:pPr algn="ctr"/>
            <a:r>
              <a:rPr lang="en-US" sz="2400" b="1" dirty="0"/>
              <a:t>Vrishven kumar</a:t>
            </a:r>
          </a:p>
        </p:txBody>
      </p:sp>
      <p:pic>
        <p:nvPicPr>
          <p:cNvPr id="6" name="Picture 5">
            <a:extLst>
              <a:ext uri="{FF2B5EF4-FFF2-40B4-BE49-F238E27FC236}">
                <a16:creationId xmlns:a16="http://schemas.microsoft.com/office/drawing/2014/main" id="{1F0760BD-E210-6D23-09E3-A3F143534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651" y="1440271"/>
            <a:ext cx="6367650" cy="412730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984566" y="789622"/>
            <a:ext cx="7572375" cy="5654041"/>
          </a:xfrm>
          <a:prstGeom prst="rect">
            <a:avLst/>
          </a:prstGeom>
          <a:noFill/>
        </p:spPr>
        <p:txBody>
          <a:bodyPr wrap="square" rtlCol="0" anchor="t">
            <a:noAutofit/>
          </a:bodyPr>
          <a:lstStyle/>
          <a:p>
            <a:r>
              <a:rPr lang="en-US" b="1" dirty="0">
                <a:solidFill>
                  <a:schemeClr val="accent1">
                    <a:lumMod val="60000"/>
                    <a:lumOff val="40000"/>
                  </a:schemeClr>
                </a:solidFill>
                <a:sym typeface="+mn-ea"/>
              </a:rPr>
              <a:t>5.3.3</a:t>
            </a:r>
            <a:r>
              <a:rPr lang="en-US" sz="2000" b="1" dirty="0">
                <a:solidFill>
                  <a:schemeClr val="accent1">
                    <a:lumMod val="60000"/>
                    <a:lumOff val="40000"/>
                  </a:schemeClr>
                </a:solidFill>
                <a:sym typeface="+mn-ea"/>
              </a:rPr>
              <a:t> Electron Transport Layer (ETL): </a:t>
            </a:r>
            <a:endParaRPr lang="en-US" dirty="0">
              <a:solidFill>
                <a:schemeClr val="accent1">
                  <a:lumMod val="60000"/>
                  <a:lumOff val="40000"/>
                </a:schemeClr>
              </a:solidFill>
            </a:endParaRPr>
          </a:p>
          <a:p>
            <a:r>
              <a:rPr lang="en-US" dirty="0">
                <a:sym typeface="+mn-ea"/>
              </a:rPr>
              <a:t>This layer facilitates the transport of negative charge carriers (electrons) from the cathode to the emissive layer.</a:t>
            </a:r>
          </a:p>
          <a:p>
            <a:endParaRPr lang="en-US" dirty="0">
              <a:sym typeface="+mn-ea"/>
            </a:endParaRPr>
          </a:p>
          <a:p>
            <a:r>
              <a:rPr lang="en-US" b="1" dirty="0">
                <a:solidFill>
                  <a:schemeClr val="accent1">
                    <a:lumMod val="60000"/>
                    <a:lumOff val="40000"/>
                  </a:schemeClr>
                </a:solidFill>
                <a:sym typeface="+mn-ea"/>
              </a:rPr>
              <a:t>5.4</a:t>
            </a:r>
            <a:r>
              <a:rPr lang="en-US" dirty="0">
                <a:solidFill>
                  <a:schemeClr val="accent1">
                    <a:lumMod val="60000"/>
                    <a:lumOff val="40000"/>
                  </a:schemeClr>
                </a:solidFill>
                <a:sym typeface="+mn-ea"/>
              </a:rPr>
              <a:t> </a:t>
            </a:r>
            <a:r>
              <a:rPr lang="en-US" sz="2000" b="1" dirty="0">
                <a:solidFill>
                  <a:schemeClr val="accent1">
                    <a:lumMod val="60000"/>
                    <a:lumOff val="40000"/>
                  </a:schemeClr>
                </a:solidFill>
                <a:sym typeface="+mn-ea"/>
              </a:rPr>
              <a:t>Cathode Layer:</a:t>
            </a:r>
            <a:r>
              <a:rPr lang="en-US" dirty="0">
                <a:solidFill>
                  <a:schemeClr val="accent1">
                    <a:lumMod val="60000"/>
                    <a:lumOff val="40000"/>
                  </a:schemeClr>
                </a:solidFill>
                <a:sym typeface="+mn-ea"/>
              </a:rPr>
              <a:t> </a:t>
            </a:r>
            <a:r>
              <a:rPr lang="en-US" dirty="0">
                <a:sym typeface="+mn-ea"/>
              </a:rPr>
              <a:t>The cathode layer is typically made of a material with low work function, such as aluminum or calcium. It serves as the negative electrode, through which electric current exits the OLED layers.</a:t>
            </a:r>
          </a:p>
          <a:p>
            <a:endParaRPr lang="en-US" b="1" dirty="0">
              <a:sym typeface="+mn-ea"/>
            </a:endParaRPr>
          </a:p>
          <a:p>
            <a:r>
              <a:rPr lang="en-US" b="1" dirty="0">
                <a:solidFill>
                  <a:schemeClr val="accent1">
                    <a:lumMod val="60000"/>
                    <a:lumOff val="40000"/>
                  </a:schemeClr>
                </a:solidFill>
                <a:sym typeface="+mn-ea"/>
              </a:rPr>
              <a:t>5.5</a:t>
            </a:r>
            <a:r>
              <a:rPr lang="en-US" sz="2000" b="1" dirty="0">
                <a:solidFill>
                  <a:schemeClr val="accent1">
                    <a:lumMod val="60000"/>
                    <a:lumOff val="40000"/>
                  </a:schemeClr>
                </a:solidFill>
                <a:sym typeface="+mn-ea"/>
              </a:rPr>
              <a:t> Encapsulation Layer:</a:t>
            </a:r>
            <a:r>
              <a:rPr lang="en-US" dirty="0">
                <a:solidFill>
                  <a:schemeClr val="accent1">
                    <a:lumMod val="60000"/>
                    <a:lumOff val="40000"/>
                  </a:schemeClr>
                </a:solidFill>
                <a:sym typeface="+mn-ea"/>
              </a:rPr>
              <a:t> </a:t>
            </a:r>
            <a:r>
              <a:rPr lang="en-US" dirty="0">
                <a:sym typeface="+mn-ea"/>
              </a:rPr>
              <a:t>The encapsulation layer is essential for protecting the organic layers from exposure to moisture and oxygen, which can degrade OLED performance over time. It is typically made of thin film materials such as glass or metal deposited using techniques like atomic layer deposition (ALD) or chemical vapor deposition (CVD).</a:t>
            </a:r>
          </a:p>
          <a:p>
            <a:endParaRPr lang="en-US" dirty="0">
              <a:sym typeface="+mn-ea"/>
            </a:endParaRPr>
          </a:p>
          <a:p>
            <a:r>
              <a:rPr lang="en-US" b="1" dirty="0">
                <a:solidFill>
                  <a:schemeClr val="accent1">
                    <a:lumMod val="60000"/>
                    <a:lumOff val="40000"/>
                  </a:schemeClr>
                </a:solidFill>
                <a:sym typeface="+mn-ea"/>
              </a:rPr>
              <a:t>5.6</a:t>
            </a:r>
            <a:r>
              <a:rPr lang="en-US" sz="2000" b="1" dirty="0">
                <a:solidFill>
                  <a:schemeClr val="accent1">
                    <a:lumMod val="60000"/>
                    <a:lumOff val="40000"/>
                  </a:schemeClr>
                </a:solidFill>
                <a:sym typeface="+mn-ea"/>
              </a:rPr>
              <a:t> Barrier Layer (if applicable):</a:t>
            </a:r>
            <a:r>
              <a:rPr lang="en-US" dirty="0">
                <a:solidFill>
                  <a:schemeClr val="accent1">
                    <a:lumMod val="60000"/>
                    <a:lumOff val="40000"/>
                  </a:schemeClr>
                </a:solidFill>
                <a:sym typeface="+mn-ea"/>
              </a:rPr>
              <a:t> </a:t>
            </a:r>
            <a:r>
              <a:rPr lang="en-US" dirty="0">
                <a:sym typeface="+mn-ea"/>
              </a:rPr>
              <a:t>In some OLED panel modules, especially those intended for flexible or foldable displays, an additional barrier layer may be included to provide extra protection against moisture and mechanical stress.</a:t>
            </a:r>
          </a:p>
        </p:txBody>
      </p:sp>
      <p:sp>
        <p:nvSpPr>
          <p:cNvPr id="5" name="Text Box 4"/>
          <p:cNvSpPr txBox="1"/>
          <p:nvPr/>
        </p:nvSpPr>
        <p:spPr>
          <a:xfrm>
            <a:off x="1628774" y="108585"/>
            <a:ext cx="7572375" cy="775335"/>
          </a:xfrm>
          <a:prstGeom prst="rect">
            <a:avLst/>
          </a:prstGeom>
          <a:noFill/>
        </p:spPr>
        <p:txBody>
          <a:bodyPr wrap="square" rtlCol="0" anchor="t">
            <a:noAutofit/>
          </a:bodyPr>
          <a:lstStyle/>
          <a:p>
            <a:r>
              <a:rPr lang="en-US" sz="2800">
                <a:ln w="22225">
                  <a:solidFill>
                    <a:schemeClr val="accent2"/>
                  </a:solidFill>
                  <a:prstDash val="solid"/>
                </a:ln>
                <a:solidFill>
                  <a:schemeClr val="bg1">
                    <a:lumMod val="85000"/>
                    <a:lumOff val="15000"/>
                  </a:schemeClr>
                </a:solidFill>
                <a:effectLst/>
              </a:rPr>
              <a:t>5.Structure stacking of OLED panel module</a:t>
            </a:r>
            <a:r>
              <a:rPr lang="en-US" sz="1400">
                <a:solidFill>
                  <a:schemeClr val="bg1">
                    <a:lumMod val="85000"/>
                    <a:lumOff val="15000"/>
                  </a:schemeClr>
                </a:solidFill>
              </a:rPr>
              <a:t>.</a:t>
            </a:r>
          </a:p>
        </p:txBody>
      </p:sp>
      <p:pic>
        <p:nvPicPr>
          <p:cNvPr id="6" name="Picture 5" descr="Schematic-drawing-of-the-OLED-stack-used-in-the-simulations-The-stack-consists-of-an"/>
          <p:cNvPicPr>
            <a:picLocks noChangeAspect="1"/>
          </p:cNvPicPr>
          <p:nvPr/>
        </p:nvPicPr>
        <p:blipFill>
          <a:blip r:embed="rId2"/>
          <a:stretch>
            <a:fillRect/>
          </a:stretch>
        </p:blipFill>
        <p:spPr>
          <a:xfrm>
            <a:off x="8556941" y="1409065"/>
            <a:ext cx="3067685" cy="3738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2228850" y="0"/>
            <a:ext cx="6915150" cy="742315"/>
          </a:xfrm>
          <a:prstGeom prst="rect">
            <a:avLst/>
          </a:prstGeom>
          <a:noFill/>
        </p:spPr>
        <p:txBody>
          <a:bodyPr wrap="square" rtlCol="0" anchor="t">
            <a:noAutofit/>
          </a:bodyPr>
          <a:lstStyle/>
          <a:p>
            <a:pPr algn="ctr"/>
            <a:r>
              <a:rPr lang="en-US" sz="2400" b="1" dirty="0">
                <a:ln w="22225">
                  <a:solidFill>
                    <a:schemeClr val="accent2"/>
                  </a:solidFill>
                  <a:prstDash val="solid"/>
                </a:ln>
                <a:solidFill>
                  <a:schemeClr val="bg1">
                    <a:lumMod val="95000"/>
                    <a:lumOff val="5000"/>
                  </a:schemeClr>
                </a:solidFill>
                <a:effectLst/>
                <a:sym typeface="+mn-ea"/>
              </a:rPr>
              <a:t>6: Advantages of OLED Displays</a:t>
            </a:r>
          </a:p>
        </p:txBody>
      </p:sp>
      <p:sp>
        <p:nvSpPr>
          <p:cNvPr id="5" name="Text Box 4"/>
          <p:cNvSpPr txBox="1"/>
          <p:nvPr/>
        </p:nvSpPr>
        <p:spPr>
          <a:xfrm>
            <a:off x="1314450" y="542925"/>
            <a:ext cx="10029825" cy="5543550"/>
          </a:xfrm>
          <a:prstGeom prst="rect">
            <a:avLst/>
          </a:prstGeom>
          <a:noFill/>
        </p:spPr>
        <p:txBody>
          <a:bodyPr wrap="square" rtlCol="0" anchor="t">
            <a:noAutofit/>
          </a:bodyPr>
          <a:lstStyle/>
          <a:p>
            <a:r>
              <a:rPr lang="en-US" b="1" dirty="0">
                <a:solidFill>
                  <a:schemeClr val="accent4">
                    <a:lumMod val="60000"/>
                    <a:lumOff val="40000"/>
                  </a:schemeClr>
                </a:solidFill>
              </a:rPr>
              <a:t>6.1</a:t>
            </a:r>
            <a:r>
              <a:rPr lang="en-US" sz="1600" dirty="0">
                <a:solidFill>
                  <a:schemeClr val="accent4">
                    <a:lumMod val="60000"/>
                    <a:lumOff val="40000"/>
                  </a:schemeClr>
                </a:solidFill>
              </a:rPr>
              <a:t> </a:t>
            </a:r>
            <a:r>
              <a:rPr lang="en-US" sz="2000" b="1" dirty="0">
                <a:solidFill>
                  <a:schemeClr val="accent4">
                    <a:lumMod val="60000"/>
                    <a:lumOff val="40000"/>
                  </a:schemeClr>
                </a:solidFill>
              </a:rPr>
              <a:t>Improved Picture Quality: </a:t>
            </a:r>
            <a:endParaRPr lang="en-US" sz="1600" dirty="0">
              <a:solidFill>
                <a:schemeClr val="accent4">
                  <a:lumMod val="60000"/>
                  <a:lumOff val="40000"/>
                </a:schemeClr>
              </a:solidFill>
            </a:endParaRPr>
          </a:p>
          <a:p>
            <a:r>
              <a:rPr lang="en-US" dirty="0"/>
              <a:t>OLED displays deliver vibrant colors, deep blacks, and high contrast ratios, resulting in superior picture quality compared to LCD displays. Each pixel in an OLED display emits its own light, allowing for precise control of brightness and color.</a:t>
            </a:r>
          </a:p>
          <a:p>
            <a:endParaRPr lang="en-US" dirty="0"/>
          </a:p>
          <a:p>
            <a:r>
              <a:rPr lang="en-US" b="1" dirty="0">
                <a:solidFill>
                  <a:schemeClr val="accent4">
                    <a:lumMod val="60000"/>
                    <a:lumOff val="40000"/>
                  </a:schemeClr>
                </a:solidFill>
              </a:rPr>
              <a:t>6.2</a:t>
            </a:r>
            <a:r>
              <a:rPr lang="en-US" sz="1600" dirty="0">
                <a:solidFill>
                  <a:schemeClr val="accent4">
                    <a:lumMod val="60000"/>
                    <a:lumOff val="40000"/>
                  </a:schemeClr>
                </a:solidFill>
              </a:rPr>
              <a:t> </a:t>
            </a:r>
            <a:r>
              <a:rPr lang="en-US" sz="2000" b="1" dirty="0">
                <a:solidFill>
                  <a:schemeClr val="accent4">
                    <a:lumMod val="60000"/>
                    <a:lumOff val="40000"/>
                  </a:schemeClr>
                </a:solidFill>
              </a:rPr>
              <a:t>Thin and Lightweight: </a:t>
            </a:r>
            <a:endParaRPr lang="en-US" sz="1600" dirty="0">
              <a:solidFill>
                <a:schemeClr val="accent4">
                  <a:lumMod val="60000"/>
                  <a:lumOff val="40000"/>
                </a:schemeClr>
              </a:solidFill>
            </a:endParaRPr>
          </a:p>
          <a:p>
            <a:r>
              <a:rPr lang="en-US" dirty="0"/>
              <a:t>OLED panels are made up of thin layers of organic materials, making them significantly thinner and lighter than LCD panels. This thinness enables manufacturers to create sleek and stylish devices with slimmer profiles.</a:t>
            </a:r>
          </a:p>
          <a:p>
            <a:endParaRPr lang="en-US" sz="1600" dirty="0"/>
          </a:p>
          <a:p>
            <a:r>
              <a:rPr lang="en-US" b="1" dirty="0">
                <a:solidFill>
                  <a:schemeClr val="accent4">
                    <a:lumMod val="60000"/>
                    <a:lumOff val="40000"/>
                  </a:schemeClr>
                </a:solidFill>
              </a:rPr>
              <a:t>6.3</a:t>
            </a:r>
            <a:r>
              <a:rPr lang="en-US" sz="1600" dirty="0">
                <a:solidFill>
                  <a:schemeClr val="accent4">
                    <a:lumMod val="60000"/>
                    <a:lumOff val="40000"/>
                  </a:schemeClr>
                </a:solidFill>
              </a:rPr>
              <a:t> </a:t>
            </a:r>
            <a:r>
              <a:rPr lang="en-US" sz="2000" b="1" dirty="0">
                <a:solidFill>
                  <a:schemeClr val="accent4">
                    <a:lumMod val="60000"/>
                    <a:lumOff val="40000"/>
                  </a:schemeClr>
                </a:solidFill>
              </a:rPr>
              <a:t>Flexible and Bendable: </a:t>
            </a:r>
            <a:endParaRPr lang="en-US" sz="1600" dirty="0">
              <a:solidFill>
                <a:schemeClr val="accent4">
                  <a:lumMod val="60000"/>
                  <a:lumOff val="40000"/>
                </a:schemeClr>
              </a:solidFill>
            </a:endParaRPr>
          </a:p>
          <a:p>
            <a:r>
              <a:rPr lang="en-US" dirty="0"/>
              <a:t>OLED technology allows for flexible and bendable displays, enabling innovative form factors such as curved screens and foldable devices. This flexibility opens up new possibilities for product design and user experiences.</a:t>
            </a:r>
          </a:p>
          <a:p>
            <a:endParaRPr lang="en-US" dirty="0"/>
          </a:p>
          <a:p>
            <a:r>
              <a:rPr lang="en-US" b="1" dirty="0">
                <a:solidFill>
                  <a:schemeClr val="accent4">
                    <a:lumMod val="60000"/>
                    <a:lumOff val="40000"/>
                  </a:schemeClr>
                </a:solidFill>
                <a:sym typeface="+mn-ea"/>
              </a:rPr>
              <a:t>6.4</a:t>
            </a:r>
            <a:r>
              <a:rPr lang="en-US" sz="2000" b="1" dirty="0">
                <a:solidFill>
                  <a:schemeClr val="accent4">
                    <a:lumMod val="60000"/>
                    <a:lumOff val="40000"/>
                  </a:schemeClr>
                </a:solidFill>
                <a:sym typeface="+mn-ea"/>
              </a:rPr>
              <a:t> Fast Response Time:</a:t>
            </a:r>
            <a:r>
              <a:rPr lang="en-US" dirty="0">
                <a:solidFill>
                  <a:schemeClr val="accent4">
                    <a:lumMod val="60000"/>
                    <a:lumOff val="40000"/>
                  </a:schemeClr>
                </a:solidFill>
                <a:sym typeface="+mn-ea"/>
              </a:rPr>
              <a:t> </a:t>
            </a:r>
            <a:r>
              <a:rPr lang="en-US" dirty="0">
                <a:sym typeface="+mn-ea"/>
              </a:rPr>
              <a:t>OLED displays have faster response times compared to LCD displays, resulting in smoother motion and reduced motion blur, especially in fast-paced content such as gaming and sports.</a:t>
            </a:r>
          </a:p>
          <a:p>
            <a:endParaRPr lang="en-US" dirty="0">
              <a:sym typeface="+mn-ea"/>
            </a:endParaRPr>
          </a:p>
          <a:p>
            <a:r>
              <a:rPr lang="en-US" b="1" dirty="0">
                <a:solidFill>
                  <a:schemeClr val="accent4">
                    <a:lumMod val="60000"/>
                    <a:lumOff val="40000"/>
                  </a:schemeClr>
                </a:solidFill>
                <a:sym typeface="+mn-ea"/>
              </a:rPr>
              <a:t>6.5</a:t>
            </a:r>
            <a:r>
              <a:rPr lang="en-US" sz="2000" b="1" dirty="0">
                <a:solidFill>
                  <a:schemeClr val="accent4">
                    <a:lumMod val="60000"/>
                    <a:lumOff val="40000"/>
                  </a:schemeClr>
                </a:solidFill>
                <a:sym typeface="+mn-ea"/>
              </a:rPr>
              <a:t> Wide Viewing Angles:</a:t>
            </a:r>
            <a:r>
              <a:rPr lang="en-US" dirty="0">
                <a:solidFill>
                  <a:schemeClr val="accent4">
                    <a:lumMod val="60000"/>
                    <a:lumOff val="40000"/>
                  </a:schemeClr>
                </a:solidFill>
                <a:sym typeface="+mn-ea"/>
              </a:rPr>
              <a:t> </a:t>
            </a:r>
            <a:r>
              <a:rPr lang="en-US" dirty="0">
                <a:sym typeface="+mn-ea"/>
              </a:rPr>
              <a:t>OLED displays maintain consistent color and brightness levels even when viewed from extreme angles, providing a better viewing experience for multiple viewers in various environments.</a:t>
            </a:r>
            <a:endParaRPr lang="en-US" dirty="0"/>
          </a:p>
          <a:p>
            <a:endParaRPr lang="en-US" dirty="0"/>
          </a:p>
          <a:p>
            <a:endParaRPr lang="en-US" sz="1600" dirty="0"/>
          </a:p>
          <a:p>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1507966" y="328613"/>
            <a:ext cx="9364822" cy="6015037"/>
          </a:xfrm>
          <a:prstGeom prst="rect">
            <a:avLst/>
          </a:prstGeom>
          <a:noFill/>
        </p:spPr>
        <p:txBody>
          <a:bodyPr wrap="square" rtlCol="0" anchor="t">
            <a:noAutofi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sym typeface="+mn-ea"/>
              </a:rPr>
              <a:t>6.6 </a:t>
            </a:r>
            <a:r>
              <a:rPr lang="en-US" sz="2400" b="1" dirty="0">
                <a:solidFill>
                  <a:schemeClr val="accent5">
                    <a:lumMod val="40000"/>
                    <a:lumOff val="60000"/>
                  </a:schemeClr>
                </a:solidFill>
                <a:latin typeface="Arial" panose="020B0604020202020204" pitchFamily="34" charset="0"/>
                <a:cs typeface="Arial" panose="020B0604020202020204" pitchFamily="34" charset="0"/>
                <a:sym typeface="+mn-ea"/>
              </a:rPr>
              <a:t>Energy Efficiency: </a:t>
            </a:r>
            <a:endParaRPr lang="en-US" dirty="0">
              <a:solidFill>
                <a:schemeClr val="accent5">
                  <a:lumMod val="40000"/>
                  <a:lumOff val="60000"/>
                </a:schemeClr>
              </a:solidFill>
              <a:latin typeface="Arial" panose="020B0604020202020204" pitchFamily="34" charset="0"/>
              <a:cs typeface="Arial" panose="020B0604020202020204" pitchFamily="34" charset="0"/>
              <a:sym typeface="+mn-ea"/>
            </a:endParaRPr>
          </a:p>
          <a:p>
            <a:r>
              <a:rPr lang="en-US" sz="2000" dirty="0">
                <a:latin typeface="Arial" panose="020B0604020202020204" pitchFamily="34" charset="0"/>
                <a:cs typeface="Arial" panose="020B0604020202020204" pitchFamily="34" charset="0"/>
                <a:sym typeface="+mn-ea"/>
              </a:rPr>
              <a:t>OLED displays consume less power compared to traditional LCD displays because they do not require a separate backlight. OLED pixels emit light directly when activated, leading to energy savings, especially in dark scenes where black pixels remain unlit.</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sym typeface="+mn-ea"/>
              </a:rPr>
              <a:t>6.6</a:t>
            </a:r>
            <a:r>
              <a:rPr lang="en-US" sz="2000" dirty="0">
                <a:latin typeface="Arial" panose="020B0604020202020204" pitchFamily="34" charset="0"/>
                <a:cs typeface="Arial" panose="020B0604020202020204" pitchFamily="34" charset="0"/>
                <a:sym typeface="+mn-ea"/>
              </a:rPr>
              <a:t> </a:t>
            </a:r>
            <a:r>
              <a:rPr lang="en-US" sz="2400" b="1" dirty="0">
                <a:solidFill>
                  <a:schemeClr val="accent5">
                    <a:lumMod val="40000"/>
                    <a:lumOff val="60000"/>
                  </a:schemeClr>
                </a:solidFill>
                <a:latin typeface="Arial" panose="020B0604020202020204" pitchFamily="34" charset="0"/>
                <a:cs typeface="Arial" panose="020B0604020202020204" pitchFamily="34" charset="0"/>
                <a:sym typeface="+mn-ea"/>
              </a:rPr>
              <a:t>Better Durability: </a:t>
            </a:r>
            <a:endParaRPr lang="en-US" dirty="0">
              <a:solidFill>
                <a:schemeClr val="accent5">
                  <a:lumMod val="40000"/>
                  <a:lumOff val="60000"/>
                </a:schemeClr>
              </a:solidFill>
              <a:latin typeface="Arial" panose="020B0604020202020204" pitchFamily="34" charset="0"/>
              <a:cs typeface="Arial" panose="020B0604020202020204" pitchFamily="34" charset="0"/>
              <a:sym typeface="+mn-ea"/>
            </a:endParaRPr>
          </a:p>
          <a:p>
            <a:r>
              <a:rPr lang="en-US" sz="2000" dirty="0">
                <a:latin typeface="Arial" panose="020B0604020202020204" pitchFamily="34" charset="0"/>
                <a:cs typeface="Arial" panose="020B0604020202020204" pitchFamily="34" charset="0"/>
                <a:sym typeface="+mn-ea"/>
              </a:rPr>
              <a:t>OLED displays are less prone to damage from water and dust compared to LCD displays because they do not have a backlight unit. Additionally, OLED panels are less susceptible to screen burn-in, a common issue with some types of LCD displays.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sym typeface="+mn-ea"/>
              </a:rPr>
              <a:t>6.7</a:t>
            </a:r>
            <a:r>
              <a:rPr lang="en-US" sz="2000" dirty="0">
                <a:latin typeface="Arial" panose="020B0604020202020204" pitchFamily="34" charset="0"/>
                <a:cs typeface="Arial" panose="020B0604020202020204" pitchFamily="34" charset="0"/>
                <a:sym typeface="+mn-ea"/>
              </a:rPr>
              <a:t> </a:t>
            </a:r>
            <a:r>
              <a:rPr lang="en-US" sz="2400" b="1" dirty="0">
                <a:solidFill>
                  <a:schemeClr val="accent5">
                    <a:lumMod val="40000"/>
                    <a:lumOff val="60000"/>
                  </a:schemeClr>
                </a:solidFill>
                <a:latin typeface="Arial" panose="020B0604020202020204" pitchFamily="34" charset="0"/>
                <a:cs typeface="Arial" panose="020B0604020202020204" pitchFamily="34" charset="0"/>
                <a:sym typeface="+mn-ea"/>
              </a:rPr>
              <a:t>Environmentally Friendly: </a:t>
            </a:r>
            <a:endParaRPr lang="en-US" dirty="0">
              <a:solidFill>
                <a:schemeClr val="accent5">
                  <a:lumMod val="40000"/>
                  <a:lumOff val="60000"/>
                </a:schemeClr>
              </a:solidFill>
              <a:latin typeface="Arial" panose="020B0604020202020204" pitchFamily="34" charset="0"/>
              <a:cs typeface="Arial" panose="020B0604020202020204" pitchFamily="34" charset="0"/>
              <a:sym typeface="+mn-ea"/>
            </a:endParaRPr>
          </a:p>
          <a:p>
            <a:r>
              <a:rPr lang="en-US" sz="2000" dirty="0">
                <a:latin typeface="Arial" panose="020B0604020202020204" pitchFamily="34" charset="0"/>
                <a:cs typeface="Arial" panose="020B0604020202020204" pitchFamily="34" charset="0"/>
                <a:sym typeface="+mn-ea"/>
              </a:rPr>
              <a:t>OLED displays use organic materials that are more environmentally friendly compared to the heavy metals used in some LCD panels. Additionally, OLED technology can potentially be more energy-efficient, further reducing its environmental impact.</a:t>
            </a:r>
          </a:p>
        </p:txBody>
      </p:sp>
      <p:sp>
        <p:nvSpPr>
          <p:cNvPr id="5" name="Text Box 4"/>
          <p:cNvSpPr txBox="1"/>
          <p:nvPr/>
        </p:nvSpPr>
        <p:spPr>
          <a:xfrm>
            <a:off x="2314574" y="157480"/>
            <a:ext cx="5400675" cy="692150"/>
          </a:xfrm>
          <a:prstGeom prst="rect">
            <a:avLst/>
          </a:prstGeom>
          <a:noFill/>
        </p:spPr>
        <p:txBody>
          <a:bodyPr wrap="square" rtlCol="0" anchor="t">
            <a:noAutofit/>
          </a:bodyPr>
          <a:lstStyle/>
          <a:p>
            <a:pPr algn="ctr"/>
            <a:r>
              <a:rPr lang="en-US" sz="2800" b="1" dirty="0">
                <a:ln w="22225">
                  <a:solidFill>
                    <a:schemeClr val="accent2"/>
                  </a:solidFill>
                  <a:prstDash val="solid"/>
                </a:ln>
                <a:solidFill>
                  <a:srgbClr val="121950"/>
                </a:solidFill>
                <a:effectLst/>
                <a:sym typeface="+mn-ea"/>
              </a:rPr>
              <a:t>6: Advantages of </a:t>
            </a:r>
            <a:r>
              <a:rPr lang="en-US" sz="2400" b="1" dirty="0">
                <a:ln w="22225">
                  <a:solidFill>
                    <a:schemeClr val="accent2"/>
                  </a:solidFill>
                  <a:prstDash val="solid"/>
                </a:ln>
                <a:solidFill>
                  <a:srgbClr val="121950"/>
                </a:solidFill>
                <a:effectLst/>
                <a:sym typeface="+mn-ea"/>
              </a:rPr>
              <a:t>OLED</a:t>
            </a:r>
            <a:r>
              <a:rPr lang="en-US" sz="2800" b="1" dirty="0">
                <a:ln w="22225">
                  <a:solidFill>
                    <a:schemeClr val="accent2"/>
                  </a:solidFill>
                  <a:prstDash val="solid"/>
                </a:ln>
                <a:solidFill>
                  <a:srgbClr val="121950"/>
                </a:solidFill>
                <a:effectLst/>
                <a:sym typeface="+mn-ea"/>
              </a:rPr>
              <a:t> Displays</a:t>
            </a: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1314449" y="128270"/>
            <a:ext cx="5443539" cy="721360"/>
          </a:xfrm>
          <a:prstGeom prst="rect">
            <a:avLst/>
          </a:prstGeom>
          <a:noFill/>
        </p:spPr>
        <p:txBody>
          <a:bodyPr wrap="square" rtlCol="0" anchor="t">
            <a:noAutofit/>
          </a:bodyPr>
          <a:lstStyle/>
          <a:p>
            <a:r>
              <a:rPr lang="en-US" sz="2800" b="1" dirty="0">
                <a:ln w="22225">
                  <a:solidFill>
                    <a:schemeClr val="accent2"/>
                  </a:solidFill>
                  <a:prstDash val="solid"/>
                </a:ln>
                <a:solidFill>
                  <a:schemeClr val="bg2">
                    <a:lumMod val="50000"/>
                  </a:schemeClr>
                </a:solidFill>
                <a:effectLst/>
                <a:sym typeface="+mn-ea"/>
              </a:rPr>
              <a:t>7: Applications of OLED Displays</a:t>
            </a:r>
          </a:p>
        </p:txBody>
      </p:sp>
      <p:sp>
        <p:nvSpPr>
          <p:cNvPr id="5" name="Text Box 4"/>
          <p:cNvSpPr txBox="1"/>
          <p:nvPr/>
        </p:nvSpPr>
        <p:spPr>
          <a:xfrm>
            <a:off x="1314449" y="1000125"/>
            <a:ext cx="9772652" cy="5543550"/>
          </a:xfrm>
          <a:prstGeom prst="rect">
            <a:avLst/>
          </a:prstGeom>
          <a:noFill/>
        </p:spPr>
        <p:txBody>
          <a:bodyPr wrap="square" rtlCol="0" anchor="t">
            <a:noAutofit/>
          </a:bodyPr>
          <a:lstStyle/>
          <a:p>
            <a:r>
              <a:rPr lang="en-US" sz="2000" dirty="0"/>
              <a:t>OLED (Organic Light Emitting Diode) technology has found applications across various industries due to its unique characteristics and advantages</a:t>
            </a:r>
          </a:p>
          <a:p>
            <a:endParaRPr lang="en-US" sz="2000" dirty="0"/>
          </a:p>
          <a:p>
            <a:r>
              <a:rPr lang="en-US" sz="2000" b="1" dirty="0">
                <a:solidFill>
                  <a:schemeClr val="accent6">
                    <a:lumMod val="40000"/>
                    <a:lumOff val="60000"/>
                  </a:schemeClr>
                </a:solidFill>
              </a:rPr>
              <a:t> 7.1</a:t>
            </a:r>
            <a:r>
              <a:rPr lang="en-US" sz="2400" b="1" dirty="0">
                <a:solidFill>
                  <a:schemeClr val="accent6">
                    <a:lumMod val="40000"/>
                    <a:lumOff val="60000"/>
                  </a:schemeClr>
                </a:solidFill>
              </a:rPr>
              <a:t> Smartphones:</a:t>
            </a:r>
            <a:r>
              <a:rPr lang="en-US" sz="2000" dirty="0">
                <a:solidFill>
                  <a:schemeClr val="accent6">
                    <a:lumMod val="40000"/>
                    <a:lumOff val="60000"/>
                  </a:schemeClr>
                </a:solidFill>
              </a:rPr>
              <a:t> </a:t>
            </a:r>
          </a:p>
          <a:p>
            <a:r>
              <a:rPr lang="en-US" sz="2000" dirty="0"/>
              <a:t>OLED displays are widely used in smartphones due to their vibrant colors, deep blacks, and thin form factor. They offer superior picture quality and energy efficiency compared to LCD displays, making them the preferred choice for many flagship smartphones.</a:t>
            </a:r>
          </a:p>
          <a:p>
            <a:endParaRPr lang="en-US" sz="2000" dirty="0"/>
          </a:p>
          <a:p>
            <a:r>
              <a:rPr lang="en-US" sz="2000" b="1" dirty="0">
                <a:solidFill>
                  <a:schemeClr val="accent6">
                    <a:lumMod val="40000"/>
                    <a:lumOff val="60000"/>
                  </a:schemeClr>
                </a:solidFill>
              </a:rPr>
              <a:t>7.2</a:t>
            </a:r>
            <a:r>
              <a:rPr lang="en-US" sz="2400" b="1" dirty="0">
                <a:solidFill>
                  <a:schemeClr val="accent6">
                    <a:lumMod val="40000"/>
                    <a:lumOff val="60000"/>
                  </a:schemeClr>
                </a:solidFill>
              </a:rPr>
              <a:t>Televisions:</a:t>
            </a:r>
            <a:endParaRPr lang="en-US" sz="2000" dirty="0">
              <a:solidFill>
                <a:schemeClr val="accent6">
                  <a:lumMod val="40000"/>
                  <a:lumOff val="60000"/>
                </a:schemeClr>
              </a:solidFill>
            </a:endParaRPr>
          </a:p>
          <a:p>
            <a:r>
              <a:rPr lang="en-US" sz="2000" dirty="0"/>
              <a:t> OLED TVs deliver unparalleled picture quality with true blacks, high contrast ratios, and wide viewing angles. They are increasingly popular for home entertainment systems, providing an immersive viewing experience for movies, TV shows, and gaming.</a:t>
            </a:r>
          </a:p>
          <a:p>
            <a:endParaRPr lang="en-US" sz="2000" dirty="0"/>
          </a:p>
          <a:p>
            <a:r>
              <a:rPr lang="en-US" sz="2000" b="1" dirty="0">
                <a:solidFill>
                  <a:schemeClr val="accent6">
                    <a:lumMod val="40000"/>
                    <a:lumOff val="60000"/>
                  </a:schemeClr>
                </a:solidFill>
              </a:rPr>
              <a:t>7.3</a:t>
            </a:r>
            <a:r>
              <a:rPr lang="en-US" sz="2000" dirty="0">
                <a:solidFill>
                  <a:schemeClr val="accent6">
                    <a:lumMod val="40000"/>
                    <a:lumOff val="60000"/>
                  </a:schemeClr>
                </a:solidFill>
              </a:rPr>
              <a:t> </a:t>
            </a:r>
            <a:r>
              <a:rPr lang="en-US" sz="2400" b="1" dirty="0">
                <a:solidFill>
                  <a:schemeClr val="accent6">
                    <a:lumMod val="40000"/>
                    <a:lumOff val="60000"/>
                  </a:schemeClr>
                </a:solidFill>
              </a:rPr>
              <a:t>Wearable Devices:</a:t>
            </a:r>
            <a:r>
              <a:rPr lang="en-US" sz="2000" dirty="0">
                <a:solidFill>
                  <a:schemeClr val="accent6">
                    <a:lumMod val="40000"/>
                    <a:lumOff val="60000"/>
                  </a:schemeClr>
                </a:solidFill>
              </a:rPr>
              <a:t> </a:t>
            </a:r>
          </a:p>
          <a:p>
            <a:r>
              <a:rPr lang="en-US" sz="2000" dirty="0"/>
              <a:t>OLED displays are well-suited for wearable gadgets such as smartwatches, fitness trackers, and augmented reality (AR) glasses. Their flexibility, thinness, and low power consumption make them ideal for compact and lightweight devices worn on the body.</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1830706" y="0"/>
            <a:ext cx="4598670" cy="718820"/>
          </a:xfrm>
          <a:prstGeom prst="rect">
            <a:avLst/>
          </a:prstGeom>
          <a:noFill/>
        </p:spPr>
        <p:txBody>
          <a:bodyPr wrap="square" rtlCol="0" anchor="t">
            <a:noAutofit/>
          </a:bodyPr>
          <a:lstStyle/>
          <a:p>
            <a:r>
              <a:rPr lang="en-US" sz="2400" b="1">
                <a:ln w="22225">
                  <a:solidFill>
                    <a:schemeClr val="accent2"/>
                  </a:solidFill>
                  <a:prstDash val="solid"/>
                </a:ln>
                <a:solidFill>
                  <a:schemeClr val="bg1">
                    <a:lumMod val="95000"/>
                    <a:lumOff val="5000"/>
                  </a:schemeClr>
                </a:solidFill>
                <a:effectLst/>
                <a:sym typeface="+mn-ea"/>
              </a:rPr>
              <a:t>7: Applications of OLED Displays</a:t>
            </a:r>
          </a:p>
        </p:txBody>
      </p:sp>
      <p:sp>
        <p:nvSpPr>
          <p:cNvPr id="5" name="Text Box 4"/>
          <p:cNvSpPr txBox="1"/>
          <p:nvPr/>
        </p:nvSpPr>
        <p:spPr>
          <a:xfrm>
            <a:off x="1014413" y="718821"/>
            <a:ext cx="10315575" cy="5631180"/>
          </a:xfrm>
          <a:prstGeom prst="rect">
            <a:avLst/>
          </a:prstGeom>
          <a:noFill/>
        </p:spPr>
        <p:txBody>
          <a:bodyPr wrap="square" rtlCol="0" anchor="t">
            <a:noAutofit/>
          </a:bodyPr>
          <a:lstStyle/>
          <a:p>
            <a:r>
              <a:rPr lang="en-US" sz="2000" b="1" dirty="0">
                <a:solidFill>
                  <a:srgbClr val="FFFF00"/>
                </a:solidFill>
              </a:rPr>
              <a:t>7.4</a:t>
            </a:r>
            <a:r>
              <a:rPr lang="en-US" dirty="0">
                <a:solidFill>
                  <a:srgbClr val="FFFF00"/>
                </a:solidFill>
              </a:rPr>
              <a:t> </a:t>
            </a:r>
            <a:r>
              <a:rPr lang="en-US" sz="2400" b="1" dirty="0">
                <a:solidFill>
                  <a:srgbClr val="FFFF00"/>
                </a:solidFill>
              </a:rPr>
              <a:t>Automotive Displays:</a:t>
            </a:r>
            <a:endParaRPr lang="en-US" dirty="0">
              <a:solidFill>
                <a:srgbClr val="FFFF00"/>
              </a:solidFill>
            </a:endParaRPr>
          </a:p>
          <a:p>
            <a:r>
              <a:rPr lang="en-US" dirty="0"/>
              <a:t> OLED displays are being integrated into automotive dashboards, infotainment systems, and instrument clusters. They offer high visibility in various lighting conditions, along with the ability to create curved or flexible display surfaces to fit into different car designs.</a:t>
            </a:r>
          </a:p>
          <a:p>
            <a:endParaRPr lang="en-US" dirty="0"/>
          </a:p>
          <a:p>
            <a:r>
              <a:rPr lang="en-US" sz="2000" b="1" dirty="0">
                <a:solidFill>
                  <a:srgbClr val="FFFF00"/>
                </a:solidFill>
              </a:rPr>
              <a:t>7.5 </a:t>
            </a:r>
            <a:r>
              <a:rPr lang="en-US" sz="2400" b="1" dirty="0">
                <a:solidFill>
                  <a:srgbClr val="FFFF00"/>
                </a:solidFill>
              </a:rPr>
              <a:t>Virtual Reality (VR) and Augmented Reality (AR): </a:t>
            </a:r>
            <a:endParaRPr lang="en-US" dirty="0">
              <a:solidFill>
                <a:srgbClr val="FFFF00"/>
              </a:solidFill>
            </a:endParaRPr>
          </a:p>
          <a:p>
            <a:r>
              <a:rPr lang="en-US" dirty="0"/>
              <a:t>OLED displays are used in VR headsets and AR devices to provide immersive visual experiences. Their fast response times, high refresh rates, and high pixel density contribute to reduced motion sickness and enhanced realism in virtual environments.</a:t>
            </a:r>
          </a:p>
          <a:p>
            <a:endParaRPr lang="en-US" dirty="0"/>
          </a:p>
          <a:p>
            <a:r>
              <a:rPr lang="en-US" sz="2000" b="1" dirty="0">
                <a:solidFill>
                  <a:srgbClr val="FFFF00"/>
                </a:solidFill>
              </a:rPr>
              <a:t>7.6 </a:t>
            </a:r>
            <a:r>
              <a:rPr lang="en-US" sz="2400" b="1" dirty="0">
                <a:solidFill>
                  <a:srgbClr val="FFFF00"/>
                </a:solidFill>
              </a:rPr>
              <a:t>Medical Devices: </a:t>
            </a:r>
            <a:r>
              <a:rPr lang="en-US" dirty="0"/>
              <a:t>OLED displays are used in medical devices such as patient monitors, diagnostic equipment, and wearable health trackers. Their high-quality imaging capabilities and low power consumption make them suitable for medical applications where accuracy and efficiency are critical.</a:t>
            </a:r>
          </a:p>
          <a:p>
            <a:endParaRPr lang="en-US" dirty="0"/>
          </a:p>
          <a:p>
            <a:r>
              <a:rPr lang="en-US" sz="2000" b="1" dirty="0">
                <a:solidFill>
                  <a:srgbClr val="FFFF00"/>
                </a:solidFill>
              </a:rPr>
              <a:t>7.7 </a:t>
            </a:r>
            <a:r>
              <a:rPr lang="en-US" sz="2400" b="1" dirty="0">
                <a:solidFill>
                  <a:srgbClr val="FFFF00"/>
                </a:solidFill>
              </a:rPr>
              <a:t>Lighting Solutions: </a:t>
            </a:r>
            <a:r>
              <a:rPr lang="en-US" dirty="0"/>
              <a:t>OLED technology is also employed in lighting applications, including architectural lighting, automotive lighting, and decorative lighting. OLED lighting panels offer soft, diffused light with customizable shapes and colors, enabling creative and energy-efficient lighting designs.</a:t>
            </a:r>
          </a:p>
          <a:p>
            <a:endParaRPr lang="en-US" dirty="0"/>
          </a:p>
          <a:p>
            <a:endParaRPr lang="en-US" dirty="0"/>
          </a:p>
        </p:txBody>
      </p:sp>
    </p:spTree>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CADE89-A323-4FA5-BCF6-CA911EEBF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4438" y="0"/>
            <a:ext cx="2257425" cy="771525"/>
          </a:xfrm>
          <a:solidFill>
            <a:srgbClr val="121950">
              <a:alpha val="72000"/>
            </a:srgbClr>
          </a:solidFill>
          <a:ln>
            <a:solidFill>
              <a:srgbClr val="292929"/>
            </a:solidFill>
          </a:ln>
        </p:spPr>
        <p:txBody>
          <a:bodyPr>
            <a:normAutofit/>
          </a:bodyPr>
          <a:lstStyle/>
          <a:p>
            <a:pPr algn="ctr"/>
            <a:r>
              <a:rPr lang="en-US" sz="2400" b="1" dirty="0">
                <a:ln w="22225">
                  <a:solidFill>
                    <a:schemeClr val="accent2"/>
                  </a:solidFill>
                  <a:prstDash val="solid"/>
                </a:ln>
                <a:solidFill>
                  <a:schemeClr val="bg1">
                    <a:lumMod val="95000"/>
                    <a:lumOff val="5000"/>
                  </a:schemeClr>
                </a:solidFill>
                <a:effectLst/>
                <a:sym typeface="+mn-ea"/>
              </a:rPr>
              <a:t>1: </a:t>
            </a:r>
            <a:r>
              <a:rPr lang="en-US" sz="2400" b="1" cap="none" dirty="0">
                <a:ln w="22225">
                  <a:solidFill>
                    <a:schemeClr val="accent2"/>
                  </a:solidFill>
                  <a:prstDash val="solid"/>
                </a:ln>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sym typeface="+mn-ea"/>
              </a:rPr>
              <a:t>Introduction</a:t>
            </a:r>
            <a:endParaRPr lang="en-US" sz="2400" b="1" dirty="0">
              <a:ln w="22225">
                <a:solidFill>
                  <a:schemeClr val="accent2"/>
                </a:solidFill>
                <a:prstDash val="solid"/>
              </a:ln>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sym typeface="+mn-ea"/>
            </a:endParaRPr>
          </a:p>
        </p:txBody>
      </p:sp>
      <p:sp>
        <p:nvSpPr>
          <p:cNvPr id="4" name="Text Box 3"/>
          <p:cNvSpPr txBox="1"/>
          <p:nvPr/>
        </p:nvSpPr>
        <p:spPr>
          <a:xfrm>
            <a:off x="3743325" y="228600"/>
            <a:ext cx="7686675" cy="2628900"/>
          </a:xfrm>
          <a:prstGeom prst="rect">
            <a:avLst/>
          </a:prstGeom>
          <a:noFill/>
        </p:spPr>
        <p:txBody>
          <a:bodyPr wrap="square" rtlCol="0" anchor="t">
            <a:noAutofit/>
          </a:bodyPr>
          <a:lstStyle/>
          <a:p>
            <a:r>
              <a:rPr lang="en-US" sz="2000" dirty="0">
                <a:solidFill>
                  <a:schemeClr val="tx1">
                    <a:lumMod val="95000"/>
                  </a:schemeClr>
                </a:solidFill>
                <a:latin typeface="Arial" panose="020B0604020202020204" pitchFamily="34" charset="0"/>
                <a:cs typeface="Arial" panose="020B0604020202020204" pitchFamily="34" charset="0"/>
              </a:rPr>
              <a:t>An OLED is a solid-state device consisting of a thin, carbon-based semiconductor layer that emits light when electricity is applied by adjacent electrodes. In order for light to escape from the device, at least one of the electrodes must be transparent. The intensity of the light emitted is controlled by the amount of electric current applied by the electrodes, and the light's color is determined by the type of emissive material used. To create white light, most devices use red, green, and blue emitters that can be arranged in several configurations, as illustrated below.</a:t>
            </a:r>
          </a:p>
          <a:p>
            <a:endParaRPr lang="en-US" sz="2000" dirty="0"/>
          </a:p>
        </p:txBody>
      </p:sp>
      <p:pic>
        <p:nvPicPr>
          <p:cNvPr id="5" name="Picture 4" descr="oled_graphic_1"/>
          <p:cNvPicPr>
            <a:picLocks noChangeAspect="1"/>
          </p:cNvPicPr>
          <p:nvPr/>
        </p:nvPicPr>
        <p:blipFill>
          <a:blip r:embed="rId2"/>
          <a:stretch>
            <a:fillRect/>
          </a:stretch>
        </p:blipFill>
        <p:spPr>
          <a:xfrm>
            <a:off x="1685924" y="3244048"/>
            <a:ext cx="9186863" cy="33853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3037" y="0"/>
            <a:ext cx="8872539" cy="741680"/>
          </a:xfrm>
        </p:spPr>
        <p:txBody>
          <a:bodyPr>
            <a:normAutofit/>
          </a:bodyPr>
          <a:lstStyle/>
          <a:p>
            <a:r>
              <a:rPr lang="en-US" sz="2800" b="1" dirty="0">
                <a:ln w="22225">
                  <a:solidFill>
                    <a:schemeClr val="accent2"/>
                  </a:solidFill>
                  <a:prstDash val="solid"/>
                </a:ln>
                <a:solidFill>
                  <a:schemeClr val="bg1">
                    <a:lumMod val="95000"/>
                    <a:lumOff val="5000"/>
                  </a:schemeClr>
                </a:solidFill>
              </a:rPr>
              <a:t> 1.1 </a:t>
            </a:r>
            <a:r>
              <a:rPr lang="en-US" sz="2800" b="1" dirty="0">
                <a:ln w="22225">
                  <a:solidFill>
                    <a:schemeClr val="accent2"/>
                  </a:solidFill>
                  <a:prstDash val="solid"/>
                </a:ln>
                <a:solidFill>
                  <a:schemeClr val="bg2">
                    <a:lumMod val="50000"/>
                  </a:schemeClr>
                </a:solidFill>
                <a:effectLst/>
              </a:rPr>
              <a:t>Brief history and evolution of OLED displays.</a:t>
            </a:r>
          </a:p>
        </p:txBody>
      </p:sp>
      <p:sp>
        <p:nvSpPr>
          <p:cNvPr id="5" name="Text Box 4"/>
          <p:cNvSpPr txBox="1"/>
          <p:nvPr/>
        </p:nvSpPr>
        <p:spPr>
          <a:xfrm>
            <a:off x="1185863" y="741679"/>
            <a:ext cx="10072687" cy="1615759"/>
          </a:xfrm>
          <a:prstGeom prst="rect">
            <a:avLst/>
          </a:prstGeom>
          <a:noFill/>
        </p:spPr>
        <p:txBody>
          <a:bodyPr wrap="square" rtlCol="0" anchor="t">
            <a:noAutofit/>
          </a:bodyPr>
          <a:lstStyle/>
          <a:p>
            <a:r>
              <a:rPr lang="en-US" dirty="0">
                <a:solidFill>
                  <a:schemeClr val="tx1">
                    <a:lumMod val="95000"/>
                  </a:schemeClr>
                </a:solidFill>
                <a:latin typeface="Arial" panose="020B0604020202020204" pitchFamily="34" charset="0"/>
                <a:cs typeface="Arial" panose="020B0604020202020204" pitchFamily="34" charset="0"/>
                <a:sym typeface="+mn-ea"/>
              </a:rPr>
              <a:t>Active research and development of OLEDs (organic light emitting diodes) started in 1987, when Tang and VanSlyke of Eastman Kodak showed that a bright luminance was obtained in an OLED device with two thin organic layers sandwiched between anode and cathode.</a:t>
            </a:r>
          </a:p>
          <a:p>
            <a:r>
              <a:rPr lang="en-US" dirty="0">
                <a:solidFill>
                  <a:schemeClr val="tx1">
                    <a:lumMod val="95000"/>
                  </a:schemeClr>
                </a:solidFill>
                <a:latin typeface="Arial" panose="020B0604020202020204" pitchFamily="34" charset="0"/>
                <a:cs typeface="Arial" panose="020B0604020202020204" pitchFamily="34" charset="0"/>
                <a:sym typeface="+mn-ea"/>
              </a:rPr>
              <a:t>OLED devices have come forward based on three generations of emitter materials relying on fluorescence (first generation), phosphorescence (second generation), and thermally activated delayed fluorescence (third generation).</a:t>
            </a:r>
          </a:p>
        </p:txBody>
      </p:sp>
      <p:pic>
        <p:nvPicPr>
          <p:cNvPr id="6" name="Picture 5" descr="id57140_2l"/>
          <p:cNvPicPr>
            <a:picLocks noChangeAspect="1"/>
          </p:cNvPicPr>
          <p:nvPr/>
        </p:nvPicPr>
        <p:blipFill>
          <a:blip r:embed="rId2"/>
          <a:stretch>
            <a:fillRect/>
          </a:stretch>
        </p:blipFill>
        <p:spPr>
          <a:xfrm>
            <a:off x="1014413" y="2843213"/>
            <a:ext cx="10372725" cy="32689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2" name="Text Box 1"/>
          <p:cNvSpPr txBox="1"/>
          <p:nvPr/>
        </p:nvSpPr>
        <p:spPr>
          <a:xfrm>
            <a:off x="1698307" y="0"/>
            <a:ext cx="7902893" cy="523220"/>
          </a:xfrm>
          <a:prstGeom prst="rect">
            <a:avLst/>
          </a:prstGeom>
          <a:noFill/>
        </p:spPr>
        <p:txBody>
          <a:bodyPr wrap="square" rtlCol="0" anchor="t">
            <a:spAutoFit/>
          </a:bodyPr>
          <a:lstStyle/>
          <a:p>
            <a:r>
              <a:rPr lang="en-US" sz="2800" b="1" dirty="0">
                <a:ln w="22225">
                  <a:solidFill>
                    <a:schemeClr val="accent2"/>
                  </a:solidFill>
                  <a:prstDash val="solid"/>
                </a:ln>
                <a:solidFill>
                  <a:schemeClr val="bg1">
                    <a:lumMod val="75000"/>
                    <a:lumOff val="25000"/>
                  </a:schemeClr>
                </a:solidFill>
                <a:effectLst/>
                <a:sym typeface="+mn-ea"/>
              </a:rPr>
              <a:t>2: </a:t>
            </a:r>
            <a:r>
              <a:rPr lang="en-US" sz="2800" b="1" dirty="0">
                <a:ln w="22225">
                  <a:solidFill>
                    <a:schemeClr val="accent2"/>
                  </a:solidFill>
                  <a:prstDash val="solid"/>
                </a:ln>
                <a:solidFill>
                  <a:schemeClr val="bg2">
                    <a:lumMod val="50000"/>
                  </a:schemeClr>
                </a:solidFill>
                <a:effectLst/>
                <a:latin typeface="Segoe UI Semibold" panose="020B0702040204020203" pitchFamily="34" charset="0"/>
                <a:cs typeface="Segoe UI Semibold" panose="020B0702040204020203" pitchFamily="34" charset="0"/>
                <a:sym typeface="+mn-ea"/>
              </a:rPr>
              <a:t>Working</a:t>
            </a:r>
            <a:r>
              <a:rPr lang="en-US" sz="2800" b="1" dirty="0">
                <a:ln w="22225">
                  <a:solidFill>
                    <a:schemeClr val="accent2"/>
                  </a:solidFill>
                  <a:prstDash val="solid"/>
                </a:ln>
                <a:solidFill>
                  <a:schemeClr val="bg2">
                    <a:lumMod val="50000"/>
                  </a:schemeClr>
                </a:solidFill>
                <a:effectLst/>
                <a:sym typeface="+mn-ea"/>
              </a:rPr>
              <a:t> Principle of OLED Display</a:t>
            </a:r>
          </a:p>
        </p:txBody>
      </p:sp>
      <p:pic>
        <p:nvPicPr>
          <p:cNvPr id="4" name="Picture 3" descr="OLED-process-diagram"/>
          <p:cNvPicPr>
            <a:picLocks noChangeAspect="1"/>
          </p:cNvPicPr>
          <p:nvPr/>
        </p:nvPicPr>
        <p:blipFill>
          <a:blip r:embed="rId2"/>
          <a:stretch>
            <a:fillRect/>
          </a:stretch>
        </p:blipFill>
        <p:spPr>
          <a:xfrm>
            <a:off x="6557962" y="623233"/>
            <a:ext cx="4672013" cy="6063318"/>
          </a:xfrm>
          <a:prstGeom prst="rect">
            <a:avLst/>
          </a:prstGeom>
        </p:spPr>
      </p:pic>
    </p:spTree>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Text Box 5"/>
          <p:cNvSpPr txBox="1"/>
          <p:nvPr/>
        </p:nvSpPr>
        <p:spPr>
          <a:xfrm>
            <a:off x="3343276" y="0"/>
            <a:ext cx="6372225" cy="706755"/>
          </a:xfrm>
          <a:prstGeom prst="rect">
            <a:avLst/>
          </a:prstGeom>
          <a:noFill/>
        </p:spPr>
        <p:txBody>
          <a:bodyPr wrap="square" rtlCol="0">
            <a:spAutoFit/>
            <a:scene3d>
              <a:camera prst="orthographicFront"/>
              <a:lightRig rig="threePt" dir="t"/>
            </a:scene3d>
          </a:bodyPr>
          <a:lstStyle/>
          <a:p>
            <a:r>
              <a:rPr lang="en-US" sz="4000" b="1" dirty="0"/>
              <a:t> </a:t>
            </a:r>
            <a:r>
              <a:rPr lang="en-US" sz="3200" b="1" dirty="0">
                <a:ln w="22225">
                  <a:solidFill>
                    <a:schemeClr val="accent2"/>
                  </a:solidFill>
                  <a:prstDash val="solid"/>
                </a:ln>
                <a:solidFill>
                  <a:schemeClr val="bg1">
                    <a:lumMod val="85000"/>
                    <a:lumOff val="15000"/>
                  </a:schemeClr>
                </a:solidFill>
                <a:effectLst/>
              </a:rPr>
              <a:t>3.Different layers of the OLED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1233805" y="-13969"/>
            <a:ext cx="4266883" cy="585470"/>
          </a:xfrm>
          <a:prstGeom prst="rect">
            <a:avLst/>
          </a:prstGeom>
          <a:noFill/>
        </p:spPr>
        <p:txBody>
          <a:bodyPr wrap="square" rtlCol="0" anchor="t">
            <a:noAutofit/>
          </a:bodyPr>
          <a:lstStyle/>
          <a:p>
            <a:r>
              <a:rPr lang="en-US" sz="2800" b="1" dirty="0">
                <a:ln w="22225">
                  <a:solidFill>
                    <a:schemeClr val="accent2"/>
                  </a:solidFill>
                  <a:prstDash val="solid"/>
                </a:ln>
                <a:solidFill>
                  <a:schemeClr val="bg1">
                    <a:lumMod val="85000"/>
                    <a:lumOff val="15000"/>
                  </a:schemeClr>
                </a:solidFill>
                <a:effectLst/>
                <a:sym typeface="+mn-ea"/>
              </a:rPr>
              <a:t>4.Types of OLED Displays</a:t>
            </a:r>
          </a:p>
        </p:txBody>
      </p:sp>
      <p:sp>
        <p:nvSpPr>
          <p:cNvPr id="5" name="Text Box 4"/>
          <p:cNvSpPr txBox="1"/>
          <p:nvPr/>
        </p:nvSpPr>
        <p:spPr>
          <a:xfrm>
            <a:off x="1019492" y="674370"/>
            <a:ext cx="6209983" cy="6008370"/>
          </a:xfrm>
          <a:prstGeom prst="rect">
            <a:avLst/>
          </a:prstGeom>
          <a:noFill/>
        </p:spPr>
        <p:txBody>
          <a:bodyPr wrap="square" rtlCol="0" anchor="t">
            <a:noAutofit/>
          </a:bodyPr>
          <a:lstStyle/>
          <a:p>
            <a:r>
              <a:rPr lang="en-US" sz="2000" b="1" dirty="0">
                <a:solidFill>
                  <a:schemeClr val="accent1">
                    <a:lumMod val="75000"/>
                  </a:schemeClr>
                </a:solidFill>
              </a:rPr>
              <a:t>4.1 </a:t>
            </a:r>
            <a:r>
              <a:rPr lang="en-US" sz="2400" b="1" dirty="0">
                <a:solidFill>
                  <a:schemeClr val="accent1">
                    <a:lumMod val="75000"/>
                  </a:schemeClr>
                </a:solidFill>
              </a:rPr>
              <a:t>AMOLED (Active Matrix OLED):</a:t>
            </a:r>
            <a:endParaRPr lang="en-US" sz="2000" b="1" dirty="0">
              <a:solidFill>
                <a:schemeClr val="accent1">
                  <a:lumMod val="75000"/>
                </a:schemeClr>
              </a:solidFill>
            </a:endParaRPr>
          </a:p>
          <a:p>
            <a:r>
              <a:rPr lang="en-US" dirty="0"/>
              <a:t>AMOLED cells contain organic molecule layers and anodes arranged in small sheets (pixels), sandwiched between a larger cathode sheet and integrated into a TFT (thin film transistor) matrix. The TFT matrix not only acts as the supporting substrate; it also controls which pixels become activated by switching on or off current flow to the appropriate pixels and hence drives them in a similar manner to TFT LCD monitors. The typical layout of such a cell is shown below, again with only two pixel colours for diagrammatic purposes.</a:t>
            </a:r>
          </a:p>
          <a:p>
            <a:endParaRPr lang="en-US" dirty="0"/>
          </a:p>
          <a:p>
            <a:r>
              <a:rPr lang="en-US" sz="2000" b="1" dirty="0">
                <a:solidFill>
                  <a:schemeClr val="accent1">
                    <a:lumMod val="75000"/>
                  </a:schemeClr>
                </a:solidFill>
              </a:rPr>
              <a:t>4.2 </a:t>
            </a:r>
            <a:r>
              <a:rPr lang="en-US" sz="2400" b="1" dirty="0">
                <a:solidFill>
                  <a:schemeClr val="accent1">
                    <a:lumMod val="75000"/>
                  </a:schemeClr>
                </a:solidFill>
              </a:rPr>
              <a:t>PMOLED (Passive Matrix OLED):</a:t>
            </a:r>
            <a:r>
              <a:rPr lang="en-US" sz="2000" dirty="0">
                <a:solidFill>
                  <a:schemeClr val="accent1">
                    <a:lumMod val="75000"/>
                  </a:schemeClr>
                </a:solidFill>
              </a:rPr>
              <a:t> </a:t>
            </a:r>
          </a:p>
          <a:p>
            <a:r>
              <a:rPr lang="en-US" dirty="0"/>
              <a:t>Passive-matrix OLED (PMOLED) screens consist of cells with opaque cathodes and transparent anodes laid perpendicular to one another in strips. Between these strips are the organic layers of alternate coloured light-emitting diodes and conductive molecules. Once power is switched on to external circuitry (voltage is applied), current flows through particular cathode and anode strips, so that light of selected colours and brightness are emitted through the electrode intersections according to the molecules illuminated and current applied (respectively).</a:t>
            </a:r>
          </a:p>
        </p:txBody>
      </p:sp>
      <p:pic>
        <p:nvPicPr>
          <p:cNvPr id="6" name="Picture 5" descr="2017-04-26-rise-of-oled"/>
          <p:cNvPicPr>
            <a:picLocks noChangeAspect="1"/>
          </p:cNvPicPr>
          <p:nvPr/>
        </p:nvPicPr>
        <p:blipFill>
          <a:blip r:embed="rId2"/>
          <a:stretch>
            <a:fillRect/>
          </a:stretch>
        </p:blipFill>
        <p:spPr>
          <a:xfrm>
            <a:off x="7114857" y="674370"/>
            <a:ext cx="4220577" cy="2429830"/>
          </a:xfrm>
          <a:prstGeom prst="rect">
            <a:avLst/>
          </a:prstGeom>
        </p:spPr>
      </p:pic>
      <p:pic>
        <p:nvPicPr>
          <p:cNvPr id="7" name="Picture 6" descr="2017-04-26-rise-of-oled"/>
          <p:cNvPicPr>
            <a:picLocks noChangeAspect="1"/>
          </p:cNvPicPr>
          <p:nvPr/>
        </p:nvPicPr>
        <p:blipFill>
          <a:blip r:embed="rId3"/>
          <a:stretch>
            <a:fillRect/>
          </a:stretch>
        </p:blipFill>
        <p:spPr>
          <a:xfrm>
            <a:off x="7114857" y="3429001"/>
            <a:ext cx="4228795" cy="292893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1543049" y="0"/>
            <a:ext cx="5157789" cy="697865"/>
          </a:xfrm>
          <a:prstGeom prst="rect">
            <a:avLst/>
          </a:prstGeom>
          <a:noFill/>
        </p:spPr>
        <p:txBody>
          <a:bodyPr wrap="square" rtlCol="0" anchor="t">
            <a:noAutofit/>
          </a:bodyPr>
          <a:lstStyle/>
          <a:p>
            <a:r>
              <a:rPr lang="en-US" sz="2800" b="1" dirty="0">
                <a:ln w="22225">
                  <a:solidFill>
                    <a:schemeClr val="accent2"/>
                  </a:solidFill>
                  <a:prstDash val="solid"/>
                </a:ln>
                <a:solidFill>
                  <a:schemeClr val="bg1">
                    <a:lumMod val="95000"/>
                    <a:lumOff val="5000"/>
                  </a:schemeClr>
                </a:solidFill>
                <a:effectLst/>
                <a:sym typeface="+mn-ea"/>
              </a:rPr>
              <a:t>4.Types of OLED Displays</a:t>
            </a:r>
          </a:p>
        </p:txBody>
      </p:sp>
      <p:sp>
        <p:nvSpPr>
          <p:cNvPr id="5" name="Text Box 4"/>
          <p:cNvSpPr txBox="1"/>
          <p:nvPr/>
        </p:nvSpPr>
        <p:spPr>
          <a:xfrm>
            <a:off x="1000125" y="800100"/>
            <a:ext cx="6286500" cy="5867400"/>
          </a:xfrm>
          <a:prstGeom prst="rect">
            <a:avLst/>
          </a:prstGeom>
          <a:noFill/>
        </p:spPr>
        <p:txBody>
          <a:bodyPr wrap="square" rtlCol="0" anchor="t">
            <a:noAutofit/>
          </a:bodyPr>
          <a:lstStyle/>
          <a:p>
            <a:r>
              <a:rPr lang="en-US" sz="2000" b="1" dirty="0">
                <a:solidFill>
                  <a:schemeClr val="bg1">
                    <a:lumMod val="95000"/>
                    <a:lumOff val="5000"/>
                  </a:schemeClr>
                </a:solidFill>
              </a:rPr>
              <a:t>4.3</a:t>
            </a:r>
            <a:r>
              <a:rPr lang="en-US" dirty="0">
                <a:solidFill>
                  <a:schemeClr val="bg1">
                    <a:lumMod val="95000"/>
                    <a:lumOff val="5000"/>
                  </a:schemeClr>
                </a:solidFill>
              </a:rPr>
              <a:t> </a:t>
            </a:r>
            <a:r>
              <a:rPr lang="en-US" sz="2400" b="1" dirty="0">
                <a:solidFill>
                  <a:schemeClr val="bg1">
                    <a:lumMod val="95000"/>
                    <a:lumOff val="5000"/>
                  </a:schemeClr>
                </a:solidFill>
              </a:rPr>
              <a:t>Transparent OLED:</a:t>
            </a:r>
            <a:r>
              <a:rPr lang="en-US" dirty="0">
                <a:solidFill>
                  <a:schemeClr val="bg1">
                    <a:lumMod val="95000"/>
                    <a:lumOff val="5000"/>
                  </a:schemeClr>
                </a:solidFill>
              </a:rPr>
              <a:t> </a:t>
            </a:r>
          </a:p>
          <a:p>
            <a:r>
              <a:rPr lang="en-US" sz="2000" dirty="0"/>
              <a:t>These displays are made with transparent components, allowing light to pass through when the display is turned off. Transparent OLEDs are often used in augmented reality (AR) and heads-up display (HUD) applications . Transparent OLED screens are made up of millions of pixels that each emit their own individual light. This opens up a whole new field of creativity in digital signage that even transparent LCD screens cannot offer.</a:t>
            </a:r>
          </a:p>
          <a:p>
            <a:endParaRPr lang="en-US" sz="2000" b="1" dirty="0"/>
          </a:p>
          <a:p>
            <a:endParaRPr lang="en-US" sz="2000" b="1" dirty="0"/>
          </a:p>
          <a:p>
            <a:r>
              <a:rPr lang="en-US" sz="2000" b="1" dirty="0">
                <a:solidFill>
                  <a:schemeClr val="bg1">
                    <a:lumMod val="95000"/>
                    <a:lumOff val="5000"/>
                  </a:schemeClr>
                </a:solidFill>
              </a:rPr>
              <a:t>4.4 </a:t>
            </a:r>
            <a:r>
              <a:rPr lang="en-US" sz="2400" b="1" dirty="0">
                <a:solidFill>
                  <a:schemeClr val="bg1">
                    <a:lumMod val="95000"/>
                    <a:lumOff val="5000"/>
                  </a:schemeClr>
                </a:solidFill>
              </a:rPr>
              <a:t>Flexible OLED:</a:t>
            </a:r>
            <a:r>
              <a:rPr lang="en-US" dirty="0">
                <a:solidFill>
                  <a:schemeClr val="bg1">
                    <a:lumMod val="95000"/>
                    <a:lumOff val="5000"/>
                  </a:schemeClr>
                </a:solidFill>
              </a:rPr>
              <a:t> </a:t>
            </a:r>
          </a:p>
          <a:p>
            <a:r>
              <a:rPr lang="en-US" sz="2000" dirty="0"/>
              <a:t>Flexible OLED displays are built on flexible substrates, such as plastic, instead of rigid glass. This allows them to be bent or curved, opening up possibilities for innovative form factors in smartphones, wearables, and other devices.</a:t>
            </a:r>
          </a:p>
        </p:txBody>
      </p:sp>
      <p:pic>
        <p:nvPicPr>
          <p:cNvPr id="6" name="Picture 5" descr="723_main"/>
          <p:cNvPicPr>
            <a:picLocks noChangeAspect="1"/>
          </p:cNvPicPr>
          <p:nvPr/>
        </p:nvPicPr>
        <p:blipFill>
          <a:blip r:embed="rId2"/>
          <a:stretch>
            <a:fillRect/>
          </a:stretch>
        </p:blipFill>
        <p:spPr>
          <a:xfrm>
            <a:off x="7286625" y="840740"/>
            <a:ext cx="4293421" cy="2759710"/>
          </a:xfrm>
          <a:prstGeom prst="rect">
            <a:avLst/>
          </a:prstGeom>
        </p:spPr>
      </p:pic>
      <p:pic>
        <p:nvPicPr>
          <p:cNvPr id="8" name="Picture 7" descr="pageLG-Display-5-inch-flexible-OLED-prototype-sid-2013-img_assist-289x195"/>
          <p:cNvPicPr>
            <a:picLocks noChangeAspect="1"/>
          </p:cNvPicPr>
          <p:nvPr/>
        </p:nvPicPr>
        <p:blipFill>
          <a:blip r:embed="rId3"/>
          <a:stretch>
            <a:fillRect/>
          </a:stretch>
        </p:blipFill>
        <p:spPr>
          <a:xfrm>
            <a:off x="7183213" y="3867785"/>
            <a:ext cx="4399813" cy="24758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2" name="Text Box 1"/>
          <p:cNvSpPr txBox="1"/>
          <p:nvPr/>
        </p:nvSpPr>
        <p:spPr>
          <a:xfrm>
            <a:off x="867411" y="913130"/>
            <a:ext cx="5099050" cy="5302885"/>
          </a:xfrm>
          <a:prstGeom prst="rect">
            <a:avLst/>
          </a:prstGeom>
          <a:noFill/>
        </p:spPr>
        <p:txBody>
          <a:bodyPr wrap="square" rtlCol="0" anchor="t">
            <a:noAutofit/>
          </a:bodyPr>
          <a:lstStyle/>
          <a:p>
            <a:r>
              <a:rPr lang="en-US" sz="2000" b="1" dirty="0">
                <a:solidFill>
                  <a:schemeClr val="bg1">
                    <a:lumMod val="95000"/>
                    <a:lumOff val="5000"/>
                  </a:schemeClr>
                </a:solidFill>
              </a:rPr>
              <a:t>4.5</a:t>
            </a:r>
            <a:r>
              <a:rPr lang="en-US" dirty="0">
                <a:solidFill>
                  <a:schemeClr val="bg1">
                    <a:lumMod val="95000"/>
                    <a:lumOff val="5000"/>
                  </a:schemeClr>
                </a:solidFill>
              </a:rPr>
              <a:t> </a:t>
            </a:r>
            <a:r>
              <a:rPr lang="en-US" sz="2400" b="1" dirty="0">
                <a:solidFill>
                  <a:schemeClr val="bg1">
                    <a:lumMod val="95000"/>
                    <a:lumOff val="5000"/>
                  </a:schemeClr>
                </a:solidFill>
              </a:rPr>
              <a:t>White OLED (WOLED): </a:t>
            </a:r>
            <a:endParaRPr lang="en-US" dirty="0">
              <a:solidFill>
                <a:schemeClr val="bg1">
                  <a:lumMod val="95000"/>
                  <a:lumOff val="5000"/>
                </a:schemeClr>
              </a:solidFill>
            </a:endParaRPr>
          </a:p>
          <a:p>
            <a:r>
              <a:rPr lang="en-US" sz="2000" dirty="0"/>
              <a:t>WOLED displays use a combination of red, green, and blue OLED materials to create white light. They offer improved efficiency and color consistency compared to traditional OLED displays, making them suitable for high-end TVs and lighting applications.</a:t>
            </a:r>
          </a:p>
          <a:p>
            <a:endParaRPr lang="en-US" dirty="0"/>
          </a:p>
          <a:p>
            <a:endParaRPr lang="en-US" sz="2000" b="1" dirty="0"/>
          </a:p>
          <a:p>
            <a:endParaRPr lang="en-US" sz="2000" b="1" dirty="0"/>
          </a:p>
          <a:p>
            <a:r>
              <a:rPr lang="en-US" sz="2000" b="1" dirty="0">
                <a:solidFill>
                  <a:schemeClr val="bg1">
                    <a:lumMod val="95000"/>
                    <a:lumOff val="5000"/>
                  </a:schemeClr>
                </a:solidFill>
              </a:rPr>
              <a:t>4.6</a:t>
            </a:r>
            <a:r>
              <a:rPr lang="en-US" dirty="0">
                <a:solidFill>
                  <a:schemeClr val="bg1">
                    <a:lumMod val="95000"/>
                    <a:lumOff val="5000"/>
                  </a:schemeClr>
                </a:solidFill>
              </a:rPr>
              <a:t> </a:t>
            </a:r>
            <a:r>
              <a:rPr lang="en-US" sz="2400" b="1" dirty="0">
                <a:solidFill>
                  <a:schemeClr val="bg1">
                    <a:lumMod val="95000"/>
                    <a:lumOff val="5000"/>
                  </a:schemeClr>
                </a:solidFill>
              </a:rPr>
              <a:t>Top-Emitting OLED:</a:t>
            </a:r>
            <a:endParaRPr lang="en-US" dirty="0">
              <a:solidFill>
                <a:schemeClr val="bg1">
                  <a:lumMod val="95000"/>
                  <a:lumOff val="5000"/>
                </a:schemeClr>
              </a:solidFill>
            </a:endParaRPr>
          </a:p>
          <a:p>
            <a:r>
              <a:rPr lang="en-US" dirty="0"/>
              <a:t> </a:t>
            </a:r>
            <a:r>
              <a:rPr lang="en-US" sz="2000" dirty="0"/>
              <a:t>In top-emitting OLED displays, light is emitted from the top side of the device, allowing for higher brightness levels and improved efficiency. These displays are commonly used in larger OLED panels, such as TVs and monitors.</a:t>
            </a:r>
          </a:p>
        </p:txBody>
      </p:sp>
      <p:sp>
        <p:nvSpPr>
          <p:cNvPr id="3" name="Text Box 2"/>
          <p:cNvSpPr txBox="1"/>
          <p:nvPr/>
        </p:nvSpPr>
        <p:spPr>
          <a:xfrm>
            <a:off x="1328737" y="127635"/>
            <a:ext cx="4471987" cy="660400"/>
          </a:xfrm>
          <a:prstGeom prst="rect">
            <a:avLst/>
          </a:prstGeom>
          <a:noFill/>
        </p:spPr>
        <p:txBody>
          <a:bodyPr wrap="square" rtlCol="0" anchor="t">
            <a:noAutofit/>
          </a:bodyPr>
          <a:lstStyle/>
          <a:p>
            <a:r>
              <a:rPr lang="en-US" sz="2800" b="1" dirty="0">
                <a:ln w="22225">
                  <a:solidFill>
                    <a:schemeClr val="accent2"/>
                  </a:solidFill>
                  <a:prstDash val="solid"/>
                </a:ln>
                <a:solidFill>
                  <a:schemeClr val="bg1">
                    <a:lumMod val="95000"/>
                    <a:lumOff val="5000"/>
                  </a:schemeClr>
                </a:solidFill>
                <a:effectLst/>
                <a:sym typeface="+mn-ea"/>
              </a:rPr>
              <a:t>4.Types of OLED Displays</a:t>
            </a:r>
          </a:p>
        </p:txBody>
      </p:sp>
      <p:pic>
        <p:nvPicPr>
          <p:cNvPr id="4" name="Picture 3" descr="woled"/>
          <p:cNvPicPr>
            <a:picLocks noChangeAspect="1"/>
          </p:cNvPicPr>
          <p:nvPr/>
        </p:nvPicPr>
        <p:blipFill>
          <a:blip r:embed="rId2"/>
          <a:stretch>
            <a:fillRect/>
          </a:stretch>
        </p:blipFill>
        <p:spPr>
          <a:xfrm>
            <a:off x="5965826" y="788035"/>
            <a:ext cx="5401745" cy="2620645"/>
          </a:xfrm>
          <a:prstGeom prst="rect">
            <a:avLst/>
          </a:prstGeom>
        </p:spPr>
      </p:pic>
      <p:pic>
        <p:nvPicPr>
          <p:cNvPr id="5" name="Picture 4" descr="Top-Emitting-OLED-Structure"/>
          <p:cNvPicPr>
            <a:picLocks noChangeAspect="1"/>
          </p:cNvPicPr>
          <p:nvPr/>
        </p:nvPicPr>
        <p:blipFill>
          <a:blip r:embed="rId3"/>
          <a:stretch>
            <a:fillRect/>
          </a:stretch>
        </p:blipFill>
        <p:spPr>
          <a:xfrm>
            <a:off x="5965826" y="3564572"/>
            <a:ext cx="5401745" cy="297910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1950"/>
        </a:solidFill>
        <a:effectLst/>
      </p:bgPr>
    </p:bg>
    <p:spTree>
      <p:nvGrpSpPr>
        <p:cNvPr id="1" name=""/>
        <p:cNvGrpSpPr/>
        <p:nvPr/>
      </p:nvGrpSpPr>
      <p:grpSpPr>
        <a:xfrm>
          <a:off x="0" y="0"/>
          <a:ext cx="0" cy="0"/>
          <a:chOff x="0" y="0"/>
          <a:chExt cx="0" cy="0"/>
        </a:xfrm>
      </p:grpSpPr>
      <p:sp>
        <p:nvSpPr>
          <p:cNvPr id="4" name="Text Box 3"/>
          <p:cNvSpPr txBox="1"/>
          <p:nvPr/>
        </p:nvSpPr>
        <p:spPr>
          <a:xfrm>
            <a:off x="1903413" y="3810"/>
            <a:ext cx="8413750" cy="775335"/>
          </a:xfrm>
          <a:prstGeom prst="rect">
            <a:avLst/>
          </a:prstGeom>
          <a:noFill/>
        </p:spPr>
        <p:txBody>
          <a:bodyPr wrap="square" rtlCol="0" anchor="t">
            <a:noAutofit/>
          </a:bodyPr>
          <a:lstStyle/>
          <a:p>
            <a:r>
              <a:rPr lang="en-US" sz="2800" dirty="0">
                <a:ln w="22225">
                  <a:solidFill>
                    <a:schemeClr val="accent2"/>
                  </a:solidFill>
                  <a:prstDash val="solid"/>
                </a:ln>
                <a:solidFill>
                  <a:schemeClr val="bg1">
                    <a:lumMod val="95000"/>
                    <a:lumOff val="5000"/>
                  </a:schemeClr>
                </a:solidFill>
                <a:effectLst/>
              </a:rPr>
              <a:t>5.Structure stacking of OLED panel module</a:t>
            </a:r>
            <a:r>
              <a:rPr lang="en-US" sz="1400" dirty="0">
                <a:solidFill>
                  <a:schemeClr val="bg1">
                    <a:lumMod val="95000"/>
                    <a:lumOff val="5000"/>
                  </a:schemeClr>
                </a:solidFill>
              </a:rPr>
              <a:t>.</a:t>
            </a:r>
          </a:p>
        </p:txBody>
      </p:sp>
      <p:sp>
        <p:nvSpPr>
          <p:cNvPr id="5" name="Text Box 4"/>
          <p:cNvSpPr txBox="1"/>
          <p:nvPr/>
        </p:nvSpPr>
        <p:spPr>
          <a:xfrm>
            <a:off x="1100138" y="928688"/>
            <a:ext cx="10501312" cy="5663089"/>
          </a:xfrm>
          <a:prstGeom prst="rect">
            <a:avLst/>
          </a:prstGeom>
          <a:noFill/>
        </p:spPr>
        <p:txBody>
          <a:bodyPr wrap="square" rtlCol="0" anchor="t">
            <a:spAutoFit/>
          </a:bodyPr>
          <a:lstStyle/>
          <a:p>
            <a:r>
              <a:rPr lang="en-US" sz="1600" dirty="0">
                <a:latin typeface="Calibri" panose="020F0502020204030204" pitchFamily="34" charset="0"/>
                <a:cs typeface="Calibri" panose="020F0502020204030204" pitchFamily="34" charset="0"/>
              </a:rPr>
              <a:t>The structure and stacking of OLED panel modules can vary depending on the specific application and requirements of the device. However, here is a generalized overview of the typical layers and stacking arrangement found in OLED panel modules:</a:t>
            </a:r>
          </a:p>
          <a:p>
            <a:endParaRPr lang="en-US" sz="1600" dirty="0">
              <a:latin typeface="Calibri" panose="020F0502020204030204" pitchFamily="34" charset="0"/>
              <a:cs typeface="Calibri" panose="020F0502020204030204" pitchFamily="34" charset="0"/>
            </a:endParaRPr>
          </a:p>
          <a:p>
            <a:r>
              <a:rPr lang="en-US" sz="1600" b="1" dirty="0">
                <a:solidFill>
                  <a:schemeClr val="bg1">
                    <a:lumMod val="50000"/>
                    <a:lumOff val="50000"/>
                  </a:schemeClr>
                </a:solidFill>
                <a:latin typeface="Calibri" panose="020F0502020204030204" pitchFamily="34" charset="0"/>
                <a:cs typeface="Calibri" panose="020F0502020204030204" pitchFamily="34" charset="0"/>
              </a:rPr>
              <a:t>5.1</a:t>
            </a:r>
            <a:r>
              <a:rPr lang="en-US" sz="1600" dirty="0">
                <a:solidFill>
                  <a:schemeClr val="bg1">
                    <a:lumMod val="50000"/>
                    <a:lumOff val="50000"/>
                  </a:schemeClr>
                </a:solidFill>
                <a:latin typeface="Calibri" panose="020F0502020204030204" pitchFamily="34" charset="0"/>
                <a:cs typeface="Calibri" panose="020F0502020204030204" pitchFamily="34" charset="0"/>
              </a:rPr>
              <a:t> </a:t>
            </a:r>
            <a:r>
              <a:rPr lang="en-US" b="1" dirty="0">
                <a:solidFill>
                  <a:schemeClr val="bg1">
                    <a:lumMod val="50000"/>
                    <a:lumOff val="50000"/>
                  </a:schemeClr>
                </a:solidFill>
                <a:latin typeface="Calibri" panose="020F0502020204030204" pitchFamily="34" charset="0"/>
                <a:cs typeface="Calibri" panose="020F0502020204030204" pitchFamily="34" charset="0"/>
              </a:rPr>
              <a:t>Substrate: </a:t>
            </a:r>
            <a:endParaRPr lang="en-US" sz="1600" dirty="0">
              <a:solidFill>
                <a:schemeClr val="bg1">
                  <a:lumMod val="50000"/>
                  <a:lumOff val="50000"/>
                </a:schemeClr>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substrate is the base layer upon which the OLED panel is built. It is usually made of glass or plastic. Glass substrates are more common for rigid OLED displays, while plastic substrates are used for flexible OLED displays.</a:t>
            </a:r>
          </a:p>
          <a:p>
            <a:endParaRPr lang="en-US" sz="1600" dirty="0">
              <a:latin typeface="Calibri" panose="020F0502020204030204" pitchFamily="34" charset="0"/>
              <a:cs typeface="Calibri" panose="020F0502020204030204" pitchFamily="34" charset="0"/>
            </a:endParaRPr>
          </a:p>
          <a:p>
            <a:r>
              <a:rPr lang="en-US" sz="1600" b="1" dirty="0">
                <a:solidFill>
                  <a:schemeClr val="bg1">
                    <a:lumMod val="50000"/>
                    <a:lumOff val="50000"/>
                  </a:schemeClr>
                </a:solidFill>
                <a:latin typeface="Calibri" panose="020F0502020204030204" pitchFamily="34" charset="0"/>
                <a:cs typeface="Calibri" panose="020F0502020204030204" pitchFamily="34" charset="0"/>
              </a:rPr>
              <a:t>5.2</a:t>
            </a:r>
            <a:r>
              <a:rPr lang="en-US" b="1" dirty="0">
                <a:solidFill>
                  <a:schemeClr val="bg1">
                    <a:lumMod val="50000"/>
                    <a:lumOff val="50000"/>
                  </a:schemeClr>
                </a:solidFill>
                <a:latin typeface="Calibri" panose="020F0502020204030204" pitchFamily="34" charset="0"/>
                <a:cs typeface="Calibri" panose="020F0502020204030204" pitchFamily="34" charset="0"/>
              </a:rPr>
              <a:t> Anode Layer: </a:t>
            </a:r>
            <a:endParaRPr lang="en-US" sz="1600" dirty="0">
              <a:solidFill>
                <a:schemeClr val="bg1">
                  <a:lumMod val="50000"/>
                  <a:lumOff val="50000"/>
                </a:schemeClr>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anode layer is typically made of transparent conductive material such as indium tin oxide (ITO). It serves as the positive electrode, through which electric current flows into the OLED layers.</a:t>
            </a:r>
          </a:p>
          <a:p>
            <a:endParaRPr lang="en-US" sz="1600" dirty="0">
              <a:latin typeface="Calibri" panose="020F0502020204030204" pitchFamily="34" charset="0"/>
              <a:cs typeface="Calibri" panose="020F0502020204030204" pitchFamily="34" charset="0"/>
            </a:endParaRPr>
          </a:p>
          <a:p>
            <a:r>
              <a:rPr lang="en-US" sz="1600" b="1" dirty="0">
                <a:solidFill>
                  <a:schemeClr val="bg1">
                    <a:lumMod val="50000"/>
                    <a:lumOff val="50000"/>
                  </a:schemeClr>
                </a:solidFill>
                <a:latin typeface="Calibri" panose="020F0502020204030204" pitchFamily="34" charset="0"/>
                <a:cs typeface="Calibri" panose="020F0502020204030204" pitchFamily="34" charset="0"/>
              </a:rPr>
              <a:t>5.3 </a:t>
            </a:r>
            <a:r>
              <a:rPr lang="en-US" b="1" dirty="0">
                <a:solidFill>
                  <a:schemeClr val="bg1">
                    <a:lumMod val="50000"/>
                    <a:lumOff val="50000"/>
                  </a:schemeClr>
                </a:solidFill>
                <a:latin typeface="Calibri" panose="020F0502020204030204" pitchFamily="34" charset="0"/>
                <a:cs typeface="Calibri" panose="020F0502020204030204" pitchFamily="34" charset="0"/>
              </a:rPr>
              <a:t>Organic Layers: </a:t>
            </a:r>
            <a:endParaRPr lang="en-US" sz="1600" dirty="0">
              <a:solidFill>
                <a:schemeClr val="bg1">
                  <a:lumMod val="50000"/>
                  <a:lumOff val="50000"/>
                </a:schemeClr>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organic layers are the heart of the OLED technology. These layers consist of organic (carbon-based) materials that emit light when an electric current passes through them. The organic layers typically include:</a:t>
            </a:r>
          </a:p>
          <a:p>
            <a:endParaRPr lang="en-US" sz="1600" dirty="0">
              <a:latin typeface="Calibri" panose="020F0502020204030204" pitchFamily="34" charset="0"/>
              <a:cs typeface="Calibri" panose="020F0502020204030204" pitchFamily="34" charset="0"/>
            </a:endParaRPr>
          </a:p>
          <a:p>
            <a:r>
              <a:rPr lang="en-US" sz="1600" b="1" dirty="0">
                <a:solidFill>
                  <a:schemeClr val="bg1">
                    <a:lumMod val="50000"/>
                    <a:lumOff val="50000"/>
                  </a:schemeClr>
                </a:solidFill>
                <a:latin typeface="Calibri" panose="020F0502020204030204" pitchFamily="34" charset="0"/>
                <a:cs typeface="Calibri" panose="020F0502020204030204" pitchFamily="34" charset="0"/>
              </a:rPr>
              <a:t>5.3.1</a:t>
            </a:r>
            <a:r>
              <a:rPr lang="en-US" b="1" dirty="0">
                <a:solidFill>
                  <a:schemeClr val="bg1">
                    <a:lumMod val="50000"/>
                    <a:lumOff val="50000"/>
                  </a:schemeClr>
                </a:solidFill>
                <a:latin typeface="Calibri" panose="020F0502020204030204" pitchFamily="34" charset="0"/>
                <a:cs typeface="Calibri" panose="020F0502020204030204" pitchFamily="34" charset="0"/>
              </a:rPr>
              <a:t> Hole Transport Layer (HTL): </a:t>
            </a:r>
            <a:endParaRPr lang="en-US" sz="1600" dirty="0">
              <a:solidFill>
                <a:schemeClr val="bg1">
                  <a:lumMod val="50000"/>
                  <a:lumOff val="50000"/>
                </a:schemeClr>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This layer facilitates the transport of positive charge carriers (holes) from the anode to the emissive layer.</a:t>
            </a:r>
          </a:p>
          <a:p>
            <a:endParaRPr lang="en-US" sz="1600" dirty="0">
              <a:latin typeface="Calibri" panose="020F0502020204030204" pitchFamily="34" charset="0"/>
              <a:cs typeface="Calibri" panose="020F0502020204030204" pitchFamily="34" charset="0"/>
            </a:endParaRPr>
          </a:p>
          <a:p>
            <a:r>
              <a:rPr lang="en-US" sz="1600" b="1" dirty="0">
                <a:solidFill>
                  <a:schemeClr val="bg1">
                    <a:lumMod val="50000"/>
                    <a:lumOff val="50000"/>
                  </a:schemeClr>
                </a:solidFill>
                <a:latin typeface="Calibri" panose="020F0502020204030204" pitchFamily="34" charset="0"/>
                <a:cs typeface="Calibri" panose="020F0502020204030204" pitchFamily="34" charset="0"/>
              </a:rPr>
              <a:t>5.3.2 </a:t>
            </a:r>
            <a:r>
              <a:rPr lang="en-US" b="1" dirty="0">
                <a:solidFill>
                  <a:schemeClr val="bg1">
                    <a:lumMod val="50000"/>
                    <a:lumOff val="50000"/>
                  </a:schemeClr>
                </a:solidFill>
                <a:latin typeface="Calibri" panose="020F0502020204030204" pitchFamily="34" charset="0"/>
                <a:cs typeface="Calibri" panose="020F0502020204030204" pitchFamily="34" charset="0"/>
              </a:rPr>
              <a:t>Emissive Layer: </a:t>
            </a:r>
            <a:endParaRPr lang="en-US" sz="1600" dirty="0">
              <a:solidFill>
                <a:schemeClr val="bg1">
                  <a:lumMod val="50000"/>
                  <a:lumOff val="50000"/>
                </a:schemeClr>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This layer contains the organic materials that emit light when excited by the passage of electrical current. Different organic materials are used to emit different colors of light (red, green, blue).</a:t>
            </a:r>
          </a:p>
          <a:p>
            <a:endParaRPr lang="en-US" sz="1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1828</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Segoe UI Semibold</vt:lpstr>
      <vt:lpstr>Tw Cen MT</vt:lpstr>
      <vt:lpstr>Circuit</vt:lpstr>
      <vt:lpstr>PowerPoint Presentation</vt:lpstr>
      <vt:lpstr>1: Introduction</vt:lpstr>
      <vt:lpstr> 1.1 Brief history and evolution of OLED displays.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Vrishven</dc:creator>
  <cp:lastModifiedBy>mr kumar</cp:lastModifiedBy>
  <cp:revision>11</cp:revision>
  <dcterms:created xsi:type="dcterms:W3CDTF">2024-02-29T11:55:00Z</dcterms:created>
  <dcterms:modified xsi:type="dcterms:W3CDTF">2024-03-01T11:37:50Z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21EDBD05DAF74BD5996C910441D59924_13</vt:lpwstr>
  </property>
  <property fmtid="{D5CDD505-2E9C-101B-9397-08002B2CF9AE}" pid="3" name="KSOProductBuildVer">
    <vt:lpwstr>1033-12.2.0.13431</vt:lpwstr>
  </property>
</Properties>
</file>