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ownloads\Thulasikumar%20B%20sheet1&amp;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[Thulasikumar B sheet1&amp;2.xlsx]pivotable!PivotTable4</c:name>
    <c:fmtId val="2"/>
  </c:pivotSource>
  <c:chart>
    <c:title>
      <c:layout/>
    </c:title>
    <c:pivotFmts>
      <c:pivotFmt>
        <c:idx val="0"/>
        <c:marker>
          <c:symbol val="none"/>
        </c:marker>
      </c:pivotFmt>
      <c:pivotFmt>
        <c:idx val="1"/>
        <c:marker>
          <c:symbol val="none"/>
        </c:marker>
      </c:pivotFmt>
    </c:pivotFmts>
    <c:plotArea>
      <c:layout/>
      <c:barChart>
        <c:barDir val="col"/>
        <c:grouping val="clustered"/>
        <c:ser>
          <c:idx val="0"/>
          <c:order val="0"/>
          <c:tx>
            <c:strRef>
              <c:f>pivotable!$F$3</c:f>
              <c:strCache>
                <c:ptCount val="1"/>
                <c:pt idx="0">
                  <c:v>Total</c:v>
                </c:pt>
              </c:strCache>
            </c:strRef>
          </c:tx>
          <c:cat>
            <c:strRef>
              <c:f>pivotable!$E$4:$E$28</c:f>
              <c:strCache>
                <c:ptCount val="24"/>
                <c:pt idx="0">
                  <c:v> Jill Shipsey</c:v>
                </c:pt>
                <c:pt idx="1">
                  <c:v> Leena Bruckshaw</c:v>
                </c:pt>
                <c:pt idx="2">
                  <c:v> Wyn Treadger</c:v>
                </c:pt>
                <c:pt idx="3">
                  <c:v>Billi Fellgate</c:v>
                </c:pt>
                <c:pt idx="4">
                  <c:v>Cletus McGarahan </c:v>
                </c:pt>
                <c:pt idx="5">
                  <c:v>Collen Dunbleton</c:v>
                </c:pt>
                <c:pt idx="6">
                  <c:v>Daisie McNeice</c:v>
                </c:pt>
                <c:pt idx="7">
                  <c:v>Dean Biggam</c:v>
                </c:pt>
                <c:pt idx="8">
                  <c:v>Devinne Tuny</c:v>
                </c:pt>
                <c:pt idx="9">
                  <c:v>Evangelina Lergan</c:v>
                </c:pt>
                <c:pt idx="10">
                  <c:v>Freddy Linford</c:v>
                </c:pt>
                <c:pt idx="11">
                  <c:v>Jessica Callcott</c:v>
                </c:pt>
                <c:pt idx="12">
                  <c:v>Jo-anne Gobeau</c:v>
                </c:pt>
                <c:pt idx="13">
                  <c:v>Mackenzie Hannis</c:v>
                </c:pt>
                <c:pt idx="14">
                  <c:v>Magnum Locksley</c:v>
                </c:pt>
                <c:pt idx="15">
                  <c:v>Maritsa Marusic</c:v>
                </c:pt>
                <c:pt idx="16">
                  <c:v>Mick Spraberry</c:v>
                </c:pt>
                <c:pt idx="17">
                  <c:v>Minerva Ricardot</c:v>
                </c:pt>
                <c:pt idx="18">
                  <c:v>Myrle Prandoni</c:v>
                </c:pt>
                <c:pt idx="19">
                  <c:v>Nananne Gehringer</c:v>
                </c:pt>
                <c:pt idx="20">
                  <c:v>Oona Donan</c:v>
                </c:pt>
                <c:pt idx="21">
                  <c:v>Pearla  Beteriss</c:v>
                </c:pt>
                <c:pt idx="22">
                  <c:v>Seward Kubera</c:v>
                </c:pt>
                <c:pt idx="23">
                  <c:v>Verla Timmis</c:v>
                </c:pt>
              </c:strCache>
            </c:strRef>
          </c:cat>
          <c:val>
            <c:numRef>
              <c:f>pivotable!$F$4:$F$28</c:f>
              <c:numCache>
                <c:formatCode>General</c:formatCode>
                <c:ptCount val="24"/>
                <c:pt idx="0">
                  <c:v>52963.65</c:v>
                </c:pt>
                <c:pt idx="1">
                  <c:v>74279.009999999995</c:v>
                </c:pt>
                <c:pt idx="2">
                  <c:v>69192.850000000006</c:v>
                </c:pt>
                <c:pt idx="3">
                  <c:v>68980.52</c:v>
                </c:pt>
                <c:pt idx="4">
                  <c:v>114425.19</c:v>
                </c:pt>
                <c:pt idx="5">
                  <c:v>118976.16</c:v>
                </c:pt>
                <c:pt idx="6">
                  <c:v>50310.09</c:v>
                </c:pt>
                <c:pt idx="7">
                  <c:v>71570.990000000005</c:v>
                </c:pt>
                <c:pt idx="8">
                  <c:v>39969.72</c:v>
                </c:pt>
                <c:pt idx="9">
                  <c:v>61214.26</c:v>
                </c:pt>
                <c:pt idx="10">
                  <c:v>93128.34</c:v>
                </c:pt>
                <c:pt idx="11">
                  <c:v>66017.179999999993</c:v>
                </c:pt>
                <c:pt idx="12">
                  <c:v>37902.35</c:v>
                </c:pt>
                <c:pt idx="13">
                  <c:v>57002.02</c:v>
                </c:pt>
                <c:pt idx="14">
                  <c:v>42314.39</c:v>
                </c:pt>
                <c:pt idx="15">
                  <c:v>52748.63</c:v>
                </c:pt>
                <c:pt idx="16">
                  <c:v>85879.23</c:v>
                </c:pt>
                <c:pt idx="17">
                  <c:v>105468.7</c:v>
                </c:pt>
                <c:pt idx="18">
                  <c:v>62195.47</c:v>
                </c:pt>
                <c:pt idx="19">
                  <c:v>104802.63</c:v>
                </c:pt>
                <c:pt idx="20">
                  <c:v>88360.79</c:v>
                </c:pt>
                <c:pt idx="21">
                  <c:v>69913.39</c:v>
                </c:pt>
                <c:pt idx="22">
                  <c:v>43329.22</c:v>
                </c:pt>
                <c:pt idx="23">
                  <c:v>54137.05</c:v>
                </c:pt>
              </c:numCache>
            </c:numRef>
          </c:val>
        </c:ser>
        <c:axId val="46813184"/>
        <c:axId val="46815872"/>
      </c:barChart>
      <c:catAx>
        <c:axId val="46813184"/>
        <c:scaling>
          <c:orientation val="minMax"/>
        </c:scaling>
        <c:axPos val="b"/>
        <c:tickLblPos val="nextTo"/>
        <c:crossAx val="46815872"/>
        <c:crosses val="autoZero"/>
        <c:auto val="1"/>
        <c:lblAlgn val="ctr"/>
        <c:lblOffset val="100"/>
      </c:catAx>
      <c:valAx>
        <c:axId val="46815872"/>
        <c:scaling>
          <c:orientation val="minMax"/>
        </c:scaling>
        <c:axPos val="l"/>
        <c:majorGridlines/>
        <c:numFmt formatCode="General" sourceLinked="1"/>
        <c:tickLblPos val="nextTo"/>
        <c:crossAx val="4681318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lineChart>
        <c:grouping val="stacked"/>
        <c:ser>
          <c:idx val="0"/>
          <c:order val="0"/>
          <c:tx>
            <c:strRef>
              <c:f>analysis!$C$1</c:f>
              <c:strCache>
                <c:ptCount val="1"/>
                <c:pt idx="0">
                  <c:v>Salary</c:v>
                </c:pt>
              </c:strCache>
            </c:strRef>
          </c:tx>
          <c:cat>
            <c:multiLvlStrRef>
              <c:f>analysis!$A$2:$B$25</c:f>
              <c:multiLvlStrCache>
                <c:ptCount val="24"/>
                <c:lvl>
                  <c:pt idx="0">
                    <c:v>Collen Dunbleton</c:v>
                  </c:pt>
                  <c:pt idx="1">
                    <c:v>Cletus McGarahan </c:v>
                  </c:pt>
                  <c:pt idx="2">
                    <c:v>Minerva Ricardot</c:v>
                  </c:pt>
                  <c:pt idx="3">
                    <c:v>Nananne Gehringer</c:v>
                  </c:pt>
                  <c:pt idx="4">
                    <c:v>Freddy Linford</c:v>
                  </c:pt>
                  <c:pt idx="5">
                    <c:v>Oona Donan</c:v>
                  </c:pt>
                  <c:pt idx="6">
                    <c:v>Mick Spraberry</c:v>
                  </c:pt>
                  <c:pt idx="7">
                    <c:v> Leena Bruckshaw</c:v>
                  </c:pt>
                  <c:pt idx="8">
                    <c:v>Dean Biggam</c:v>
                  </c:pt>
                  <c:pt idx="9">
                    <c:v>Pearla  Beteriss</c:v>
                  </c:pt>
                  <c:pt idx="10">
                    <c:v> Wyn Treadger</c:v>
                  </c:pt>
                  <c:pt idx="11">
                    <c:v>Billi Fellgate</c:v>
                  </c:pt>
                  <c:pt idx="12">
                    <c:v>Jessica Callcott</c:v>
                  </c:pt>
                  <c:pt idx="13">
                    <c:v>Myrle Prandoni</c:v>
                  </c:pt>
                  <c:pt idx="14">
                    <c:v>Evangelina Lergan</c:v>
                  </c:pt>
                  <c:pt idx="15">
                    <c:v>Mackenzie Hannis</c:v>
                  </c:pt>
                  <c:pt idx="16">
                    <c:v>Verla Timmis</c:v>
                  </c:pt>
                  <c:pt idx="17">
                    <c:v> Jill Shipsey</c:v>
                  </c:pt>
                  <c:pt idx="18">
                    <c:v>Maritsa Marusic</c:v>
                  </c:pt>
                  <c:pt idx="19">
                    <c:v>Daisie McNeice</c:v>
                  </c:pt>
                  <c:pt idx="20">
                    <c:v>Seward Kubera</c:v>
                  </c:pt>
                  <c:pt idx="21">
                    <c:v>Magnum Locksley</c:v>
                  </c:pt>
                  <c:pt idx="22">
                    <c:v>Devinne Tuny</c:v>
                  </c:pt>
                  <c:pt idx="23">
                    <c:v>Jo-anne Gobeau</c:v>
                  </c:pt>
                </c:lvl>
                <c:lvl>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pt idx="20">
                    <c:v>PR00882</c:v>
                  </c:pt>
                  <c:pt idx="21">
                    <c:v>PR03445</c:v>
                  </c:pt>
                  <c:pt idx="22">
                    <c:v>TN03416</c:v>
                  </c:pt>
                  <c:pt idx="23">
                    <c:v>TN00890</c:v>
                  </c:pt>
                </c:lvl>
              </c:multiLvlStrCache>
            </c:multiLvlStrRef>
          </c:cat>
          <c:val>
            <c:numRef>
              <c:f>analysis!$C$2:$C$25</c:f>
              <c:numCache>
                <c:formatCode>General</c:formatCode>
                <c:ptCount val="24"/>
                <c:pt idx="0">
                  <c:v>118976.16</c:v>
                </c:pt>
                <c:pt idx="1">
                  <c:v>114425.19</c:v>
                </c:pt>
                <c:pt idx="2">
                  <c:v>105468.7</c:v>
                </c:pt>
                <c:pt idx="3">
                  <c:v>104802.63</c:v>
                </c:pt>
                <c:pt idx="4">
                  <c:v>93128.34</c:v>
                </c:pt>
                <c:pt idx="5">
                  <c:v>88360.79</c:v>
                </c:pt>
                <c:pt idx="6">
                  <c:v>85879.23</c:v>
                </c:pt>
                <c:pt idx="7">
                  <c:v>74279.009999999995</c:v>
                </c:pt>
                <c:pt idx="8">
                  <c:v>71570.990000000005</c:v>
                </c:pt>
                <c:pt idx="9">
                  <c:v>69913.39</c:v>
                </c:pt>
                <c:pt idx="10">
                  <c:v>69192.850000000006</c:v>
                </c:pt>
                <c:pt idx="11">
                  <c:v>68980.52</c:v>
                </c:pt>
                <c:pt idx="12">
                  <c:v>66017.179999999993</c:v>
                </c:pt>
                <c:pt idx="13">
                  <c:v>62195.47</c:v>
                </c:pt>
                <c:pt idx="14">
                  <c:v>61214.26</c:v>
                </c:pt>
                <c:pt idx="15">
                  <c:v>57002.02</c:v>
                </c:pt>
                <c:pt idx="16">
                  <c:v>54137.05</c:v>
                </c:pt>
                <c:pt idx="17">
                  <c:v>52963.65</c:v>
                </c:pt>
                <c:pt idx="18">
                  <c:v>52748.63</c:v>
                </c:pt>
                <c:pt idx="19">
                  <c:v>50310.09</c:v>
                </c:pt>
                <c:pt idx="20">
                  <c:v>43329.22</c:v>
                </c:pt>
                <c:pt idx="21">
                  <c:v>42314.39</c:v>
                </c:pt>
                <c:pt idx="22">
                  <c:v>39969.72</c:v>
                </c:pt>
                <c:pt idx="23">
                  <c:v>37902.35</c:v>
                </c:pt>
              </c:numCache>
            </c:numRef>
          </c:val>
        </c:ser>
        <c:marker val="1"/>
        <c:axId val="103400576"/>
        <c:axId val="103402112"/>
      </c:lineChart>
      <c:catAx>
        <c:axId val="103400576"/>
        <c:scaling>
          <c:orientation val="minMax"/>
        </c:scaling>
        <c:axPos val="b"/>
        <c:tickLblPos val="nextTo"/>
        <c:crossAx val="103402112"/>
        <c:crosses val="autoZero"/>
        <c:auto val="1"/>
        <c:lblAlgn val="ctr"/>
        <c:lblOffset val="100"/>
      </c:catAx>
      <c:valAx>
        <c:axId val="103402112"/>
        <c:scaling>
          <c:orientation val="minMax"/>
        </c:scaling>
        <c:axPos val="l"/>
        <c:majorGridlines/>
        <c:numFmt formatCode="General" sourceLinked="1"/>
        <c:tickLblPos val="nextTo"/>
        <c:crossAx val="103400576"/>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analysis!$C$1</c:f>
              <c:strCache>
                <c:ptCount val="1"/>
                <c:pt idx="0">
                  <c:v>Salary</c:v>
                </c:pt>
              </c:strCache>
            </c:strRef>
          </c:tx>
          <c:cat>
            <c:multiLvlStrRef>
              <c:f>analysis!$A$2:$B$25</c:f>
              <c:multiLvlStrCache>
                <c:ptCount val="24"/>
                <c:lvl>
                  <c:pt idx="0">
                    <c:v>Collen Dunbleton</c:v>
                  </c:pt>
                  <c:pt idx="1">
                    <c:v>Cletus McGarahan </c:v>
                  </c:pt>
                  <c:pt idx="2">
                    <c:v>Minerva Ricardot</c:v>
                  </c:pt>
                  <c:pt idx="3">
                    <c:v>Nananne Gehringer</c:v>
                  </c:pt>
                  <c:pt idx="4">
                    <c:v>Freddy Linford</c:v>
                  </c:pt>
                  <c:pt idx="5">
                    <c:v>Oona Donan</c:v>
                  </c:pt>
                  <c:pt idx="6">
                    <c:v>Mick Spraberry</c:v>
                  </c:pt>
                  <c:pt idx="7">
                    <c:v> Leena Bruckshaw</c:v>
                  </c:pt>
                  <c:pt idx="8">
                    <c:v>Dean Biggam</c:v>
                  </c:pt>
                  <c:pt idx="9">
                    <c:v>Pearla  Beteriss</c:v>
                  </c:pt>
                  <c:pt idx="10">
                    <c:v> Wyn Treadger</c:v>
                  </c:pt>
                  <c:pt idx="11">
                    <c:v>Billi Fellgate</c:v>
                  </c:pt>
                  <c:pt idx="12">
                    <c:v>Jessica Callcott</c:v>
                  </c:pt>
                  <c:pt idx="13">
                    <c:v>Myrle Prandoni</c:v>
                  </c:pt>
                  <c:pt idx="14">
                    <c:v>Evangelina Lergan</c:v>
                  </c:pt>
                  <c:pt idx="15">
                    <c:v>Mackenzie Hannis</c:v>
                  </c:pt>
                  <c:pt idx="16">
                    <c:v>Verla Timmis</c:v>
                  </c:pt>
                  <c:pt idx="17">
                    <c:v> Jill Shipsey</c:v>
                  </c:pt>
                  <c:pt idx="18">
                    <c:v>Maritsa Marusic</c:v>
                  </c:pt>
                  <c:pt idx="19">
                    <c:v>Daisie McNeice</c:v>
                  </c:pt>
                  <c:pt idx="20">
                    <c:v>Seward Kubera</c:v>
                  </c:pt>
                  <c:pt idx="21">
                    <c:v>Magnum Locksley</c:v>
                  </c:pt>
                  <c:pt idx="22">
                    <c:v>Devinne Tuny</c:v>
                  </c:pt>
                  <c:pt idx="23">
                    <c:v>Jo-anne Gobeau</c:v>
                  </c:pt>
                </c:lvl>
                <c:lvl>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pt idx="20">
                    <c:v>PR00882</c:v>
                  </c:pt>
                  <c:pt idx="21">
                    <c:v>PR03445</c:v>
                  </c:pt>
                  <c:pt idx="22">
                    <c:v>TN03416</c:v>
                  </c:pt>
                  <c:pt idx="23">
                    <c:v>TN00890</c:v>
                  </c:pt>
                </c:lvl>
              </c:multiLvlStrCache>
            </c:multiLvlStrRef>
          </c:cat>
          <c:val>
            <c:numRef>
              <c:f>analysis!$C$2:$C$25</c:f>
              <c:numCache>
                <c:formatCode>General</c:formatCode>
                <c:ptCount val="24"/>
                <c:pt idx="0">
                  <c:v>118976.16</c:v>
                </c:pt>
                <c:pt idx="1">
                  <c:v>114425.19</c:v>
                </c:pt>
                <c:pt idx="2">
                  <c:v>105468.7</c:v>
                </c:pt>
                <c:pt idx="3">
                  <c:v>104802.63</c:v>
                </c:pt>
                <c:pt idx="4">
                  <c:v>93128.34</c:v>
                </c:pt>
                <c:pt idx="5">
                  <c:v>88360.79</c:v>
                </c:pt>
                <c:pt idx="6">
                  <c:v>85879.23</c:v>
                </c:pt>
                <c:pt idx="7">
                  <c:v>74279.009999999995</c:v>
                </c:pt>
                <c:pt idx="8">
                  <c:v>71570.990000000005</c:v>
                </c:pt>
                <c:pt idx="9">
                  <c:v>69913.39</c:v>
                </c:pt>
                <c:pt idx="10">
                  <c:v>69192.850000000006</c:v>
                </c:pt>
                <c:pt idx="11">
                  <c:v>68980.52</c:v>
                </c:pt>
                <c:pt idx="12">
                  <c:v>66017.179999999993</c:v>
                </c:pt>
                <c:pt idx="13">
                  <c:v>62195.47</c:v>
                </c:pt>
                <c:pt idx="14">
                  <c:v>61214.26</c:v>
                </c:pt>
                <c:pt idx="15">
                  <c:v>57002.02</c:v>
                </c:pt>
                <c:pt idx="16">
                  <c:v>54137.05</c:v>
                </c:pt>
                <c:pt idx="17">
                  <c:v>52963.65</c:v>
                </c:pt>
                <c:pt idx="18">
                  <c:v>52748.63</c:v>
                </c:pt>
                <c:pt idx="19">
                  <c:v>50310.09</c:v>
                </c:pt>
                <c:pt idx="20">
                  <c:v>43329.22</c:v>
                </c:pt>
                <c:pt idx="21">
                  <c:v>42314.39</c:v>
                </c:pt>
                <c:pt idx="22">
                  <c:v>39969.72</c:v>
                </c:pt>
                <c:pt idx="23">
                  <c:v>37902.35</c:v>
                </c:pt>
              </c:numCache>
            </c:numRef>
          </c:val>
        </c:ser>
      </c:pie3DChart>
    </c:plotArea>
    <c:legend>
      <c:legendPos val="r"/>
      <c:layout>
        <c:manualLayout>
          <c:xMode val="edge"/>
          <c:yMode val="edge"/>
          <c:x val="0.65607542304015243"/>
          <c:y val="9.0633515694311783E-3"/>
          <c:w val="0.33837156349903685"/>
          <c:h val="0.83819538113663294"/>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EMPLOYEE SALARY DATA ANALYSIS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595274" y="2928934"/>
            <a:ext cx="105699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NAME:THULASIKUMAR B</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NO:312207341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 MUDHALVAN ID : 47C650C57CAA6C9B0BC430080313E71A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COLLEGE:C KANDASWAMI NAIDU COLLEDGE FOR 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Table 10"/>
          <p:cNvGraphicFramePr>
            <a:graphicFrameLocks noGrp="1"/>
          </p:cNvGraphicFramePr>
          <p:nvPr/>
        </p:nvGraphicFramePr>
        <p:xfrm>
          <a:off x="809588" y="1071543"/>
          <a:ext cx="2928958" cy="5214976"/>
        </p:xfrm>
        <a:graphic>
          <a:graphicData uri="http://schemas.openxmlformats.org/drawingml/2006/table">
            <a:tbl>
              <a:tblPr/>
              <a:tblGrid>
                <a:gridCol w="1729144"/>
                <a:gridCol w="1199814"/>
              </a:tblGrid>
              <a:tr h="200576">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Salary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200576">
                <a:tc>
                  <a:txBody>
                    <a:bodyPr/>
                    <a:lstStyle/>
                    <a:p>
                      <a:pPr algn="l" fontAlgn="b"/>
                      <a:r>
                        <a:rPr lang="en-US" sz="1100" b="0" i="0" u="none" strike="noStrike">
                          <a:solidFill>
                            <a:srgbClr val="000000"/>
                          </a:solidFill>
                          <a:latin typeface="Calibri"/>
                        </a:rPr>
                        <a:t> Jill Shipsey</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52963.65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200576">
                <a:tc>
                  <a:txBody>
                    <a:bodyPr/>
                    <a:lstStyle/>
                    <a:p>
                      <a:pPr algn="l" fontAlgn="b"/>
                      <a:r>
                        <a:rPr lang="en-US" sz="1100" b="0" i="0" u="none" strike="noStrike">
                          <a:solidFill>
                            <a:srgbClr val="000000"/>
                          </a:solidFill>
                          <a:latin typeface="Calibri"/>
                        </a:rPr>
                        <a:t> Leena Bruckshaw</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74279.01</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 Wyn Treadger</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69192.85</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Billi Fellgate</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68980.52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Cletus McGarahan </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114425.19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Collen Dunbleton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118976.16</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Daisie McNeice</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50310.09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Dean Biggam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71570.99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Devinne Tuny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39969.72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Evangelina Lergan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61214.26</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Freddy Linford</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93128.34</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Jessica Callcott</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66017.18</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Jo-anne Gobeau</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37902.35</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Mackenzie Hannis</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57002.02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Magnum Locksley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42314.39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Maritsa Marusic</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52748.63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Mick Spraberry</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85879.23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Minerva Ricardot</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105468.7</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Myrle Prandoni</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62195.47</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Nananne Gehringer</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104802.63</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Oona Donan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88360.79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Pearla  Beteriss</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69913.39</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Seward Kubera</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43329.22</a:t>
                      </a:r>
                    </a:p>
                  </a:txBody>
                  <a:tcPr marL="0" marR="0" marT="0" marB="0" anchor="b">
                    <a:lnL>
                      <a:noFill/>
                    </a:lnL>
                    <a:lnR>
                      <a:noFill/>
                    </a:lnR>
                    <a:lnT>
                      <a:noFill/>
                    </a:lnT>
                    <a:lnB>
                      <a:noFill/>
                    </a:lnB>
                  </a:tcPr>
                </a:tc>
              </a:tr>
              <a:tr h="200576">
                <a:tc>
                  <a:txBody>
                    <a:bodyPr/>
                    <a:lstStyle/>
                    <a:p>
                      <a:pPr algn="l" fontAlgn="b"/>
                      <a:r>
                        <a:rPr lang="en-US" sz="1100" b="0" i="0" u="none" strike="noStrike">
                          <a:solidFill>
                            <a:srgbClr val="000000"/>
                          </a:solidFill>
                          <a:latin typeface="Calibri"/>
                        </a:rPr>
                        <a:t>Verla Timmis</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54137.05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200576">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1685081.83</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12" name="Chart 11"/>
          <p:cNvGraphicFramePr/>
          <p:nvPr/>
        </p:nvGraphicFramePr>
        <p:xfrm>
          <a:off x="4524364" y="2071678"/>
          <a:ext cx="481965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p:cNvGraphicFramePr/>
          <p:nvPr/>
        </p:nvGraphicFramePr>
        <p:xfrm>
          <a:off x="595274" y="1785926"/>
          <a:ext cx="4574093" cy="2742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4881554" y="2000240"/>
          <a:ext cx="4574093" cy="27423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81026" y="1500175"/>
            <a:ext cx="8262974" cy="4401205"/>
          </a:xfrm>
          <a:prstGeom prst="rect">
            <a:avLst/>
          </a:prstGeom>
        </p:spPr>
        <p:txBody>
          <a:bodyPr wrap="square">
            <a:spAutoFit/>
          </a:bodyPr>
          <a:lstStyle/>
          <a:p>
            <a:r>
              <a:rPr lang="en-US" sz="2800" b="1" i="1" dirty="0" smtClean="0"/>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lang="en-US" sz="2800" b="1" i="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569660"/>
          </a:xfrm>
          <a:prstGeom prst="rect">
            <a:avLst/>
          </a:prstGeom>
          <a:noFill/>
        </p:spPr>
        <p:txBody>
          <a:bodyPr wrap="square" rtlCol="0">
            <a:spAutoFit/>
          </a:bodyPr>
          <a:lstStyle/>
          <a:p>
            <a:r>
              <a:rPr lang="en-IN" sz="4800" b="1" dirty="0" smtClean="0">
                <a:solidFill>
                  <a:srgbClr val="7030A0"/>
                </a:solidFill>
                <a:latin typeface="Times New Roman" panose="02020603050405020304" pitchFamily="18" charset="0"/>
                <a:cs typeface="Times New Roman" panose="02020603050405020304" pitchFamily="18" charset="0"/>
              </a:rPr>
              <a:t>EMPLOYEE SALARY ANALYSIS</a:t>
            </a:r>
            <a:endParaRPr lang="en-IN" sz="4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2000240"/>
            <a:ext cx="8477288" cy="4524315"/>
          </a:xfrm>
          <a:prstGeom prst="rect">
            <a:avLst/>
          </a:prstGeom>
        </p:spPr>
        <p:txBody>
          <a:bodyPr wrap="square">
            <a:spAutoFit/>
          </a:bodyPr>
          <a:lstStyle/>
          <a:p>
            <a:r>
              <a:rPr lang="en-US" sz="3200" b="1" i="1" dirty="0" smtClean="0"/>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2143116"/>
            <a:ext cx="8334412" cy="707886"/>
          </a:xfrm>
          <a:prstGeom prst="rect">
            <a:avLst/>
          </a:prstGeom>
        </p:spPr>
        <p:txBody>
          <a:bodyPr wrap="square">
            <a:spAutoFit/>
          </a:bodyPr>
          <a:lstStyle/>
          <a:p>
            <a:r>
              <a:rPr lang="en-US" sz="2000" b="1" dirty="0" smtClean="0"/>
              <a:t>Equity and Fairness*: Ensure that employees are compensated fairly, preventing wage discrimination based on gender, race, or other factors</a:t>
            </a:r>
            <a:r>
              <a:rPr lang="en-US" b="1" dirty="0" smtClean="0"/>
              <a:t>.   </a:t>
            </a:r>
            <a:endParaRPr lang="en-US" b="1" dirty="0"/>
          </a:p>
        </p:txBody>
      </p:sp>
      <p:sp>
        <p:nvSpPr>
          <p:cNvPr id="13" name="Rectangle 12"/>
          <p:cNvSpPr/>
          <p:nvPr/>
        </p:nvSpPr>
        <p:spPr>
          <a:xfrm>
            <a:off x="666712" y="4643446"/>
            <a:ext cx="8477288" cy="677108"/>
          </a:xfrm>
          <a:prstGeom prst="rect">
            <a:avLst/>
          </a:prstGeom>
        </p:spPr>
        <p:txBody>
          <a:bodyPr wrap="square">
            <a:spAutoFit/>
          </a:bodyPr>
          <a:lstStyle/>
          <a:p>
            <a:r>
              <a:rPr lang="en-US" dirty="0" smtClean="0"/>
              <a:t> </a:t>
            </a:r>
            <a:r>
              <a:rPr lang="en-US" dirty="0" smtClean="0"/>
              <a:t>- </a:t>
            </a:r>
            <a:r>
              <a:rPr lang="en-US" b="1" dirty="0" smtClean="0"/>
              <a:t>*Legal </a:t>
            </a:r>
            <a:r>
              <a:rPr lang="en-US" sz="2000" b="1" dirty="0" smtClean="0"/>
              <a:t>Compliance</a:t>
            </a:r>
            <a:r>
              <a:rPr lang="en-US" b="1" dirty="0" smtClean="0"/>
              <a:t>*: Ensure adherence to labor laws and regulations regarding minimum wage, overtime, and pay equity.</a:t>
            </a:r>
            <a:endParaRPr lang="en-US" b="1" dirty="0"/>
          </a:p>
        </p:txBody>
      </p:sp>
      <p:sp>
        <p:nvSpPr>
          <p:cNvPr id="14" name="Rectangle 13"/>
          <p:cNvSpPr/>
          <p:nvPr/>
        </p:nvSpPr>
        <p:spPr>
          <a:xfrm>
            <a:off x="809588" y="3786190"/>
            <a:ext cx="8215370" cy="677108"/>
          </a:xfrm>
          <a:prstGeom prst="rect">
            <a:avLst/>
          </a:prstGeom>
        </p:spPr>
        <p:txBody>
          <a:bodyPr wrap="square">
            <a:spAutoFit/>
          </a:bodyPr>
          <a:lstStyle/>
          <a:p>
            <a:r>
              <a:rPr lang="en-US" dirty="0" smtClean="0"/>
              <a:t>- *</a:t>
            </a:r>
            <a:r>
              <a:rPr lang="en-US" sz="2000" b="1" dirty="0" smtClean="0"/>
              <a:t>Budget</a:t>
            </a:r>
            <a:r>
              <a:rPr lang="en-US" b="1" dirty="0" smtClean="0"/>
              <a:t> Management*: Align salary expenditures with the organization’s financial capabilities and strategic goals.</a:t>
            </a:r>
            <a:endParaRPr lang="en-US" b="1" dirty="0"/>
          </a:p>
        </p:txBody>
      </p:sp>
      <p:sp>
        <p:nvSpPr>
          <p:cNvPr id="15" name="Rectangle 14"/>
          <p:cNvSpPr/>
          <p:nvPr/>
        </p:nvSpPr>
        <p:spPr>
          <a:xfrm>
            <a:off x="738150" y="3000372"/>
            <a:ext cx="8143932" cy="677108"/>
          </a:xfrm>
          <a:prstGeom prst="rect">
            <a:avLst/>
          </a:prstGeom>
        </p:spPr>
        <p:txBody>
          <a:bodyPr wrap="square">
            <a:spAutoFit/>
          </a:bodyPr>
          <a:lstStyle/>
          <a:p>
            <a:r>
              <a:rPr lang="en-US" dirty="0" smtClean="0"/>
              <a:t>- </a:t>
            </a:r>
            <a:r>
              <a:rPr lang="en-US" b="1" dirty="0" smtClean="0"/>
              <a:t>*Market Competitiveness*: Assess how the organization's salaries compare to </a:t>
            </a:r>
            <a:r>
              <a:rPr lang="en-US" sz="2000" b="1" dirty="0" smtClean="0"/>
              <a:t>industry</a:t>
            </a:r>
            <a:r>
              <a:rPr lang="en-US" b="1" dirty="0" smtClean="0"/>
              <a:t> standards to attract and retain top talent.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413338"/>
            <a:ext cx="8405850" cy="3600986"/>
          </a:xfrm>
          <a:prstGeom prst="rect">
            <a:avLst/>
          </a:prstGeom>
        </p:spPr>
        <p:txBody>
          <a:bodyPr wrap="square">
            <a:spAutoFit/>
          </a:bodyPr>
          <a:lstStyle/>
          <a:p>
            <a:r>
              <a:rPr lang="en-US" sz="3200" b="1" dirty="0" smtClean="0"/>
              <a:t> *</a:t>
            </a:r>
            <a:r>
              <a:rPr lang="en-US" sz="2800" b="1" dirty="0" smtClean="0"/>
              <a:t>Individual Employees*: Though not directly involved in the analysis process, employees are end users of the outcomes. They are impacted by salary decisions and may seek transparency in how their compensation is determined</a:t>
            </a:r>
            <a:r>
              <a:rPr lang="en-US" sz="2800" b="1" dirty="0" smtClean="0"/>
              <a:t>.                                                                                                                                                                                        *</a:t>
            </a:r>
            <a:r>
              <a:rPr lang="en-US" sz="2800" b="1" dirty="0" smtClean="0"/>
              <a:t>Employee Representatives/Unions*: Use salary data to negotiate fair wages, benefits, and working conditions on behalf of employees.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413338"/>
            <a:ext cx="6096000" cy="3785652"/>
          </a:xfrm>
          <a:prstGeom prst="rect">
            <a:avLst/>
          </a:prstGeom>
        </p:spPr>
        <p:txBody>
          <a:bodyPr>
            <a:spAutoFit/>
          </a:bodyPr>
          <a:lstStyle/>
          <a:p>
            <a:r>
              <a:rPr lang="en-US" sz="2400" b="1" dirty="0" smtClean="0"/>
              <a:t>- </a:t>
            </a:r>
            <a:r>
              <a:rPr lang="en-US" sz="2400" b="1" dirty="0" smtClean="0"/>
              <a:t>*</a:t>
            </a:r>
            <a:r>
              <a:rPr lang="en-US" sz="2400" b="1" dirty="0" smtClean="0"/>
              <a:t>Solution*: Employee salary data enables organizations to analyze and identify pay disparities within the workforce, ensuring </a:t>
            </a:r>
            <a:r>
              <a:rPr lang="en-US" sz="2400" b="1" dirty="0" smtClean="0"/>
              <a:t>that </a:t>
            </a:r>
            <a:r>
              <a:rPr lang="en-US" sz="2400" b="1" dirty="0" smtClean="0"/>
              <a:t>compensation is fair and equitable across different demographic groups, such as gender, race, and job roles.  </a:t>
            </a:r>
            <a:r>
              <a:rPr lang="en-US" sz="2400" b="1" dirty="0" smtClean="0"/>
              <a:t>                                                                                                         </a:t>
            </a:r>
            <a:r>
              <a:rPr lang="en-US" sz="2400" b="1" dirty="0" smtClean="0"/>
              <a:t>- *Value Proposition*: Promotes a culture of fairness and inclusion, reducing the risk of legal challenges related to pay discrimination, and enhancing employee morale and trust.</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881026" y="1357299"/>
            <a:ext cx="8262974" cy="3785652"/>
          </a:xfrm>
          <a:prstGeom prst="rect">
            <a:avLst/>
          </a:prstGeom>
        </p:spPr>
        <p:txBody>
          <a:bodyPr wrap="square">
            <a:spAutoFit/>
          </a:bodyPr>
          <a:lstStyle/>
          <a:p>
            <a:r>
              <a:rPr lang="en-US" sz="2400" dirty="0" smtClean="0"/>
              <a:t>1. </a:t>
            </a:r>
            <a:r>
              <a:rPr lang="en-US" sz="2400" dirty="0" smtClean="0"/>
              <a:t>*Department*   - *Description*: The department in which the employee works.   - *Type*: Categorical (String)   - *Example*: "Sales", "Marketing", "IT", "</a:t>
            </a:r>
            <a:r>
              <a:rPr lang="en-US" sz="2400" dirty="0" smtClean="0"/>
              <a:t>HR“                                                          2. </a:t>
            </a:r>
            <a:r>
              <a:rPr lang="en-US" sz="2400" dirty="0" smtClean="0"/>
              <a:t>*Job Title*   - *Description*: The official job title of the employee.   - *Type*: Categorical (String)   - *Example*: "Software Engineer", "Sales Manager", "HR </a:t>
            </a:r>
            <a:r>
              <a:rPr lang="en-US" sz="2400" dirty="0" smtClean="0"/>
              <a:t>Specialist“                              3. </a:t>
            </a:r>
            <a:r>
              <a:rPr lang="en-US" sz="2400" dirty="0" smtClean="0"/>
              <a:t>*Job Level*   - *Description*: The level or grade of the employee’s position within the organization’s hierarchy.   - *Type*: Categorical (String or Integer)   - *Example*: "Junior", "Mid", "Senior", "Level 1", "Level 2"</a:t>
            </a:r>
            <a:endParaRPr lang="en-US" sz="24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81224" y="1500174"/>
            <a:ext cx="6834214" cy="4708981"/>
          </a:xfrm>
          <a:prstGeom prst="rect">
            <a:avLst/>
          </a:prstGeom>
        </p:spPr>
        <p:txBody>
          <a:bodyPr wrap="square">
            <a:spAutoFit/>
          </a:bodyPr>
          <a:lstStyle/>
          <a:p>
            <a:r>
              <a:rPr lang="en-US" sz="2000" u="sng" dirty="0" smtClean="0"/>
              <a:t>1</a:t>
            </a:r>
            <a:r>
              <a:rPr lang="en-US" sz="2000" b="1" i="1" u="sng" dirty="0" smtClean="0"/>
              <a:t>. *Real-Time Insights and Predictive Analytics</a:t>
            </a:r>
            <a:r>
              <a:rPr lang="en-US" sz="2000" b="1" i="1" dirty="0" smtClean="0"/>
              <a:t>*  </a:t>
            </a:r>
            <a:r>
              <a:rPr lang="en-US" sz="2000" b="1" i="1" dirty="0" smtClean="0"/>
              <a:t>                                        </a:t>
            </a:r>
            <a:r>
              <a:rPr lang="en-US" sz="2000" b="1" i="1" dirty="0" smtClean="0"/>
              <a:t>- *Wow Factor*: Imagine a solution that doesn’t just report past data but provides real-time insights and predictive analytics. This allows HR teams to anticipate trends, such as future salary inflation, turnover risks, and the impact of pay adjustments on employee satisfaction and retention</a:t>
            </a:r>
            <a:r>
              <a:rPr lang="en-US" sz="2000" b="1" i="1" dirty="0" smtClean="0"/>
              <a:t>.                                                                                                            </a:t>
            </a:r>
            <a:r>
              <a:rPr lang="en-US" sz="2000" b="1" i="1" dirty="0" smtClean="0"/>
              <a:t>- *Impact*: Empowers organizations to make proactive, data-driven decisions, staying ahead of industry trends and workforce </a:t>
            </a:r>
            <a:r>
              <a:rPr lang="en-US" sz="2000" b="1" i="1" dirty="0" smtClean="0"/>
              <a:t>changes                                                                                               </a:t>
            </a:r>
            <a:r>
              <a:rPr lang="en-US" sz="2000" b="1" i="1" u="sng" dirty="0" smtClean="0"/>
              <a:t>2</a:t>
            </a:r>
            <a:r>
              <a:rPr lang="en-US" sz="2000" b="1" i="1" u="sng" dirty="0" smtClean="0"/>
              <a:t>. *Advanced Pay Equity Analysis</a:t>
            </a:r>
            <a:r>
              <a:rPr lang="en-US" sz="2000" b="1" i="1" dirty="0" smtClean="0"/>
              <a:t>*                                                                   </a:t>
            </a:r>
            <a:r>
              <a:rPr lang="en-US" sz="2000" b="1" i="1" dirty="0" smtClean="0"/>
              <a:t>- *Wow Factor*: Integrate cutting-edge AI algorithms to detect subtle pay disparities that traditional methods might overlook. This includes real-time alerts for potential inequities as they emerge, along with actionable recommendations for correcting them</a:t>
            </a:r>
            <a:r>
              <a:rPr lang="en-US" b="1" i="1" dirty="0" smtClean="0"/>
              <a:t>.  </a:t>
            </a:r>
            <a:r>
              <a:rPr lang="en-US" b="1" i="1" dirty="0" smtClean="0"/>
              <a:t>                                    </a:t>
            </a:r>
            <a:endParaRPr lang="en-US"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