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50"/>
    <a:srgbClr val="004760"/>
    <a:srgbClr val="3C7094"/>
    <a:srgbClr val="004A64"/>
    <a:srgbClr val="002836"/>
    <a:srgbClr val="000304"/>
    <a:srgbClr val="00222E"/>
    <a:srgbClr val="00A7E2"/>
    <a:srgbClr val="009BD2"/>
    <a:srgbClr val="007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>
        <p:scale>
          <a:sx n="30" d="100"/>
          <a:sy n="30" d="100"/>
        </p:scale>
        <p:origin x="217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WalmartSalesData.csv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WalmartSalesData.csv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[WalmartSalesData.csv.csv]Sheet1!PivotTable1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Electronic accessories</c:v>
                </c:pt>
                <c:pt idx="1">
                  <c:v>Food and beverages</c:v>
                </c:pt>
                <c:pt idx="2">
                  <c:v>Sports and travel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54337.531500000005</c:v>
                </c:pt>
                <c:pt idx="1">
                  <c:v>56144.844000000005</c:v>
                </c:pt>
                <c:pt idx="2">
                  <c:v>55122.826499999996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1C-40C9-87C2-DF62DB946F4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56216527"/>
        <c:axId val="1256217007"/>
      </c:barChart>
      <c:catAx>
        <c:axId val="1256216527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Axis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256217007"/>
        <c:crosses val="autoZero"/>
        <c:auto val="1"/>
        <c:lblAlgn val="ctr"/>
        <c:lblOffset val="100"/>
        <c:noMultiLvlLbl val="0"/>
      </c:catAx>
      <c:valAx>
        <c:axId val="1256217007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Axis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256216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59627854918804"/>
          <c:y val="7.3105897682070736E-2"/>
          <c:w val="0.7714758347296512"/>
          <c:h val="0.83128541483714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71-4FEC-BCF4-AAF269F357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71-4FEC-BCF4-AAF269F357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A71-4FEC-BCF4-AAF269F3577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A71-4FEC-BCF4-AAF269F3577B}"/>
              </c:ext>
            </c:extLst>
          </c:dPt>
          <c:cat>
            <c:strRef>
              <c:f>Sheet1!$A$2:$A$5</c:f>
              <c:strCache>
                <c:ptCount val="3"/>
                <c:pt idx="0">
                  <c:v>Branch A</c:v>
                </c:pt>
                <c:pt idx="1">
                  <c:v>Branch B</c:v>
                </c:pt>
                <c:pt idx="2">
                  <c:v>Branch 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A71-4FEC-BCF4-AAF269F357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CA71-4FEC-BCF4-AAF269F357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CA71-4FEC-BCF4-AAF269F357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CA71-4FEC-BCF4-AAF269F3577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CA71-4FEC-BCF4-AAF269F357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Branch A</c:v>
                </c:pt>
                <c:pt idx="1">
                  <c:v>Branch B</c:v>
                </c:pt>
                <c:pt idx="2">
                  <c:v>Branch C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0.32879999999999998</c:v>
                </c:pt>
                <c:pt idx="1">
                  <c:v>0.34239999999999998</c:v>
                </c:pt>
                <c:pt idx="2">
                  <c:v>0.32879999999999998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A71-4FEC-BCF4-AAF269F357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2762176813991113E-3"/>
          <c:y val="0.75796958820144755"/>
          <c:w val="0.71190099670952223"/>
          <c:h val="0.224916869057142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[WalmartSalesData.csv.csv]Sheet1!PivotTable1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Electronic accessories</c:v>
                </c:pt>
                <c:pt idx="1">
                  <c:v>Food and beverages</c:v>
                </c:pt>
                <c:pt idx="2">
                  <c:v>Sports and travel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54337.531500000005</c:v>
                </c:pt>
                <c:pt idx="1">
                  <c:v>56144.844000000005</c:v>
                </c:pt>
                <c:pt idx="2">
                  <c:v>55122.826499999996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1C-40C9-87C2-DF62DB946F4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56216527"/>
        <c:axId val="1256217007"/>
      </c:barChart>
      <c:catAx>
        <c:axId val="1256216527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Axis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256217007"/>
        <c:crosses val="autoZero"/>
        <c:auto val="1"/>
        <c:lblAlgn val="ctr"/>
        <c:lblOffset val="100"/>
        <c:noMultiLvlLbl val="0"/>
      </c:catAx>
      <c:valAx>
        <c:axId val="1256217007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Axis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256216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59627854918804"/>
          <c:y val="7.3105897682070736E-2"/>
          <c:w val="0.7714758347296512"/>
          <c:h val="0.83128541483714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71-4FEC-BCF4-AAF269F357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71-4FEC-BCF4-AAF269F357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A71-4FEC-BCF4-AAF269F3577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A71-4FEC-BCF4-AAF269F3577B}"/>
              </c:ext>
            </c:extLst>
          </c:dPt>
          <c:cat>
            <c:strRef>
              <c:f>Sheet1!$A$2:$A$5</c:f>
              <c:strCache>
                <c:ptCount val="3"/>
                <c:pt idx="0">
                  <c:v>Branch A</c:v>
                </c:pt>
                <c:pt idx="1">
                  <c:v>Branch B</c:v>
                </c:pt>
                <c:pt idx="2">
                  <c:v>Branch 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A71-4FEC-BCF4-AAF269F357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CA71-4FEC-BCF4-AAF269F357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CA71-4FEC-BCF4-AAF269F357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CA71-4FEC-BCF4-AAF269F3577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CA71-4FEC-BCF4-AAF269F357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Branch A</c:v>
                </c:pt>
                <c:pt idx="1">
                  <c:v>Branch B</c:v>
                </c:pt>
                <c:pt idx="2">
                  <c:v>Branch C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0.32879999999999998</c:v>
                </c:pt>
                <c:pt idx="1">
                  <c:v>0.34239999999999998</c:v>
                </c:pt>
                <c:pt idx="2">
                  <c:v>0.32879999999999998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A71-4FEC-BCF4-AAF269F357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2762176813991113E-3"/>
          <c:y val="0.75796958820144755"/>
          <c:w val="0.71190099670952223"/>
          <c:h val="0.224916869057142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62762-4496-4A2B-8CA9-04516C4820BC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4FB93-D59E-4964-B9BF-C9EC4A302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2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4FB93-D59E-4964-B9BF-C9EC4A302B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0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4FB93-D59E-4964-B9BF-C9EC4A302B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753C-3545-3CCD-1893-C8E5CFE4D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590B0-C926-FF17-4795-E807332E6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8C072-9BD8-DC06-81F4-ACB3CE6F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B2CB-6FBA-4E15-99C4-26B3995C7E3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60FCB-CA08-2E7A-3DEC-8A1B9BA3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5BA15-E230-DF99-FFC3-8DFAB7F2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64F-9362-41CC-BCD6-E2AE2D0D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2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A589-76A5-E407-C1C1-1501C3DB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CAC28-752B-0FC9-B7B6-9E3D81BF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3D6C2-3589-3847-9549-30F2318F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B2CB-6FBA-4E15-99C4-26B3995C7E3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CF70-246B-B39B-A268-12BA15A8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949E4-D533-5D46-D039-2580ACD9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64F-9362-41CC-BCD6-E2AE2D0D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2EB61-3EF9-D8AE-5F8E-DB11CE3FC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2222B-2EB3-1D0F-BDFE-0FB682E7F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097E-B505-58A7-EE57-FAFB6390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B2CB-6FBA-4E15-99C4-26B3995C7E3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5114-C6BD-6A89-EFD9-10AE9393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EB6C-D777-01DD-60B8-CDDE145D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64F-9362-41CC-BCD6-E2AE2D0D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6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1F05-C78A-E171-1CE1-8E90C3C8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132C2-141A-F8E8-D82B-30BC882B2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DBAF7-4446-0952-24B7-6C07402F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B2CB-6FBA-4E15-99C4-26B3995C7E3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CAAF6-E7EC-4310-C04D-37D1A14E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AABFF-A4CF-1AF0-1320-618F1B7D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64F-9362-41CC-BCD6-E2AE2D0D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6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F9F5-40ED-8B2A-DA1A-E4034F95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8E5C1-BB63-353F-3A5F-DD88BCC3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3D346-5EFC-FEF9-0591-DA7B9A23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B2CB-6FBA-4E15-99C4-26B3995C7E3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681B7-64E9-ED54-751D-332DA765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08B49-FCAD-BC59-A5B6-2AB9D12A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64F-9362-41CC-BCD6-E2AE2D0D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4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4AC5-2F97-19A0-F754-D4E3E36A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A033-D82B-ADAD-E059-F4B047E2B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BFF75-6367-5939-4057-CC18D5F31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55A2B-733E-AE6B-B88F-07D94DF6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B2CB-6FBA-4E15-99C4-26B3995C7E3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481B2-566C-F0C1-A18A-CBFDB353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5DDE9-3A33-8906-67A6-1E25A9FB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64F-9362-41CC-BCD6-E2AE2D0D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9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27E-0292-2C37-D3E2-B1E9C77B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7D2A9-7376-F8B7-2D35-7BDC04974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81E02-ECA9-0A9F-9629-7DAA83CCF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32566-123A-CAF3-F6F6-A51895935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CBE77-AAD3-202E-2ACB-212E1728E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4CC0F-D5C4-6CA5-D0B3-575D32B3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B2CB-6FBA-4E15-99C4-26B3995C7E3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133E4-06E5-C49D-791A-D59F8566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0B138-DDDB-9EF2-4A24-32633299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64F-9362-41CC-BCD6-E2AE2D0D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1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E0F6-DDF6-90F7-6889-114707A3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96AC4-AA3B-DA25-D437-122B5B7A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B2CB-6FBA-4E15-99C4-26B3995C7E3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D32A2-0D64-CD79-2C6D-3867B96B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42304-79E1-E11F-DE0E-20A1D4ED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64F-9362-41CC-BCD6-E2AE2D0D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8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7FD14-9FD8-D487-83EC-BAA4632F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B2CB-6FBA-4E15-99C4-26B3995C7E3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D3CC4-156E-7227-C94B-CF3EB630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1A1B9-D64C-3A49-E75D-7951F99F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64F-9362-41CC-BCD6-E2AE2D0D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8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E8E-33C8-E7CE-7562-E2EF95D3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12C4-FC71-1583-519F-0F0B9FBA5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7E8E6-6E37-36A6-C2D2-9FE3CECAB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20AC2-5EBE-9EEE-BA22-6CDF31B0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B2CB-6FBA-4E15-99C4-26B3995C7E3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200AC-F9F5-F8C0-68B5-96B56A53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77375-2E56-5B19-CCC8-A3C40331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64F-9362-41CC-BCD6-E2AE2D0D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1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F000-B1EC-82CF-2416-6EF0F986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987A7-E003-543E-2442-10EA0EE79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83FEE-7E78-F9FA-8D70-CC4CE21D2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43C1B-7399-80C8-8799-AA106852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B2CB-6FBA-4E15-99C4-26B3995C7E3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D43C7-B583-FC57-6A15-E2DB214A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0FC68-026A-22A4-370C-59F0C5AD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64F-9362-41CC-BCD6-E2AE2D0D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9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4F94B-8086-71A1-F89C-25E00D812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AB741-C78D-FE1B-9C89-8F093176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B5279-B6D1-53B7-AD6E-D3ED276E4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DB2CB-6FBA-4E15-99C4-26B3995C7E3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C8823-744E-989A-6094-20803B131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9E736-A837-BD43-6ADA-E17DC3AF2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564F-9362-41CC-BCD6-E2AE2D0D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rgbClr val="004760"/>
            </a:gs>
            <a:gs pos="97000">
              <a:srgbClr val="003B5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4D9ACA-3F75-6E03-C690-2C08FAE15FFE}"/>
              </a:ext>
            </a:extLst>
          </p:cNvPr>
          <p:cNvGrpSpPr/>
          <p:nvPr/>
        </p:nvGrpSpPr>
        <p:grpSpPr>
          <a:xfrm>
            <a:off x="984414" y="6839"/>
            <a:ext cx="2851279" cy="6908245"/>
            <a:chOff x="9860607" y="6839"/>
            <a:chExt cx="2851279" cy="690824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2232B22-93AC-8BF7-D5E9-A8482DB407AE}"/>
                </a:ext>
              </a:extLst>
            </p:cNvPr>
            <p:cNvSpPr/>
            <p:nvPr/>
          </p:nvSpPr>
          <p:spPr>
            <a:xfrm>
              <a:off x="9860607" y="6839"/>
              <a:ext cx="2851279" cy="6908245"/>
            </a:xfrm>
            <a:custGeom>
              <a:avLst/>
              <a:gdLst>
                <a:gd name="connsiteX0" fmla="*/ 0 w 2851279"/>
                <a:gd name="connsiteY0" fmla="*/ 0 h 6858000"/>
                <a:gd name="connsiteX1" fmla="*/ 2489579 w 2851279"/>
                <a:gd name="connsiteY1" fmla="*/ 0 h 6858000"/>
                <a:gd name="connsiteX2" fmla="*/ 2489579 w 2851279"/>
                <a:gd name="connsiteY2" fmla="*/ 716288 h 6858000"/>
                <a:gd name="connsiteX3" fmla="*/ 2851279 w 2851279"/>
                <a:gd name="connsiteY3" fmla="*/ 1225956 h 6858000"/>
                <a:gd name="connsiteX4" fmla="*/ 2489579 w 2851279"/>
                <a:gd name="connsiteY4" fmla="*/ 1735623 h 6858000"/>
                <a:gd name="connsiteX5" fmla="*/ 2489579 w 2851279"/>
                <a:gd name="connsiteY5" fmla="*/ 6858000 h 6858000"/>
                <a:gd name="connsiteX6" fmla="*/ 0 w 285127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1279" h="6858000">
                  <a:moveTo>
                    <a:pt x="0" y="0"/>
                  </a:moveTo>
                  <a:lnTo>
                    <a:pt x="2489579" y="0"/>
                  </a:lnTo>
                  <a:lnTo>
                    <a:pt x="2489579" y="716288"/>
                  </a:lnTo>
                  <a:lnTo>
                    <a:pt x="2851279" y="1225956"/>
                  </a:lnTo>
                  <a:lnTo>
                    <a:pt x="2489579" y="1735623"/>
                  </a:lnTo>
                  <a:lnTo>
                    <a:pt x="248957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2836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9BFD3F9-D5DB-8777-BC5F-03F222D434E2}"/>
                </a:ext>
              </a:extLst>
            </p:cNvPr>
            <p:cNvSpPr txBox="1"/>
            <p:nvPr/>
          </p:nvSpPr>
          <p:spPr>
            <a:xfrm>
              <a:off x="10440269" y="393073"/>
              <a:ext cx="1613186" cy="132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Magneto" panose="04030805050802020D02" pitchFamily="82" charset="0"/>
                </a:rPr>
                <a:t>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EB6583-9F6A-3E74-8751-A8CB8D007D30}"/>
                </a:ext>
              </a:extLst>
            </p:cNvPr>
            <p:cNvSpPr txBox="1"/>
            <p:nvPr/>
          </p:nvSpPr>
          <p:spPr>
            <a:xfrm>
              <a:off x="10185235" y="1961803"/>
              <a:ext cx="1898190" cy="40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CONCLUSION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14DA36-082B-9C06-F801-36B9871718CD}"/>
                </a:ext>
              </a:extLst>
            </p:cNvPr>
            <p:cNvSpPr txBox="1"/>
            <p:nvPr/>
          </p:nvSpPr>
          <p:spPr>
            <a:xfrm>
              <a:off x="10125457" y="2669059"/>
              <a:ext cx="1957968" cy="370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Recap of the Dashboard’s purpose and it’s Benefits</a:t>
              </a:r>
            </a:p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Emphasize the actionable insights derived from the analysis</a:t>
              </a:r>
            </a:p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Encourage Data-driven decision making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A555364-1893-4102-2C97-63C9A5011B26}"/>
              </a:ext>
            </a:extLst>
          </p:cNvPr>
          <p:cNvGrpSpPr/>
          <p:nvPr/>
        </p:nvGrpSpPr>
        <p:grpSpPr>
          <a:xfrm>
            <a:off x="695555" y="0"/>
            <a:ext cx="2863002" cy="6908245"/>
            <a:chOff x="7371030" y="0"/>
            <a:chExt cx="2863002" cy="688404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E9336D-06F2-701A-1913-71BD6363D961}"/>
                </a:ext>
              </a:extLst>
            </p:cNvPr>
            <p:cNvSpPr/>
            <p:nvPr/>
          </p:nvSpPr>
          <p:spPr>
            <a:xfrm>
              <a:off x="7371030" y="0"/>
              <a:ext cx="2863002" cy="6884046"/>
            </a:xfrm>
            <a:custGeom>
              <a:avLst/>
              <a:gdLst>
                <a:gd name="connsiteX0" fmla="*/ 0 w 2863002"/>
                <a:gd name="connsiteY0" fmla="*/ 0 h 6884046"/>
                <a:gd name="connsiteX1" fmla="*/ 2489578 w 2863002"/>
                <a:gd name="connsiteY1" fmla="*/ 0 h 6884046"/>
                <a:gd name="connsiteX2" fmla="*/ 2489578 w 2863002"/>
                <a:gd name="connsiteY2" fmla="*/ 593667 h 6884046"/>
                <a:gd name="connsiteX3" fmla="*/ 2863002 w 2863002"/>
                <a:gd name="connsiteY3" fmla="*/ 1119855 h 6884046"/>
                <a:gd name="connsiteX4" fmla="*/ 2489578 w 2863002"/>
                <a:gd name="connsiteY4" fmla="*/ 1646042 h 6884046"/>
                <a:gd name="connsiteX5" fmla="*/ 2489578 w 2863002"/>
                <a:gd name="connsiteY5" fmla="*/ 6884046 h 6884046"/>
                <a:gd name="connsiteX6" fmla="*/ 0 w 2863002"/>
                <a:gd name="connsiteY6" fmla="*/ 6884046 h 688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3002" h="6884046">
                  <a:moveTo>
                    <a:pt x="0" y="0"/>
                  </a:moveTo>
                  <a:lnTo>
                    <a:pt x="2489578" y="0"/>
                  </a:lnTo>
                  <a:lnTo>
                    <a:pt x="2489578" y="593667"/>
                  </a:lnTo>
                  <a:lnTo>
                    <a:pt x="2863002" y="1119855"/>
                  </a:lnTo>
                  <a:lnTo>
                    <a:pt x="2489578" y="1646042"/>
                  </a:lnTo>
                  <a:lnTo>
                    <a:pt x="2489578" y="6884046"/>
                  </a:lnTo>
                  <a:lnTo>
                    <a:pt x="0" y="6884046"/>
                  </a:lnTo>
                  <a:close/>
                </a:path>
              </a:pathLst>
            </a:custGeom>
            <a:solidFill>
              <a:srgbClr val="004A64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F84758-A364-C93C-54D3-6A62523123C3}"/>
                </a:ext>
              </a:extLst>
            </p:cNvPr>
            <p:cNvSpPr txBox="1"/>
            <p:nvPr/>
          </p:nvSpPr>
          <p:spPr>
            <a:xfrm>
              <a:off x="7995967" y="374073"/>
              <a:ext cx="15221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Magneto" panose="04030805050802020D02" pitchFamily="82" charset="0"/>
                </a:rPr>
                <a:t>D</a:t>
              </a:r>
            </a:p>
          </p:txBody>
        </p:sp>
        <p:graphicFrame>
          <p:nvGraphicFramePr>
            <p:cNvPr id="44" name="Chart 43">
              <a:extLst>
                <a:ext uri="{FF2B5EF4-FFF2-40B4-BE49-F238E27FC236}">
                  <a16:creationId xmlns:a16="http://schemas.microsoft.com/office/drawing/2014/main" id="{F80A6D2C-6802-C233-3F8A-F680C34832E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455860" y="4364269"/>
            <a:ext cx="2602319" cy="24177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63E283-4A92-E474-266F-5BF4FB2F1B5D}"/>
                </a:ext>
              </a:extLst>
            </p:cNvPr>
            <p:cNvSpPr txBox="1"/>
            <p:nvPr/>
          </p:nvSpPr>
          <p:spPr>
            <a:xfrm>
              <a:off x="7756180" y="1814945"/>
              <a:ext cx="18981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Top Performing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Products and Cities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36CFF7-E05B-CA62-D80C-2CEFA39FBF0F}"/>
                </a:ext>
              </a:extLst>
            </p:cNvPr>
            <p:cNvSpPr txBox="1"/>
            <p:nvPr/>
          </p:nvSpPr>
          <p:spPr>
            <a:xfrm>
              <a:off x="7883236" y="2951018"/>
              <a:ext cx="1771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Insights from the Top performing segments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E473BB9-632D-ABF4-4A3D-E2712E411C13}"/>
              </a:ext>
            </a:extLst>
          </p:cNvPr>
          <p:cNvGrpSpPr/>
          <p:nvPr/>
        </p:nvGrpSpPr>
        <p:grpSpPr>
          <a:xfrm>
            <a:off x="449883" y="6839"/>
            <a:ext cx="2863010" cy="6908245"/>
            <a:chOff x="4893170" y="-8680"/>
            <a:chExt cx="2863010" cy="689272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32AC4A7-BA92-AB9E-82EB-9E62319773C1}"/>
                </a:ext>
              </a:extLst>
            </p:cNvPr>
            <p:cNvSpPr/>
            <p:nvPr/>
          </p:nvSpPr>
          <p:spPr>
            <a:xfrm>
              <a:off x="4893170" y="-8680"/>
              <a:ext cx="2863010" cy="6892725"/>
            </a:xfrm>
            <a:custGeom>
              <a:avLst/>
              <a:gdLst>
                <a:gd name="connsiteX0" fmla="*/ 0 w 2863010"/>
                <a:gd name="connsiteY0" fmla="*/ 0 h 6892725"/>
                <a:gd name="connsiteX1" fmla="*/ 2489578 w 2863010"/>
                <a:gd name="connsiteY1" fmla="*/ 0 h 6892725"/>
                <a:gd name="connsiteX2" fmla="*/ 2489578 w 2863010"/>
                <a:gd name="connsiteY2" fmla="*/ 602336 h 6892725"/>
                <a:gd name="connsiteX3" fmla="*/ 2863010 w 2863010"/>
                <a:gd name="connsiteY3" fmla="*/ 1128535 h 6892725"/>
                <a:gd name="connsiteX4" fmla="*/ 2489578 w 2863010"/>
                <a:gd name="connsiteY4" fmla="*/ 1654732 h 6892725"/>
                <a:gd name="connsiteX5" fmla="*/ 2489578 w 2863010"/>
                <a:gd name="connsiteY5" fmla="*/ 6892725 h 6892725"/>
                <a:gd name="connsiteX6" fmla="*/ 0 w 2863010"/>
                <a:gd name="connsiteY6" fmla="*/ 6892725 h 689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3010" h="6892725">
                  <a:moveTo>
                    <a:pt x="0" y="0"/>
                  </a:moveTo>
                  <a:lnTo>
                    <a:pt x="2489578" y="0"/>
                  </a:lnTo>
                  <a:lnTo>
                    <a:pt x="2489578" y="602336"/>
                  </a:lnTo>
                  <a:lnTo>
                    <a:pt x="2863010" y="1128535"/>
                  </a:lnTo>
                  <a:lnTo>
                    <a:pt x="2489578" y="1654732"/>
                  </a:lnTo>
                  <a:lnTo>
                    <a:pt x="2489578" y="6892725"/>
                  </a:lnTo>
                  <a:lnTo>
                    <a:pt x="0" y="6892725"/>
                  </a:lnTo>
                  <a:close/>
                </a:path>
              </a:pathLst>
            </a:custGeom>
            <a:solidFill>
              <a:srgbClr val="007FA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986286-D33D-237F-66E3-328A911B19E1}"/>
                </a:ext>
              </a:extLst>
            </p:cNvPr>
            <p:cNvSpPr txBox="1"/>
            <p:nvPr/>
          </p:nvSpPr>
          <p:spPr>
            <a:xfrm>
              <a:off x="5499602" y="391433"/>
              <a:ext cx="14140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Magneto" panose="04030805050802020D02" pitchFamily="82" charset="0"/>
                </a:rPr>
                <a:t>C</a:t>
              </a:r>
            </a:p>
          </p:txBody>
        </p:sp>
        <p:graphicFrame>
          <p:nvGraphicFramePr>
            <p:cNvPr id="40" name="Chart 39">
              <a:extLst>
                <a:ext uri="{FF2B5EF4-FFF2-40B4-BE49-F238E27FC236}">
                  <a16:creationId xmlns:a16="http://schemas.microsoft.com/office/drawing/2014/main" id="{C0C1548A-DF88-BF9F-4F22-9DA3B79C8F2B}"/>
                </a:ext>
              </a:extLst>
            </p:cNvPr>
            <p:cNvGraphicFramePr/>
            <p:nvPr/>
          </p:nvGraphicFramePr>
          <p:xfrm>
            <a:off x="5252034" y="4539131"/>
            <a:ext cx="2027973" cy="22263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2F3A7B-CB3C-9BA7-2185-030034543056}"/>
                </a:ext>
              </a:extLst>
            </p:cNvPr>
            <p:cNvSpPr txBox="1"/>
            <p:nvPr/>
          </p:nvSpPr>
          <p:spPr>
            <a:xfrm>
              <a:off x="5405382" y="1884218"/>
              <a:ext cx="17190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Sales distribution by Branch and Payment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388A37-B8E7-979D-B170-84A8801431CE}"/>
                </a:ext>
              </a:extLst>
            </p:cNvPr>
            <p:cNvSpPr txBox="1"/>
            <p:nvPr/>
          </p:nvSpPr>
          <p:spPr>
            <a:xfrm>
              <a:off x="5363159" y="3255818"/>
              <a:ext cx="169497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Explanation of insights derived from sales by Branch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89F076C-10C7-0F3E-3B5F-1EF8261C7738}"/>
              </a:ext>
            </a:extLst>
          </p:cNvPr>
          <p:cNvGrpSpPr/>
          <p:nvPr/>
        </p:nvGrpSpPr>
        <p:grpSpPr>
          <a:xfrm>
            <a:off x="118431" y="0"/>
            <a:ext cx="2923486" cy="6899565"/>
            <a:chOff x="2354843" y="0"/>
            <a:chExt cx="2923486" cy="689272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C085288-0E3A-1132-9AAA-766F777A01D2}"/>
                </a:ext>
              </a:extLst>
            </p:cNvPr>
            <p:cNvSpPr/>
            <p:nvPr/>
          </p:nvSpPr>
          <p:spPr>
            <a:xfrm>
              <a:off x="2354843" y="0"/>
              <a:ext cx="2923486" cy="6892725"/>
            </a:xfrm>
            <a:custGeom>
              <a:avLst/>
              <a:gdLst>
                <a:gd name="connsiteX0" fmla="*/ 0 w 2923486"/>
                <a:gd name="connsiteY0" fmla="*/ 0 h 6892725"/>
                <a:gd name="connsiteX1" fmla="*/ 2568574 w 2923486"/>
                <a:gd name="connsiteY1" fmla="*/ 0 h 6892725"/>
                <a:gd name="connsiteX2" fmla="*/ 2568574 w 2923486"/>
                <a:gd name="connsiteY2" fmla="*/ 619753 h 6892725"/>
                <a:gd name="connsiteX3" fmla="*/ 2923486 w 2923486"/>
                <a:gd name="connsiteY3" fmla="*/ 1119855 h 6892725"/>
                <a:gd name="connsiteX4" fmla="*/ 2568574 w 2923486"/>
                <a:gd name="connsiteY4" fmla="*/ 1619956 h 6892725"/>
                <a:gd name="connsiteX5" fmla="*/ 2568574 w 2923486"/>
                <a:gd name="connsiteY5" fmla="*/ 6892725 h 6892725"/>
                <a:gd name="connsiteX6" fmla="*/ 0 w 2923486"/>
                <a:gd name="connsiteY6" fmla="*/ 6892725 h 689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3486" h="6892725">
                  <a:moveTo>
                    <a:pt x="0" y="0"/>
                  </a:moveTo>
                  <a:lnTo>
                    <a:pt x="2568574" y="0"/>
                  </a:lnTo>
                  <a:lnTo>
                    <a:pt x="2568574" y="619753"/>
                  </a:lnTo>
                  <a:lnTo>
                    <a:pt x="2923486" y="1119855"/>
                  </a:lnTo>
                  <a:lnTo>
                    <a:pt x="2568574" y="1619956"/>
                  </a:lnTo>
                  <a:lnTo>
                    <a:pt x="2568574" y="6892725"/>
                  </a:lnTo>
                  <a:lnTo>
                    <a:pt x="0" y="6892725"/>
                  </a:lnTo>
                  <a:close/>
                </a:path>
              </a:pathLst>
            </a:custGeom>
            <a:solidFill>
              <a:srgbClr val="00A7E2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51BAA8-2269-493F-2F27-BA8C5B2711F2}"/>
                </a:ext>
              </a:extLst>
            </p:cNvPr>
            <p:cNvSpPr txBox="1"/>
            <p:nvPr/>
          </p:nvSpPr>
          <p:spPr>
            <a:xfrm>
              <a:off x="3021742" y="382753"/>
              <a:ext cx="14432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Magneto" panose="04030805050802020D02" pitchFamily="82" charset="0"/>
                </a:rPr>
                <a:t>B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B8D754-F6E6-CA28-6795-F3F0901EC9B5}"/>
                </a:ext>
              </a:extLst>
            </p:cNvPr>
            <p:cNvSpPr txBox="1"/>
            <p:nvPr/>
          </p:nvSpPr>
          <p:spPr>
            <a:xfrm>
              <a:off x="2721488" y="1814945"/>
              <a:ext cx="1871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Introduction</a:t>
              </a:r>
              <a:endParaRPr lang="en-US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2B4E550-E939-BB1F-5862-31A7F0D00809}"/>
                </a:ext>
              </a:extLst>
            </p:cNvPr>
            <p:cNvSpPr txBox="1"/>
            <p:nvPr/>
          </p:nvSpPr>
          <p:spPr>
            <a:xfrm>
              <a:off x="2672624" y="2332944"/>
              <a:ext cx="198075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Overview of purpose of the Dashboard</a:t>
              </a:r>
            </a:p>
            <a:p>
              <a:pPr algn="ctr"/>
              <a:endParaRPr lang="en-US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Tools used (POWER BI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DAX)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BF854F-A2EA-9D74-E46B-49D3EFA7C7B6}"/>
                </a:ext>
              </a:extLst>
            </p:cNvPr>
            <p:cNvSpPr txBox="1"/>
            <p:nvPr/>
          </p:nvSpPr>
          <p:spPr>
            <a:xfrm>
              <a:off x="2694037" y="4364269"/>
              <a:ext cx="189887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This Dashboard provides a Holistic view of sales performance, allowing users to quickly identify top-performing products and locations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E6E10F8-DF69-FF1B-D690-C0B56A34823D}"/>
              </a:ext>
            </a:extLst>
          </p:cNvPr>
          <p:cNvGrpSpPr/>
          <p:nvPr/>
        </p:nvGrpSpPr>
        <p:grpSpPr>
          <a:xfrm>
            <a:off x="0" y="6840"/>
            <a:ext cx="2777017" cy="6892725"/>
            <a:chOff x="-4258" y="6840"/>
            <a:chExt cx="2777017" cy="689272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F9A229A-C7C0-75DE-6E9F-EFA370B17321}"/>
                </a:ext>
              </a:extLst>
            </p:cNvPr>
            <p:cNvSpPr/>
            <p:nvPr/>
          </p:nvSpPr>
          <p:spPr>
            <a:xfrm rot="5400000">
              <a:off x="-2062112" y="2064694"/>
              <a:ext cx="6892725" cy="2777017"/>
            </a:xfrm>
            <a:custGeom>
              <a:avLst/>
              <a:gdLst>
                <a:gd name="connsiteX0" fmla="*/ 0 w 6892725"/>
                <a:gd name="connsiteY0" fmla="*/ 2777017 h 2777017"/>
                <a:gd name="connsiteX1" fmla="*/ 0 w 6892725"/>
                <a:gd name="connsiteY1" fmla="*/ 373422 h 2777017"/>
                <a:gd name="connsiteX2" fmla="*/ 608138 w 6892725"/>
                <a:gd name="connsiteY2" fmla="*/ 373422 h 2777017"/>
                <a:gd name="connsiteX3" fmla="*/ 1134322 w 6892725"/>
                <a:gd name="connsiteY3" fmla="*/ 0 h 2777017"/>
                <a:gd name="connsiteX4" fmla="*/ 1660506 w 6892725"/>
                <a:gd name="connsiteY4" fmla="*/ 373422 h 2777017"/>
                <a:gd name="connsiteX5" fmla="*/ 6892725 w 6892725"/>
                <a:gd name="connsiteY5" fmla="*/ 373422 h 2777017"/>
                <a:gd name="connsiteX6" fmla="*/ 6892725 w 6892725"/>
                <a:gd name="connsiteY6" fmla="*/ 2777017 h 277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92725" h="2777017">
                  <a:moveTo>
                    <a:pt x="0" y="2777017"/>
                  </a:moveTo>
                  <a:lnTo>
                    <a:pt x="0" y="373422"/>
                  </a:lnTo>
                  <a:lnTo>
                    <a:pt x="608138" y="373422"/>
                  </a:lnTo>
                  <a:lnTo>
                    <a:pt x="1134322" y="0"/>
                  </a:lnTo>
                  <a:lnTo>
                    <a:pt x="1660506" y="373422"/>
                  </a:lnTo>
                  <a:lnTo>
                    <a:pt x="6892725" y="373422"/>
                  </a:lnTo>
                  <a:lnTo>
                    <a:pt x="6892725" y="2777017"/>
                  </a:lnTo>
                  <a:close/>
                </a:path>
              </a:pathLst>
            </a:custGeom>
            <a:solidFill>
              <a:srgbClr val="3BCC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18D5DD-6516-E2D5-1858-B3071748E64E}"/>
                </a:ext>
              </a:extLst>
            </p:cNvPr>
            <p:cNvSpPr txBox="1"/>
            <p:nvPr/>
          </p:nvSpPr>
          <p:spPr>
            <a:xfrm>
              <a:off x="525378" y="374073"/>
              <a:ext cx="16081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agneto" panose="04030805050802020D02" pitchFamily="82" charset="0"/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14A1F2-311D-2A78-9E12-ECF4F3DC707F}"/>
                </a:ext>
              </a:extLst>
            </p:cNvPr>
            <p:cNvSpPr txBox="1"/>
            <p:nvPr/>
          </p:nvSpPr>
          <p:spPr>
            <a:xfrm>
              <a:off x="262142" y="1953491"/>
              <a:ext cx="18529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Walmart  sales Dashboard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62E252-7AB3-918A-A24A-7BD36CB01E7A}"/>
                </a:ext>
              </a:extLst>
            </p:cNvPr>
            <p:cNvSpPr txBox="1"/>
            <p:nvPr/>
          </p:nvSpPr>
          <p:spPr>
            <a:xfrm>
              <a:off x="456653" y="3409799"/>
              <a:ext cx="146389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Sales Analysis &amp;  Insights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68AF99-8B22-D34D-11F1-65BEAD4727FC}"/>
                </a:ext>
              </a:extLst>
            </p:cNvPr>
            <p:cNvSpPr txBox="1"/>
            <p:nvPr/>
          </p:nvSpPr>
          <p:spPr>
            <a:xfrm>
              <a:off x="581020" y="5292436"/>
              <a:ext cx="1178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agneto" panose="04030805050802020D02" pitchFamily="82" charset="0"/>
                </a:rPr>
                <a:t>Kumar Amada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4865EC7-EAE2-4EA0-F620-AA18CF38E514}"/>
              </a:ext>
            </a:extLst>
          </p:cNvPr>
          <p:cNvSpPr txBox="1"/>
          <p:nvPr/>
        </p:nvSpPr>
        <p:spPr>
          <a:xfrm>
            <a:off x="6224332" y="3278688"/>
            <a:ext cx="3144982" cy="1200329"/>
          </a:xfrm>
          <a:prstGeom prst="rect">
            <a:avLst/>
          </a:prstGeom>
          <a:noFill/>
          <a:effectLst>
            <a:outerShdw blurRad="50800" dist="38100" algn="l" rotWithShape="0">
              <a:srgbClr val="FFFF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00"/>
                </a:solidFill>
                <a:latin typeface="Script MT Bold" panose="03040602040607080904" pitchFamily="66" charset="0"/>
              </a:rPr>
              <a:t>Steps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169FB4-3D9B-9803-4882-C008BCACE106}"/>
              </a:ext>
            </a:extLst>
          </p:cNvPr>
          <p:cNvGrpSpPr/>
          <p:nvPr/>
        </p:nvGrpSpPr>
        <p:grpSpPr>
          <a:xfrm>
            <a:off x="5127638" y="1424462"/>
            <a:ext cx="6144490" cy="3028420"/>
            <a:chOff x="5127638" y="1424462"/>
            <a:chExt cx="6144490" cy="30284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7AA40B-E1B2-2BAB-EF2A-ACABE29E5D52}"/>
                </a:ext>
              </a:extLst>
            </p:cNvPr>
            <p:cNvSpPr txBox="1"/>
            <p:nvPr/>
          </p:nvSpPr>
          <p:spPr>
            <a:xfrm>
              <a:off x="5127638" y="1424462"/>
              <a:ext cx="6144490" cy="2646878"/>
            </a:xfrm>
            <a:prstGeom prst="rect">
              <a:avLst/>
            </a:prstGeom>
            <a:noFill/>
            <a:effectLst>
              <a:outerShdw blurRad="50800" dist="38100" algn="l" rotWithShape="0">
                <a:schemeClr val="bg1">
                  <a:alpha val="4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6600" dirty="0">
                  <a:solidFill>
                    <a:schemeClr val="bg1"/>
                  </a:solidFill>
                  <a:latin typeface="Algerian" panose="04020705040A02060702" pitchFamily="82" charset="0"/>
                </a:rPr>
                <a:t>Five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32BD9C-3F55-D083-F32F-D5C72FFC89F7}"/>
                </a:ext>
              </a:extLst>
            </p:cNvPr>
            <p:cNvSpPr txBox="1"/>
            <p:nvPr/>
          </p:nvSpPr>
          <p:spPr>
            <a:xfrm>
              <a:off x="6279750" y="3252553"/>
              <a:ext cx="3144982" cy="1200329"/>
            </a:xfrm>
            <a:prstGeom prst="rect">
              <a:avLst/>
            </a:prstGeom>
            <a:noFill/>
            <a:effectLst>
              <a:outerShdw blurRad="50800" dist="38100" algn="l" rotWithShape="0">
                <a:srgbClr val="FFFF00">
                  <a:alpha val="4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FF00"/>
                  </a:solidFill>
                  <a:latin typeface="Script MT Bold" panose="03040602040607080904" pitchFamily="66" charset="0"/>
                </a:rPr>
                <a:t>Steps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299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rgbClr val="004760"/>
            </a:gs>
            <a:gs pos="97000">
              <a:srgbClr val="003B5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3C28AEA-6B9A-E3B9-734C-0F563A7776EE}"/>
              </a:ext>
            </a:extLst>
          </p:cNvPr>
          <p:cNvGrpSpPr/>
          <p:nvPr/>
        </p:nvGrpSpPr>
        <p:grpSpPr>
          <a:xfrm>
            <a:off x="9860607" y="6840"/>
            <a:ext cx="2851279" cy="6878870"/>
            <a:chOff x="9860607" y="6840"/>
            <a:chExt cx="2851279" cy="687887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2232B22-93AC-8BF7-D5E9-A8482DB407AE}"/>
                </a:ext>
              </a:extLst>
            </p:cNvPr>
            <p:cNvSpPr/>
            <p:nvPr/>
          </p:nvSpPr>
          <p:spPr>
            <a:xfrm>
              <a:off x="9860607" y="6840"/>
              <a:ext cx="2851279" cy="6878870"/>
            </a:xfrm>
            <a:custGeom>
              <a:avLst/>
              <a:gdLst>
                <a:gd name="connsiteX0" fmla="*/ 0 w 2851279"/>
                <a:gd name="connsiteY0" fmla="*/ 0 h 6858000"/>
                <a:gd name="connsiteX1" fmla="*/ 2489579 w 2851279"/>
                <a:gd name="connsiteY1" fmla="*/ 0 h 6858000"/>
                <a:gd name="connsiteX2" fmla="*/ 2489579 w 2851279"/>
                <a:gd name="connsiteY2" fmla="*/ 716288 h 6858000"/>
                <a:gd name="connsiteX3" fmla="*/ 2851279 w 2851279"/>
                <a:gd name="connsiteY3" fmla="*/ 1225956 h 6858000"/>
                <a:gd name="connsiteX4" fmla="*/ 2489579 w 2851279"/>
                <a:gd name="connsiteY4" fmla="*/ 1735623 h 6858000"/>
                <a:gd name="connsiteX5" fmla="*/ 2489579 w 2851279"/>
                <a:gd name="connsiteY5" fmla="*/ 6858000 h 6858000"/>
                <a:gd name="connsiteX6" fmla="*/ 0 w 285127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1279" h="6858000">
                  <a:moveTo>
                    <a:pt x="0" y="0"/>
                  </a:moveTo>
                  <a:lnTo>
                    <a:pt x="2489579" y="0"/>
                  </a:lnTo>
                  <a:lnTo>
                    <a:pt x="2489579" y="716288"/>
                  </a:lnTo>
                  <a:lnTo>
                    <a:pt x="2851279" y="1225956"/>
                  </a:lnTo>
                  <a:lnTo>
                    <a:pt x="2489579" y="1735623"/>
                  </a:lnTo>
                  <a:lnTo>
                    <a:pt x="248957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2836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9BFD3F9-D5DB-8777-BC5F-03F222D434E2}"/>
                </a:ext>
              </a:extLst>
            </p:cNvPr>
            <p:cNvSpPr txBox="1"/>
            <p:nvPr/>
          </p:nvSpPr>
          <p:spPr>
            <a:xfrm>
              <a:off x="10440269" y="391432"/>
              <a:ext cx="161318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Magneto" panose="04030805050802020D02" pitchFamily="82" charset="0"/>
                </a:rPr>
                <a:t>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EB6583-9F6A-3E74-8751-A8CB8D007D30}"/>
                </a:ext>
              </a:extLst>
            </p:cNvPr>
            <p:cNvSpPr txBox="1"/>
            <p:nvPr/>
          </p:nvSpPr>
          <p:spPr>
            <a:xfrm>
              <a:off x="10185235" y="1953491"/>
              <a:ext cx="1898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CONCLUSION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14DA36-082B-9C06-F801-36B9871718CD}"/>
                </a:ext>
              </a:extLst>
            </p:cNvPr>
            <p:cNvSpPr txBox="1"/>
            <p:nvPr/>
          </p:nvSpPr>
          <p:spPr>
            <a:xfrm>
              <a:off x="10125457" y="2657740"/>
              <a:ext cx="1957968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Recap of the Dashboard’s purpose and it’s Benefits</a:t>
              </a:r>
            </a:p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Emphasize the actionable insights derived from the analysis</a:t>
              </a:r>
            </a:p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Encourage Data-driven decision making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A555364-1893-4102-2C97-63C9A5011B26}"/>
              </a:ext>
            </a:extLst>
          </p:cNvPr>
          <p:cNvGrpSpPr/>
          <p:nvPr/>
        </p:nvGrpSpPr>
        <p:grpSpPr>
          <a:xfrm>
            <a:off x="7371030" y="0"/>
            <a:ext cx="2863002" cy="6884046"/>
            <a:chOff x="7371030" y="0"/>
            <a:chExt cx="2863002" cy="688404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E9336D-06F2-701A-1913-71BD6363D961}"/>
                </a:ext>
              </a:extLst>
            </p:cNvPr>
            <p:cNvSpPr/>
            <p:nvPr/>
          </p:nvSpPr>
          <p:spPr>
            <a:xfrm>
              <a:off x="7371030" y="0"/>
              <a:ext cx="2863002" cy="6884046"/>
            </a:xfrm>
            <a:custGeom>
              <a:avLst/>
              <a:gdLst>
                <a:gd name="connsiteX0" fmla="*/ 0 w 2863002"/>
                <a:gd name="connsiteY0" fmla="*/ 0 h 6884046"/>
                <a:gd name="connsiteX1" fmla="*/ 2489578 w 2863002"/>
                <a:gd name="connsiteY1" fmla="*/ 0 h 6884046"/>
                <a:gd name="connsiteX2" fmla="*/ 2489578 w 2863002"/>
                <a:gd name="connsiteY2" fmla="*/ 593667 h 6884046"/>
                <a:gd name="connsiteX3" fmla="*/ 2863002 w 2863002"/>
                <a:gd name="connsiteY3" fmla="*/ 1119855 h 6884046"/>
                <a:gd name="connsiteX4" fmla="*/ 2489578 w 2863002"/>
                <a:gd name="connsiteY4" fmla="*/ 1646042 h 6884046"/>
                <a:gd name="connsiteX5" fmla="*/ 2489578 w 2863002"/>
                <a:gd name="connsiteY5" fmla="*/ 6884046 h 6884046"/>
                <a:gd name="connsiteX6" fmla="*/ 0 w 2863002"/>
                <a:gd name="connsiteY6" fmla="*/ 6884046 h 688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3002" h="6884046">
                  <a:moveTo>
                    <a:pt x="0" y="0"/>
                  </a:moveTo>
                  <a:lnTo>
                    <a:pt x="2489578" y="0"/>
                  </a:lnTo>
                  <a:lnTo>
                    <a:pt x="2489578" y="593667"/>
                  </a:lnTo>
                  <a:lnTo>
                    <a:pt x="2863002" y="1119855"/>
                  </a:lnTo>
                  <a:lnTo>
                    <a:pt x="2489578" y="1646042"/>
                  </a:lnTo>
                  <a:lnTo>
                    <a:pt x="2489578" y="6884046"/>
                  </a:lnTo>
                  <a:lnTo>
                    <a:pt x="0" y="6884046"/>
                  </a:lnTo>
                  <a:close/>
                </a:path>
              </a:pathLst>
            </a:custGeom>
            <a:solidFill>
              <a:srgbClr val="004A64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F84758-A364-C93C-54D3-6A62523123C3}"/>
                </a:ext>
              </a:extLst>
            </p:cNvPr>
            <p:cNvSpPr txBox="1"/>
            <p:nvPr/>
          </p:nvSpPr>
          <p:spPr>
            <a:xfrm>
              <a:off x="7995967" y="374073"/>
              <a:ext cx="15221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Magneto" panose="04030805050802020D02" pitchFamily="82" charset="0"/>
                </a:rPr>
                <a:t>D</a:t>
              </a:r>
            </a:p>
          </p:txBody>
        </p:sp>
        <p:graphicFrame>
          <p:nvGraphicFramePr>
            <p:cNvPr id="44" name="Chart 43">
              <a:extLst>
                <a:ext uri="{FF2B5EF4-FFF2-40B4-BE49-F238E27FC236}">
                  <a16:creationId xmlns:a16="http://schemas.microsoft.com/office/drawing/2014/main" id="{F80A6D2C-6802-C233-3F8A-F680C34832E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72253312"/>
                </p:ext>
              </p:extLst>
            </p:nvPr>
          </p:nvGraphicFramePr>
          <p:xfrm>
            <a:off x="7455860" y="4364269"/>
            <a:ext cx="2602319" cy="24177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63E283-4A92-E474-266F-5BF4FB2F1B5D}"/>
                </a:ext>
              </a:extLst>
            </p:cNvPr>
            <p:cNvSpPr txBox="1"/>
            <p:nvPr/>
          </p:nvSpPr>
          <p:spPr>
            <a:xfrm>
              <a:off x="7756180" y="1814945"/>
              <a:ext cx="18981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Top Performing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Products and Cities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36CFF7-E05B-CA62-D80C-2CEFA39FBF0F}"/>
                </a:ext>
              </a:extLst>
            </p:cNvPr>
            <p:cNvSpPr txBox="1"/>
            <p:nvPr/>
          </p:nvSpPr>
          <p:spPr>
            <a:xfrm>
              <a:off x="7883236" y="2951018"/>
              <a:ext cx="1771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Insights from the Top performing segments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E473BB9-632D-ABF4-4A3D-E2712E411C13}"/>
              </a:ext>
            </a:extLst>
          </p:cNvPr>
          <p:cNvGrpSpPr/>
          <p:nvPr/>
        </p:nvGrpSpPr>
        <p:grpSpPr>
          <a:xfrm>
            <a:off x="4893170" y="-8680"/>
            <a:ext cx="2863010" cy="6892725"/>
            <a:chOff x="4893170" y="-8680"/>
            <a:chExt cx="2863010" cy="689272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32AC4A7-BA92-AB9E-82EB-9E62319773C1}"/>
                </a:ext>
              </a:extLst>
            </p:cNvPr>
            <p:cNvSpPr/>
            <p:nvPr/>
          </p:nvSpPr>
          <p:spPr>
            <a:xfrm>
              <a:off x="4893170" y="-8680"/>
              <a:ext cx="2863010" cy="6892725"/>
            </a:xfrm>
            <a:custGeom>
              <a:avLst/>
              <a:gdLst>
                <a:gd name="connsiteX0" fmla="*/ 0 w 2863010"/>
                <a:gd name="connsiteY0" fmla="*/ 0 h 6892725"/>
                <a:gd name="connsiteX1" fmla="*/ 2489578 w 2863010"/>
                <a:gd name="connsiteY1" fmla="*/ 0 h 6892725"/>
                <a:gd name="connsiteX2" fmla="*/ 2489578 w 2863010"/>
                <a:gd name="connsiteY2" fmla="*/ 602336 h 6892725"/>
                <a:gd name="connsiteX3" fmla="*/ 2863010 w 2863010"/>
                <a:gd name="connsiteY3" fmla="*/ 1128535 h 6892725"/>
                <a:gd name="connsiteX4" fmla="*/ 2489578 w 2863010"/>
                <a:gd name="connsiteY4" fmla="*/ 1654732 h 6892725"/>
                <a:gd name="connsiteX5" fmla="*/ 2489578 w 2863010"/>
                <a:gd name="connsiteY5" fmla="*/ 6892725 h 6892725"/>
                <a:gd name="connsiteX6" fmla="*/ 0 w 2863010"/>
                <a:gd name="connsiteY6" fmla="*/ 6892725 h 689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3010" h="6892725">
                  <a:moveTo>
                    <a:pt x="0" y="0"/>
                  </a:moveTo>
                  <a:lnTo>
                    <a:pt x="2489578" y="0"/>
                  </a:lnTo>
                  <a:lnTo>
                    <a:pt x="2489578" y="602336"/>
                  </a:lnTo>
                  <a:lnTo>
                    <a:pt x="2863010" y="1128535"/>
                  </a:lnTo>
                  <a:lnTo>
                    <a:pt x="2489578" y="1654732"/>
                  </a:lnTo>
                  <a:lnTo>
                    <a:pt x="2489578" y="6892725"/>
                  </a:lnTo>
                  <a:lnTo>
                    <a:pt x="0" y="6892725"/>
                  </a:lnTo>
                  <a:close/>
                </a:path>
              </a:pathLst>
            </a:custGeom>
            <a:solidFill>
              <a:srgbClr val="007FA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986286-D33D-237F-66E3-328A911B19E1}"/>
                </a:ext>
              </a:extLst>
            </p:cNvPr>
            <p:cNvSpPr txBox="1"/>
            <p:nvPr/>
          </p:nvSpPr>
          <p:spPr>
            <a:xfrm>
              <a:off x="5499602" y="391433"/>
              <a:ext cx="14140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Magneto" panose="04030805050802020D02" pitchFamily="82" charset="0"/>
                </a:rPr>
                <a:t>C</a:t>
              </a:r>
            </a:p>
          </p:txBody>
        </p:sp>
        <p:graphicFrame>
          <p:nvGraphicFramePr>
            <p:cNvPr id="40" name="Chart 39">
              <a:extLst>
                <a:ext uri="{FF2B5EF4-FFF2-40B4-BE49-F238E27FC236}">
                  <a16:creationId xmlns:a16="http://schemas.microsoft.com/office/drawing/2014/main" id="{C0C1548A-DF88-BF9F-4F22-9DA3B79C8F2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05176772"/>
                </p:ext>
              </p:extLst>
            </p:nvPr>
          </p:nvGraphicFramePr>
          <p:xfrm>
            <a:off x="5252034" y="4539131"/>
            <a:ext cx="2027973" cy="22263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2F3A7B-CB3C-9BA7-2185-030034543056}"/>
                </a:ext>
              </a:extLst>
            </p:cNvPr>
            <p:cNvSpPr txBox="1"/>
            <p:nvPr/>
          </p:nvSpPr>
          <p:spPr>
            <a:xfrm>
              <a:off x="5405382" y="1884218"/>
              <a:ext cx="17190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Sales distribution by Branch and Payment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388A37-B8E7-979D-B170-84A8801431CE}"/>
                </a:ext>
              </a:extLst>
            </p:cNvPr>
            <p:cNvSpPr txBox="1"/>
            <p:nvPr/>
          </p:nvSpPr>
          <p:spPr>
            <a:xfrm>
              <a:off x="5363159" y="3255818"/>
              <a:ext cx="169497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Explanation of insights derived from sales by Branch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89F076C-10C7-0F3E-3B5F-1EF8261C7738}"/>
              </a:ext>
            </a:extLst>
          </p:cNvPr>
          <p:cNvGrpSpPr/>
          <p:nvPr/>
        </p:nvGrpSpPr>
        <p:grpSpPr>
          <a:xfrm>
            <a:off x="2354843" y="0"/>
            <a:ext cx="2923486" cy="6892725"/>
            <a:chOff x="2354843" y="0"/>
            <a:chExt cx="2923486" cy="689272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C085288-0E3A-1132-9AAA-766F777A01D2}"/>
                </a:ext>
              </a:extLst>
            </p:cNvPr>
            <p:cNvSpPr/>
            <p:nvPr/>
          </p:nvSpPr>
          <p:spPr>
            <a:xfrm>
              <a:off x="2354843" y="0"/>
              <a:ext cx="2923486" cy="6892725"/>
            </a:xfrm>
            <a:custGeom>
              <a:avLst/>
              <a:gdLst>
                <a:gd name="connsiteX0" fmla="*/ 0 w 2923486"/>
                <a:gd name="connsiteY0" fmla="*/ 0 h 6892725"/>
                <a:gd name="connsiteX1" fmla="*/ 2568574 w 2923486"/>
                <a:gd name="connsiteY1" fmla="*/ 0 h 6892725"/>
                <a:gd name="connsiteX2" fmla="*/ 2568574 w 2923486"/>
                <a:gd name="connsiteY2" fmla="*/ 619753 h 6892725"/>
                <a:gd name="connsiteX3" fmla="*/ 2923486 w 2923486"/>
                <a:gd name="connsiteY3" fmla="*/ 1119855 h 6892725"/>
                <a:gd name="connsiteX4" fmla="*/ 2568574 w 2923486"/>
                <a:gd name="connsiteY4" fmla="*/ 1619956 h 6892725"/>
                <a:gd name="connsiteX5" fmla="*/ 2568574 w 2923486"/>
                <a:gd name="connsiteY5" fmla="*/ 6892725 h 6892725"/>
                <a:gd name="connsiteX6" fmla="*/ 0 w 2923486"/>
                <a:gd name="connsiteY6" fmla="*/ 6892725 h 689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3486" h="6892725">
                  <a:moveTo>
                    <a:pt x="0" y="0"/>
                  </a:moveTo>
                  <a:lnTo>
                    <a:pt x="2568574" y="0"/>
                  </a:lnTo>
                  <a:lnTo>
                    <a:pt x="2568574" y="619753"/>
                  </a:lnTo>
                  <a:lnTo>
                    <a:pt x="2923486" y="1119855"/>
                  </a:lnTo>
                  <a:lnTo>
                    <a:pt x="2568574" y="1619956"/>
                  </a:lnTo>
                  <a:lnTo>
                    <a:pt x="2568574" y="6892725"/>
                  </a:lnTo>
                  <a:lnTo>
                    <a:pt x="0" y="6892725"/>
                  </a:lnTo>
                  <a:close/>
                </a:path>
              </a:pathLst>
            </a:custGeom>
            <a:solidFill>
              <a:srgbClr val="00A7E2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51BAA8-2269-493F-2F27-BA8C5B2711F2}"/>
                </a:ext>
              </a:extLst>
            </p:cNvPr>
            <p:cNvSpPr txBox="1"/>
            <p:nvPr/>
          </p:nvSpPr>
          <p:spPr>
            <a:xfrm>
              <a:off x="3021742" y="382753"/>
              <a:ext cx="14432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Magneto" panose="04030805050802020D02" pitchFamily="82" charset="0"/>
                </a:rPr>
                <a:t>B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B8D754-F6E6-CA28-6795-F3F0901EC9B5}"/>
                </a:ext>
              </a:extLst>
            </p:cNvPr>
            <p:cNvSpPr txBox="1"/>
            <p:nvPr/>
          </p:nvSpPr>
          <p:spPr>
            <a:xfrm>
              <a:off x="2721488" y="1814945"/>
              <a:ext cx="1871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Introduction</a:t>
              </a:r>
              <a:endParaRPr lang="en-US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2B4E550-E939-BB1F-5862-31A7F0D00809}"/>
                </a:ext>
              </a:extLst>
            </p:cNvPr>
            <p:cNvSpPr txBox="1"/>
            <p:nvPr/>
          </p:nvSpPr>
          <p:spPr>
            <a:xfrm>
              <a:off x="2672624" y="2332944"/>
              <a:ext cx="198075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Overview of purpose of the Dashboard</a:t>
              </a:r>
            </a:p>
            <a:p>
              <a:pPr algn="ctr"/>
              <a:endParaRPr lang="en-US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Tools used (POWER BI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DAX)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BF854F-A2EA-9D74-E46B-49D3EFA7C7B6}"/>
                </a:ext>
              </a:extLst>
            </p:cNvPr>
            <p:cNvSpPr txBox="1"/>
            <p:nvPr/>
          </p:nvSpPr>
          <p:spPr>
            <a:xfrm>
              <a:off x="2694037" y="4364269"/>
              <a:ext cx="189887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This Dashboard provides a Holistic view of sales performance, allowing users to quickly identify top-performing products and locations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E6E10F8-DF69-FF1B-D690-C0B56A34823D}"/>
              </a:ext>
            </a:extLst>
          </p:cNvPr>
          <p:cNvGrpSpPr/>
          <p:nvPr/>
        </p:nvGrpSpPr>
        <p:grpSpPr>
          <a:xfrm>
            <a:off x="-4258" y="6840"/>
            <a:ext cx="2777017" cy="6892725"/>
            <a:chOff x="-4258" y="6840"/>
            <a:chExt cx="2777017" cy="689272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F9A229A-C7C0-75DE-6E9F-EFA370B17321}"/>
                </a:ext>
              </a:extLst>
            </p:cNvPr>
            <p:cNvSpPr/>
            <p:nvPr/>
          </p:nvSpPr>
          <p:spPr>
            <a:xfrm rot="5400000">
              <a:off x="-2062112" y="2064694"/>
              <a:ext cx="6892725" cy="2777017"/>
            </a:xfrm>
            <a:custGeom>
              <a:avLst/>
              <a:gdLst>
                <a:gd name="connsiteX0" fmla="*/ 0 w 6892725"/>
                <a:gd name="connsiteY0" fmla="*/ 2777017 h 2777017"/>
                <a:gd name="connsiteX1" fmla="*/ 0 w 6892725"/>
                <a:gd name="connsiteY1" fmla="*/ 373422 h 2777017"/>
                <a:gd name="connsiteX2" fmla="*/ 608138 w 6892725"/>
                <a:gd name="connsiteY2" fmla="*/ 373422 h 2777017"/>
                <a:gd name="connsiteX3" fmla="*/ 1134322 w 6892725"/>
                <a:gd name="connsiteY3" fmla="*/ 0 h 2777017"/>
                <a:gd name="connsiteX4" fmla="*/ 1660506 w 6892725"/>
                <a:gd name="connsiteY4" fmla="*/ 373422 h 2777017"/>
                <a:gd name="connsiteX5" fmla="*/ 6892725 w 6892725"/>
                <a:gd name="connsiteY5" fmla="*/ 373422 h 2777017"/>
                <a:gd name="connsiteX6" fmla="*/ 6892725 w 6892725"/>
                <a:gd name="connsiteY6" fmla="*/ 2777017 h 277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92725" h="2777017">
                  <a:moveTo>
                    <a:pt x="0" y="2777017"/>
                  </a:moveTo>
                  <a:lnTo>
                    <a:pt x="0" y="373422"/>
                  </a:lnTo>
                  <a:lnTo>
                    <a:pt x="608138" y="373422"/>
                  </a:lnTo>
                  <a:lnTo>
                    <a:pt x="1134322" y="0"/>
                  </a:lnTo>
                  <a:lnTo>
                    <a:pt x="1660506" y="373422"/>
                  </a:lnTo>
                  <a:lnTo>
                    <a:pt x="6892725" y="373422"/>
                  </a:lnTo>
                  <a:lnTo>
                    <a:pt x="6892725" y="2777017"/>
                  </a:lnTo>
                  <a:close/>
                </a:path>
              </a:pathLst>
            </a:custGeom>
            <a:solidFill>
              <a:srgbClr val="3BCC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18D5DD-6516-E2D5-1858-B3071748E64E}"/>
                </a:ext>
              </a:extLst>
            </p:cNvPr>
            <p:cNvSpPr txBox="1"/>
            <p:nvPr/>
          </p:nvSpPr>
          <p:spPr>
            <a:xfrm>
              <a:off x="525378" y="374073"/>
              <a:ext cx="16081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agneto" panose="04030805050802020D02" pitchFamily="82" charset="0"/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14A1F2-311D-2A78-9E12-ECF4F3DC707F}"/>
                </a:ext>
              </a:extLst>
            </p:cNvPr>
            <p:cNvSpPr txBox="1"/>
            <p:nvPr/>
          </p:nvSpPr>
          <p:spPr>
            <a:xfrm>
              <a:off x="262142" y="1953491"/>
              <a:ext cx="18529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Walmart  sales Dashboard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62E252-7AB3-918A-A24A-7BD36CB01E7A}"/>
                </a:ext>
              </a:extLst>
            </p:cNvPr>
            <p:cNvSpPr txBox="1"/>
            <p:nvPr/>
          </p:nvSpPr>
          <p:spPr>
            <a:xfrm>
              <a:off x="456653" y="3409799"/>
              <a:ext cx="146389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Sales Analysis &amp;  Insights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68AF99-8B22-D34D-11F1-65BEAD4727FC}"/>
                </a:ext>
              </a:extLst>
            </p:cNvPr>
            <p:cNvSpPr txBox="1"/>
            <p:nvPr/>
          </p:nvSpPr>
          <p:spPr>
            <a:xfrm>
              <a:off x="581020" y="5292436"/>
              <a:ext cx="1178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agneto" panose="04030805050802020D02" pitchFamily="82" charset="0"/>
                </a:rPr>
                <a:t>Kumar Amada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1767976-3F05-C824-9E76-5011464D58BB}"/>
              </a:ext>
            </a:extLst>
          </p:cNvPr>
          <p:cNvSpPr txBox="1"/>
          <p:nvPr/>
        </p:nvSpPr>
        <p:spPr>
          <a:xfrm>
            <a:off x="5171891" y="4539131"/>
            <a:ext cx="21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49A8E96-D8A1-7CEE-2970-1D9558D2BAA9}"/>
              </a:ext>
            </a:extLst>
          </p:cNvPr>
          <p:cNvGrpSpPr/>
          <p:nvPr/>
        </p:nvGrpSpPr>
        <p:grpSpPr>
          <a:xfrm>
            <a:off x="13651151" y="1852306"/>
            <a:ext cx="6335019" cy="3006718"/>
            <a:chOff x="5127638" y="1424462"/>
            <a:chExt cx="6144490" cy="264687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A79E3ED-A536-9EC9-8B7A-A7CD062ED9E2}"/>
                </a:ext>
              </a:extLst>
            </p:cNvPr>
            <p:cNvSpPr txBox="1"/>
            <p:nvPr/>
          </p:nvSpPr>
          <p:spPr>
            <a:xfrm>
              <a:off x="5127638" y="1424462"/>
              <a:ext cx="6144490" cy="2646878"/>
            </a:xfrm>
            <a:prstGeom prst="rect">
              <a:avLst/>
            </a:prstGeom>
            <a:noFill/>
            <a:effectLst>
              <a:outerShdw blurRad="50800" dist="38100" algn="l" rotWithShape="0">
                <a:schemeClr val="bg1">
                  <a:alpha val="4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6600" dirty="0">
                  <a:solidFill>
                    <a:schemeClr val="bg1"/>
                  </a:solidFill>
                  <a:latin typeface="Algerian" panose="04020705040A02060702" pitchFamily="82" charset="0"/>
                </a:rPr>
                <a:t>Five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99A45E2-7FA1-98EA-8D9B-966FF49C83D7}"/>
                </a:ext>
              </a:extLst>
            </p:cNvPr>
            <p:cNvSpPr txBox="1"/>
            <p:nvPr/>
          </p:nvSpPr>
          <p:spPr>
            <a:xfrm>
              <a:off x="6339082" y="2820102"/>
              <a:ext cx="3144982" cy="1200329"/>
            </a:xfrm>
            <a:prstGeom prst="rect">
              <a:avLst/>
            </a:prstGeom>
            <a:noFill/>
            <a:effectLst>
              <a:outerShdw blurRad="50800" dist="38100" algn="l" rotWithShape="0">
                <a:srgbClr val="FFFF00">
                  <a:alpha val="4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FF00"/>
                  </a:solidFill>
                  <a:latin typeface="Script MT Bold" panose="03040602040607080904" pitchFamily="66" charset="0"/>
                </a:rPr>
                <a:t>Steps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315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  <p:sndAc>
          <p:stSnd>
            <p:snd r:embed="rId3" name="whoosh.wav"/>
          </p:stSnd>
        </p:sndAc>
      </p:transition>
    </mc:Choice>
    <mc:Fallback>
      <p:transition spd="slow">
        <p:fade/>
        <p:sndAc>
          <p:stSnd>
            <p:snd r:embed="rId3" name="whoosh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201</Words>
  <Application>Microsoft Office PowerPoint</Application>
  <PresentationFormat>Widescreen</PresentationFormat>
  <Paragraphs>57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Algerian</vt:lpstr>
      <vt:lpstr>Arial</vt:lpstr>
      <vt:lpstr>Bradley Hand ITC</vt:lpstr>
      <vt:lpstr>Calibri</vt:lpstr>
      <vt:lpstr>Calibri Light</vt:lpstr>
      <vt:lpstr>Magneto</vt:lpstr>
      <vt:lpstr>Script MT Bold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Amada</dc:creator>
  <cp:lastModifiedBy>Kumar Amada</cp:lastModifiedBy>
  <cp:revision>1</cp:revision>
  <dcterms:created xsi:type="dcterms:W3CDTF">2024-06-02T10:02:51Z</dcterms:created>
  <dcterms:modified xsi:type="dcterms:W3CDTF">2024-06-02T10:22:39Z</dcterms:modified>
</cp:coreProperties>
</file>