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AA06-B84C-4293-A641-5F973D5A9806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107-DF04-4A68-957A-52F51152D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76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AA06-B84C-4293-A641-5F973D5A9806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107-DF04-4A68-957A-52F51152D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9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AA06-B84C-4293-A641-5F973D5A9806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107-DF04-4A68-957A-52F51152D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45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AA06-B84C-4293-A641-5F973D5A9806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107-DF04-4A68-957A-52F51152D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2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AA06-B84C-4293-A641-5F973D5A9806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107-DF04-4A68-957A-52F51152D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9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AA06-B84C-4293-A641-5F973D5A9806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107-DF04-4A68-957A-52F51152D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AA06-B84C-4293-A641-5F973D5A9806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107-DF04-4A68-957A-52F51152D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00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AA06-B84C-4293-A641-5F973D5A9806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107-DF04-4A68-957A-52F51152D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4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AA06-B84C-4293-A641-5F973D5A9806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107-DF04-4A68-957A-52F51152D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9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AA06-B84C-4293-A641-5F973D5A9806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107-DF04-4A68-957A-52F51152D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95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AA06-B84C-4293-A641-5F973D5A9806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107-DF04-4A68-957A-52F51152D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AA06-B84C-4293-A641-5F973D5A9806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B107-DF04-4A68-957A-52F51152D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5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7543" y="972083"/>
            <a:ext cx="7584843" cy="4281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47979" y="3236612"/>
            <a:ext cx="7112000" cy="800209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IN" sz="4400" b="1" dirty="0">
                <a:solidFill>
                  <a:srgbClr val="004D86"/>
                </a:solidFill>
                <a:latin typeface="+mj-lt"/>
                <a:cs typeface="Segoe UI Light" pitchFamily="34" charset="0"/>
              </a:rPr>
              <a:t>National Academic Depository</a:t>
            </a:r>
          </a:p>
        </p:txBody>
      </p:sp>
      <p:pic>
        <p:nvPicPr>
          <p:cNvPr id="6" name="Picture 5" descr="portfol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9830" y="1836180"/>
            <a:ext cx="1344149" cy="11521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407702" y="4524477"/>
            <a:ext cx="4800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1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231" y="4757647"/>
            <a:ext cx="21242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(Election Commission)</a:t>
            </a:r>
          </a:p>
        </p:txBody>
      </p:sp>
      <p:pic>
        <p:nvPicPr>
          <p:cNvPr id="6" name="Picture 5" descr="How-it-works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36614" y="961862"/>
            <a:ext cx="11518943" cy="64445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836712"/>
          </a:xfrm>
          <a:prstGeom prst="rect">
            <a:avLst/>
          </a:prstGeom>
          <a:solidFill>
            <a:srgbClr val="2E31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1" name="Rectangle 10"/>
          <p:cNvSpPr/>
          <p:nvPr/>
        </p:nvSpPr>
        <p:spPr>
          <a:xfrm>
            <a:off x="0" y="12514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Roboto" pitchFamily="2" charset="0"/>
                <a:ea typeface="Roboto" pitchFamily="2" charset="0"/>
                <a:cs typeface="Segoe UI Light" pitchFamily="34" charset="0"/>
              </a:rPr>
              <a:t>NAD </a:t>
            </a:r>
            <a:r>
              <a:rPr lang="en-GB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Roboto" pitchFamily="2" charset="0"/>
                <a:ea typeface="Roboto" pitchFamily="2" charset="0"/>
                <a:cs typeface="Segoe UI Light" pitchFamily="34" charset="0"/>
              </a:rPr>
              <a:t>Digilocker_System</a:t>
            </a:r>
            <a:endParaRPr lang="en-IN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Roboto" pitchFamily="2" charset="0"/>
              <a:ea typeface="Roboto" pitchFamily="2" charset="0"/>
              <a:cs typeface="Segoe UI Light" pitchFamily="34" charset="0"/>
            </a:endParaRPr>
          </a:p>
        </p:txBody>
      </p:sp>
      <p:pic>
        <p:nvPicPr>
          <p:cNvPr id="9" name="Picture 8" descr="Untitled-1.png"/>
          <p:cNvPicPr>
            <a:picLocks noChangeAspect="1"/>
          </p:cNvPicPr>
          <p:nvPr/>
        </p:nvPicPr>
        <p:blipFill>
          <a:blip r:embed="rId3" cstate="print"/>
          <a:srcRect t="43252"/>
          <a:stretch>
            <a:fillRect/>
          </a:stretch>
        </p:blipFill>
        <p:spPr>
          <a:xfrm>
            <a:off x="3407701" y="5733256"/>
            <a:ext cx="6336704" cy="768085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182960" y="4197085"/>
            <a:ext cx="1824203" cy="816864"/>
          </a:xfrm>
          <a:prstGeom prst="wedgeRoundRectCallout">
            <a:avLst>
              <a:gd name="adj1" fmla="val 62480"/>
              <a:gd name="adj2" fmla="val 40734"/>
              <a:gd name="adj3" fmla="val 16667"/>
            </a:avLst>
          </a:prstGeom>
          <a:solidFill>
            <a:srgbClr val="FFE89F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 documents  directly from Issuers</a:t>
            </a:r>
            <a:endParaRPr lang="en-IN" sz="14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1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6647"/>
            <a:ext cx="7063024" cy="590931"/>
          </a:xfr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a typeface="+mn-ea"/>
                <a:cs typeface="+mn-cs"/>
              </a:rPr>
              <a:t>NAD </a:t>
            </a:r>
            <a:r>
              <a:rPr lang="en-US" sz="3600" dirty="0">
                <a:ea typeface="+mn-ea"/>
                <a:cs typeface="+mn-cs"/>
              </a:rPr>
              <a:t>Product Differentiation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561" y="1864262"/>
            <a:ext cx="2986826" cy="1922127"/>
          </a:xfrm>
        </p:spPr>
        <p:txBody>
          <a:bodyPr>
            <a:normAutofit/>
          </a:bodyPr>
          <a:lstStyle/>
          <a:p>
            <a:r>
              <a:rPr lang="en-US" sz="1800" dirty="0"/>
              <a:t>Standard templates for data upload and awards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0540" y="2002196"/>
            <a:ext cx="3172791" cy="192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Click wrap agreement, with soft copy sent via email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283344"/>
            <a:ext cx="3092003" cy="192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Online and Offline scrutiny of academic institutions for security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46561" y="4167434"/>
            <a:ext cx="3102736" cy="192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Pre-population of University data in registration page for easy on boarding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97405" y="1857532"/>
            <a:ext cx="2894595" cy="192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Media upload facility for logos, student photos to be printed on digital awards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297404" y="4142504"/>
            <a:ext cx="2987967" cy="192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Student record hashing for audit trail management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57" y="2002196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46" y="1864262"/>
            <a:ext cx="6096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35" y="1889792"/>
            <a:ext cx="584070" cy="5840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06" y="4342460"/>
            <a:ext cx="582393" cy="5823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77" y="4110551"/>
            <a:ext cx="762000" cy="76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805" y="4186751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AA65176-D54E-F94B-A67A-D38D13B990CC}"/>
              </a:ext>
            </a:extLst>
          </p:cNvPr>
          <p:cNvSpPr/>
          <p:nvPr/>
        </p:nvSpPr>
        <p:spPr>
          <a:xfrm>
            <a:off x="408206" y="5448301"/>
            <a:ext cx="1155961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API based approach to create machine to machine data flow and bringing more automation.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Focus on User experience design ..to minimize the capacity building </a:t>
            </a:r>
            <a:r>
              <a:rPr lang="en-US" dirty="0" err="1"/>
              <a:t>programme</a:t>
            </a:r>
            <a:r>
              <a:rPr lang="en-US" dirty="0"/>
              <a:t> to participate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Focus on interoperability , global standards and Specification for creating a ecosystem of digital document exchange.</a:t>
            </a:r>
          </a:p>
        </p:txBody>
      </p:sp>
    </p:spTree>
    <p:extLst>
      <p:ext uri="{BB962C8B-B14F-4D97-AF65-F5344CB8AC3E}">
        <p14:creationId xmlns:p14="http://schemas.microsoft.com/office/powerpoint/2010/main" val="336643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4"/>
          <p:cNvSpPr/>
          <p:nvPr/>
        </p:nvSpPr>
        <p:spPr>
          <a:xfrm>
            <a:off x="0" y="-1"/>
            <a:ext cx="12191760" cy="889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TextShape 24"/>
          <p:cNvSpPr txBox="1"/>
          <p:nvPr/>
        </p:nvSpPr>
        <p:spPr>
          <a:xfrm>
            <a:off x="3670459" y="2183400"/>
            <a:ext cx="1652760" cy="23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400" b="0" strike="noStrike" spc="-1" dirty="0">
                <a:solidFill>
                  <a:srgbClr val="333333"/>
                </a:solidFill>
                <a:latin typeface="+mj-lt"/>
                <a:ea typeface="Calibri"/>
              </a:rPr>
              <a:t>Authentication </a:t>
            </a:r>
            <a:r>
              <a:rPr lang="en-US" sz="1400" b="0" strike="noStrike" spc="-1" dirty="0" smtClean="0">
                <a:solidFill>
                  <a:srgbClr val="333333"/>
                </a:solidFill>
                <a:latin typeface="+mj-lt"/>
                <a:ea typeface="Calibri"/>
              </a:rPr>
              <a:t>Depository </a:t>
            </a:r>
            <a:endParaRPr lang="en-US" sz="1400" b="0" strike="noStrike" spc="-1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D3E7E06-727E-B94E-84B1-9387CEFF65E9}"/>
              </a:ext>
            </a:extLst>
          </p:cNvPr>
          <p:cNvSpPr txBox="1"/>
          <p:nvPr/>
        </p:nvSpPr>
        <p:spPr>
          <a:xfrm>
            <a:off x="314261" y="86864"/>
            <a:ext cx="2653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Process Flow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FDEEB543-54CA-7348-9955-9FA963EEA8AC}"/>
              </a:ext>
            </a:extLst>
          </p:cNvPr>
          <p:cNvGrpSpPr/>
          <p:nvPr/>
        </p:nvGrpSpPr>
        <p:grpSpPr>
          <a:xfrm>
            <a:off x="670348" y="1086557"/>
            <a:ext cx="1800000" cy="1800000"/>
            <a:chOff x="670348" y="1086557"/>
            <a:chExt cx="1800000" cy="1800000"/>
          </a:xfrm>
        </p:grpSpPr>
        <p:pic>
          <p:nvPicPr>
            <p:cNvPr id="52" name="Picture 51"/>
            <p:cNvPicPr/>
            <p:nvPr/>
          </p:nvPicPr>
          <p:blipFill>
            <a:blip r:embed="rId2"/>
            <a:stretch/>
          </p:blipFill>
          <p:spPr>
            <a:xfrm>
              <a:off x="1140756" y="1418707"/>
              <a:ext cx="758186" cy="70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TextShape 24"/>
            <p:cNvSpPr txBox="1"/>
            <p:nvPr/>
          </p:nvSpPr>
          <p:spPr>
            <a:xfrm>
              <a:off x="814654" y="2236154"/>
              <a:ext cx="1652760" cy="2307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en-US" sz="1400" b="0" strike="noStrike" spc="-1" dirty="0">
                  <a:solidFill>
                    <a:srgbClr val="333333"/>
                  </a:solidFill>
                  <a:latin typeface="+mj-lt"/>
                  <a:ea typeface="Calibri"/>
                </a:rPr>
                <a:t>AI user visits NAD Portal</a:t>
              </a:r>
              <a:endParaRPr lang="en-US" sz="1400" b="0" strike="noStrike" spc="-1" dirty="0">
                <a:solidFill>
                  <a:srgbClr val="333333"/>
                </a:solidFill>
                <a:latin typeface="+mj-lt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4E4852CA-292B-554A-A642-E6D4080769F3}"/>
                </a:ext>
              </a:extLst>
            </p:cNvPr>
            <p:cNvSpPr/>
            <p:nvPr/>
          </p:nvSpPr>
          <p:spPr>
            <a:xfrm>
              <a:off x="670348" y="1086557"/>
              <a:ext cx="1800000" cy="1800000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795E9CE0-5DD5-9B4C-8C98-44FDDFDED63C}"/>
              </a:ext>
            </a:extLst>
          </p:cNvPr>
          <p:cNvSpPr/>
          <p:nvPr/>
        </p:nvSpPr>
        <p:spPr>
          <a:xfrm>
            <a:off x="3408297" y="1085630"/>
            <a:ext cx="1800000" cy="18000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D56D09E7-F61E-8244-8875-3D6D86F724E3}"/>
              </a:ext>
            </a:extLst>
          </p:cNvPr>
          <p:cNvGrpSpPr/>
          <p:nvPr/>
        </p:nvGrpSpPr>
        <p:grpSpPr>
          <a:xfrm>
            <a:off x="6155561" y="1085679"/>
            <a:ext cx="1800000" cy="1800000"/>
            <a:chOff x="6155561" y="1085679"/>
            <a:chExt cx="1800000" cy="1800000"/>
          </a:xfrm>
        </p:grpSpPr>
        <p:sp>
          <p:nvSpPr>
            <p:cNvPr id="140" name="TextShape 25"/>
            <p:cNvSpPr txBox="1"/>
            <p:nvPr/>
          </p:nvSpPr>
          <p:spPr>
            <a:xfrm>
              <a:off x="6277421" y="2253260"/>
              <a:ext cx="1585080" cy="335191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400" b="0" strike="noStrike" spc="-1" dirty="0">
                  <a:solidFill>
                    <a:srgbClr val="333333"/>
                  </a:solidFill>
                  <a:latin typeface="+mj-lt"/>
                  <a:ea typeface="Calibri"/>
                </a:rPr>
                <a:t>User Registration</a:t>
              </a:r>
              <a:endParaRPr lang="en-US" sz="1400" b="0" strike="noStrike" spc="-1" dirty="0">
                <a:solidFill>
                  <a:srgbClr val="333333"/>
                </a:solidFill>
                <a:latin typeface="+mj-lt"/>
              </a:endParaRPr>
            </a:p>
          </p:txBody>
        </p:sp>
        <p:pic>
          <p:nvPicPr>
            <p:cNvPr id="156" name="Picture 155"/>
            <p:cNvPicPr/>
            <p:nvPr/>
          </p:nvPicPr>
          <p:blipFill>
            <a:blip r:embed="rId3"/>
            <a:stretch/>
          </p:blipFill>
          <p:spPr>
            <a:xfrm>
              <a:off x="6762833" y="1309570"/>
              <a:ext cx="792649" cy="767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1E0AC5C6-A9A3-874D-944F-7F08C0A7A373}"/>
                </a:ext>
              </a:extLst>
            </p:cNvPr>
            <p:cNvSpPr/>
            <p:nvPr/>
          </p:nvSpPr>
          <p:spPr>
            <a:xfrm>
              <a:off x="6155561" y="1085679"/>
              <a:ext cx="1800000" cy="1800000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0A6E5E69-4BE7-C344-BD7D-277FD98DA38B}"/>
              </a:ext>
            </a:extLst>
          </p:cNvPr>
          <p:cNvGrpSpPr/>
          <p:nvPr/>
        </p:nvGrpSpPr>
        <p:grpSpPr>
          <a:xfrm>
            <a:off x="8949820" y="1090191"/>
            <a:ext cx="1841568" cy="1800000"/>
            <a:chOff x="8949820" y="1090191"/>
            <a:chExt cx="1841568" cy="1800000"/>
          </a:xfrm>
        </p:grpSpPr>
        <p:sp>
          <p:nvSpPr>
            <p:cNvPr id="141" name="TextShape 26"/>
            <p:cNvSpPr txBox="1"/>
            <p:nvPr/>
          </p:nvSpPr>
          <p:spPr>
            <a:xfrm>
              <a:off x="9008432" y="2211674"/>
              <a:ext cx="1782956" cy="510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en-US" sz="1400" b="0" strike="noStrike" spc="-1" dirty="0">
                  <a:solidFill>
                    <a:srgbClr val="333333"/>
                  </a:solidFill>
                  <a:latin typeface="Calibri"/>
                  <a:ea typeface="Calibri"/>
                </a:rPr>
                <a:t>Uploads student </a:t>
              </a:r>
            </a:p>
            <a:p>
              <a:pPr algn="ctr"/>
              <a:r>
                <a:rPr lang="en-US" sz="1400" b="0" strike="noStrike" spc="-1" dirty="0">
                  <a:solidFill>
                    <a:srgbClr val="333333"/>
                  </a:solidFill>
                  <a:latin typeface="Calibri"/>
                  <a:ea typeface="Calibri"/>
                </a:rPr>
                <a:t>data , photos</a:t>
              </a:r>
              <a:endParaRPr lang="en-US" sz="1400" b="0" strike="noStrike" spc="-1" dirty="0">
                <a:solidFill>
                  <a:srgbClr val="333333"/>
                </a:solidFill>
                <a:latin typeface="Arial"/>
              </a:endParaRPr>
            </a:p>
          </p:txBody>
        </p:sp>
        <p:pic>
          <p:nvPicPr>
            <p:cNvPr id="150" name="Picture 149"/>
            <p:cNvPicPr/>
            <p:nvPr/>
          </p:nvPicPr>
          <p:blipFill>
            <a:blip r:embed="rId4" cstate="print"/>
            <a:stretch/>
          </p:blipFill>
          <p:spPr>
            <a:xfrm>
              <a:off x="9503585" y="1322610"/>
              <a:ext cx="792649" cy="767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B515CC3B-65AB-6C44-8592-F91920FC6B60}"/>
                </a:ext>
              </a:extLst>
            </p:cNvPr>
            <p:cNvSpPr/>
            <p:nvPr/>
          </p:nvSpPr>
          <p:spPr>
            <a:xfrm>
              <a:off x="8949820" y="1090191"/>
              <a:ext cx="1800000" cy="1800000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6100BB4-B90B-344D-A094-703B7F6D239E}"/>
              </a:ext>
            </a:extLst>
          </p:cNvPr>
          <p:cNvGrpSpPr/>
          <p:nvPr/>
        </p:nvGrpSpPr>
        <p:grpSpPr>
          <a:xfrm>
            <a:off x="3414326" y="3716059"/>
            <a:ext cx="1800000" cy="1800000"/>
            <a:chOff x="1910437" y="3700049"/>
            <a:chExt cx="1800000" cy="1800000"/>
          </a:xfrm>
        </p:grpSpPr>
        <p:sp>
          <p:nvSpPr>
            <p:cNvPr id="146" name="TextShape 31"/>
            <p:cNvSpPr txBox="1"/>
            <p:nvPr/>
          </p:nvSpPr>
          <p:spPr>
            <a:xfrm>
              <a:off x="2190353" y="4851858"/>
              <a:ext cx="1417680" cy="3704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en-US" sz="1400" b="0" strike="noStrike" spc="-1" dirty="0">
                  <a:solidFill>
                    <a:srgbClr val="333333"/>
                  </a:solidFill>
                  <a:latin typeface="+mj-lt"/>
                  <a:ea typeface="Calibri"/>
                </a:rPr>
                <a:t>AI publishes</a:t>
              </a:r>
              <a:endParaRPr lang="en-US" sz="1400" b="0" strike="noStrike" spc="-1" dirty="0">
                <a:solidFill>
                  <a:srgbClr val="333333"/>
                </a:solidFill>
                <a:latin typeface="+mj-lt"/>
              </a:endParaRPr>
            </a:p>
            <a:p>
              <a:pPr algn="ctr"/>
              <a:r>
                <a:rPr lang="en-US" sz="1400" b="0" strike="noStrike" spc="-1" dirty="0">
                  <a:solidFill>
                    <a:srgbClr val="333333"/>
                  </a:solidFill>
                  <a:latin typeface="+mj-lt"/>
                  <a:ea typeface="Calibri"/>
                </a:rPr>
                <a:t>awards</a:t>
              </a:r>
              <a:endParaRPr lang="en-US" sz="1400" b="0" strike="noStrike" spc="-1" dirty="0">
                <a:solidFill>
                  <a:srgbClr val="333333"/>
                </a:solidFill>
                <a:latin typeface="+mj-lt"/>
              </a:endParaRPr>
            </a:p>
          </p:txBody>
        </p:sp>
        <p:pic>
          <p:nvPicPr>
            <p:cNvPr id="151" name="Picture 150"/>
            <p:cNvPicPr/>
            <p:nvPr/>
          </p:nvPicPr>
          <p:blipFill>
            <a:blip r:embed="rId5" cstate="print"/>
            <a:stretch/>
          </p:blipFill>
          <p:spPr>
            <a:xfrm>
              <a:off x="2414112" y="4007566"/>
              <a:ext cx="792649" cy="767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B2ADD098-B3EF-2A42-977D-3C8D6FC373CC}"/>
                </a:ext>
              </a:extLst>
            </p:cNvPr>
            <p:cNvSpPr/>
            <p:nvPr/>
          </p:nvSpPr>
          <p:spPr>
            <a:xfrm>
              <a:off x="1910437" y="3700049"/>
              <a:ext cx="1800000" cy="1800000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6CA8D92F-FB5F-A142-8FBB-F5F649EE5D16}"/>
              </a:ext>
            </a:extLst>
          </p:cNvPr>
          <p:cNvSpPr/>
          <p:nvPr/>
        </p:nvSpPr>
        <p:spPr>
          <a:xfrm>
            <a:off x="8999909" y="3718452"/>
            <a:ext cx="1800000" cy="18000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B09A58E6-4A3D-834A-82F5-1446540818C5}"/>
              </a:ext>
            </a:extLst>
          </p:cNvPr>
          <p:cNvCxnSpPr/>
          <p:nvPr/>
        </p:nvCxnSpPr>
        <p:spPr>
          <a:xfrm>
            <a:off x="2467414" y="2014205"/>
            <a:ext cx="86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4B5DDA11-0ACB-354E-A938-4E7A5F360519}"/>
              </a:ext>
            </a:extLst>
          </p:cNvPr>
          <p:cNvCxnSpPr/>
          <p:nvPr/>
        </p:nvCxnSpPr>
        <p:spPr>
          <a:xfrm>
            <a:off x="5254121" y="2037685"/>
            <a:ext cx="86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A966DF80-641C-4941-A88D-8FA740A113E5}"/>
              </a:ext>
            </a:extLst>
          </p:cNvPr>
          <p:cNvCxnSpPr/>
          <p:nvPr/>
        </p:nvCxnSpPr>
        <p:spPr>
          <a:xfrm>
            <a:off x="7955561" y="1994822"/>
            <a:ext cx="86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2830807A-9208-5640-AA64-97EE92B22AA5}"/>
              </a:ext>
            </a:extLst>
          </p:cNvPr>
          <p:cNvCxnSpPr/>
          <p:nvPr/>
        </p:nvCxnSpPr>
        <p:spPr>
          <a:xfrm>
            <a:off x="2520250" y="4704291"/>
            <a:ext cx="86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A4805BFA-601C-D543-9CA1-EBC78D319632}"/>
              </a:ext>
            </a:extLst>
          </p:cNvPr>
          <p:cNvCxnSpPr/>
          <p:nvPr/>
        </p:nvCxnSpPr>
        <p:spPr>
          <a:xfrm>
            <a:off x="8002436" y="4644847"/>
            <a:ext cx="86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="" xmlns:a16="http://schemas.microsoft.com/office/drawing/2014/main" id="{29C7CDC3-8D43-174B-8E04-B4F46C03010C}"/>
              </a:ext>
            </a:extLst>
          </p:cNvPr>
          <p:cNvCxnSpPr>
            <a:cxnSpLocks/>
            <a:stCxn id="57" idx="6"/>
          </p:cNvCxnSpPr>
          <p:nvPr/>
        </p:nvCxnSpPr>
        <p:spPr>
          <a:xfrm flipH="1">
            <a:off x="9073737" y="1990191"/>
            <a:ext cx="1676083" cy="1394931"/>
          </a:xfrm>
          <a:prstGeom prst="bentConnector3">
            <a:avLst>
              <a:gd name="adj1" fmla="val -13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9BE40C86-5A44-BF44-AE8E-705A02539AC9}"/>
              </a:ext>
            </a:extLst>
          </p:cNvPr>
          <p:cNvGrpSpPr/>
          <p:nvPr/>
        </p:nvGrpSpPr>
        <p:grpSpPr>
          <a:xfrm>
            <a:off x="720250" y="3716059"/>
            <a:ext cx="1841568" cy="1800000"/>
            <a:chOff x="630853" y="3682492"/>
            <a:chExt cx="1841568" cy="1800000"/>
          </a:xfrm>
        </p:grpSpPr>
        <p:grpSp>
          <p:nvGrpSpPr>
            <p:cNvPr id="72" name="Group 71">
              <a:extLst>
                <a:ext uri="{FF2B5EF4-FFF2-40B4-BE49-F238E27FC236}">
                  <a16:creationId xmlns="" xmlns:a16="http://schemas.microsoft.com/office/drawing/2014/main" id="{C88421D9-C8FB-C441-B4CF-5A7C0B195752}"/>
                </a:ext>
              </a:extLst>
            </p:cNvPr>
            <p:cNvGrpSpPr/>
            <p:nvPr/>
          </p:nvGrpSpPr>
          <p:grpSpPr>
            <a:xfrm>
              <a:off x="630853" y="3682492"/>
              <a:ext cx="1841568" cy="1800000"/>
              <a:chOff x="8949820" y="1090191"/>
              <a:chExt cx="1841568" cy="1800000"/>
            </a:xfrm>
          </p:grpSpPr>
          <p:sp>
            <p:nvSpPr>
              <p:cNvPr id="73" name="TextShape 26">
                <a:extLst>
                  <a:ext uri="{FF2B5EF4-FFF2-40B4-BE49-F238E27FC236}">
                    <a16:creationId xmlns="" xmlns:a16="http://schemas.microsoft.com/office/drawing/2014/main" id="{1AB9268C-C46F-224B-A6E1-8834821E48C3}"/>
                  </a:ext>
                </a:extLst>
              </p:cNvPr>
              <p:cNvSpPr txBox="1"/>
              <p:nvPr/>
            </p:nvSpPr>
            <p:spPr>
              <a:xfrm>
                <a:off x="9008432" y="2211674"/>
                <a:ext cx="1782956" cy="510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algn="ctr"/>
                <a:r>
                  <a:rPr lang="en-US" sz="1400" b="0" strike="noStrike" spc="-1" dirty="0">
                    <a:solidFill>
                      <a:srgbClr val="333333"/>
                    </a:solidFill>
                    <a:latin typeface="Calibri"/>
                    <a:ea typeface="Calibri"/>
                  </a:rPr>
                  <a:t>AI  &amp; User</a:t>
                </a:r>
              </a:p>
              <a:p>
                <a:pPr algn="ctr"/>
                <a:r>
                  <a:rPr lang="en-US" sz="1400" b="0" strike="noStrike" spc="-1" dirty="0">
                    <a:solidFill>
                      <a:srgbClr val="333333"/>
                    </a:solidFill>
                    <a:latin typeface="Calibri"/>
                    <a:ea typeface="Calibri"/>
                  </a:rPr>
                  <a:t> Verification</a:t>
                </a:r>
                <a:endParaRPr lang="en-US" sz="1400" b="0" strike="noStrike" spc="-1" dirty="0">
                  <a:solidFill>
                    <a:srgbClr val="333333"/>
                  </a:solidFill>
                  <a:latin typeface="Arial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="" xmlns:a16="http://schemas.microsoft.com/office/drawing/2014/main" id="{56FA45E2-2DF1-CD4C-A488-A736642FE6BA}"/>
                  </a:ext>
                </a:extLst>
              </p:cNvPr>
              <p:cNvSpPr/>
              <p:nvPr/>
            </p:nvSpPr>
            <p:spPr>
              <a:xfrm>
                <a:off x="8949820" y="1090191"/>
                <a:ext cx="1800000" cy="1800000"/>
              </a:xfrm>
              <a:prstGeom prst="ellipse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26" name="Picture 2" descr="Young businessman close up with verification mark symbol as a ...">
              <a:extLst>
                <a:ext uri="{FF2B5EF4-FFF2-40B4-BE49-F238E27FC236}">
                  <a16:creationId xmlns="" xmlns:a16="http://schemas.microsoft.com/office/drawing/2014/main" id="{6AF54B46-BC3A-C841-8532-3C50A9493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27" y="3850045"/>
              <a:ext cx="862346" cy="862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Elbow Connector 20">
            <a:extLst>
              <a:ext uri="{FF2B5EF4-FFF2-40B4-BE49-F238E27FC236}">
                <a16:creationId xmlns="" xmlns:a16="http://schemas.microsoft.com/office/drawing/2014/main" id="{6F176F25-3C81-9449-AFFC-CAD885E2D340}"/>
              </a:ext>
            </a:extLst>
          </p:cNvPr>
          <p:cNvCxnSpPr>
            <a:cxnSpLocks/>
            <a:stCxn id="75" idx="2"/>
          </p:cNvCxnSpPr>
          <p:nvPr/>
        </p:nvCxnSpPr>
        <p:spPr>
          <a:xfrm rot="10800000" flipH="1">
            <a:off x="720250" y="3385123"/>
            <a:ext cx="10195322" cy="1230937"/>
          </a:xfrm>
          <a:prstGeom prst="bentConnector3">
            <a:avLst>
              <a:gd name="adj1" fmla="val -22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3D1474B0-85BE-FC44-A654-151FDAC864E3}"/>
              </a:ext>
            </a:extLst>
          </p:cNvPr>
          <p:cNvCxnSpPr/>
          <p:nvPr/>
        </p:nvCxnSpPr>
        <p:spPr>
          <a:xfrm>
            <a:off x="5233534" y="4704291"/>
            <a:ext cx="86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A1762F3F-BB4C-1245-AD6A-D0DB8AC4FA27}"/>
              </a:ext>
            </a:extLst>
          </p:cNvPr>
          <p:cNvGrpSpPr/>
          <p:nvPr/>
        </p:nvGrpSpPr>
        <p:grpSpPr>
          <a:xfrm>
            <a:off x="6169961" y="3725659"/>
            <a:ext cx="1800000" cy="1800000"/>
            <a:chOff x="6445352" y="3672286"/>
            <a:chExt cx="1800000" cy="1800000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1A58240A-F287-2444-B7DC-D6397F6BE2D7}"/>
                </a:ext>
              </a:extLst>
            </p:cNvPr>
            <p:cNvGrpSpPr/>
            <p:nvPr/>
          </p:nvGrpSpPr>
          <p:grpSpPr>
            <a:xfrm>
              <a:off x="6445352" y="3672286"/>
              <a:ext cx="1800000" cy="1800000"/>
              <a:chOff x="4697144" y="3697674"/>
              <a:chExt cx="1800000" cy="1800000"/>
            </a:xfrm>
          </p:grpSpPr>
          <p:sp>
            <p:nvSpPr>
              <p:cNvPr id="56" name="TextShape 32"/>
              <p:cNvSpPr txBox="1"/>
              <p:nvPr/>
            </p:nvSpPr>
            <p:spPr>
              <a:xfrm>
                <a:off x="4909100" y="4905565"/>
                <a:ext cx="1554480" cy="370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algn="ctr"/>
                <a:r>
                  <a:rPr lang="en-US" sz="1400" b="0" strike="noStrike" spc="-1" dirty="0">
                    <a:solidFill>
                      <a:srgbClr val="333333"/>
                    </a:solidFill>
                    <a:latin typeface="+mj-lt"/>
                    <a:ea typeface="Calibri"/>
                  </a:rPr>
                  <a:t>Student  access awards</a:t>
                </a:r>
                <a:endParaRPr lang="en-US" sz="1400" b="0" strike="noStrike" spc="-1" dirty="0">
                  <a:solidFill>
                    <a:srgbClr val="333333"/>
                  </a:solidFill>
                  <a:latin typeface="+mj-lt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="" xmlns:a16="http://schemas.microsoft.com/office/drawing/2014/main" id="{119DB587-D58F-AA4F-ACAB-57EAC271A833}"/>
                  </a:ext>
                </a:extLst>
              </p:cNvPr>
              <p:cNvSpPr/>
              <p:nvPr/>
            </p:nvSpPr>
            <p:spPr>
              <a:xfrm>
                <a:off x="4697144" y="3697674"/>
                <a:ext cx="1800000" cy="1800000"/>
              </a:xfrm>
              <a:prstGeom prst="ellipse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6" name="Picture 85">
              <a:extLst>
                <a:ext uri="{FF2B5EF4-FFF2-40B4-BE49-F238E27FC236}">
                  <a16:creationId xmlns="" xmlns:a16="http://schemas.microsoft.com/office/drawing/2014/main" id="{3045EAE7-D463-C141-BDCA-76E0662F7280}"/>
                </a:ext>
              </a:extLst>
            </p:cNvPr>
            <p:cNvPicPr/>
            <p:nvPr/>
          </p:nvPicPr>
          <p:blipFill>
            <a:blip r:embed="rId7" cstate="print"/>
            <a:stretch/>
          </p:blipFill>
          <p:spPr>
            <a:xfrm>
              <a:off x="7143003" y="4055615"/>
              <a:ext cx="640080" cy="6400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28" name="Picture 4" descr="Data sharing - Free multimedia icons">
            <a:extLst>
              <a:ext uri="{FF2B5EF4-FFF2-40B4-BE49-F238E27FC236}">
                <a16:creationId xmlns="" xmlns:a16="http://schemas.microsoft.com/office/drawing/2014/main" id="{8736AC6B-601F-FF4E-8067-BFD43BEE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858" y="3939270"/>
            <a:ext cx="643674" cy="64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Shape 32">
            <a:extLst>
              <a:ext uri="{FF2B5EF4-FFF2-40B4-BE49-F238E27FC236}">
                <a16:creationId xmlns="" xmlns:a16="http://schemas.microsoft.com/office/drawing/2014/main" id="{23E6C747-070E-C045-BDA0-27EEE5ADAFD8}"/>
              </a:ext>
            </a:extLst>
          </p:cNvPr>
          <p:cNvSpPr txBox="1"/>
          <p:nvPr/>
        </p:nvSpPr>
        <p:spPr>
          <a:xfrm>
            <a:off x="9134538" y="4846910"/>
            <a:ext cx="1554480" cy="37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1400" b="0" strike="noStrike" spc="-1" dirty="0">
                <a:solidFill>
                  <a:srgbClr val="333333"/>
                </a:solidFill>
                <a:latin typeface="+mj-lt"/>
                <a:ea typeface="Calibri"/>
              </a:rPr>
              <a:t>Sharing awards &amp; Consent </a:t>
            </a:r>
            <a:endParaRPr lang="en-US" sz="1400" b="0" strike="noStrike" spc="-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091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Segoe UI Light</vt:lpstr>
      <vt:lpstr>Office Theme</vt:lpstr>
      <vt:lpstr>PowerPoint Presentation</vt:lpstr>
      <vt:lpstr>PowerPoint Presentation</vt:lpstr>
      <vt:lpstr>NAD Product Differentiation Features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Room No-110</dc:creator>
  <cp:lastModifiedBy>Room No-110</cp:lastModifiedBy>
  <cp:revision>3</cp:revision>
  <dcterms:created xsi:type="dcterms:W3CDTF">2021-07-14T09:19:58Z</dcterms:created>
  <dcterms:modified xsi:type="dcterms:W3CDTF">2021-07-14T09:23:09Z</dcterms:modified>
</cp:coreProperties>
</file>