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41475" cy="48030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85671" cy="4556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2" y="0"/>
            <a:ext cx="7088505" cy="389890"/>
          </a:xfrm>
          <a:custGeom>
            <a:avLst/>
            <a:gdLst/>
            <a:ahLst/>
            <a:cxnLst/>
            <a:rect l="l" t="t" r="r" b="b"/>
            <a:pathLst>
              <a:path w="7088505" h="389890">
                <a:moveTo>
                  <a:pt x="0" y="389382"/>
                </a:moveTo>
                <a:lnTo>
                  <a:pt x="7088124" y="389382"/>
                </a:lnTo>
                <a:lnTo>
                  <a:pt x="7088124" y="0"/>
                </a:lnTo>
                <a:lnTo>
                  <a:pt x="0" y="0"/>
                </a:lnTo>
                <a:lnTo>
                  <a:pt x="0" y="38938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2" y="0"/>
            <a:ext cx="7088505" cy="389890"/>
          </a:xfrm>
          <a:custGeom>
            <a:avLst/>
            <a:gdLst/>
            <a:ahLst/>
            <a:cxnLst/>
            <a:rect l="l" t="t" r="r" b="b"/>
            <a:pathLst>
              <a:path w="7088505" h="389890">
                <a:moveTo>
                  <a:pt x="0" y="389382"/>
                </a:moveTo>
                <a:lnTo>
                  <a:pt x="7088124" y="389382"/>
                </a:lnTo>
                <a:lnTo>
                  <a:pt x="7088124" y="0"/>
                </a:lnTo>
              </a:path>
              <a:path w="7088505" h="389890">
                <a:moveTo>
                  <a:pt x="0" y="0"/>
                </a:moveTo>
                <a:lnTo>
                  <a:pt x="0" y="389382"/>
                </a:lnTo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mailto:seenivasanajith123@gmail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39" y="58927"/>
            <a:ext cx="93853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0"/>
            <a:ext cx="9144000" cy="5021580"/>
            <a:chOff x="0" y="0"/>
            <a:chExt cx="9144000" cy="50215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6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3999" cy="502157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376042" y="4498340"/>
            <a:ext cx="43916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Disclaimer: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curated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educational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purposes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11250" y="989330"/>
            <a:ext cx="6923405" cy="3128645"/>
            <a:chOff x="1111250" y="989330"/>
            <a:chExt cx="6923405" cy="3128645"/>
          </a:xfrm>
        </p:grpSpPr>
        <p:sp>
          <p:nvSpPr>
            <p:cNvPr id="11" name="object 11" descr=""/>
            <p:cNvSpPr/>
            <p:nvPr/>
          </p:nvSpPr>
          <p:spPr>
            <a:xfrm>
              <a:off x="1123950" y="1002030"/>
              <a:ext cx="6898005" cy="3103245"/>
            </a:xfrm>
            <a:custGeom>
              <a:avLst/>
              <a:gdLst/>
              <a:ahLst/>
              <a:cxnLst/>
              <a:rect l="l" t="t" r="r" b="b"/>
              <a:pathLst>
                <a:path w="6898005" h="3103245">
                  <a:moveTo>
                    <a:pt x="6645021" y="0"/>
                  </a:moveTo>
                  <a:lnTo>
                    <a:pt x="252603" y="0"/>
                  </a:lnTo>
                  <a:lnTo>
                    <a:pt x="207200" y="4071"/>
                  </a:lnTo>
                  <a:lnTo>
                    <a:pt x="164466" y="15810"/>
                  </a:lnTo>
                  <a:lnTo>
                    <a:pt x="125114" y="34501"/>
                  </a:lnTo>
                  <a:lnTo>
                    <a:pt x="89859" y="59429"/>
                  </a:lnTo>
                  <a:lnTo>
                    <a:pt x="59413" y="89879"/>
                  </a:lnTo>
                  <a:lnTo>
                    <a:pt x="34490" y="125137"/>
                  </a:lnTo>
                  <a:lnTo>
                    <a:pt x="15804" y="164486"/>
                  </a:lnTo>
                  <a:lnTo>
                    <a:pt x="4070" y="207213"/>
                  </a:lnTo>
                  <a:lnTo>
                    <a:pt x="0" y="252603"/>
                  </a:lnTo>
                  <a:lnTo>
                    <a:pt x="0" y="2850261"/>
                  </a:lnTo>
                  <a:lnTo>
                    <a:pt x="4070" y="2895663"/>
                  </a:lnTo>
                  <a:lnTo>
                    <a:pt x="15804" y="2938397"/>
                  </a:lnTo>
                  <a:lnTo>
                    <a:pt x="34490" y="2977749"/>
                  </a:lnTo>
                  <a:lnTo>
                    <a:pt x="59413" y="3013004"/>
                  </a:lnTo>
                  <a:lnTo>
                    <a:pt x="89859" y="3043450"/>
                  </a:lnTo>
                  <a:lnTo>
                    <a:pt x="125114" y="3068373"/>
                  </a:lnTo>
                  <a:lnTo>
                    <a:pt x="164466" y="3087059"/>
                  </a:lnTo>
                  <a:lnTo>
                    <a:pt x="207200" y="3098793"/>
                  </a:lnTo>
                  <a:lnTo>
                    <a:pt x="252603" y="3102864"/>
                  </a:lnTo>
                  <a:lnTo>
                    <a:pt x="6645021" y="3102864"/>
                  </a:lnTo>
                  <a:lnTo>
                    <a:pt x="6690410" y="3098793"/>
                  </a:lnTo>
                  <a:lnTo>
                    <a:pt x="6733137" y="3087059"/>
                  </a:lnTo>
                  <a:lnTo>
                    <a:pt x="6772486" y="3068373"/>
                  </a:lnTo>
                  <a:lnTo>
                    <a:pt x="6807744" y="3043450"/>
                  </a:lnTo>
                  <a:lnTo>
                    <a:pt x="6838194" y="3013004"/>
                  </a:lnTo>
                  <a:lnTo>
                    <a:pt x="6863122" y="2977749"/>
                  </a:lnTo>
                  <a:lnTo>
                    <a:pt x="6881813" y="2938397"/>
                  </a:lnTo>
                  <a:lnTo>
                    <a:pt x="6893552" y="2895663"/>
                  </a:lnTo>
                  <a:lnTo>
                    <a:pt x="6897624" y="2850261"/>
                  </a:lnTo>
                  <a:lnTo>
                    <a:pt x="6897624" y="252603"/>
                  </a:lnTo>
                  <a:lnTo>
                    <a:pt x="6893552" y="207213"/>
                  </a:lnTo>
                  <a:lnTo>
                    <a:pt x="6881813" y="164486"/>
                  </a:lnTo>
                  <a:lnTo>
                    <a:pt x="6863122" y="125137"/>
                  </a:lnTo>
                  <a:lnTo>
                    <a:pt x="6838194" y="89879"/>
                  </a:lnTo>
                  <a:lnTo>
                    <a:pt x="6807744" y="59429"/>
                  </a:lnTo>
                  <a:lnTo>
                    <a:pt x="6772486" y="34501"/>
                  </a:lnTo>
                  <a:lnTo>
                    <a:pt x="6733137" y="15810"/>
                  </a:lnTo>
                  <a:lnTo>
                    <a:pt x="6690410" y="4071"/>
                  </a:lnTo>
                  <a:lnTo>
                    <a:pt x="6645021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23950" y="1002030"/>
              <a:ext cx="6898005" cy="3103245"/>
            </a:xfrm>
            <a:custGeom>
              <a:avLst/>
              <a:gdLst/>
              <a:ahLst/>
              <a:cxnLst/>
              <a:rect l="l" t="t" r="r" b="b"/>
              <a:pathLst>
                <a:path w="6898005" h="3103245">
                  <a:moveTo>
                    <a:pt x="0" y="252603"/>
                  </a:moveTo>
                  <a:lnTo>
                    <a:pt x="4070" y="207213"/>
                  </a:lnTo>
                  <a:lnTo>
                    <a:pt x="15804" y="164486"/>
                  </a:lnTo>
                  <a:lnTo>
                    <a:pt x="34490" y="125137"/>
                  </a:lnTo>
                  <a:lnTo>
                    <a:pt x="59413" y="89879"/>
                  </a:lnTo>
                  <a:lnTo>
                    <a:pt x="89859" y="59429"/>
                  </a:lnTo>
                  <a:lnTo>
                    <a:pt x="125114" y="34501"/>
                  </a:lnTo>
                  <a:lnTo>
                    <a:pt x="164466" y="15810"/>
                  </a:lnTo>
                  <a:lnTo>
                    <a:pt x="207200" y="4071"/>
                  </a:lnTo>
                  <a:lnTo>
                    <a:pt x="252603" y="0"/>
                  </a:lnTo>
                  <a:lnTo>
                    <a:pt x="6645021" y="0"/>
                  </a:lnTo>
                  <a:lnTo>
                    <a:pt x="6690410" y="4071"/>
                  </a:lnTo>
                  <a:lnTo>
                    <a:pt x="6733137" y="15810"/>
                  </a:lnTo>
                  <a:lnTo>
                    <a:pt x="6772486" y="34501"/>
                  </a:lnTo>
                  <a:lnTo>
                    <a:pt x="6807744" y="59429"/>
                  </a:lnTo>
                  <a:lnTo>
                    <a:pt x="6838194" y="89879"/>
                  </a:lnTo>
                  <a:lnTo>
                    <a:pt x="6863122" y="125137"/>
                  </a:lnTo>
                  <a:lnTo>
                    <a:pt x="6881813" y="164486"/>
                  </a:lnTo>
                  <a:lnTo>
                    <a:pt x="6893552" y="207213"/>
                  </a:lnTo>
                  <a:lnTo>
                    <a:pt x="6897624" y="252603"/>
                  </a:lnTo>
                  <a:lnTo>
                    <a:pt x="6897624" y="2850261"/>
                  </a:lnTo>
                  <a:lnTo>
                    <a:pt x="6893552" y="2895663"/>
                  </a:lnTo>
                  <a:lnTo>
                    <a:pt x="6881813" y="2938397"/>
                  </a:lnTo>
                  <a:lnTo>
                    <a:pt x="6863122" y="2977749"/>
                  </a:lnTo>
                  <a:lnTo>
                    <a:pt x="6838194" y="3013004"/>
                  </a:lnTo>
                  <a:lnTo>
                    <a:pt x="6807744" y="3043450"/>
                  </a:lnTo>
                  <a:lnTo>
                    <a:pt x="6772486" y="3068373"/>
                  </a:lnTo>
                  <a:lnTo>
                    <a:pt x="6733137" y="3087059"/>
                  </a:lnTo>
                  <a:lnTo>
                    <a:pt x="6690410" y="3098793"/>
                  </a:lnTo>
                  <a:lnTo>
                    <a:pt x="6645021" y="3102864"/>
                  </a:lnTo>
                  <a:lnTo>
                    <a:pt x="252603" y="3102864"/>
                  </a:lnTo>
                  <a:lnTo>
                    <a:pt x="207200" y="3098793"/>
                  </a:lnTo>
                  <a:lnTo>
                    <a:pt x="164466" y="3087059"/>
                  </a:lnTo>
                  <a:lnTo>
                    <a:pt x="125114" y="3068373"/>
                  </a:lnTo>
                  <a:lnTo>
                    <a:pt x="89859" y="3043450"/>
                  </a:lnTo>
                  <a:lnTo>
                    <a:pt x="59413" y="3013004"/>
                  </a:lnTo>
                  <a:lnTo>
                    <a:pt x="34490" y="2977749"/>
                  </a:lnTo>
                  <a:lnTo>
                    <a:pt x="15804" y="2938397"/>
                  </a:lnTo>
                  <a:lnTo>
                    <a:pt x="4070" y="2895663"/>
                  </a:lnTo>
                  <a:lnTo>
                    <a:pt x="0" y="2850261"/>
                  </a:lnTo>
                  <a:lnTo>
                    <a:pt x="0" y="252603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6403" y="1621536"/>
              <a:ext cx="1162812" cy="38861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888" y="1607820"/>
              <a:ext cx="787908" cy="41452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610100" y="1534668"/>
              <a:ext cx="1455420" cy="561975"/>
            </a:xfrm>
            <a:custGeom>
              <a:avLst/>
              <a:gdLst/>
              <a:ahLst/>
              <a:cxnLst/>
              <a:rect l="l" t="t" r="r" b="b"/>
              <a:pathLst>
                <a:path w="1455420" h="561975">
                  <a:moveTo>
                    <a:pt x="0" y="0"/>
                  </a:moveTo>
                  <a:lnTo>
                    <a:pt x="0" y="561975"/>
                  </a:lnTo>
                </a:path>
                <a:path w="1455420" h="561975">
                  <a:moveTo>
                    <a:pt x="1455420" y="0"/>
                  </a:moveTo>
                  <a:lnTo>
                    <a:pt x="145542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823" y="1633728"/>
              <a:ext cx="1403603" cy="36271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529583" y="153466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672" y="1495044"/>
              <a:ext cx="1816607" cy="45415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85620" y="2337053"/>
            <a:ext cx="5577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00"/>
                </a:solidFill>
              </a:rPr>
              <a:t>E-</a:t>
            </a:r>
            <a:r>
              <a:rPr dirty="0" sz="2800">
                <a:solidFill>
                  <a:srgbClr val="000000"/>
                </a:solidFill>
              </a:rPr>
              <a:t>COMMERCE</a:t>
            </a:r>
            <a:r>
              <a:rPr dirty="0" sz="2800" spc="-45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SALES</a:t>
            </a:r>
            <a:r>
              <a:rPr dirty="0" sz="2800" spc="-75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ANALYSIS</a:t>
            </a:r>
            <a:endParaRPr sz="2800"/>
          </a:p>
        </p:txBody>
      </p:sp>
      <p:sp>
        <p:nvSpPr>
          <p:cNvPr id="20" name="object 20" descr=""/>
          <p:cNvSpPr txBox="1"/>
          <p:nvPr/>
        </p:nvSpPr>
        <p:spPr>
          <a:xfrm>
            <a:off x="1390903" y="2979877"/>
            <a:ext cx="57931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Name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AJITH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KUMAR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dirty="0" sz="1400">
                <a:latin typeface="Arial"/>
                <a:cs typeface="Arial"/>
              </a:rPr>
              <a:t>Email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  <a:hlinkClick r:id="rId9"/>
              </a:rPr>
              <a:t>seenivasanajith123@gmail.com</a:t>
            </a:r>
            <a:r>
              <a:rPr dirty="0" sz="1400">
                <a:latin typeface="Arial"/>
                <a:cs typeface="Arial"/>
              </a:rPr>
              <a:t>	Guide: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RAJA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43046" y="2186432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dirty="0" sz="3000" spc="-7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000000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5109" y="623773"/>
            <a:ext cx="13639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OUTLINE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3145" y="957580"/>
            <a:ext cx="3091815" cy="3364229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Abstract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Proposed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15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Architecture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Live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Embedded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Future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0550" y="644144"/>
            <a:ext cx="8288020" cy="317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300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e-</a:t>
            </a:r>
            <a:r>
              <a:rPr dirty="0" sz="1200">
                <a:latin typeface="Arial"/>
                <a:cs typeface="Arial"/>
              </a:rPr>
              <a:t>commerce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industry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experienced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remarkable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growth,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transforming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way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consumers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shop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sell.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delves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patterns,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consumer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behavior,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trends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can </a:t>
            </a:r>
            <a:r>
              <a:rPr dirty="0" sz="1200">
                <a:latin typeface="Arial"/>
                <a:cs typeface="Arial"/>
              </a:rPr>
              <a:t>guide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strategic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decisions.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examining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volume,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demographics,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purchasing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frequency,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seasonality,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understand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factors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driving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online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engagement.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study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also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addresses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how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promotions,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discounts,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various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product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categories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impact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revenue,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highlighting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which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strategies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categories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yield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highest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returns.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Furthermore,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consider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role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emerging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technologies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artificial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intelligence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machine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enhancing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experience,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personalizing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recommendations,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predicting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purchasing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trends.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particularly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valuable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looking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optimize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presence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adapt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rapidly </a:t>
            </a:r>
            <a:r>
              <a:rPr dirty="0" sz="1200">
                <a:latin typeface="Arial"/>
                <a:cs typeface="Arial"/>
              </a:rPr>
              <a:t>changing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consumer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preferences.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findings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offer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actionable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enhancing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approaches,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improving </a:t>
            </a:r>
            <a:r>
              <a:rPr dirty="0" sz="1200">
                <a:latin typeface="Arial"/>
                <a:cs typeface="Arial"/>
              </a:rPr>
              <a:t>product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offerings,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refining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inventory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management,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ultimately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supporting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sustained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</a:t>
            </a:r>
            <a:r>
              <a:rPr dirty="0" sz="1200" spc="-10">
                <a:latin typeface="Arial"/>
                <a:cs typeface="Arial"/>
              </a:rPr>
              <a:t>commerce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growth 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profitability.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0550" y="630682"/>
            <a:ext cx="8350884" cy="372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Problem</a:t>
            </a:r>
            <a:r>
              <a:rPr dirty="0" sz="2400" spc="-2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295"/>
              </a:spcBef>
            </a:pP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rapidly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growing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industry,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generating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massive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amounts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every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day.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However, </a:t>
            </a:r>
            <a:r>
              <a:rPr dirty="0" sz="1200">
                <a:latin typeface="Arial"/>
                <a:cs typeface="Arial"/>
              </a:rPr>
              <a:t>many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companies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struggle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turn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actionable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Analyzing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valuable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into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preferences,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seasonal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trends,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best-selling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products,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revenue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drivers.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challenge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efficiently </a:t>
            </a:r>
            <a:r>
              <a:rPr dirty="0" sz="1200">
                <a:latin typeface="Arial"/>
                <a:cs typeface="Arial"/>
              </a:rPr>
              <a:t>processing,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analyzing,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visualizing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large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volume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uncover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patterns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make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data-driven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decisions.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229235">
              <a:lnSpc>
                <a:spcPct val="150000"/>
              </a:lnSpc>
            </a:pP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project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aims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solution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companies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make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informed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decisions.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Key </a:t>
            </a:r>
            <a:r>
              <a:rPr dirty="0" sz="1200">
                <a:latin typeface="Arial"/>
                <a:cs typeface="Arial"/>
              </a:rPr>
              <a:t>objectives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identifying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top-selling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products,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understanding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purchase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behavior,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tracking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trends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over </a:t>
            </a:r>
            <a:r>
              <a:rPr dirty="0" sz="1200">
                <a:latin typeface="Arial"/>
                <a:cs typeface="Arial"/>
              </a:rPr>
              <a:t>time,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evaluating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campaign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effectiveness.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Additionally,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should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identify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factors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influencing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churn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retention,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optimize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inventory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management,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highlight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high-potential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segments.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213995">
              <a:lnSpc>
                <a:spcPct val="150000"/>
              </a:lnSpc>
            </a:pP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implementing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advanced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analytics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visualization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techniques,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solution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empower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optimize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strategies,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boost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satisfaction,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increase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profitability.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0550" y="584961"/>
            <a:ext cx="8270875" cy="3996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Proposed</a:t>
            </a:r>
            <a:r>
              <a:rPr dirty="0" sz="2400" spc="-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295"/>
              </a:spcBef>
            </a:pP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solution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**e-</a:t>
            </a:r>
            <a:r>
              <a:rPr dirty="0" sz="1200">
                <a:latin typeface="Arial"/>
                <a:cs typeface="Arial"/>
              </a:rPr>
              <a:t>commerce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analysis**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would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involve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leveraging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data-driven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improve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sales,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experience,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operational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efficiency.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designed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gather,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analyze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from </a:t>
            </a:r>
            <a:r>
              <a:rPr dirty="0" sz="1200">
                <a:latin typeface="Arial"/>
                <a:cs typeface="Arial"/>
              </a:rPr>
              <a:t>various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sources,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such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transactions,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website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traffic,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inventory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status.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technologies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Python,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SQL,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analytics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detailed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reports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visualizations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trends,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top-selling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products,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customer preferences.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Arial"/>
              <a:cs typeface="Arial"/>
            </a:endParaRPr>
          </a:p>
          <a:p>
            <a:pPr marL="12700" marR="8255">
              <a:lnSpc>
                <a:spcPct val="1501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implement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propose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building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pipeline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collection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cleaning,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followed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structured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database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MySQL.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machine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could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applied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forecast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identify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potential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churn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risks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among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customers.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Additionally,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visualization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(e.g.,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Tableau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Power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BI)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could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used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create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interactive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dashboards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easy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interpretation.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Arial"/>
              <a:cs typeface="Arial"/>
            </a:endParaRPr>
          </a:p>
          <a:p>
            <a:pPr marL="12700" marR="59690">
              <a:lnSpc>
                <a:spcPct val="150000"/>
              </a:lnSpc>
            </a:pP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solution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support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decisions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inventory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management,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strategies,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engagement, </a:t>
            </a:r>
            <a:r>
              <a:rPr dirty="0" sz="1200">
                <a:latin typeface="Arial"/>
                <a:cs typeface="Arial"/>
              </a:rPr>
              <a:t>ultimately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aiming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optimize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10">
                <a:latin typeface="Arial"/>
                <a:cs typeface="Arial"/>
              </a:rPr>
              <a:t> performance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satisfaction.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89940" y="584149"/>
            <a:ext cx="8318500" cy="3997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r>
              <a:rPr dirty="0" sz="2400" spc="-8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12700" marR="226060">
              <a:lnSpc>
                <a:spcPct val="150000"/>
              </a:lnSpc>
              <a:spcBef>
                <a:spcPts val="305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architecture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platform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generally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follows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multi-layered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approach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handle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collection,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processing,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visualization.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Arial"/>
              <a:cs typeface="Arial"/>
            </a:endParaRPr>
          </a:p>
          <a:p>
            <a:pPr marL="12700" marR="365125" indent="168275">
              <a:lnSpc>
                <a:spcPct val="150100"/>
              </a:lnSpc>
              <a:buAutoNum type="arabicPeriod"/>
              <a:tabLst>
                <a:tab pos="180975" algn="l"/>
              </a:tabLst>
            </a:pP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Collection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Layer: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layer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gathers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various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sources,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transactions,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profiles, </a:t>
            </a:r>
            <a:r>
              <a:rPr dirty="0" sz="1200">
                <a:latin typeface="Arial"/>
                <a:cs typeface="Arial"/>
              </a:rPr>
              <a:t>product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information,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browsing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patterns.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sources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databases,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APIs,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third-party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integrations.</a:t>
            </a:r>
            <a:endParaRPr sz="1200">
              <a:latin typeface="Arial"/>
              <a:cs typeface="Arial"/>
            </a:endParaRPr>
          </a:p>
          <a:p>
            <a:pPr marL="12700" marR="220345" indent="168275">
              <a:lnSpc>
                <a:spcPct val="150000"/>
              </a:lnSpc>
              <a:buAutoNum type="arabicPeriod"/>
              <a:tabLst>
                <a:tab pos="180975" algn="l"/>
              </a:tabLst>
            </a:pP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Storage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Layer: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Here,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warehouse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cloud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storage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solution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(e.g.,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AWS,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Google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BigQuery)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collected </a:t>
            </a:r>
            <a:r>
              <a:rPr dirty="0" sz="1200">
                <a:latin typeface="Arial"/>
                <a:cs typeface="Arial"/>
              </a:rPr>
              <a:t>data.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persistence,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scalability,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accessibility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large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volumes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historical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80975" indent="-1682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80975" algn="l"/>
              </a:tabLst>
            </a:pP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Analytics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Layer: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core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(Extract, Transform,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Load)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clean,</a:t>
            </a:r>
            <a:endParaRPr sz="1200">
              <a:latin typeface="Arial"/>
              <a:cs typeface="Arial"/>
            </a:endParaRPr>
          </a:p>
          <a:p>
            <a:pPr marL="12700" marR="334010">
              <a:lnSpc>
                <a:spcPct val="1500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aggregate,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transform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raw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data.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Then,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analytics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machine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analyze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trends,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customer </a:t>
            </a:r>
            <a:r>
              <a:rPr dirty="0" sz="1200">
                <a:latin typeface="Arial"/>
                <a:cs typeface="Arial"/>
              </a:rPr>
              <a:t>behavior,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inventory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metrics.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Apache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Spark,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Hadoop,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similar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frameworks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often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support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large-scale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processing.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Arial"/>
              <a:cs typeface="Arial"/>
            </a:endParaRPr>
          </a:p>
          <a:p>
            <a:pPr marL="12700" marR="162560">
              <a:lnSpc>
                <a:spcPct val="150200"/>
              </a:lnSpc>
            </a:pP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integrating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layers,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architecture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efficiently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present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enabling </a:t>
            </a:r>
            <a:r>
              <a:rPr dirty="0" sz="1200">
                <a:latin typeface="Arial"/>
                <a:cs typeface="Arial"/>
              </a:rPr>
              <a:t>insightful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decision-making.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9075"/>
            <a:ext cx="9144000" cy="4154804"/>
            <a:chOff x="0" y="989075"/>
            <a:chExt cx="9144000" cy="4154804"/>
          </a:xfrm>
        </p:grpSpPr>
        <p:sp>
          <p:nvSpPr>
            <p:cNvPr id="4" name="object 4" descr=""/>
            <p:cNvSpPr/>
            <p:nvPr/>
          </p:nvSpPr>
          <p:spPr>
            <a:xfrm>
              <a:off x="0" y="4934711"/>
              <a:ext cx="9144000" cy="208915"/>
            </a:xfrm>
            <a:custGeom>
              <a:avLst/>
              <a:gdLst/>
              <a:ahLst/>
              <a:cxnLst/>
              <a:rect l="l" t="t" r="r" b="b"/>
              <a:pathLst>
                <a:path w="9144000" h="208914">
                  <a:moveTo>
                    <a:pt x="9144000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9144000" y="2087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5181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89075"/>
              <a:ext cx="9143999" cy="3902964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3054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Live</a:t>
            </a:r>
            <a:r>
              <a:rPr dirty="0" sz="2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Demo</a:t>
            </a: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z="24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584961"/>
            <a:ext cx="8335009" cy="26244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300"/>
              </a:spcBef>
            </a:pPr>
            <a:r>
              <a:rPr dirty="0" sz="1200">
                <a:solidFill>
                  <a:srgbClr val="000000"/>
                </a:solidFill>
              </a:rPr>
              <a:t>In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conclusion,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the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e-commerce</a:t>
            </a:r>
            <a:r>
              <a:rPr dirty="0" sz="1200" spc="-6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sales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analysis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offers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valuable</a:t>
            </a:r>
            <a:r>
              <a:rPr dirty="0" sz="1200" spc="-6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insights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into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consumer</a:t>
            </a:r>
            <a:r>
              <a:rPr dirty="0" sz="1200" spc="-5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behavior,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seasonal</a:t>
            </a:r>
            <a:r>
              <a:rPr dirty="0" sz="1200" spc="-5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trends,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product </a:t>
            </a:r>
            <a:r>
              <a:rPr dirty="0" sz="1200">
                <a:solidFill>
                  <a:srgbClr val="000000"/>
                </a:solidFill>
              </a:rPr>
              <a:t>preferences,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essential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for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informed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decision-</a:t>
            </a:r>
            <a:r>
              <a:rPr dirty="0" sz="1200">
                <a:solidFill>
                  <a:srgbClr val="000000"/>
                </a:solidFill>
              </a:rPr>
              <a:t>making.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By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examining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key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metrics</a:t>
            </a:r>
            <a:r>
              <a:rPr dirty="0" sz="1200" spc="-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such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as</a:t>
            </a:r>
            <a:r>
              <a:rPr dirty="0" sz="1200" spc="-1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sales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volume,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customer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acquisition </a:t>
            </a:r>
            <a:r>
              <a:rPr dirty="0" sz="1200">
                <a:solidFill>
                  <a:srgbClr val="000000"/>
                </a:solidFill>
              </a:rPr>
              <a:t>costs,</a:t>
            </a:r>
            <a:r>
              <a:rPr dirty="0" sz="1200" spc="-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conversion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rates,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businesses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can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pinpoint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areas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for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improvement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capitalize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on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high-demand</a:t>
            </a:r>
            <a:r>
              <a:rPr dirty="0" sz="1200" spc="-6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periods.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 spc="-25">
                <a:solidFill>
                  <a:srgbClr val="000000"/>
                </a:solidFill>
              </a:rPr>
              <a:t>The </a:t>
            </a:r>
            <a:r>
              <a:rPr dirty="0" sz="1200">
                <a:solidFill>
                  <a:srgbClr val="000000"/>
                </a:solidFill>
              </a:rPr>
              <a:t>analysis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highlights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that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targeted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marketing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personalization,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alongside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inventory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optimization,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play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crucial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roles</a:t>
            </a:r>
            <a:r>
              <a:rPr dirty="0" sz="1200" spc="-25">
                <a:solidFill>
                  <a:srgbClr val="000000"/>
                </a:solidFill>
              </a:rPr>
              <a:t> in </a:t>
            </a:r>
            <a:r>
              <a:rPr dirty="0" sz="1200">
                <a:solidFill>
                  <a:srgbClr val="000000"/>
                </a:solidFill>
              </a:rPr>
              <a:t>boosting</a:t>
            </a:r>
            <a:r>
              <a:rPr dirty="0" sz="1200" spc="-6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sales</a:t>
            </a:r>
            <a:r>
              <a:rPr dirty="0" sz="1200" spc="-20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performance.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Additionally,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emerging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trends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like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mobile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shopping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social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media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influence</a:t>
            </a:r>
            <a:r>
              <a:rPr dirty="0" sz="1200" spc="-5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underscore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 spc="-25">
                <a:solidFill>
                  <a:srgbClr val="000000"/>
                </a:solidFill>
              </a:rPr>
              <a:t>the </a:t>
            </a:r>
            <a:r>
              <a:rPr dirty="0" sz="1200">
                <a:solidFill>
                  <a:srgbClr val="000000"/>
                </a:solidFill>
              </a:rPr>
              <a:t>importance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of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adapting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strategies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to</a:t>
            </a:r>
            <a:r>
              <a:rPr dirty="0" sz="1200" spc="-1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evolving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consumer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preferences.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This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data-driven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approach</a:t>
            </a:r>
            <a:r>
              <a:rPr dirty="0" sz="1200" spc="-1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not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only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enhances</a:t>
            </a:r>
            <a:r>
              <a:rPr dirty="0" sz="1200" spc="50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customer</a:t>
            </a:r>
            <a:r>
              <a:rPr dirty="0" sz="1200" spc="-5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satisfaction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but</a:t>
            </a:r>
            <a:r>
              <a:rPr dirty="0" sz="1200" spc="-5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also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improves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operational</a:t>
            </a:r>
            <a:r>
              <a:rPr dirty="0" sz="1200" spc="-6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efficiency,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driving</a:t>
            </a:r>
            <a:r>
              <a:rPr dirty="0" sz="1200" spc="-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sustainable</a:t>
            </a:r>
            <a:r>
              <a:rPr dirty="0" sz="1200" spc="-5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growth</a:t>
            </a:r>
            <a:r>
              <a:rPr dirty="0" sz="1200" spc="-1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profitability</a:t>
            </a:r>
            <a:r>
              <a:rPr dirty="0" sz="1200" spc="-5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the</a:t>
            </a:r>
            <a:r>
              <a:rPr dirty="0" sz="1200" spc="-35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competitive e-</a:t>
            </a:r>
            <a:r>
              <a:rPr dirty="0" sz="1200">
                <a:solidFill>
                  <a:srgbClr val="000000"/>
                </a:solidFill>
              </a:rPr>
              <a:t>commerce</a:t>
            </a:r>
            <a:r>
              <a:rPr dirty="0" sz="1200" spc="-60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market.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0550" y="584961"/>
            <a:ext cx="8319134" cy="372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Future</a:t>
            </a:r>
            <a:r>
              <a:rPr dirty="0" sz="2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295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scope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broad,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driven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rapid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advancements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technology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shifts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in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consumer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behavior.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continues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grow,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increasingly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relying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make </a:t>
            </a:r>
            <a:r>
              <a:rPr dirty="0" sz="1200">
                <a:latin typeface="Arial"/>
                <a:cs typeface="Arial"/>
              </a:rPr>
              <a:t>informed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decisions.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future,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sophisticated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machine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algorithms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enhance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accuracy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predictive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models,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helping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forecast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demand,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personalize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experiences,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optimize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strategies. Real-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analytics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allow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companies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adjust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changes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instantly,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adapting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promotions,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stock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levels,</a:t>
            </a:r>
            <a:r>
              <a:rPr dirty="0" sz="1200" spc="-25">
                <a:latin typeface="Arial"/>
                <a:cs typeface="Arial"/>
              </a:rPr>
              <a:t> and </a:t>
            </a:r>
            <a:r>
              <a:rPr dirty="0" sz="1200">
                <a:latin typeface="Arial"/>
                <a:cs typeface="Arial"/>
              </a:rPr>
              <a:t>marketing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approaches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consumer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preferences.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Additionally,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integrating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multiple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channels,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social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media,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mobile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physical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stores,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holistic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view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consumer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behavior.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Arial"/>
              <a:cs typeface="Arial"/>
            </a:endParaRPr>
          </a:p>
          <a:p>
            <a:pPr marL="12700" marR="161925">
              <a:lnSpc>
                <a:spcPct val="150100"/>
              </a:lnSpc>
            </a:pP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growing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focus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privacy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security,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analytics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also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incorporate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advanced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encryption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compliance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protection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laws,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making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management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secure.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Enhanced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visualization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make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complex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accessible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strategic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planning.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evolution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sales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will </a:t>
            </a:r>
            <a:r>
              <a:rPr dirty="0" sz="1200">
                <a:latin typeface="Arial"/>
                <a:cs typeface="Arial"/>
              </a:rPr>
              <a:t>help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businesses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competitive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enabling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agile,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data-driven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decision-making.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2024-11-10T08:33:19Z</dcterms:created>
  <dcterms:modified xsi:type="dcterms:W3CDTF">2024-11-10T08:33:19Z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2024-11-10T00:00:00Z</vt:filetime>
  </property>
  <property fmtid="{D5CDD505-2E9C-101B-9397-08002B2CF9AE}" pid="3" name="Producer">
    <vt:lpwstr>3-Heights(TM) PDF Security Shell 4.8.25.2 (http://www.pdf-tools.com)</vt:lpwstr>
  </property>
</Properties>
</file>