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10-->
<p:presentation xmlns:r="http://schemas.openxmlformats.org/officeDocument/2006/relationships" xmlns:a="http://schemas.openxmlformats.org/drawingml/2006/main"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6"/>
  </p:notesMasterIdLst>
  <p:sldIdLst>
    <p:sldId id="259" r:id="rId7"/>
    <p:sldId id="262" r:id="rId8"/>
    <p:sldId id="265" r:id="rId9"/>
    <p:sldId id="268" r:id="rId10"/>
    <p:sldId id="271" r:id="rId11"/>
    <p:sldId id="274" r:id="rId12"/>
    <p:sldId id="277" r:id="rId13"/>
    <p:sldId id="280" r:id="rId14"/>
    <p:sldId id="283" r:id="rId15"/>
    <p:sldId id="286" r:id="rId16"/>
    <p:sldId id="289" r:id="rId17"/>
    <p:sldId id="292" r:id="rId18"/>
    <p:sldId id="295" r:id="rId19"/>
    <p:sldId id="298" r:id="rId20"/>
    <p:sldId id="301" r:id="rId21"/>
    <p:sldId id="304" r:id="rId22"/>
    <p:sldId id="307" r:id="rId23"/>
    <p:sldId id="310" r:id="rId24"/>
    <p:sldId id="313" r:id="rId25"/>
    <p:sldId id="316" r:id="rId26"/>
    <p:sldId id="319" r:id="rId27"/>
    <p:sldId id="322" r:id="rId28"/>
    <p:sldId id="325" r:id="rId29"/>
    <p:sldId id="328" r:id="rId30"/>
    <p:sldId id="331" r:id="rId31"/>
    <p:sldId id="334" r:id="rId32"/>
    <p:sldId id="337" r:id="rId33"/>
    <p:sldId id="340" r:id="rId34"/>
    <p:sldId id="343" r:id="rId35"/>
    <p:sldId id="346" r:id="rId36"/>
    <p:sldId id="349" r:id="rId37"/>
    <p:sldId id="352" r:id="rId38"/>
    <p:sldId id="355" r:id="rId39"/>
    <p:sldId id="358" r:id="rId40"/>
    <p:sldId id="361" r:id="rId41"/>
    <p:sldId id="364" r:id="rId42"/>
    <p:sldId id="367" r:id="rId43"/>
    <p:sldId id="370" r:id="rId44"/>
    <p:sldId id="373" r:id="rId45"/>
    <p:sldId id="376" r:id="rId46"/>
    <p:sldId id="379" r:id="rId47"/>
    <p:sldId id="382" r:id="rId48"/>
    <p:sldId id="385" r:id="rId49"/>
    <p:sldId id="388" r:id="rId50"/>
    <p:sldId id="391" r:id="rId51"/>
    <p:sldId id="394" r:id="rId52"/>
    <p:sldId id="397" r:id="rId53"/>
    <p:sldId id="400" r:id="rId54"/>
    <p:sldId id="403" r:id="rId55"/>
    <p:sldId id="406" r:id="rId56"/>
    <p:sldId id="409" r:id="rId57"/>
    <p:sldId id="412" r:id="rId58"/>
    <p:sldId id="415" r:id="rId59"/>
    <p:sldId id="418" r:id="rId60"/>
    <p:sldId id="421" r:id="rId61"/>
    <p:sldId id="424" r:id="rId62"/>
    <p:sldId id="427" r:id="rId63"/>
    <p:sldId id="430" r:id="rId64"/>
    <p:sldId id="433" r:id="rId65"/>
    <p:sldId id="436" r:id="rId66"/>
    <p:sldId id="439" r:id="rId67"/>
    <p:sldId id="442" r:id="rId68"/>
    <p:sldId id="445" r:id="rId69"/>
    <p:sldId id="448" r:id="rId70"/>
    <p:sldId id="451" r:id="rId71"/>
    <p:sldId id="454" r:id="rId72"/>
    <p:sldId id="457" r:id="rId73"/>
    <p:sldId id="460" r:id="rId74"/>
    <p:sldId id="463" r:id="rId75"/>
    <p:sldId id="466" r:id="rId76"/>
    <p:sldId id="469" r:id="rId77"/>
    <p:sldId id="472" r:id="rId78"/>
    <p:sldId id="475" r:id="rId79"/>
    <p:sldId id="478" r:id="rId80"/>
    <p:sldId id="481" r:id="rId81"/>
    <p:sldId id="484" r:id="rId82"/>
    <p:sldId id="487" r:id="rId83"/>
    <p:sldId id="490" r:id="rId84"/>
    <p:sldId id="493" r:id="rId85"/>
    <p:sldId id="496" r:id="rId86"/>
    <p:sldId id="499" r:id="rId87"/>
    <p:sldId id="502" r:id="rId88"/>
    <p:sldId id="505" r:id="rId89"/>
    <p:sldId id="508" r:id="rId90"/>
    <p:sldId id="511" r:id="rId91"/>
    <p:sldId id="514" r:id="rId92"/>
    <p:sldId id="517" r:id="rId93"/>
    <p:sldId id="520" r:id="rId94"/>
    <p:sldId id="523" r:id="rId95"/>
    <p:sldId id="526" r:id="rId96"/>
    <p:sldId id="529" r:id="rId97"/>
    <p:sldId id="532" r:id="rId98"/>
    <p:sldId id="535" r:id="rId99"/>
    <p:sldId id="538" r:id="rId100"/>
    <p:sldId id="541" r:id="rId101"/>
    <p:sldId id="544" r:id="rId102"/>
    <p:sldId id="547" r:id="rId103"/>
    <p:sldId id="550" r:id="rId104"/>
    <p:sldId id="553" r:id="rId105"/>
    <p:sldId id="556" r:id="rId106"/>
    <p:sldId id="559" r:id="rId107"/>
    <p:sldId id="562" r:id="rId108"/>
    <p:sldId id="565" r:id="rId109"/>
    <p:sldId id="568" r:id="rId110"/>
    <p:sldId id="571" r:id="rId111"/>
    <p:sldId id="574" r:id="rId112"/>
    <p:sldId id="577" r:id="rId113"/>
    <p:sldId id="580" r:id="rId114"/>
    <p:sldId id="583" r:id="rId115"/>
    <p:sldId id="586" r:id="rId116"/>
    <p:sldId id="589" r:id="rId117"/>
    <p:sldId id="592" r:id="rId118"/>
    <p:sldId id="595" r:id="rId119"/>
    <p:sldId id="598" r:id="rId120"/>
    <p:sldId id="601" r:id="rId121"/>
    <p:sldId id="604" r:id="rId122"/>
    <p:sldId id="607" r:id="rId123"/>
    <p:sldId id="610" r:id="rId124"/>
    <p:sldId id="613" r:id="rId125"/>
    <p:sldId id="616" r:id="rId126"/>
  </p:sldIdLst>
  <p:sldSz cx="12192000" cy="6858000"/>
  <p:notesSz cx="6858000" cy="9144000"/>
  <p:custDataLst>
    <p:tags r:id="rId1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tags" Target="tags/tag1.xml" /><Relationship Id="rId128" Type="http://schemas.openxmlformats.org/officeDocument/2006/relationships/presProps" Target="presProps.xml" /><Relationship Id="rId129" Type="http://schemas.openxmlformats.org/officeDocument/2006/relationships/viewProps" Target="viewProps.xml" /><Relationship Id="rId13" Type="http://schemas.openxmlformats.org/officeDocument/2006/relationships/slide" Target="slides/slide7.xml" /><Relationship Id="rId130" Type="http://schemas.openxmlformats.org/officeDocument/2006/relationships/theme" Target="theme/theme1.xml" /><Relationship Id="rId131" Type="http://schemas.openxmlformats.org/officeDocument/2006/relationships/tableStyles" Target="tableStyles.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17" Type="http://schemas.openxmlformats.org/officeDocument/2006/relationships/slide" Target="slides/slide11.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9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A8A71FFB-4E7E-473C-88DB-1340825C8F61}"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BFA82AB2-364F-4BDA-8AC9-7984C715546E}"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54F549A2-CF5A-436C-907E-3A687E9652DA}"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0C116F09-5064-448A-81BF-1B4B9B547514}"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7C349662-F88F-43AD-835F-42F01C9619AE}"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30DC63D5-53E2-4C7E-B7C7-FDC60113299D}"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C86566F5-8D2E-4954-913D-1EFCBED0907B}"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B7F4ED6E-76E6-40D8-B0F9-09EDDE841939}"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54125353-6479-49CB-8B77-FC4D67149090}"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ED137E9A-E5E5-40EB-AFE7-4880CF41A387}"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D81264D1-2B14-4406-8F03-69116662F3CB}"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9E0523F6-58AF-4E3D-BDFB-EB2E0163ED0D}"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FF3E6455-B2A4-4952-B3D7-331540B31F31}"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FFF55A81-F6AD-40EE-BDA2-A2A3D575BE23}"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D6DE1F31-88AD-422A-B16C-2C9BD9951FF0}"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63A1C593-65D0-4073-BCC9-577B9352EA97}" type="datetimeFigureOut">
              <a:rPr lang="en-US" smtClean="0"/>
              <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EE154F96-B67A-4209-BC95-90318CF8C3BA}"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83098257-3B71-4DAF-B352-BBFED7884285}"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A742E24F-9874-4BF3-8990-33755DA3281F}"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endParaRPr lang="en-US" smtClean="0"/>
          </a:p>
        </p:txBody>
      </p:sp>
      <p:sp>
        <p:nvSpPr>
          <p:cNvPr id="4" name="Date Placeholder 3"/>
          <p:cNvSpPr>
            <a:spLocks noGrp="1"/>
          </p:cNvSpPr>
          <p:nvPr>
            <p:ph type="dt" sz="half" idx="2"/>
          </p:nvPr>
        </p:nvSpPr>
        <p:spPr/>
        <p:txBody>
          <a:bodyPr/>
          <a:lstStyle/>
          <a:p>
            <a:fld id="{8FE33C07-16C8-4BCA-9CFF-47A0BC6D676E}"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3"/>
          </p:nvPr>
        </p:nvSpPr>
        <p:spPr/>
        <p:txBody>
          <a:bodyPr/>
          <a:lstStyle/>
          <a:p>
            <a:fld id="{F5A7CC7E-3D76-477D-B37D-CA16B20B4CB4}" type="datetimeFigureOut">
              <a:rPr lang="en-US" smtClean="0"/>
              <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5"/>
          </p:nvPr>
        </p:nvSpPr>
        <p:spPr/>
        <p:txBody>
          <a:bodyPr/>
          <a:lstStyle/>
          <a:p>
            <a:fld id="{56437E72-F2A5-42F2-A410-23A5E5ED6B69}" type="datetimeFigureOut">
              <a:rPr lang="en-US" smtClean="0"/>
              <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98100BE9-E1F7-477D-BF0B-91EEEC827146}" type="datetimeFigureOut">
              <a:rPr lang="en-US" smtClean="0"/>
              <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433F0542-6C23-4E80-915B-72EC633D1212}"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ED1F33D7-F745-4146-BDFF-518A7836DF5A}" type="datetimeFigureOut">
              <a:rPr lang="en-US" smtClean="0"/>
              <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9648A5A1-6616-4351-9352-4BB5DF6D344E}" type="datetimeFigureOut">
              <a:rPr lang="en-US" smtClean="0"/>
              <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532C3811-9389-4FC2-8A9F-2B4FE86150CE}" type="datetimeFigureOut">
              <a:rPr lang="en-US" smtClean="0"/>
              <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99E556A8-C619-4E38-8D79-7C6ED83C5CCC}"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AEADF319-BAD8-49FE-BFCA-77A3D93EFF06}"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83098257-3B71-4DAF-B352-BBFED7884285}"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A742E24F-9874-4BF3-8990-33755DA3281F}"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endParaRPr lang="en-US" smtClean="0"/>
          </a:p>
        </p:txBody>
      </p:sp>
      <p:sp>
        <p:nvSpPr>
          <p:cNvPr id="4" name="Date Placeholder 3"/>
          <p:cNvSpPr>
            <a:spLocks noGrp="1"/>
          </p:cNvSpPr>
          <p:nvPr>
            <p:ph type="dt" sz="half" idx="2"/>
          </p:nvPr>
        </p:nvSpPr>
        <p:spPr/>
        <p:txBody>
          <a:bodyPr/>
          <a:lstStyle/>
          <a:p>
            <a:fld id="{8FE33C07-16C8-4BCA-9CFF-47A0BC6D676E}"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3"/>
          </p:nvPr>
        </p:nvSpPr>
        <p:spPr/>
        <p:txBody>
          <a:bodyPr/>
          <a:lstStyle/>
          <a:p>
            <a:fld id="{F5A7CC7E-3D76-477D-B37D-CA16B20B4CB4}" type="datetimeFigureOut">
              <a:rPr lang="en-US" smtClean="0"/>
              <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5"/>
          </p:nvPr>
        </p:nvSpPr>
        <p:spPr/>
        <p:txBody>
          <a:bodyPr/>
          <a:lstStyle/>
          <a:p>
            <a:fld id="{56437E72-F2A5-42F2-A410-23A5E5ED6B69}" type="datetimeFigureOut">
              <a:rPr lang="en-US" smtClean="0"/>
              <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4A583AE3-933F-4CEB-B2A0-CBFB55D51A29}"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98100BE9-E1F7-477D-BF0B-91EEEC827146}" type="datetimeFigureOut">
              <a:rPr lang="en-US" smtClean="0"/>
              <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ED1F33D7-F745-4146-BDFF-518A7836DF5A}" type="datetimeFigureOut">
              <a:rPr lang="en-US" smtClean="0"/>
              <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9648A5A1-6616-4351-9352-4BB5DF6D344E}" type="datetimeFigureOut">
              <a:rPr lang="en-US" smtClean="0"/>
              <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532C3811-9389-4FC2-8A9F-2B4FE86150CE}" type="datetimeFigureOut">
              <a:rPr lang="en-US" smtClean="0"/>
              <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99E556A8-C619-4E38-8D79-7C6ED83C5CCC}"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AEADF319-BAD8-49FE-BFCA-77A3D93EFF06}"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7A13ADCE-83EE-4D9F-BCFB-19895DDEC9A6}"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4FABA068-4CCA-4C10-870A-A3C8C201A562}"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B9FB846A-69C5-42B1-BD00-C0171BB8F3F9}"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99285EF1-6534-4F5F-A228-56D16EA767C5}"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1C593-65D0-4073-BCC9-577B9352EA97}" type="datetimeFigureOut">
              <a:rPr lang="en-US" smtClean="0"/>
              <a:t/>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iming/>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D0B7A-F5DD-4F40-B4CB-3B2C354B893A}" type="datetimeFigureOut">
              <a:rPr lang="en-US" smtClean="0"/>
              <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AE1883-0942-4AA3-9DB2-9C7C3A0314B1}" type="slidenum">
              <a:rPr lang="en-US" smtClean="0"/>
              <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D0B7A-F5DD-4F40-B4CB-3B2C354B893A}" type="datetimeFigureOut">
              <a:rPr lang="en-US" smtClean="0"/>
              <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AE1883-0942-4AA3-9DB2-9C7C3A0314B1}" type="slidenum">
              <a:rPr lang="en-US" smtClean="0"/>
              <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34.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100.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101.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02.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03.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6.png" /></Relationships>
</file>

<file path=ppt/slides/_rels/slide104.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7.png" /></Relationships>
</file>

<file path=ppt/slides/_rels/slide105.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06.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07.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08.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09.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110.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11.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12.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13.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14.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15.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16.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17.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18.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19.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37.xml" /></Relationships>
</file>

<file path=ppt/slides/_rels/slide120.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34.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1.png"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34.xm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2.png"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png"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4.png"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5.png" /><Relationship Id="rId3" Type="http://schemas.openxmlformats.org/officeDocument/2006/relationships/image" Target="../media/image4.png"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4.png"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4.png"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4.png"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4.png"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4.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81.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82.xml.rels>&#65279;<?xml version="1.0" encoding="utf-8" standalone="yes"?><Relationships xmlns="http://schemas.openxmlformats.org/package/2006/relationships"><Relationship Id="rId1" Type="http://schemas.openxmlformats.org/officeDocument/2006/relationships/slideLayout" Target="../slideLayouts/slideLayout34.xml" /></Relationships>
</file>

<file path=ppt/slides/_rels/slide83.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84.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85.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86.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87.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88.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89.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90.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91.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notesSlide" Target="../notesSlides/notesSlide1.xml" /></Relationships>
</file>

<file path=ppt/slides/_rels/slide92.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93.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94.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95.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96.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97.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98.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99.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Subtitle 2"/>
          <p:cNvSpPr>
            <a:spLocks noGrp="1"/>
          </p:cNvSpPr>
          <p:nvPr>
            <p:ph type="subTitle" idx="1"/>
          </p:nvPr>
        </p:nvSpPr>
        <p:spPr>
          <a:xfrm>
            <a:off x="888365" y="589915"/>
            <a:ext cx="10682605" cy="5409565"/>
          </a:xfrm>
        </p:spPr>
        <p:txBody>
          <a:bodyPr>
            <a:normAutofit/>
          </a:bodyPr>
          <a:lstStyle/>
          <a:p>
            <a:pPr algn="just"/>
            <a:r>
              <a:rPr lang="en-US" sz="4890">
                <a:latin typeface="Times New Roman" panose="02020603050405020304" charset="0"/>
                <a:cs typeface="Times New Roman" panose="02020603050405020304" charset="0"/>
                <a:sym typeface="+mn-ea"/>
              </a:rPr>
              <a:t>                                           </a:t>
            </a:r>
            <a:endParaRPr lang="en-US" sz="3600">
              <a:latin typeface="Times New Roman" panose="02020603050405020304" charset="0"/>
              <a:cs typeface="Times New Roman" panose="02020603050405020304" charset="0"/>
              <a:sym typeface="+mn-ea"/>
            </a:endParaRPr>
          </a:p>
          <a:p>
            <a:pPr algn="just"/>
            <a:r>
              <a:rPr lang="en-US" sz="3555">
                <a:solidFill>
                  <a:srgbClr val="00B050"/>
                </a:solidFill>
                <a:latin typeface="Times New Roman" panose="02020603050405020304" charset="0"/>
                <a:cs typeface="Times New Roman" panose="02020603050405020304" charset="0"/>
              </a:rPr>
              <a:t>History of C programming</a:t>
            </a:r>
            <a:endParaRPr lang="en-US" sz="3555">
              <a:solidFill>
                <a:srgbClr val="00B050"/>
              </a:solidFill>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The C language was developed by Dennis Ritchie in 1970s at AT&amp;T Bell laboratories.</a:t>
            </a:r>
            <a:endParaRPr lang="en-IN" sz="1600">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Initially it was designed for programming in the operating system called UNIX.</a:t>
            </a:r>
            <a:endParaRPr lang="en-IN" sz="1600">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After the advent of C, the whole UNIX is rewritten using it. Now almost the entire UNIX operating system and the tools supplied with it including the C complier itself are written in C. </a:t>
            </a:r>
            <a:endParaRPr lang="en-IN" sz="1600">
              <a:latin typeface="Times New Roman" panose="02020603050405020304" charset="0"/>
              <a:cs typeface="Times New Roman" panose="02020603050405020304" charset="0"/>
              <a:sym typeface="+mn-ea"/>
            </a:endParaRPr>
          </a:p>
          <a:p>
            <a:pPr marL="342900" indent="-342900" algn="just">
              <a:lnSpc>
                <a:spcPct val="150000"/>
              </a:lnSpc>
              <a:buFont typeface="Arial" pitchFamily="34" charset="0"/>
              <a:buChar char="•"/>
            </a:pPr>
            <a:r>
              <a:rPr lang="en-US" altLang="en-IN" sz="1600">
                <a:latin typeface="Times New Roman" panose="02020603050405020304" charset="0"/>
                <a:cs typeface="Times New Roman" panose="02020603050405020304" charset="0"/>
                <a:sym typeface="+mn-ea"/>
              </a:rPr>
              <a:t>The C language  is derived from B language, which was written by ken Thompson at AT&amp;T laboratories. </a:t>
            </a:r>
            <a:endParaRPr lang="en-US" altLang="en-IN" sz="1600">
              <a:latin typeface="Times New Roman" panose="02020603050405020304" charset="0"/>
              <a:cs typeface="Times New Roman" panose="02020603050405020304" charset="0"/>
              <a:sym typeface="+mn-ea"/>
            </a:endParaRPr>
          </a:p>
          <a:p>
            <a:pPr marL="342900" indent="-342900" algn="just">
              <a:lnSpc>
                <a:spcPct val="150000"/>
              </a:lnSpc>
              <a:buFont typeface="Arial" pitchFamily="34" charset="0"/>
              <a:buChar char="•"/>
            </a:pPr>
            <a:r>
              <a:rPr lang="en-US" altLang="en-IN" sz="1600">
                <a:latin typeface="Times New Roman" panose="02020603050405020304" charset="0"/>
                <a:cs typeface="Times New Roman" panose="02020603050405020304" charset="0"/>
                <a:sym typeface="+mn-ea"/>
              </a:rPr>
              <a:t>The B language was adopted from from a language called BCPL(Basic Combined Programming Language),which was developed by Martin Richards at Cambridge University.</a:t>
            </a:r>
            <a:endParaRPr lang="en-IN" sz="1600">
              <a:latin typeface="Times New Roman" panose="02020603050405020304" charset="0"/>
              <a:cs typeface="Times New Roman" panose="02020603050405020304" charset="0"/>
              <a:sym typeface="+mn-ea"/>
            </a:endParaRPr>
          </a:p>
          <a:p>
            <a:pPr marL="457200" indent="-457200" algn="just"/>
            <a:endParaRPr lang="en-IN" sz="2800"/>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73710"/>
            <a:ext cx="10515600" cy="5703570"/>
          </a:xfrm>
        </p:spPr>
        <p:txBody>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Stack</a:t>
            </a:r>
            <a:endParaRPr lang="en-US" sz="1600">
              <a:solidFill>
                <a:srgbClr val="FF0000"/>
              </a:solidFill>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When we define a function and call that function then we use the stack frame.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The variables which are declared inside the function are stored in the stack. The function arguments are also stored in the function as the arguments are also a part of the function.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The stack section plays a very important role in the memory because whenever the function is called, a new stack frame is created.</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Heap</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Heap memory is used for the dynamic memory allocation. Heap memory begins from the end of the uninitialized data segment and grows upwards to the higher addresses. </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malloc() and calloc() functions are used to allocate the memory in the heap.</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0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 Box 4"/>
          <p:cNvSpPr txBox="1"/>
          <p:nvPr/>
        </p:nvSpPr>
        <p:spPr>
          <a:xfrm>
            <a:off x="878205" y="305435"/>
            <a:ext cx="10435590" cy="230695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nSpc>
                <a:spcPct val="150000"/>
              </a:lnSpc>
              <a:buFont typeface="Wingdings" panose="05000000000000000000" charset="0"/>
              <a:buNone/>
            </a:pPr>
            <a:r>
              <a:rPr lang="en-US" sz="1600" b="1">
                <a:latin typeface="Times New Roman" panose="02020603050405020304" charset="0"/>
                <a:cs typeface="Times New Roman" panose="02020603050405020304" charset="0"/>
              </a:rPr>
              <a:t>Advantages of Using Functions in C Programming</a:t>
            </a:r>
            <a:endParaRPr lang="en-US" sz="1600" b="1">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rPr>
              <a:t>It will reduce the time complexity</a:t>
            </a:r>
            <a:endParaRPr 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sym typeface="+mn-ea"/>
              </a:rPr>
              <a:t>One of the primary achievements of the C functions is reusability.</a:t>
            </a:r>
            <a:endParaRPr lang="en-US" sz="1600">
              <a:latin typeface="Times New Roman" panose="02020603050405020304" charset="0"/>
              <a:cs typeface="Times New Roman" panose="02020603050405020304" charset="0"/>
              <a:sym typeface="+mn-ea"/>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sym typeface="+mn-ea"/>
              </a:rPr>
              <a:t>we can call a function any place in program</a:t>
            </a:r>
            <a:endParaRPr lang="en-US" sz="1600">
              <a:latin typeface="Times New Roman" panose="02020603050405020304" charset="0"/>
              <a:cs typeface="Times New Roman" panose="02020603050405020304" charset="0"/>
              <a:sym typeface="+mn-ea"/>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sym typeface="+mn-ea"/>
              </a:rPr>
              <a:t>can easily correct or debug the program</a:t>
            </a:r>
            <a:endParaRPr 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rPr>
              <a:t>We can perform the tracking of a large C program pretty easily if we divide it into various functions.</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0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itle 1"/>
          <p:cNvSpPr>
            <a:spLocks noGrp="1"/>
          </p:cNvSpPr>
          <p:nvPr/>
        </p:nvSpPr>
        <p:spPr>
          <a:xfrm>
            <a:off x="1391285" y="2234565"/>
            <a:ext cx="6731635" cy="838835"/>
          </a:xfrm>
          <a:prstGeom prst="rect">
            <a:avLst/>
          </a:prstGeom>
          <a:noFill/>
          <a:ln w="9525">
            <a:noFill/>
          </a:ln>
        </p:spPr>
        <p:txBody>
          <a:bodyPr anchor="b" anchorCtr="0"/>
          <a:lstStyle>
            <a:defPPr>
              <a:defRPr lang="en-US"/>
            </a:defPPr>
            <a:lvl1pPr marL="0" lvl="0" indent="0" algn="ctr" defTabSz="914400" rtl="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latin typeface="Times New Roman" panose="02020603050405020304" charset="0"/>
                <a:cs typeface="Times New Roman" panose="02020603050405020304" charset="0"/>
              </a:rPr>
              <a:t>Recursion and Macros</a:t>
            </a:r>
            <a:endParaRPr lang="en-US" sz="4000" b="1">
              <a:latin typeface="Times New Roman" panose="02020603050405020304" charset="0"/>
              <a:cs typeface="Times New Roman" panose="02020603050405020304" charset="0"/>
            </a:endParaRPr>
          </a:p>
        </p:txBody>
      </p:sp>
    </p:spTree>
  </p:cSld>
  <p:clrMapOvr>
    <a:masterClrMapping/>
  </p:clrMapOvr>
  <p:transition/>
  <p:timing/>
</p:sld>
</file>

<file path=ppt/slides/slide10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520065" y="600710"/>
            <a:ext cx="2888615" cy="39814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Introduction</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74750"/>
            <a:ext cx="10972800" cy="370776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Recursion is the process which comes into existence when a function calls a copy of itself to work on a smaller problem. Any function which calls itself is called recursive function, and such function calls are called recursive calls.</a:t>
            </a:r>
            <a:endParaRPr lang="en-US" sz="16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Recursion involves several numbers of recursive calls. However, it is important to impose a termination condition of recursion. </a:t>
            </a:r>
            <a:endParaRPr lang="en-US" sz="16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Recursion cannot be applied to all the problem, but it is more useful for the tasks that can be defined in terms of similar subtasks. For Example, recursion may be applied to sorting, searching, and traversal problems.</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0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419100" y="421005"/>
            <a:ext cx="2345055" cy="52959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t>Example 1:</a:t>
            </a:r>
            <a:endParaRPr lang="en-US" sz="2000" b="1"/>
          </a:p>
        </p:txBody>
      </p:sp>
      <p:sp>
        <p:nvSpPr>
          <p:cNvPr id="3" name="Content Placeholder 2"/>
          <p:cNvSpPr>
            <a:spLocks noGrp="1"/>
          </p:cNvSpPr>
          <p:nvPr/>
        </p:nvSpPr>
        <p:spPr>
          <a:xfrm>
            <a:off x="858520" y="950595"/>
            <a:ext cx="5376545" cy="574103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Calculate the factorial of a number using recursion</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#include &lt;stdio.h&gt;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int fact (int);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int main()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int n,f;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printf("Enter the number whose factorial you want to calculate?");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scanf("%d",&amp;n);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f = fact(n);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printf("factorial = %d",f);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int fact(int 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if (n==0)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return 0;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else if ( n == 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return 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else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return n*fact(n-1);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p:txBody>
      </p:sp>
      <p:pic>
        <p:nvPicPr>
          <p:cNvPr id="8" name="Content Placeholder 3" descr="recursion (1)"/>
          <p:cNvPicPr>
            <a:picLocks noChangeAspect="1"/>
          </p:cNvPicPr>
          <p:nvPr/>
        </p:nvPicPr>
        <p:blipFill>
          <a:blip r:embed="rId2"/>
          <a:stretch>
            <a:fillRect/>
          </a:stretch>
        </p:blipFill>
        <p:spPr>
          <a:xfrm>
            <a:off x="7239000" y="2197100"/>
            <a:ext cx="4953000" cy="3248025"/>
          </a:xfrm>
          <a:prstGeom prst="rect">
            <a:avLst/>
          </a:prstGeom>
          <a:noFill/>
          <a:ln w="9525">
            <a:noFill/>
          </a:ln>
        </p:spPr>
      </p:pic>
    </p:spTree>
  </p:cSld>
  <p:clrMapOvr>
    <a:masterClrMapping/>
  </p:clrMapOvr>
  <p:transition/>
  <p:timing/>
</p:sld>
</file>

<file path=ppt/slides/slide10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48285" y="596265"/>
            <a:ext cx="2142490" cy="54610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rPr>
              <a:t>Example 2</a:t>
            </a:r>
            <a:endParaRPr lang="en-US" sz="2000" b="1">
              <a:latin typeface="Times New Roman" panose="02020603050405020304" charset="0"/>
              <a:cs typeface="Times New Roman" panose="02020603050405020304" charset="0"/>
            </a:endParaRPr>
          </a:p>
        </p:txBody>
      </p:sp>
      <p:sp>
        <p:nvSpPr>
          <p:cNvPr id="3" name="Content Placeholder 2"/>
          <p:cNvSpPr>
            <a:spLocks noGrp="1"/>
          </p:cNvSpPr>
          <p:nvPr/>
        </p:nvSpPr>
        <p:spPr>
          <a:xfrm>
            <a:off x="594995" y="1142365"/>
            <a:ext cx="5376545" cy="552704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eaLnBrk="1" latinLnBrk="0" hangingPunct="1">
              <a:spcBef>
                <a:spcPct val="0"/>
              </a:spcBef>
              <a:buNone/>
            </a:pPr>
            <a:r>
              <a:rPr lang="en-US" sz="1400"/>
              <a:t>Sum of Natural Numbers Using Recursion</a:t>
            </a:r>
            <a:endParaRPr lang="en-US" sz="1400"/>
          </a:p>
          <a:p>
            <a:pPr marL="0" indent="0" eaLnBrk="1" latinLnBrk="0" hangingPunct="1">
              <a:spcBef>
                <a:spcPct val="0"/>
              </a:spcBef>
              <a:buNone/>
            </a:pPr>
            <a:r>
              <a:rPr lang="en-US" sz="1400"/>
              <a:t>#include &lt;stdio.h&gt;</a:t>
            </a:r>
            <a:endParaRPr lang="en-US" sz="1400"/>
          </a:p>
          <a:p>
            <a:pPr marL="0" indent="0" eaLnBrk="1" latinLnBrk="0" hangingPunct="1">
              <a:spcBef>
                <a:spcPct val="0"/>
              </a:spcBef>
              <a:buNone/>
            </a:pPr>
            <a:r>
              <a:rPr lang="en-US" sz="1400"/>
              <a:t>int sum(int n);</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int main( ) </a:t>
            </a:r>
            <a:endParaRPr lang="en-US" sz="1400"/>
          </a:p>
          <a:p>
            <a:pPr marL="0" indent="0" eaLnBrk="1" latinLnBrk="0" hangingPunct="1">
              <a:spcBef>
                <a:spcPct val="0"/>
              </a:spcBef>
              <a:buNone/>
            </a:pPr>
            <a:r>
              <a:rPr lang="en-US" sz="1400"/>
              <a:t>{</a:t>
            </a:r>
            <a:endParaRPr lang="en-US" sz="1400"/>
          </a:p>
          <a:p>
            <a:pPr marL="0" indent="0" eaLnBrk="1" latinLnBrk="0" hangingPunct="1">
              <a:spcBef>
                <a:spcPct val="0"/>
              </a:spcBef>
              <a:buNone/>
            </a:pPr>
            <a:r>
              <a:rPr lang="en-US" sz="1400"/>
              <a:t>    int number, result ;</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    printf("Enter a positive integer :");</a:t>
            </a:r>
            <a:endParaRPr lang="en-US" sz="1400"/>
          </a:p>
          <a:p>
            <a:pPr marL="0" indent="0" eaLnBrk="1" latinLnBrk="0" hangingPunct="1">
              <a:spcBef>
                <a:spcPct val="0"/>
              </a:spcBef>
              <a:buNone/>
            </a:pPr>
            <a:r>
              <a:rPr lang="en-US" sz="1400"/>
              <a:t>    scanf("%d", &amp;number) ;</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    result = sum(number) ;</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    printf("sum = %d", result) ;</a:t>
            </a:r>
            <a:endParaRPr lang="en-US" sz="1400"/>
          </a:p>
          <a:p>
            <a:pPr marL="0" indent="0" eaLnBrk="1" latinLnBrk="0" hangingPunct="1">
              <a:spcBef>
                <a:spcPct val="0"/>
              </a:spcBef>
              <a:buNone/>
            </a:pPr>
            <a:r>
              <a:rPr lang="en-US" sz="1400"/>
              <a:t>    return 0 ;</a:t>
            </a:r>
            <a:endParaRPr lang="en-US" sz="1400"/>
          </a:p>
          <a:p>
            <a:pPr marL="0" indent="0" eaLnBrk="1" latinLnBrk="0" hangingPunct="1">
              <a:spcBef>
                <a:spcPct val="0"/>
              </a:spcBef>
              <a:buNone/>
            </a:pPr>
            <a:r>
              <a:rPr lang="en-US" sz="1400"/>
              <a:t>}</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int sum(int n)</a:t>
            </a:r>
            <a:endParaRPr lang="en-US" sz="1400"/>
          </a:p>
          <a:p>
            <a:pPr marL="0" indent="0" eaLnBrk="1" latinLnBrk="0" hangingPunct="1">
              <a:spcBef>
                <a:spcPct val="0"/>
              </a:spcBef>
              <a:buNone/>
            </a:pPr>
            <a:r>
              <a:rPr lang="en-US" sz="1400"/>
              <a:t> {</a:t>
            </a:r>
            <a:endParaRPr lang="en-US" sz="1400"/>
          </a:p>
          <a:p>
            <a:pPr marL="0" indent="0" eaLnBrk="1" latinLnBrk="0" hangingPunct="1">
              <a:spcBef>
                <a:spcPct val="0"/>
              </a:spcBef>
              <a:buNone/>
            </a:pPr>
            <a:r>
              <a:rPr lang="en-US" sz="1400"/>
              <a:t>    if (n != 0)</a:t>
            </a:r>
            <a:endParaRPr lang="en-US" sz="1400"/>
          </a:p>
          <a:p>
            <a:pPr marL="0" indent="0" eaLnBrk="1" latinLnBrk="0" hangingPunct="1">
              <a:spcBef>
                <a:spcPct val="0"/>
              </a:spcBef>
              <a:buNone/>
            </a:pPr>
            <a:r>
              <a:rPr lang="en-US" sz="1400"/>
              <a:t>        // sum() function calls itself</a:t>
            </a:r>
            <a:endParaRPr lang="en-US" sz="1400"/>
          </a:p>
          <a:p>
            <a:pPr marL="0" indent="0" eaLnBrk="1" latinLnBrk="0" hangingPunct="1">
              <a:spcBef>
                <a:spcPct val="0"/>
              </a:spcBef>
              <a:buNone/>
            </a:pPr>
            <a:r>
              <a:rPr lang="en-US" sz="1400"/>
              <a:t>        return n + sum(n-1) ; </a:t>
            </a:r>
            <a:endParaRPr lang="en-US" sz="1400"/>
          </a:p>
          <a:p>
            <a:pPr marL="0" indent="0" eaLnBrk="1" latinLnBrk="0" hangingPunct="1">
              <a:spcBef>
                <a:spcPct val="0"/>
              </a:spcBef>
              <a:buNone/>
            </a:pPr>
            <a:r>
              <a:rPr lang="en-US" sz="1400"/>
              <a:t>    else</a:t>
            </a:r>
            <a:endParaRPr lang="en-US" sz="1400"/>
          </a:p>
          <a:p>
            <a:pPr marL="0" indent="0" eaLnBrk="1" latinLnBrk="0" hangingPunct="1">
              <a:spcBef>
                <a:spcPct val="0"/>
              </a:spcBef>
              <a:buNone/>
            </a:pPr>
            <a:r>
              <a:rPr lang="en-US" sz="1400"/>
              <a:t>        return n ;</a:t>
            </a:r>
            <a:endParaRPr lang="en-US" sz="1400"/>
          </a:p>
          <a:p>
            <a:pPr marL="0" indent="0" eaLnBrk="1" latinLnBrk="0" hangingPunct="1">
              <a:spcBef>
                <a:spcPct val="0"/>
              </a:spcBef>
              <a:buNone/>
            </a:pPr>
            <a:r>
              <a:rPr lang="en-US" sz="1400"/>
              <a:t>}</a:t>
            </a:r>
            <a:endParaRPr lang="en-US" sz="1400"/>
          </a:p>
        </p:txBody>
      </p:sp>
      <p:pic>
        <p:nvPicPr>
          <p:cNvPr id="7" name="Content Placeholder 6"/>
          <p:cNvPicPr>
            <a:picLocks noChangeAspect="1"/>
          </p:cNvPicPr>
          <p:nvPr/>
        </p:nvPicPr>
        <p:blipFill>
          <a:blip r:embed="rId2"/>
          <a:srcRect l="48227" t="19192" r="26792"/>
          <a:stretch>
            <a:fillRect/>
          </a:stretch>
        </p:blipFill>
        <p:spPr>
          <a:xfrm>
            <a:off x="6205855" y="880110"/>
            <a:ext cx="5376545" cy="5789930"/>
          </a:xfrm>
          <a:prstGeom prst="rect">
            <a:avLst/>
          </a:prstGeom>
          <a:noFill/>
          <a:ln w="9525">
            <a:noFill/>
          </a:ln>
        </p:spPr>
      </p:pic>
    </p:spTree>
  </p:cSld>
  <p:clrMapOvr>
    <a:masterClrMapping/>
  </p:clrMapOvr>
  <p:transition/>
  <p:timing/>
</p:sld>
</file>

<file path=ppt/slides/slide10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346075" y="684530"/>
            <a:ext cx="3520440" cy="58801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1.Direct Recursion</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843280" y="1721485"/>
            <a:ext cx="10972800" cy="341503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1600">
                <a:latin typeface="Times New Roman" panose="02020603050405020304" charset="0"/>
                <a:cs typeface="Times New Roman" panose="02020603050405020304" charset="0"/>
              </a:rPr>
              <a:t>When a function calls itself within the same function repeatedly, it is called the direct recursion.</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fun(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chemeClr val="accent1">
                    <a:lumMod val="40000"/>
                    <a:lumOff val="60000"/>
                  </a:schemeClr>
                </a:solidFill>
                <a:latin typeface="Times New Roman" panose="02020603050405020304" charset="0"/>
                <a:cs typeface="Times New Roman" panose="02020603050405020304" charset="0"/>
              </a:rPr>
              <a:t>// write some code</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fun(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chemeClr val="accent1">
                    <a:lumMod val="40000"/>
                    <a:lumOff val="60000"/>
                  </a:schemeClr>
                </a:solidFill>
                <a:latin typeface="Times New Roman" panose="02020603050405020304" charset="0"/>
                <a:cs typeface="Times New Roman" panose="02020603050405020304" charset="0"/>
              </a:rPr>
              <a:t>// some code  </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 </a:t>
            </a:r>
            <a:endParaRPr lang="en-IN" altLang="en-US" sz="2000">
              <a:latin typeface="Times New Roman" panose="02020603050405020304" charset="0"/>
              <a:cs typeface="Times New Roman" panose="02020603050405020304" charset="0"/>
            </a:endParaRPr>
          </a:p>
        </p:txBody>
      </p:sp>
      <p:sp>
        <p:nvSpPr>
          <p:cNvPr id="4" name="Text Box 3"/>
          <p:cNvSpPr txBox="1"/>
          <p:nvPr/>
        </p:nvSpPr>
        <p:spPr>
          <a:xfrm>
            <a:off x="4091940" y="254635"/>
            <a:ext cx="517652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u="sng">
                <a:solidFill>
                  <a:schemeClr val="tx1"/>
                </a:solidFill>
                <a:latin typeface="Times New Roman" panose="02020603050405020304" charset="0"/>
                <a:cs typeface="Times New Roman" panose="02020603050405020304" charset="0"/>
                <a:sym typeface="+mn-ea"/>
              </a:rPr>
              <a:t>Types of the recursion</a:t>
            </a:r>
            <a:endParaRPr lang="en-US" sz="2200" b="1" u="sng">
              <a:solidFill>
                <a:schemeClr val="tx1"/>
              </a:solidFill>
              <a:latin typeface="Times New Roman" panose="02020603050405020304" charset="0"/>
              <a:cs typeface="Times New Roman" panose="02020603050405020304" charset="0"/>
              <a:sym typeface="+mn-ea"/>
            </a:endParaRPr>
          </a:p>
        </p:txBody>
      </p:sp>
    </p:spTree>
  </p:cSld>
  <p:clrMapOvr>
    <a:masterClrMapping/>
  </p:clrMapOvr>
  <p:transition/>
  <p:timing/>
</p:sld>
</file>

<file path=ppt/slides/slide10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72415" y="514350"/>
            <a:ext cx="2200910" cy="41211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74750"/>
            <a:ext cx="6059805" cy="546544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200">
                <a:latin typeface="Times New Roman" panose="02020603050405020304" charset="0"/>
                <a:cs typeface="Times New Roman" panose="02020603050405020304" charset="0"/>
              </a:rPr>
              <a:t>#include&lt;stdio.h&gt;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fibo_num (int i)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if ( i == 0)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0;                                 </a:t>
            </a:r>
            <a:r>
              <a:rPr lang="en-US" sz="1200">
                <a:solidFill>
                  <a:schemeClr val="accent1">
                    <a:lumMod val="40000"/>
                    <a:lumOff val="60000"/>
                  </a:schemeClr>
                </a:solidFill>
                <a:latin typeface="Times New Roman" panose="02020603050405020304" charset="0"/>
                <a:cs typeface="Times New Roman" panose="02020603050405020304" charset="0"/>
              </a:rPr>
              <a:t> //</a:t>
            </a:r>
            <a:r>
              <a:rPr lang="en-US" sz="1200">
                <a:solidFill>
                  <a:schemeClr val="accent1">
                    <a:lumMod val="40000"/>
                    <a:lumOff val="60000"/>
                  </a:schemeClr>
                </a:solidFill>
                <a:latin typeface="Times New Roman" panose="02020603050405020304" charset="0"/>
                <a:cs typeface="Times New Roman" panose="02020603050405020304" charset="0"/>
                <a:sym typeface="+mn-ea"/>
              </a:rPr>
              <a:t> if the num i is equal to 0, return 0;  </a:t>
            </a:r>
            <a:endParaRPr lang="en-US" sz="1200">
              <a:solidFill>
                <a:schemeClr val="accent1">
                  <a:lumMod val="40000"/>
                  <a:lumOff val="60000"/>
                </a:schemeClr>
              </a:solidFill>
              <a:latin typeface="Times New Roman" panose="02020603050405020304" charset="0"/>
              <a:cs typeface="Times New Roman" panose="02020603050405020304" charset="0"/>
            </a:endParaRPr>
          </a:p>
          <a:p>
            <a:pPr marL="0" indent="0">
              <a:buNone/>
            </a:pPr>
            <a:endParaRPr lang="en-US" sz="1200">
              <a:solidFill>
                <a:schemeClr val="accent1">
                  <a:lumMod val="40000"/>
                  <a:lumOff val="60000"/>
                </a:schemeClr>
              </a:solidFill>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if ( i == 1)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1;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fibo_num (i - 1) + fibonacci (i -2);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main ( )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i;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for ( i = 0; i &lt; 10; i++)         </a:t>
            </a:r>
            <a:r>
              <a:rPr lang="en-US" sz="1200">
                <a:solidFill>
                  <a:schemeClr val="accent1">
                    <a:lumMod val="40000"/>
                    <a:lumOff val="60000"/>
                  </a:schemeClr>
                </a:solidFill>
                <a:latin typeface="Times New Roman" panose="02020603050405020304" charset="0"/>
                <a:cs typeface="Times New Roman" panose="02020603050405020304" charset="0"/>
              </a:rPr>
              <a:t> </a:t>
            </a:r>
            <a:r>
              <a:rPr lang="en-US" sz="1200">
                <a:solidFill>
                  <a:schemeClr val="accent1">
                    <a:lumMod val="40000"/>
                    <a:lumOff val="60000"/>
                  </a:schemeClr>
                </a:solidFill>
                <a:latin typeface="Times New Roman" panose="02020603050405020304" charset="0"/>
                <a:cs typeface="Times New Roman" panose="02020603050405020304" charset="0"/>
                <a:sym typeface="+mn-ea"/>
              </a:rPr>
              <a:t>// use for loop to get the first 10 fibonacci series</a:t>
            </a:r>
            <a:r>
              <a:rPr lang="en-US" sz="1200">
                <a:latin typeface="Times New Roman" panose="02020603050405020304" charset="0"/>
                <a:cs typeface="Times New Roman" panose="02020603050405020304" charset="0"/>
                <a:sym typeface="+mn-ea"/>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printf (" %d \t ", fibo_num (i) ) ;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0;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p:txBody>
      </p:sp>
      <p:sp>
        <p:nvSpPr>
          <p:cNvPr id="5" name="Text Box 4"/>
          <p:cNvSpPr txBox="1"/>
          <p:nvPr/>
        </p:nvSpPr>
        <p:spPr>
          <a:xfrm>
            <a:off x="6131560" y="4509135"/>
            <a:ext cx="5222875" cy="9531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0 1 1 2 3 5 8 13 21 34</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0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622935" y="420370"/>
            <a:ext cx="3209925" cy="47117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2.Indirect Recursion</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870585" y="2153285"/>
            <a:ext cx="7141210" cy="418973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400">
                <a:latin typeface="Times New Roman" panose="02020603050405020304" charset="0"/>
                <a:cs typeface="Times New Roman" panose="02020603050405020304" charset="0"/>
              </a:rPr>
              <a:t>fun1()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solidFill>
                  <a:schemeClr val="accent1">
                    <a:lumMod val="40000"/>
                    <a:lumOff val="60000"/>
                  </a:schemeClr>
                </a:solidFill>
                <a:latin typeface="Times New Roman" panose="02020603050405020304" charset="0"/>
                <a:cs typeface="Times New Roman" panose="02020603050405020304" charset="0"/>
              </a:rPr>
              <a:t>//  write some code </a:t>
            </a: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fun2()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fun2()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solidFill>
                  <a:schemeClr val="accent1">
                    <a:lumMod val="40000"/>
                    <a:lumOff val="60000"/>
                  </a:schemeClr>
                </a:solidFill>
                <a:latin typeface="Times New Roman" panose="02020603050405020304" charset="0"/>
                <a:cs typeface="Times New Roman" panose="02020603050405020304" charset="0"/>
              </a:rPr>
              <a:t>// write some code </a:t>
            </a: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fun3()  </a:t>
            </a:r>
            <a:endParaRPr lang="en-US" sz="1400">
              <a:latin typeface="Times New Roman" panose="02020603050405020304" charset="0"/>
              <a:cs typeface="Times New Roman" panose="02020603050405020304" charset="0"/>
            </a:endParaRPr>
          </a:p>
          <a:p>
            <a:pPr marL="0" indent="0">
              <a:buNone/>
            </a:pPr>
            <a:r>
              <a:rPr lang="en-US" sz="1400">
                <a:solidFill>
                  <a:schemeClr val="accent1">
                    <a:lumMod val="40000"/>
                    <a:lumOff val="60000"/>
                  </a:schemeClr>
                </a:solidFill>
                <a:latin typeface="Times New Roman" panose="02020603050405020304" charset="0"/>
                <a:cs typeface="Times New Roman" panose="02020603050405020304" charset="0"/>
              </a:rPr>
              <a:t>// write some code  </a:t>
            </a:r>
            <a:endParaRPr lang="en-US" sz="1400">
              <a:solidFill>
                <a:schemeClr val="accent1">
                  <a:lumMod val="40000"/>
                  <a:lumOff val="60000"/>
                </a:schemeClr>
              </a:solidFill>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fun3()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solidFill>
                  <a:schemeClr val="accent1">
                    <a:lumMod val="40000"/>
                    <a:lumOff val="60000"/>
                  </a:schemeClr>
                </a:solidFill>
                <a:latin typeface="Times New Roman" panose="02020603050405020304" charset="0"/>
                <a:cs typeface="Times New Roman" panose="02020603050405020304" charset="0"/>
              </a:rPr>
              <a:t>// write some code  </a:t>
            </a:r>
            <a:endParaRPr lang="en-US" sz="1400">
              <a:solidFill>
                <a:schemeClr val="accent1">
                  <a:lumMod val="40000"/>
                  <a:lumOff val="60000"/>
                </a:schemeClr>
              </a:solidFill>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fun1()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p:txBody>
      </p:sp>
      <p:sp>
        <p:nvSpPr>
          <p:cNvPr id="4" name="Text Box 3"/>
          <p:cNvSpPr txBox="1"/>
          <p:nvPr/>
        </p:nvSpPr>
        <p:spPr>
          <a:xfrm>
            <a:off x="870585" y="1169035"/>
            <a:ext cx="10923270" cy="4603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sym typeface="+mn-ea"/>
              </a:rPr>
              <a:t>When a function is mutually called by another function in a circular manner, the function is called an indirect recursion function.</a:t>
            </a:r>
            <a:endParaRPr lang="en-US" sz="1600"/>
          </a:p>
        </p:txBody>
      </p:sp>
    </p:spTree>
  </p:cSld>
  <p:clrMapOvr>
    <a:masterClrMapping/>
  </p:clrMapOvr>
  <p:transition/>
  <p:timing/>
</p:sld>
</file>

<file path=ppt/slides/slide10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17805" y="362585"/>
            <a:ext cx="1878330" cy="41211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23570" y="774700"/>
            <a:ext cx="7843520" cy="594614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000"/>
              <a:t>#include &lt;stdio.h&gt;  </a:t>
            </a:r>
            <a:endParaRPr lang="en-US" sz="1000"/>
          </a:p>
          <a:p>
            <a:pPr marL="0" indent="0">
              <a:buNone/>
            </a:pPr>
            <a:r>
              <a:rPr lang="en-US" sz="1000"/>
              <a:t>// declaration of the odd and even() function  </a:t>
            </a:r>
            <a:endParaRPr lang="en-US" sz="1000"/>
          </a:p>
          <a:p>
            <a:pPr marL="0" indent="0">
              <a:buNone/>
            </a:pPr>
            <a:r>
              <a:rPr lang="en-US" sz="1000"/>
              <a:t>void odd(); // Add 1 when the function is odd()   </a:t>
            </a:r>
            <a:endParaRPr lang="en-US" sz="1000"/>
          </a:p>
          <a:p>
            <a:pPr marL="0" indent="0">
              <a:buNone/>
            </a:pPr>
            <a:r>
              <a:rPr lang="en-US" sz="1000"/>
              <a:t>void even(); // Subtract 1 when the function is even  </a:t>
            </a:r>
            <a:endParaRPr lang="en-US" sz="1000"/>
          </a:p>
          <a:p>
            <a:pPr marL="0" indent="0">
              <a:buNone/>
            </a:pPr>
            <a:r>
              <a:rPr lang="en-US" sz="1000"/>
              <a:t>int num = 1; // global variable   </a:t>
            </a:r>
            <a:endParaRPr lang="en-US" sz="1000"/>
          </a:p>
          <a:p>
            <a:pPr marL="0" indent="0">
              <a:buNone/>
            </a:pPr>
            <a:r>
              <a:rPr lang="en-US" sz="1000"/>
              <a:t>void odd ()  </a:t>
            </a:r>
            <a:endParaRPr lang="en-US" sz="1000"/>
          </a:p>
          <a:p>
            <a:pPr marL="0" indent="0">
              <a:buNone/>
            </a:pPr>
            <a:r>
              <a:rPr lang="en-US" sz="1000"/>
              <a:t>{     </a:t>
            </a:r>
            <a:endParaRPr lang="en-US" sz="1000"/>
          </a:p>
          <a:p>
            <a:pPr marL="0" indent="0">
              <a:buNone/>
            </a:pPr>
            <a:r>
              <a:rPr lang="en-US" sz="1000"/>
              <a:t>    // if statement check and execute the block till n is less than equal to 10  </a:t>
            </a:r>
            <a:endParaRPr lang="en-US" sz="1000"/>
          </a:p>
          <a:p>
            <a:pPr marL="0" indent="0">
              <a:buNone/>
            </a:pPr>
            <a:r>
              <a:rPr lang="en-US" sz="1000"/>
              <a:t>    if (num &lt;= 10)  </a:t>
            </a:r>
            <a:endParaRPr lang="en-US" sz="1000"/>
          </a:p>
          <a:p>
            <a:pPr marL="0" indent="0">
              <a:buNone/>
            </a:pPr>
            <a:r>
              <a:rPr lang="en-US" sz="1000"/>
              <a:t>    {  </a:t>
            </a:r>
            <a:endParaRPr lang="en-US" sz="1000"/>
          </a:p>
          <a:p>
            <a:pPr marL="0" indent="0">
              <a:buNone/>
            </a:pPr>
            <a:r>
              <a:rPr lang="en-US" sz="1000"/>
              <a:t>        printf (" %d ", num + 1);                                      </a:t>
            </a:r>
            <a:r>
              <a:rPr lang="en-US" sz="1000">
                <a:solidFill>
                  <a:schemeClr val="accent1">
                    <a:lumMod val="40000"/>
                    <a:lumOff val="60000"/>
                  </a:schemeClr>
                </a:solidFill>
              </a:rPr>
              <a:t>   // print a number by adding 1  </a:t>
            </a:r>
            <a:endParaRPr lang="en-US" sz="1000">
              <a:solidFill>
                <a:schemeClr val="accent1">
                  <a:lumMod val="40000"/>
                  <a:lumOff val="60000"/>
                </a:schemeClr>
              </a:solidFill>
            </a:endParaRPr>
          </a:p>
          <a:p>
            <a:pPr marL="0" indent="0">
              <a:buNone/>
            </a:pPr>
            <a:r>
              <a:rPr lang="en-US" sz="1000"/>
              <a:t>        num++;                                                           </a:t>
            </a:r>
            <a:r>
              <a:rPr lang="en-US" sz="1000">
                <a:solidFill>
                  <a:schemeClr val="accent1">
                    <a:lumMod val="40000"/>
                    <a:lumOff val="60000"/>
                  </a:schemeClr>
                </a:solidFill>
              </a:rPr>
              <a:t>     // increment by 1  </a:t>
            </a:r>
            <a:endParaRPr lang="en-US" sz="1000"/>
          </a:p>
          <a:p>
            <a:pPr marL="0" indent="0">
              <a:buNone/>
            </a:pPr>
            <a:r>
              <a:rPr lang="en-US" sz="1000"/>
              <a:t>        even();                                                           </a:t>
            </a:r>
            <a:r>
              <a:rPr lang="en-US" sz="1000">
                <a:solidFill>
                  <a:schemeClr val="accent1">
                    <a:lumMod val="40000"/>
                    <a:lumOff val="60000"/>
                  </a:schemeClr>
                </a:solidFill>
              </a:rPr>
              <a:t>     // invoke the even function</a:t>
            </a:r>
            <a:r>
              <a:rPr lang="en-US" sz="1000"/>
              <a:t>  </a:t>
            </a:r>
            <a:endParaRPr lang="en-US" sz="1000"/>
          </a:p>
          <a:p>
            <a:pPr marL="0" indent="0">
              <a:buNone/>
            </a:pPr>
            <a:r>
              <a:rPr lang="en-US" sz="1000"/>
              <a:t>    }  </a:t>
            </a:r>
            <a:endParaRPr lang="en-US" sz="1000"/>
          </a:p>
          <a:p>
            <a:pPr marL="0" indent="0">
              <a:buNone/>
            </a:pPr>
            <a:r>
              <a:rPr lang="en-US" sz="1000"/>
              <a:t>    return;  </a:t>
            </a:r>
            <a:endParaRPr lang="en-US" sz="1000"/>
          </a:p>
          <a:p>
            <a:pPr marL="0" indent="0">
              <a:buNone/>
            </a:pPr>
            <a:r>
              <a:rPr lang="en-US" sz="1000"/>
              <a:t>}  </a:t>
            </a:r>
            <a:endParaRPr lang="en-US" sz="1000"/>
          </a:p>
          <a:p>
            <a:pPr marL="0" indent="0">
              <a:buNone/>
            </a:pPr>
            <a:r>
              <a:rPr lang="en-US" sz="1000"/>
              <a:t>void even ()  </a:t>
            </a:r>
            <a:endParaRPr lang="en-US" sz="1000"/>
          </a:p>
          <a:p>
            <a:pPr marL="0" indent="0">
              <a:buNone/>
            </a:pPr>
            <a:r>
              <a:rPr lang="en-US" sz="1000"/>
              <a:t>{  </a:t>
            </a:r>
            <a:endParaRPr lang="en-US" sz="1000"/>
          </a:p>
          <a:p>
            <a:pPr marL="0" indent="0">
              <a:buNone/>
            </a:pPr>
            <a:r>
              <a:rPr lang="en-US" sz="1000"/>
              <a:t>    // if block check the condition that n is less than equal to 10  </a:t>
            </a:r>
            <a:endParaRPr lang="en-US" sz="1000"/>
          </a:p>
          <a:p>
            <a:pPr marL="0" indent="0">
              <a:buNone/>
            </a:pPr>
            <a:r>
              <a:rPr lang="en-US" sz="1000"/>
              <a:t>    if ( num &lt;= 10)  </a:t>
            </a:r>
            <a:endParaRPr lang="en-US" sz="1000"/>
          </a:p>
          <a:p>
            <a:pPr marL="0" indent="0">
              <a:buNone/>
            </a:pPr>
            <a:r>
              <a:rPr lang="en-US" sz="1000"/>
              <a:t>    {  </a:t>
            </a:r>
            <a:endParaRPr lang="en-US" sz="1000"/>
          </a:p>
          <a:p>
            <a:pPr marL="0" indent="0">
              <a:buNone/>
            </a:pPr>
            <a:r>
              <a:rPr lang="en-US" sz="1000"/>
              <a:t>        printf (" %d ", num - 1);                                   </a:t>
            </a:r>
            <a:r>
              <a:rPr lang="en-US" sz="1000">
                <a:solidFill>
                  <a:schemeClr val="accent1">
                    <a:lumMod val="40000"/>
                    <a:lumOff val="60000"/>
                  </a:schemeClr>
                </a:solidFill>
              </a:rPr>
              <a:t>// print a number by subtracting 1</a:t>
            </a:r>
            <a:r>
              <a:rPr lang="en-US" sz="1000"/>
              <a:t>   </a:t>
            </a:r>
            <a:endParaRPr lang="en-US" sz="1000"/>
          </a:p>
          <a:p>
            <a:pPr marL="0" indent="0">
              <a:buNone/>
            </a:pPr>
            <a:r>
              <a:rPr lang="en-US" sz="1000"/>
              <a:t>        num++;  </a:t>
            </a:r>
            <a:endParaRPr lang="en-US" sz="1000"/>
          </a:p>
          <a:p>
            <a:pPr marL="0" indent="0">
              <a:buNone/>
            </a:pPr>
            <a:r>
              <a:rPr lang="en-US" sz="1000"/>
              <a:t>        odd();                                                             </a:t>
            </a:r>
            <a:r>
              <a:rPr lang="en-US" sz="1000">
                <a:solidFill>
                  <a:schemeClr val="accent1">
                    <a:lumMod val="40000"/>
                    <a:lumOff val="60000"/>
                  </a:schemeClr>
                </a:solidFill>
              </a:rPr>
              <a:t> // call the odd() function</a:t>
            </a:r>
            <a:r>
              <a:rPr lang="en-US" sz="1000"/>
              <a:t>  </a:t>
            </a:r>
            <a:endParaRPr lang="en-US" sz="1000"/>
          </a:p>
          <a:p>
            <a:pPr marL="0" indent="0">
              <a:buNone/>
            </a:pPr>
            <a:r>
              <a:rPr lang="en-US" sz="1000"/>
              <a:t>    }  </a:t>
            </a:r>
            <a:endParaRPr lang="en-US" sz="1000"/>
          </a:p>
          <a:p>
            <a:pPr marL="0" indent="0">
              <a:buNone/>
            </a:pPr>
            <a:r>
              <a:rPr lang="en-US" sz="1000"/>
              <a:t>    return;  </a:t>
            </a:r>
            <a:endParaRPr lang="en-US" sz="1000"/>
          </a:p>
          <a:p>
            <a:pPr marL="0" indent="0">
              <a:buNone/>
            </a:pPr>
            <a:r>
              <a:rPr lang="en-US" sz="1000"/>
              <a:t>}  </a:t>
            </a:r>
            <a:endParaRPr lang="en-US" sz="1000"/>
          </a:p>
          <a:p>
            <a:pPr marL="0" indent="0">
              <a:buNone/>
            </a:pPr>
            <a:r>
              <a:rPr lang="en-US" sz="1000"/>
              <a:t>int main ()  </a:t>
            </a:r>
            <a:endParaRPr lang="en-US" sz="1000"/>
          </a:p>
          <a:p>
            <a:pPr marL="0" indent="0">
              <a:buNone/>
            </a:pPr>
            <a:r>
              <a:rPr lang="en-US" sz="1000"/>
              <a:t>{  </a:t>
            </a:r>
            <a:endParaRPr lang="en-US" sz="1000"/>
          </a:p>
          <a:p>
            <a:pPr marL="0" indent="0">
              <a:buNone/>
            </a:pPr>
            <a:r>
              <a:rPr lang="en-US" sz="1000"/>
              <a:t>    odd();                                                                  </a:t>
            </a:r>
            <a:r>
              <a:rPr lang="en-US" sz="1000">
                <a:solidFill>
                  <a:schemeClr val="accent1">
                    <a:lumMod val="40000"/>
                    <a:lumOff val="60000"/>
                  </a:schemeClr>
                </a:solidFill>
              </a:rPr>
              <a:t> // main call the odd() function at once</a:t>
            </a:r>
            <a:r>
              <a:rPr lang="en-US" sz="1000"/>
              <a:t>  </a:t>
            </a:r>
            <a:endParaRPr lang="en-US" sz="1000"/>
          </a:p>
          <a:p>
            <a:pPr marL="0" indent="0">
              <a:buNone/>
            </a:pPr>
            <a:r>
              <a:rPr lang="en-US" sz="1000"/>
              <a:t>    return 0;  </a:t>
            </a:r>
            <a:endParaRPr lang="en-US" sz="1000"/>
          </a:p>
          <a:p>
            <a:pPr marL="0" indent="0">
              <a:buNone/>
            </a:pPr>
            <a:r>
              <a:rPr lang="en-US" sz="1000"/>
              <a:t>}  </a:t>
            </a:r>
            <a:endParaRPr lang="en-US" sz="1000"/>
          </a:p>
        </p:txBody>
      </p:sp>
      <p:sp>
        <p:nvSpPr>
          <p:cNvPr id="5" name="Text Box 4"/>
          <p:cNvSpPr txBox="1"/>
          <p:nvPr/>
        </p:nvSpPr>
        <p:spPr>
          <a:xfrm>
            <a:off x="6131560" y="4509135"/>
            <a:ext cx="5222875"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sym typeface="+mn-ea"/>
              </a:rPr>
              <a:t>2  1  4  3  6  5  8  7  10  9</a:t>
            </a:r>
            <a:endParaRPr lang="en-US" sz="1600"/>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0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405130" y="304165"/>
            <a:ext cx="2973705" cy="57467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3.Tail Recursion</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61415"/>
            <a:ext cx="11134090" cy="195199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1600">
                <a:latin typeface="Times New Roman" panose="02020603050405020304" charset="0"/>
                <a:cs typeface="Times New Roman" panose="02020603050405020304" charset="0"/>
              </a:rPr>
              <a:t>A recursive function is called the tail-recursive if the function makes recursive calling itself, and that recursive call is the last statement executes by the function. After that, there is no function or statement is left to call the recursive function.</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83565"/>
            <a:ext cx="10515600" cy="5593715"/>
          </a:xfrm>
        </p:spPr>
        <p:txBody>
          <a:bodyPr/>
          <a:lstStyle/>
          <a:p>
            <a:pPr marL="0" indent="0" algn="just">
              <a:lnSpc>
                <a:spcPct val="150000"/>
              </a:lnSpc>
              <a:buNone/>
            </a:pPr>
            <a:r>
              <a:rPr lang="en-US" sz="1600">
                <a:solidFill>
                  <a:srgbClr val="00B050"/>
                </a:solidFill>
                <a:latin typeface="Times New Roman" panose="02020603050405020304" charset="0"/>
                <a:cs typeface="Times New Roman" panose="02020603050405020304" charset="0"/>
              </a:rPr>
              <a:t>printf() and scanf() in C</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printf() function</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printf() function is used for output. It prints the given statement to the console.</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syntax of printf() function is given below:</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printf("format string",argument_list)</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The format string can be %d (integer), %c (character), %s (string), %f (float) etc.</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scanf() function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The scanf() function is used for input. It reads the input data from the console.</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The syntax of scanf() function is given below:</a:t>
            </a:r>
            <a:endParaRPr lang="en-US" sz="1600">
              <a:latin typeface="Times New Roman" panose="02020603050405020304" charset="0"/>
              <a:cs typeface="Times New Roman" panose="02020603050405020304" charset="0"/>
            </a:endParaRPr>
          </a:p>
          <a:p>
            <a:pPr algn="just">
              <a:lnSpc>
                <a:spcPct val="150000"/>
              </a:lnSpc>
              <a:buFont typeface="Arial" pitchFamily="34" charset="0"/>
              <a:buNone/>
            </a:pPr>
            <a:r>
              <a:rPr lang="en-US" sz="1600">
                <a:latin typeface="Times New Roman" panose="02020603050405020304" charset="0"/>
                <a:cs typeface="Times New Roman" panose="02020603050405020304" charset="0"/>
              </a:rPr>
              <a:t>                   scanf("format string",argument_list); </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43205" y="464820"/>
            <a:ext cx="2390140" cy="45656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1077595" y="1205230"/>
            <a:ext cx="9422765" cy="525843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800">
                <a:latin typeface="Times New Roman" panose="02020603050405020304" charset="0"/>
                <a:cs typeface="Times New Roman" panose="02020603050405020304" charset="0"/>
              </a:rPr>
              <a:t>#include &lt;stdio.h&gt;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void fun1( int num)                 </a:t>
            </a:r>
            <a:r>
              <a:rPr lang="en-US" sz="1800">
                <a:solidFill>
                  <a:schemeClr val="accent1">
                    <a:lumMod val="40000"/>
                    <a:lumOff val="60000"/>
                  </a:schemeClr>
                </a:solidFill>
                <a:latin typeface="Times New Roman" panose="02020603050405020304" charset="0"/>
                <a:cs typeface="Times New Roman" panose="02020603050405020304" charset="0"/>
              </a:rPr>
              <a:t>  </a:t>
            </a:r>
            <a:r>
              <a:rPr lang="en-US" sz="1800">
                <a:solidFill>
                  <a:schemeClr val="accent1">
                    <a:lumMod val="40000"/>
                    <a:lumOff val="60000"/>
                  </a:schemeClr>
                </a:solidFill>
                <a:latin typeface="Times New Roman" panose="02020603050405020304" charset="0"/>
                <a:cs typeface="Times New Roman" panose="02020603050405020304" charset="0"/>
                <a:sym typeface="+mn-ea"/>
              </a:rPr>
              <a:t>// function definition </a:t>
            </a:r>
            <a:r>
              <a:rPr lang="en-US" sz="1800">
                <a:latin typeface="Times New Roman" panose="02020603050405020304" charset="0"/>
                <a:cs typeface="Times New Roman" panose="02020603050405020304" charset="0"/>
                <a:sym typeface="+mn-ea"/>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if (num = = 0)                    </a:t>
            </a:r>
            <a:r>
              <a:rPr lang="en-US" sz="1800">
                <a:latin typeface="Times New Roman" panose="02020603050405020304" charset="0"/>
                <a:cs typeface="Times New Roman" panose="02020603050405020304" charset="0"/>
                <a:sym typeface="+mn-ea"/>
              </a:rPr>
              <a:t>   </a:t>
            </a:r>
            <a:r>
              <a:rPr lang="en-US" sz="1800">
                <a:solidFill>
                  <a:schemeClr val="accent1">
                    <a:lumMod val="40000"/>
                    <a:lumOff val="60000"/>
                  </a:schemeClr>
                </a:solidFill>
                <a:latin typeface="Times New Roman" panose="02020603050405020304" charset="0"/>
                <a:cs typeface="Times New Roman" panose="02020603050405020304" charset="0"/>
                <a:sym typeface="+mn-ea"/>
              </a:rPr>
              <a:t>// if block check the condition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else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printf ("\n Number is: %d", num); </a:t>
            </a:r>
            <a:r>
              <a:rPr lang="en-US" sz="1800">
                <a:solidFill>
                  <a:schemeClr val="accent1">
                    <a:lumMod val="40000"/>
                    <a:lumOff val="60000"/>
                  </a:schemeClr>
                </a:solidFill>
                <a:latin typeface="Times New Roman" panose="02020603050405020304" charset="0"/>
                <a:cs typeface="Times New Roman" panose="02020603050405020304" charset="0"/>
              </a:rPr>
              <a:t>// print the number  </a:t>
            </a:r>
            <a:endParaRPr lang="en-US" sz="1800">
              <a:solidFill>
                <a:schemeClr val="accent1">
                  <a:lumMod val="40000"/>
                  <a:lumOff val="60000"/>
                </a:schemeClr>
              </a:solidFill>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fun1 (num - 1);           </a:t>
            </a:r>
            <a:r>
              <a:rPr lang="en-US" sz="1800">
                <a:solidFill>
                  <a:schemeClr val="accent1">
                    <a:lumMod val="40000"/>
                    <a:lumOff val="60000"/>
                  </a:schemeClr>
                </a:solidFill>
                <a:latin typeface="Times New Roman" panose="02020603050405020304" charset="0"/>
                <a:cs typeface="Times New Roman" panose="02020603050405020304" charset="0"/>
              </a:rPr>
              <a:t>// recursive call at the end in the fun() function  </a:t>
            </a: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int main ()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fun1(7);         </a:t>
            </a:r>
            <a:r>
              <a:rPr lang="en-US" sz="1800">
                <a:solidFill>
                  <a:schemeClr val="accent1">
                    <a:lumMod val="40000"/>
                    <a:lumOff val="60000"/>
                  </a:schemeClr>
                </a:solidFill>
                <a:latin typeface="Times New Roman" panose="02020603050405020304" charset="0"/>
                <a:cs typeface="Times New Roman" panose="02020603050405020304" charset="0"/>
              </a:rPr>
              <a:t>// pass 7 as integer argument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0;   Number is: 7</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p:txBody>
      </p:sp>
      <p:sp>
        <p:nvSpPr>
          <p:cNvPr id="5" name="Text Box 4"/>
          <p:cNvSpPr txBox="1"/>
          <p:nvPr/>
        </p:nvSpPr>
        <p:spPr>
          <a:xfrm>
            <a:off x="6357620" y="3860800"/>
            <a:ext cx="5249545" cy="27686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latin typeface="Times New Roman" panose="02020603050405020304" charset="0"/>
                <a:cs typeface="Times New Roman" panose="02020603050405020304" charset="0"/>
              </a:rPr>
              <a:t>Output :-</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6</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5</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4</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3</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2</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1</a:t>
            </a:r>
            <a:endParaRPr lang="en-US">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609600" y="617220"/>
            <a:ext cx="4217670" cy="61785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sym typeface="+mn-ea"/>
              </a:rPr>
              <a:t>4.Non-Tail / Head Recursion</a:t>
            </a:r>
            <a:endParaRPr lang="en-US" sz="2400" b="1">
              <a:solidFill>
                <a:srgbClr val="00B050"/>
              </a:solidFill>
              <a:latin typeface="Times New Roman" panose="02020603050405020304" charset="0"/>
              <a:cs typeface="Times New Roman" panose="02020603050405020304" charset="0"/>
              <a:sym typeface="+mn-ea"/>
            </a:endParaRPr>
          </a:p>
        </p:txBody>
      </p:sp>
      <p:sp>
        <p:nvSpPr>
          <p:cNvPr id="3" name="Content Placeholder 2"/>
          <p:cNvSpPr>
            <a:spLocks noGrp="1"/>
          </p:cNvSpPr>
          <p:nvPr/>
        </p:nvSpPr>
        <p:spPr>
          <a:xfrm>
            <a:off x="609600" y="1600200"/>
            <a:ext cx="10972800" cy="217170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charset="0"/>
              <a:buChar char="Ø"/>
            </a:pPr>
            <a:r>
              <a:rPr lang="en-US" sz="2200">
                <a:latin typeface="Times New Roman" panose="02020603050405020304" charset="0"/>
                <a:cs typeface="Times New Roman" panose="02020603050405020304" charset="0"/>
              </a:rPr>
              <a:t>A function is called the non-tail or head recursive if a function makes a recursive call itself, the recursive call will be the first statement in the function. It means there should be no statement or operation is called before the recursive calls. </a:t>
            </a:r>
            <a:endParaRPr lang="en-US" sz="2200">
              <a:latin typeface="Times New Roman" panose="02020603050405020304" charset="0"/>
              <a:cs typeface="Times New Roman" panose="02020603050405020304" charset="0"/>
            </a:endParaRPr>
          </a:p>
          <a:p>
            <a:pPr>
              <a:buFont typeface="Wingdings" panose="05000000000000000000" charset="0"/>
              <a:buChar char="Ø"/>
            </a:pPr>
            <a:r>
              <a:rPr lang="en-US" sz="2200">
                <a:latin typeface="Times New Roman" panose="02020603050405020304" charset="0"/>
                <a:cs typeface="Times New Roman" panose="02020603050405020304" charset="0"/>
              </a:rPr>
              <a:t>Furthermore, the head recursive does not perform any operation at the time of recursive calling. Instead, all operations are done at the return time.</a:t>
            </a:r>
            <a:endParaRPr lang="en-US" sz="2200">
              <a:latin typeface="Times New Roman" panose="02020603050405020304" charset="0"/>
              <a:cs typeface="Times New Roman" panose="02020603050405020304" charset="0"/>
            </a:endParaRPr>
          </a:p>
        </p:txBody>
      </p:sp>
    </p:spTree>
  </p:cSld>
  <p:clrMapOvr>
    <a:masterClrMapping/>
  </p:clrMapOvr>
  <p:transition/>
  <p:timing/>
</p:sld>
</file>

<file path=ppt/slides/slide1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182880" y="450215"/>
            <a:ext cx="2230755" cy="36830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993775"/>
            <a:ext cx="7390765" cy="554990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buNone/>
            </a:pPr>
            <a:r>
              <a:rPr lang="en-US" sz="1600">
                <a:latin typeface="Times New Roman" panose="02020603050405020304" charset="0"/>
                <a:cs typeface="Times New Roman" panose="02020603050405020304" charset="0"/>
              </a:rPr>
              <a:t>#include &lt;stdio.h&gt;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void head_fun (int num)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if ( num &gt; 0 )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Here the head_fun() is the first statement to be called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head_fun (num -1);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printf (" %d", num);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int main ()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int a = 5;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printf (" Use of Non-Tail/Head Recursive function \n");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head_fun (a);                        </a:t>
            </a:r>
            <a:r>
              <a:rPr lang="en-US" sz="1600">
                <a:solidFill>
                  <a:schemeClr val="accent1">
                    <a:lumMod val="40000"/>
                    <a:lumOff val="60000"/>
                  </a:schemeClr>
                </a:solidFill>
                <a:latin typeface="Times New Roman" panose="02020603050405020304" charset="0"/>
                <a:cs typeface="Times New Roman" panose="02020603050405020304" charset="0"/>
              </a:rPr>
              <a:t>// function calling</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return 0;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a:t>
            </a: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p:txBody>
      </p:sp>
      <p:sp>
        <p:nvSpPr>
          <p:cNvPr id="5" name="Text Box 4"/>
          <p:cNvSpPr txBox="1"/>
          <p:nvPr/>
        </p:nvSpPr>
        <p:spPr>
          <a:xfrm>
            <a:off x="6167755" y="3644900"/>
            <a:ext cx="5778500" cy="18148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sym typeface="+mn-ea"/>
              </a:rPr>
              <a:t>Use of Non-Tail/Head Recursive function</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sym typeface="+mn-ea"/>
              </a:rPr>
              <a:t> 1 2 3 4 5</a:t>
            </a:r>
            <a:endParaRPr lang="en-US" sz="16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916940" y="625475"/>
            <a:ext cx="2593975" cy="67437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b="1">
                <a:latin typeface="Times New Roman" panose="02020603050405020304" charset="0"/>
                <a:cs typeface="Times New Roman" panose="02020603050405020304" charset="0"/>
              </a:rPr>
              <a:t>C Macros</a:t>
            </a:r>
            <a:endParaRPr lang="en-US" sz="30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600200"/>
            <a:ext cx="10972800" cy="4525963"/>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1600">
                <a:latin typeface="Times New Roman" panose="02020603050405020304" charset="0"/>
                <a:cs typeface="Times New Roman" panose="02020603050405020304" charset="0"/>
              </a:rPr>
              <a:t>A macro is a segment of code which is replaced by the value of macro. Macro is defined by #define directive.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There are two types of macros:</a:t>
            </a:r>
            <a:endParaRPr lang="en-US" sz="1600">
              <a:latin typeface="Times New Roman" panose="02020603050405020304" charset="0"/>
              <a:cs typeface="Times New Roman" panose="02020603050405020304" charset="0"/>
            </a:endParaRPr>
          </a:p>
          <a:p>
            <a:pPr marL="457200" indent="-457200" algn="just">
              <a:lnSpc>
                <a:spcPct val="150000"/>
              </a:lnSpc>
              <a:buFont typeface="+mj-lt"/>
              <a:buAutoNum type="arabicPeriod"/>
            </a:pPr>
            <a:r>
              <a:rPr lang="en-US" sz="1600">
                <a:latin typeface="Times New Roman" panose="02020603050405020304" charset="0"/>
                <a:cs typeface="Times New Roman" panose="02020603050405020304" charset="0"/>
              </a:rPr>
              <a:t>Object-like Macros</a:t>
            </a:r>
            <a:endParaRPr lang="en-US" sz="1600">
              <a:latin typeface="Times New Roman" panose="02020603050405020304" charset="0"/>
              <a:cs typeface="Times New Roman" panose="02020603050405020304" charset="0"/>
            </a:endParaRPr>
          </a:p>
          <a:p>
            <a:pPr marL="457200" indent="-457200" algn="just">
              <a:lnSpc>
                <a:spcPct val="150000"/>
              </a:lnSpc>
              <a:buFont typeface="+mj-lt"/>
              <a:buAutoNum type="arabicPeriod"/>
            </a:pPr>
            <a:r>
              <a:rPr lang="en-US" sz="1600">
                <a:latin typeface="Times New Roman" panose="02020603050405020304" charset="0"/>
                <a:cs typeface="Times New Roman" panose="02020603050405020304" charset="0"/>
              </a:rPr>
              <a:t>Function-like Macros</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609600" y="406400"/>
            <a:ext cx="3532505" cy="80772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1.Object-like Macros</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600200"/>
            <a:ext cx="10972800" cy="4525963"/>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50000"/>
              </a:lnSpc>
              <a:buNone/>
            </a:pPr>
            <a:r>
              <a:rPr lang="en-US" sz="1800">
                <a:latin typeface="Times New Roman" panose="02020603050405020304" charset="0"/>
                <a:cs typeface="Times New Roman" panose="02020603050405020304" charset="0"/>
              </a:rPr>
              <a:t>The object-like macro is an identifier that is replaced by value. It is widely used to represent numeric constants. </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For example:      #define PI 3.14  </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Here, PI is the macro name which will be replaced by the value 3.14.</a:t>
            </a:r>
            <a:endParaRPr lang="en-US" sz="1800">
              <a:latin typeface="Times New Roman" panose="02020603050405020304" charset="0"/>
              <a:cs typeface="Times New Roman" panose="02020603050405020304" charset="0"/>
            </a:endParaRPr>
          </a:p>
        </p:txBody>
      </p:sp>
    </p:spTree>
  </p:cSld>
  <p:clrMapOvr>
    <a:masterClrMapping/>
  </p:clrMapOvr>
  <p:transition/>
  <p:timing/>
</p:sld>
</file>

<file path=ppt/slides/slide1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72415" y="640080"/>
            <a:ext cx="2171065" cy="58864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931545" y="1702435"/>
            <a:ext cx="5665470" cy="452628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#define SIDE 4</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area;</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area = SIDE*SIDE;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printf("Object Like Macros!\n");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printf("Area is: %d",area);</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5" name="Text Box 4"/>
          <p:cNvSpPr txBox="1"/>
          <p:nvPr/>
        </p:nvSpPr>
        <p:spPr>
          <a:xfrm>
            <a:off x="6167755" y="3644900"/>
            <a:ext cx="5778500" cy="23069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Object Like Macros!</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Area is: 16</a:t>
            </a:r>
            <a:endParaRPr lang="en-US" sz="16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405130" y="713105"/>
            <a:ext cx="4335145" cy="57404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2.Function-like Macros</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989965" y="1658620"/>
            <a:ext cx="7887970" cy="282956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800">
                <a:latin typeface="Times New Roman" panose="02020603050405020304" charset="0"/>
                <a:cs typeface="Times New Roman" panose="02020603050405020304" charset="0"/>
              </a:rPr>
              <a:t>The function-like macro looks like function call. For example:</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#define MIN(a,b) ((a)&lt;(b)?(a):(b))    </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Here, MIN is the macro name.</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p:txBody>
      </p:sp>
    </p:spTree>
  </p:cSld>
  <p:clrMapOvr>
    <a:masterClrMapping/>
  </p:clrMapOvr>
  <p:transition/>
  <p:timing/>
</p:sld>
</file>

<file path=ppt/slides/slide1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14630" y="582295"/>
            <a:ext cx="2390140" cy="59245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858520" y="1438275"/>
            <a:ext cx="7756525" cy="437959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1800">
                <a:latin typeface="Times New Roman" panose="02020603050405020304" charset="0"/>
                <a:cs typeface="Times New Roman" panose="02020603050405020304" charset="0"/>
              </a:rPr>
              <a:t>#include &lt;stdio.h&gt;</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#define AREA(s) (s * s)            </a:t>
            </a:r>
            <a:r>
              <a:rPr lang="en-US" sz="1800">
                <a:solidFill>
                  <a:schemeClr val="accent1">
                    <a:lumMod val="40000"/>
                    <a:lumOff val="60000"/>
                  </a:schemeClr>
                </a:solidFill>
                <a:latin typeface="Times New Roman" panose="02020603050405020304" charset="0"/>
                <a:cs typeface="Times New Roman" panose="02020603050405020304" charset="0"/>
              </a:rPr>
              <a:t> // macro with argument</a:t>
            </a:r>
            <a:endParaRPr lang="en-US" sz="18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int main()</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int s1 = 10, area_of_square;</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area_of_square = AREA(s1);</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printf("Macros with arguments!\n");</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printf("Area of square is: %d", area_of_square);</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return 0;</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a:t>
            </a:r>
            <a:endParaRPr lang="en-US" sz="1800">
              <a:latin typeface="Times New Roman" panose="02020603050405020304" charset="0"/>
              <a:cs typeface="Times New Roman" panose="02020603050405020304" charset="0"/>
            </a:endParaRPr>
          </a:p>
        </p:txBody>
      </p:sp>
      <p:sp>
        <p:nvSpPr>
          <p:cNvPr id="5" name="Text Box 4"/>
          <p:cNvSpPr txBox="1"/>
          <p:nvPr/>
        </p:nvSpPr>
        <p:spPr>
          <a:xfrm>
            <a:off x="6167755" y="3644900"/>
            <a:ext cx="5778500" cy="23069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Macros with arguments!</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Area of square is: 100</a:t>
            </a:r>
            <a:endParaRPr lang="en-US" sz="16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307340" y="450215"/>
            <a:ext cx="4407535" cy="73406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C Predefined Macros</a:t>
            </a:r>
            <a:endParaRPr lang="en-US" sz="2400" b="1">
              <a:latin typeface="Times New Roman" panose="02020603050405020304" charset="0"/>
              <a:cs typeface="Times New Roman" panose="02020603050405020304" charset="0"/>
            </a:endParaRPr>
          </a:p>
        </p:txBody>
      </p:sp>
      <p:graphicFrame>
        <p:nvGraphicFramePr>
          <p:cNvPr id="4" name="Table 3"/>
          <p:cNvGraphicFramePr>
            <a:graphicFrameLocks noGrp="1"/>
          </p:cNvGraphicFramePr>
          <p:nvPr/>
        </p:nvGraphicFramePr>
        <p:xfrm>
          <a:off x="609600" y="1506855"/>
          <a:ext cx="10972800" cy="4858385"/>
        </p:xfrm>
        <a:graphic>
          <a:graphicData uri="http://schemas.openxmlformats.org/drawingml/2006/table">
            <a:tbl>
              <a:tblPr firstRow="1" bandRow="1">
                <a:tableStyleId>{5C22544A-7EE6-4342-B048-85BDC9FD1C3A}</a:tableStyleId>
              </a:tblPr>
              <a:tblGrid>
                <a:gridCol w="3657600"/>
                <a:gridCol w="3657600"/>
                <a:gridCol w="3657600"/>
              </a:tblGrid>
              <a:tr h="604520">
                <a:tc>
                  <a:txBody>
                    <a:bodyPr vert="horz" wrap="square"/>
                    <a:lstStyle/>
                    <a:p>
                      <a:pPr algn="ctr">
                        <a:buNone/>
                      </a:pPr>
                      <a:r>
                        <a:rPr lang="en-US" sz="1600">
                          <a:latin typeface="Times New Roman" panose="02020603050405020304" charset="0"/>
                          <a:cs typeface="Times New Roman" panose="02020603050405020304" charset="0"/>
                        </a:rPr>
                        <a:t>No.</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Macro</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Description</a:t>
                      </a:r>
                      <a:endParaRPr lang="en-US" sz="1600">
                        <a:latin typeface="Times New Roman" panose="02020603050405020304" charset="0"/>
                        <a:cs typeface="Times New Roman" panose="02020603050405020304" charset="0"/>
                      </a:endParaRPr>
                    </a:p>
                  </a:txBody>
                  <a:tcPr/>
                </a:tc>
              </a:tr>
              <a:tr h="1014730">
                <a:tc>
                  <a:txBody>
                    <a:bodyPr vert="horz" wrap="square"/>
                    <a:lstStyle/>
                    <a:p>
                      <a:pPr algn="ctr">
                        <a:buNone/>
                      </a:pPr>
                      <a:r>
                        <a:rPr lang="en-US" sz="1600">
                          <a:latin typeface="Times New Roman" panose="02020603050405020304" charset="0"/>
                          <a:cs typeface="Times New Roman" panose="02020603050405020304" charset="0"/>
                        </a:rPr>
                        <a:t>1</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_DATE_</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represents current date in "MMM DD YYYY" format.</a:t>
                      </a:r>
                      <a:endParaRPr lang="en-US" sz="1600">
                        <a:latin typeface="Times New Roman" panose="02020603050405020304" charset="0"/>
                        <a:cs typeface="Times New Roman" panose="02020603050405020304" charset="0"/>
                      </a:endParaRPr>
                    </a:p>
                  </a:txBody>
                  <a:tcPr/>
                </a:tc>
              </a:tr>
              <a:tr h="1015365">
                <a:tc>
                  <a:txBody>
                    <a:bodyPr vert="horz" wrap="square"/>
                    <a:lstStyle/>
                    <a:p>
                      <a:pPr algn="ctr">
                        <a:buNone/>
                      </a:pPr>
                      <a:r>
                        <a:rPr lang="en-US" sz="1600">
                          <a:latin typeface="Times New Roman" panose="02020603050405020304" charset="0"/>
                          <a:cs typeface="Times New Roman" panose="02020603050405020304" charset="0"/>
                        </a:rPr>
                        <a:t>2</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_TIME_</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represents current time in "HH:MM:SS" format.</a:t>
                      </a:r>
                      <a:endParaRPr lang="en-US" sz="1600">
                        <a:latin typeface="Times New Roman" panose="02020603050405020304" charset="0"/>
                        <a:cs typeface="Times New Roman" panose="02020603050405020304" charset="0"/>
                      </a:endParaRPr>
                    </a:p>
                  </a:txBody>
                  <a:tcPr/>
                </a:tc>
              </a:tr>
              <a:tr h="604520">
                <a:tc>
                  <a:txBody>
                    <a:bodyPr vert="horz" wrap="square"/>
                    <a:lstStyle/>
                    <a:p>
                      <a:pPr algn="ctr">
                        <a:buNone/>
                      </a:pPr>
                      <a:r>
                        <a:rPr lang="en-US" sz="1600">
                          <a:latin typeface="Times New Roman" panose="02020603050405020304" charset="0"/>
                          <a:cs typeface="Times New Roman" panose="02020603050405020304" charset="0"/>
                        </a:rPr>
                        <a:t>3</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_FILE_</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represents current file name.</a:t>
                      </a:r>
                      <a:endParaRPr lang="en-US" sz="1600">
                        <a:latin typeface="Times New Roman" panose="02020603050405020304" charset="0"/>
                        <a:cs typeface="Times New Roman" panose="02020603050405020304" charset="0"/>
                      </a:endParaRPr>
                    </a:p>
                  </a:txBody>
                  <a:tcPr/>
                </a:tc>
              </a:tr>
              <a:tr h="603885">
                <a:tc>
                  <a:txBody>
                    <a:bodyPr vert="horz" wrap="square"/>
                    <a:lstStyle/>
                    <a:p>
                      <a:pPr algn="ctr">
                        <a:buNone/>
                      </a:pPr>
                      <a:r>
                        <a:rPr lang="en-US" sz="1600">
                          <a:latin typeface="Times New Roman" panose="02020603050405020304" charset="0"/>
                          <a:cs typeface="Times New Roman" panose="02020603050405020304" charset="0"/>
                        </a:rPr>
                        <a:t>4</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_LINE_</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represents current line number.</a:t>
                      </a:r>
                      <a:endParaRPr lang="en-US" sz="1600">
                        <a:latin typeface="Times New Roman" panose="02020603050405020304" charset="0"/>
                        <a:cs typeface="Times New Roman" panose="02020603050405020304" charset="0"/>
                      </a:endParaRPr>
                    </a:p>
                  </a:txBody>
                  <a:tcPr/>
                </a:tc>
              </a:tr>
              <a:tr h="1015365">
                <a:tc>
                  <a:txBody>
                    <a:bodyPr vert="horz" wrap="square"/>
                    <a:lstStyle/>
                    <a:p>
                      <a:pPr algn="ctr">
                        <a:buNone/>
                      </a:pPr>
                      <a:r>
                        <a:rPr lang="en-US" sz="1600">
                          <a:latin typeface="Times New Roman" panose="02020603050405020304" charset="0"/>
                          <a:cs typeface="Times New Roman" panose="02020603050405020304" charset="0"/>
                        </a:rPr>
                        <a:t>5</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_STDC_</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It is defined as 1 when compiler complies with the ANSI standard.</a:t>
                      </a:r>
                      <a:endParaRPr lang="en-US" sz="1600">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1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126365" y="801370"/>
            <a:ext cx="2623820" cy="61785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a:latin typeface="Times New Roman" panose="02020603050405020304" charset="0"/>
                <a:cs typeface="Times New Roman" panose="02020603050405020304" charset="0"/>
              </a:rPr>
              <a:t>Example</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23570" y="1340485"/>
            <a:ext cx="6148070" cy="502094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2000">
                <a:latin typeface="Times New Roman" panose="02020603050405020304" charset="0"/>
                <a:cs typeface="Times New Roman" panose="02020603050405020304" charset="0"/>
              </a:rPr>
              <a:t>#include&lt;stdio.h&gt;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int main(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printf("File :%s\n", __FILE__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printf("Date :%s\n", __DATE__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printf("Time :%s\n", __TIME__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printf("Line :%d\n", __LINE__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printf("STDC :%d\n", __STDC__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return 0;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p:txBody>
      </p:sp>
      <p:sp>
        <p:nvSpPr>
          <p:cNvPr id="5" name="Text Box 4"/>
          <p:cNvSpPr txBox="1"/>
          <p:nvPr/>
        </p:nvSpPr>
        <p:spPr>
          <a:xfrm>
            <a:off x="6527800" y="2924810"/>
            <a:ext cx="4704715" cy="30460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File :C:\Users\Brigosha_Guest\Desktop\P\q.c</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Date :Mar 25 2023</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Time :12:57:50</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Line :7</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STDC :1</a:t>
            </a:r>
            <a:endParaRPr lang="en-US" sz="16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sz="half" idx="1"/>
          </p:nvPr>
        </p:nvSpPr>
        <p:spPr>
          <a:xfrm>
            <a:off x="869315" y="314960"/>
            <a:ext cx="10356850" cy="6018530"/>
          </a:xfrm>
        </p:spPr>
        <p:txBody>
          <a:bodyPr>
            <a:normAutofit fontScale="25000"/>
          </a:bodyPr>
          <a:lstStyle/>
          <a:p>
            <a:pPr marL="0" indent="0" algn="just">
              <a:lnSpc>
                <a:spcPct val="150000"/>
              </a:lnSpc>
              <a:buNone/>
            </a:pPr>
            <a:r>
              <a:rPr lang="en-US" sz="6400">
                <a:latin typeface="Times New Roman" panose="02020603050405020304" charset="0"/>
                <a:cs typeface="Times New Roman" panose="02020603050405020304" charset="0"/>
              </a:rPr>
              <a:t>Example for printf and scanf function.</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Sum of two numbers</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#include&lt;stdio.h&gt;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int main(){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int x=0,y=0,result=0;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printf("Enter first number:");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scanf("%d",&amp;x);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printf("Enter second number:");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scanf("%d",&amp;y);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result=x+y;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printf("Sum of 2 numbers:%d ",result);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return 0;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  </a:t>
            </a:r>
            <a:endParaRPr lang="en-US" sz="6400">
              <a:latin typeface="Times New Roman" panose="02020603050405020304" charset="0"/>
              <a:cs typeface="Times New Roman" panose="02020603050405020304" charset="0"/>
            </a:endParaRPr>
          </a:p>
        </p:txBody>
      </p:sp>
      <p:sp>
        <p:nvSpPr>
          <p:cNvPr id="5" name="Text Box 4"/>
          <p:cNvSpPr txBox="1"/>
          <p:nvPr/>
        </p:nvSpPr>
        <p:spPr>
          <a:xfrm>
            <a:off x="7176135" y="3860800"/>
            <a:ext cx="4553585" cy="1938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first number : 9</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second number : 9</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Sum of 2 numbers : 18</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Subtitle 5"/>
          <p:cNvSpPr>
            <a:spLocks noGrp="1"/>
          </p:cNvSpPr>
          <p:nvPr>
            <p:ph type="subTitle" idx="1"/>
          </p:nvPr>
        </p:nvSpPr>
        <p:spPr>
          <a:xfrm>
            <a:off x="1288415" y="408305"/>
            <a:ext cx="9379585" cy="6170295"/>
          </a:xfrm>
        </p:spPr>
        <p:txBody>
          <a:bodyPr>
            <a:normAutofit lnSpcReduction="10000"/>
          </a:bodyPr>
          <a:lstStyle/>
          <a:p>
            <a:pPr algn="just">
              <a:lnSpc>
                <a:spcPct val="150000"/>
              </a:lnSpc>
            </a:pPr>
            <a:r>
              <a:rPr lang="en-US" sz="1600">
                <a:solidFill>
                  <a:srgbClr val="00B050"/>
                </a:solidFill>
                <a:latin typeface="Times New Roman" panose="02020603050405020304" charset="0"/>
                <a:cs typeface="Times New Roman" panose="02020603050405020304" charset="0"/>
              </a:rPr>
              <a:t>Variables in C</a:t>
            </a:r>
            <a:endParaRPr lang="en-US" sz="1600">
              <a:solidFill>
                <a:srgbClr val="00B050"/>
              </a:solidFill>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US" sz="1600">
                <a:latin typeface="Times New Roman" panose="02020603050405020304" charset="0"/>
                <a:cs typeface="Times New Roman" panose="02020603050405020304" charset="0"/>
              </a:rPr>
              <a:t>A variable is a name of the memory location. It is used to store data. Its value can be changed, and it can be reused many times.</a:t>
            </a:r>
            <a:endParaRPr lang="en-US" sz="1600">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US" sz="1600">
                <a:latin typeface="Times New Roman" panose="02020603050405020304" charset="0"/>
                <a:cs typeface="Times New Roman" panose="02020603050405020304" charset="0"/>
              </a:rPr>
              <a:t>Let's see the syntax to declare a variable:</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type variable_list;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Example of Declaring a variable:-</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int a;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float b;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char c; </a:t>
            </a:r>
            <a:endParaRPr lang="en-US" sz="1600">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US" sz="1600">
                <a:latin typeface="Times New Roman" panose="02020603050405020304" charset="0"/>
                <a:cs typeface="Times New Roman" panose="02020603050405020304" charset="0"/>
              </a:rPr>
              <a:t>We can also provide values while declaring the variables as given below:</a:t>
            </a:r>
            <a:endParaRPr lang="en-US" sz="1600">
              <a:latin typeface="Times New Roman" panose="02020603050405020304" charset="0"/>
              <a:cs typeface="Times New Roman" panose="02020603050405020304" charset="0"/>
            </a:endParaRPr>
          </a:p>
          <a:p>
            <a:pPr algn="just">
              <a:lnSpc>
                <a:spcPct val="150000"/>
              </a:lnSpc>
              <a:buFont typeface="Arial" pitchFamily="34" charset="0"/>
            </a:pPr>
            <a:r>
              <a:rPr lang="en-US" sz="1600">
                <a:latin typeface="Times New Roman" panose="02020603050405020304" charset="0"/>
                <a:cs typeface="Times New Roman" panose="02020603050405020304" charset="0"/>
              </a:rPr>
              <a:t>       int a=10,b=20;                  </a:t>
            </a:r>
            <a:r>
              <a:rPr lang="en-US" sz="1600">
                <a:solidFill>
                  <a:schemeClr val="accent1">
                    <a:lumMod val="60000"/>
                    <a:lumOff val="40000"/>
                  </a:schemeClr>
                </a:solidFill>
                <a:latin typeface="Times New Roman" panose="02020603050405020304" charset="0"/>
                <a:cs typeface="Times New Roman" panose="02020603050405020304" charset="0"/>
              </a:rPr>
              <a:t>   //declaring 2 variable of integer type.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float f=20.8;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char c='A';</a:t>
            </a: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31470"/>
            <a:ext cx="10515600" cy="6207760"/>
          </a:xfrm>
        </p:spPr>
        <p:txBody>
          <a:bodyPr>
            <a:normAutofit fontScale="90000" lnSpcReduction="20000"/>
          </a:bodyPr>
          <a:lstStyle/>
          <a:p>
            <a:pPr marL="0" indent="0" algn="just">
              <a:lnSpc>
                <a:spcPct val="150000"/>
              </a:lnSpc>
              <a:buNone/>
            </a:pPr>
            <a:r>
              <a:rPr lang="en-US" sz="1780">
                <a:latin typeface="Times New Roman" panose="02020603050405020304" charset="0"/>
                <a:cs typeface="Times New Roman" panose="02020603050405020304" charset="0"/>
              </a:rPr>
              <a:t>Rules for defining variables</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A variable can have alphabets, digits, and underscore.</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A variable name can start with the alphabet, and underscore only. It can't start with a digit.</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No whitespace is allowed within the variable name.</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A variable name must not be any reserved word or keyword, e.g. int, float, etc.</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Types of Variables in C</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solidFill>
                  <a:srgbClr val="FF0000"/>
                </a:solidFill>
                <a:latin typeface="Times New Roman" panose="02020603050405020304" charset="0"/>
                <a:cs typeface="Times New Roman" panose="02020603050405020304" charset="0"/>
              </a:rPr>
              <a:t>1) Local Variable</a:t>
            </a:r>
            <a:endParaRPr lang="en-US" sz="178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A variable that is declared inside the function or block is called a local variable.</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It must be declared at the start of the block.</a:t>
            </a:r>
            <a:endParaRPr lang="en-US" sz="1780">
              <a:latin typeface="Times New Roman" panose="02020603050405020304" charset="0"/>
              <a:cs typeface="Times New Roman" panose="02020603050405020304" charset="0"/>
            </a:endParaRPr>
          </a:p>
          <a:p>
            <a:pPr marL="0" indent="0" algn="just">
              <a:lnSpc>
                <a:spcPct val="150000"/>
              </a:lnSpc>
              <a:buNone/>
            </a:pP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void function1(){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int x=10;                              </a:t>
            </a:r>
            <a:r>
              <a:rPr lang="en-US" sz="1780">
                <a:solidFill>
                  <a:schemeClr val="accent1">
                    <a:lumMod val="60000"/>
                    <a:lumOff val="40000"/>
                  </a:schemeClr>
                </a:solidFill>
                <a:latin typeface="Times New Roman" panose="02020603050405020304" charset="0"/>
                <a:cs typeface="Times New Roman" panose="02020603050405020304" charset="0"/>
              </a:rPr>
              <a:t>//local variable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a:t>
            </a:r>
            <a:r>
              <a:rPr lang="en-US" sz="2665">
                <a:latin typeface="Times New Roman" panose="02020603050405020304" charset="0"/>
                <a:cs typeface="Times New Roman" panose="02020603050405020304" charset="0"/>
              </a:rPr>
              <a:t> </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32105"/>
            <a:ext cx="10515600" cy="6525895"/>
          </a:xfrm>
        </p:spPr>
        <p:txBody>
          <a:bodyPr>
            <a:normAutofit fontScale="90000" lnSpcReduction="20000"/>
          </a:bodyPr>
          <a:lstStyle/>
          <a:p>
            <a:pPr marL="0" indent="0" algn="just">
              <a:lnSpc>
                <a:spcPct val="150000"/>
              </a:lnSpc>
              <a:buNone/>
            </a:pPr>
            <a:r>
              <a:rPr lang="en-US" sz="1780">
                <a:solidFill>
                  <a:srgbClr val="FF0000"/>
                </a:solidFill>
                <a:latin typeface="Times New Roman" panose="02020603050405020304" charset="0"/>
                <a:cs typeface="Times New Roman" panose="02020603050405020304" charset="0"/>
              </a:rPr>
              <a:t>Global Variable</a:t>
            </a:r>
            <a:endParaRPr lang="en-US" sz="1780">
              <a:solidFill>
                <a:srgbClr val="FF0000"/>
              </a:solidFill>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A variable that is declared outside the function or block is called a global variable. Any function can change the value of the global variable. It is available to all the functions.</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It must be declared at the start of the block.</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int value=20;                            </a:t>
            </a:r>
            <a:r>
              <a:rPr lang="en-US" sz="1780">
                <a:solidFill>
                  <a:schemeClr val="accent1">
                    <a:lumMod val="60000"/>
                    <a:lumOff val="40000"/>
                  </a:schemeClr>
                </a:solidFill>
                <a:latin typeface="Times New Roman" panose="02020603050405020304" charset="0"/>
                <a:cs typeface="Times New Roman" panose="02020603050405020304" charset="0"/>
              </a:rPr>
              <a:t> //global variable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void function1(){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int x=10;                                 </a:t>
            </a:r>
            <a:r>
              <a:rPr lang="en-US" sz="1780">
                <a:solidFill>
                  <a:schemeClr val="accent1">
                    <a:lumMod val="60000"/>
                    <a:lumOff val="40000"/>
                  </a:schemeClr>
                </a:solidFill>
                <a:latin typeface="Times New Roman" panose="02020603050405020304" charset="0"/>
                <a:cs typeface="Times New Roman" panose="02020603050405020304" charset="0"/>
              </a:rPr>
              <a:t> //local variable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solidFill>
                  <a:srgbClr val="FF0000"/>
                </a:solidFill>
                <a:latin typeface="Times New Roman" panose="02020603050405020304" charset="0"/>
                <a:cs typeface="Times New Roman" panose="02020603050405020304" charset="0"/>
              </a:rPr>
              <a:t> Automatic Variable</a:t>
            </a:r>
            <a:endParaRPr lang="en-US" sz="178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780">
                <a:latin typeface="Times New Roman" panose="02020603050405020304" charset="0"/>
                <a:cs typeface="Times New Roman" panose="02020603050405020304" charset="0"/>
              </a:rPr>
              <a:t>All variables in C that are declared inside the block, are automatic variables by default. We can explicitly declare an automatic variable using auto keyword.</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void main(){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int x=10;                          </a:t>
            </a:r>
            <a:r>
              <a:rPr lang="en-US" sz="1780">
                <a:solidFill>
                  <a:schemeClr val="accent1">
                    <a:lumMod val="60000"/>
                    <a:lumOff val="40000"/>
                  </a:schemeClr>
                </a:solidFill>
                <a:latin typeface="Times New Roman" panose="02020603050405020304" charset="0"/>
                <a:cs typeface="Times New Roman" panose="02020603050405020304" charset="0"/>
              </a:rPr>
              <a:t> //local variable (also automatic)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auto int y=20;               </a:t>
            </a:r>
            <a:r>
              <a:rPr lang="en-US" sz="1780">
                <a:solidFill>
                  <a:schemeClr val="accent1">
                    <a:lumMod val="60000"/>
                    <a:lumOff val="40000"/>
                  </a:schemeClr>
                </a:solidFill>
                <a:latin typeface="Times New Roman" panose="02020603050405020304" charset="0"/>
                <a:cs typeface="Times New Roman" panose="02020603050405020304" charset="0"/>
              </a:rPr>
              <a:t>  //automatic variable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  </a:t>
            </a:r>
            <a:endParaRPr lang="en-US" sz="1780">
              <a:latin typeface="Times New Roman" panose="02020603050405020304" charset="0"/>
              <a:cs typeface="Times New Roman" panose="02020603050405020304" charset="0"/>
            </a:endParaRPr>
          </a:p>
          <a:p>
            <a:pPr marL="0" indent="0" algn="just">
              <a:lnSpc>
                <a:spcPct val="150000"/>
              </a:lnSpc>
              <a:buNone/>
            </a:pPr>
            <a:endParaRPr lang="en-US" sz="1780">
              <a:latin typeface="Times New Roman" panose="02020603050405020304" charset="0"/>
              <a:cs typeface="Times New Roman" panose="02020603050405020304" charset="0"/>
            </a:endParaRP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6621145"/>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Static Variable</a:t>
            </a:r>
            <a:endParaRPr lang="en-US" sz="1600">
              <a:solidFill>
                <a:srgbClr val="FF0000"/>
              </a:solidFill>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 variable that is declared with the static keyword is called static variable.</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It retains its value between multiple function calls.</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void function1(){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x=10;                            </a:t>
            </a:r>
            <a:r>
              <a:rPr lang="en-US" sz="1600">
                <a:solidFill>
                  <a:schemeClr val="accent1">
                    <a:lumMod val="60000"/>
                    <a:lumOff val="40000"/>
                  </a:schemeClr>
                </a:solidFill>
                <a:latin typeface="Times New Roman" panose="02020603050405020304" charset="0"/>
                <a:cs typeface="Times New Roman" panose="02020603050405020304" charset="0"/>
              </a:rPr>
              <a:t>  //local variable </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static int y=10;                </a:t>
            </a:r>
            <a:r>
              <a:rPr lang="en-US" sz="1600">
                <a:solidFill>
                  <a:schemeClr val="accent1">
                    <a:lumMod val="60000"/>
                    <a:lumOff val="40000"/>
                  </a:schemeClr>
                </a:solidFill>
                <a:latin typeface="Times New Roman" panose="02020603050405020304" charset="0"/>
                <a:cs typeface="Times New Roman" panose="02020603050405020304" charset="0"/>
              </a:rPr>
              <a:t>    //static variable</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x=x+1;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y=y+1;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printf("%d,%d",x,y);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External Variable</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We can share a variable in multiple C source files by using an external variable. To declare an external variable, you need to use extern keyword.</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extern int x=10;         </a:t>
            </a:r>
            <a:r>
              <a:rPr lang="en-US" sz="1600">
                <a:solidFill>
                  <a:schemeClr val="accent1">
                    <a:lumMod val="60000"/>
                    <a:lumOff val="40000"/>
                  </a:schemeClr>
                </a:solidFill>
                <a:latin typeface="Times New Roman" panose="02020603050405020304" charset="0"/>
                <a:cs typeface="Times New Roman" panose="02020603050405020304" charset="0"/>
              </a:rPr>
              <a:t>//external variable (also global) </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73990"/>
            <a:ext cx="10515600" cy="6490335"/>
          </a:xfrm>
        </p:spPr>
        <p:txBody>
          <a:bodyPr/>
          <a:lstStyle/>
          <a:p>
            <a:pPr marL="0" indent="0" algn="just">
              <a:lnSpc>
                <a:spcPct val="150000"/>
              </a:lnSpc>
              <a:buNone/>
            </a:pPr>
            <a:r>
              <a:rPr lang="en-US" sz="2000">
                <a:gradFill>
                  <a:gsLst>
                    <a:gs pos="0">
                      <a:srgbClr val="14CD68"/>
                    </a:gs>
                    <a:gs pos="100000">
                      <a:srgbClr val="0B6E38"/>
                    </a:gs>
                  </a:gsLst>
                  <a:lin scaled="0"/>
                </a:gradFill>
                <a:latin typeface="Times New Roman" panose="02020603050405020304" charset="0"/>
                <a:cs typeface="Times New Roman" panose="02020603050405020304" charset="0"/>
              </a:rPr>
              <a:t>Data Types in C</a:t>
            </a:r>
            <a:endParaRPr lang="en-US" sz="2000">
              <a:gradFill>
                <a:gsLst>
                  <a:gs pos="0">
                    <a:srgbClr val="14CD68"/>
                  </a:gs>
                  <a:gs pos="100000">
                    <a:srgbClr val="0B6E38"/>
                  </a:gs>
                </a:gsLst>
                <a:lin scaled="0"/>
              </a:gra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 data type specifies the type of data that a variable can store such as integer, floating, character, etc.</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There are different types of Data types.</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endParaRPr lang="en-US" sz="1600">
              <a:latin typeface="Times New Roman" panose="02020603050405020304" charset="0"/>
              <a:cs typeface="Times New Roman" panose="02020603050405020304" charset="0"/>
            </a:endParaRPr>
          </a:p>
        </p:txBody>
      </p:sp>
      <p:sp>
        <p:nvSpPr>
          <p:cNvPr id="4" name="Rectangles 3"/>
          <p:cNvSpPr/>
          <p:nvPr/>
        </p:nvSpPr>
        <p:spPr>
          <a:xfrm>
            <a:off x="4057650" y="2099310"/>
            <a:ext cx="280035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600">
                <a:latin typeface="Times New Roman" panose="02020603050405020304" charset="0"/>
                <a:cs typeface="Times New Roman" panose="02020603050405020304" charset="0"/>
              </a:rPr>
              <a:t>DATA TYPES </a:t>
            </a:r>
            <a:endParaRPr lang="en-US" sz="1600">
              <a:latin typeface="Times New Roman" panose="02020603050405020304" charset="0"/>
              <a:cs typeface="Times New Roman" panose="02020603050405020304" charset="0"/>
            </a:endParaRPr>
          </a:p>
        </p:txBody>
      </p:sp>
      <p:sp>
        <p:nvSpPr>
          <p:cNvPr id="5" name="Rectangles 4"/>
          <p:cNvSpPr/>
          <p:nvPr/>
        </p:nvSpPr>
        <p:spPr>
          <a:xfrm>
            <a:off x="1022985" y="4098290"/>
            <a:ext cx="198247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600">
                <a:latin typeface="Times New Roman" panose="02020603050405020304" charset="0"/>
                <a:cs typeface="Times New Roman" panose="02020603050405020304" charset="0"/>
              </a:rPr>
              <a:t>BASIC</a:t>
            </a:r>
            <a:endParaRPr lang="en-US" sz="1600">
              <a:latin typeface="Times New Roman" panose="02020603050405020304" charset="0"/>
              <a:cs typeface="Times New Roman" panose="02020603050405020304" charset="0"/>
            </a:endParaRPr>
          </a:p>
        </p:txBody>
      </p:sp>
      <p:sp>
        <p:nvSpPr>
          <p:cNvPr id="6" name="Rectangles 5"/>
          <p:cNvSpPr/>
          <p:nvPr/>
        </p:nvSpPr>
        <p:spPr>
          <a:xfrm>
            <a:off x="3556000" y="4098290"/>
            <a:ext cx="206121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600">
                <a:latin typeface="Times New Roman" panose="02020603050405020304" charset="0"/>
                <a:cs typeface="Times New Roman" panose="02020603050405020304" charset="0"/>
              </a:rPr>
              <a:t>DERIVED</a:t>
            </a:r>
            <a:endParaRPr lang="en-US" sz="1600">
              <a:latin typeface="Times New Roman" panose="02020603050405020304" charset="0"/>
              <a:cs typeface="Times New Roman" panose="02020603050405020304" charset="0"/>
            </a:endParaRPr>
          </a:p>
        </p:txBody>
      </p:sp>
      <p:sp>
        <p:nvSpPr>
          <p:cNvPr id="7" name="Rectangles 6"/>
          <p:cNvSpPr/>
          <p:nvPr/>
        </p:nvSpPr>
        <p:spPr>
          <a:xfrm>
            <a:off x="6191885" y="4098290"/>
            <a:ext cx="239776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600">
                <a:latin typeface="Times New Roman" panose="02020603050405020304" charset="0"/>
                <a:cs typeface="Times New Roman" panose="02020603050405020304" charset="0"/>
              </a:rPr>
              <a:t>ENUMERATION</a:t>
            </a:r>
            <a:endParaRPr lang="en-US" sz="1600">
              <a:latin typeface="Times New Roman" panose="02020603050405020304" charset="0"/>
              <a:cs typeface="Times New Roman" panose="02020603050405020304" charset="0"/>
            </a:endParaRPr>
          </a:p>
        </p:txBody>
      </p:sp>
      <p:sp>
        <p:nvSpPr>
          <p:cNvPr id="8" name="Rectangles 7"/>
          <p:cNvSpPr/>
          <p:nvPr/>
        </p:nvSpPr>
        <p:spPr>
          <a:xfrm>
            <a:off x="9164320" y="4098290"/>
            <a:ext cx="157353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600">
                <a:latin typeface="Times New Roman" panose="02020603050405020304" charset="0"/>
                <a:cs typeface="Times New Roman" panose="02020603050405020304" charset="0"/>
              </a:rPr>
              <a:t>VOID</a:t>
            </a:r>
            <a:endParaRPr lang="en-US" sz="1600">
              <a:latin typeface="Times New Roman" panose="02020603050405020304" charset="0"/>
              <a:cs typeface="Times New Roman" panose="02020603050405020304" charset="0"/>
            </a:endParaRPr>
          </a:p>
        </p:txBody>
      </p:sp>
      <p:cxnSp>
        <p:nvCxnSpPr>
          <p:cNvPr id="9" name="Straight Arrow Connector 8"/>
          <p:cNvCxnSpPr/>
          <p:nvPr/>
        </p:nvCxnSpPr>
        <p:spPr>
          <a:xfrm flipH="1">
            <a:off x="2154555" y="2964180"/>
            <a:ext cx="2312035" cy="113284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21780" y="2964180"/>
            <a:ext cx="2658745" cy="111696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466590" y="2948305"/>
            <a:ext cx="692150" cy="112522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0"/>
          </p:cNvCxnSpPr>
          <p:nvPr/>
        </p:nvCxnSpPr>
        <p:spPr>
          <a:xfrm>
            <a:off x="6035040" y="2948305"/>
            <a:ext cx="1355725" cy="114998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4" name="Content Placeholder 3"/>
          <p:cNvGraphicFramePr>
            <a:graphicFrameLocks noGrp="1"/>
          </p:cNvGraphicFramePr>
          <p:nvPr>
            <p:ph idx="1"/>
          </p:nvPr>
        </p:nvGraphicFramePr>
        <p:xfrm>
          <a:off x="1569720" y="1193800"/>
          <a:ext cx="9052560" cy="4470400"/>
        </p:xfrm>
        <a:graphic>
          <a:graphicData uri="http://schemas.openxmlformats.org/drawingml/2006/table">
            <a:tbl>
              <a:tblPr firstRow="1" bandRow="1">
                <a:tableStyleId>{5C22544A-7EE6-4342-B048-85BDC9FD1C3A}</a:tableStyleId>
              </a:tblPr>
              <a:tblGrid>
                <a:gridCol w="4526280"/>
                <a:gridCol w="4526280"/>
              </a:tblGrid>
              <a:tr h="894080">
                <a:tc>
                  <a:txBody>
                    <a:bodyPr vert="horz" wrap="square"/>
                    <a:lstStyle/>
                    <a:p>
                      <a:pPr algn="ctr">
                        <a:lnSpc>
                          <a:spcPct val="200000"/>
                        </a:lnSpc>
                        <a:buNone/>
                      </a:pPr>
                      <a:r>
                        <a:rPr lang="en-US" sz="1600">
                          <a:latin typeface="Times New Roman" panose="02020603050405020304" charset="0"/>
                          <a:cs typeface="Times New Roman" panose="02020603050405020304" charset="0"/>
                        </a:rPr>
                        <a:t>Types</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Data Types</a:t>
                      </a:r>
                      <a:endParaRPr lang="en-US" sz="1600">
                        <a:latin typeface="Times New Roman" panose="02020603050405020304" charset="0"/>
                        <a:cs typeface="Times New Roman" panose="02020603050405020304" charset="0"/>
                      </a:endParaRPr>
                    </a:p>
                  </a:txBody>
                  <a:tcPr/>
                </a:tc>
              </a:tr>
              <a:tr h="894080">
                <a:tc>
                  <a:txBody>
                    <a:bodyPr vert="horz" wrap="square"/>
                    <a:lstStyle/>
                    <a:p>
                      <a:pPr algn="ctr">
                        <a:lnSpc>
                          <a:spcPct val="200000"/>
                        </a:lnSpc>
                        <a:buNone/>
                      </a:pPr>
                      <a:r>
                        <a:rPr lang="en-US" sz="1600">
                          <a:latin typeface="Times New Roman" panose="02020603050405020304" charset="0"/>
                          <a:cs typeface="Times New Roman" panose="02020603050405020304" charset="0"/>
                        </a:rPr>
                        <a:t>Basic Data Type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int, char, float, double</a:t>
                      </a:r>
                      <a:endParaRPr lang="en-US" sz="1600">
                        <a:latin typeface="Times New Roman" panose="02020603050405020304" charset="0"/>
                        <a:cs typeface="Times New Roman" panose="02020603050405020304" charset="0"/>
                      </a:endParaRPr>
                    </a:p>
                  </a:txBody>
                  <a:tcPr/>
                </a:tc>
              </a:tr>
              <a:tr h="894080">
                <a:tc>
                  <a:txBody>
                    <a:bodyPr vert="horz" wrap="square"/>
                    <a:lstStyle/>
                    <a:p>
                      <a:pPr algn="ctr">
                        <a:lnSpc>
                          <a:spcPct val="200000"/>
                        </a:lnSpc>
                        <a:buNone/>
                      </a:pPr>
                      <a:r>
                        <a:rPr lang="en-US" sz="1600">
                          <a:latin typeface="Times New Roman" panose="02020603050405020304" charset="0"/>
                          <a:cs typeface="Times New Roman" panose="02020603050405020304" charset="0"/>
                        </a:rPr>
                        <a:t>Derived Data Type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array, pointer, structure, union</a:t>
                      </a:r>
                      <a:endParaRPr lang="en-US" sz="1600">
                        <a:latin typeface="Times New Roman" panose="02020603050405020304" charset="0"/>
                        <a:cs typeface="Times New Roman" panose="02020603050405020304" charset="0"/>
                      </a:endParaRPr>
                    </a:p>
                  </a:txBody>
                  <a:tcPr/>
                </a:tc>
              </a:tr>
              <a:tr h="894080">
                <a:tc>
                  <a:txBody>
                    <a:bodyPr vert="horz" wrap="square"/>
                    <a:lstStyle/>
                    <a:p>
                      <a:pPr algn="ctr">
                        <a:lnSpc>
                          <a:spcPct val="200000"/>
                        </a:lnSpc>
                        <a:buNone/>
                      </a:pPr>
                      <a:r>
                        <a:rPr lang="en-US" sz="1600">
                          <a:latin typeface="Times New Roman" panose="02020603050405020304" charset="0"/>
                          <a:cs typeface="Times New Roman" panose="02020603050405020304" charset="0"/>
                        </a:rPr>
                        <a:t>Enumeration Data Type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enum</a:t>
                      </a:r>
                      <a:endParaRPr lang="en-US" sz="1600">
                        <a:latin typeface="Times New Roman" panose="02020603050405020304" charset="0"/>
                        <a:cs typeface="Times New Roman" panose="02020603050405020304" charset="0"/>
                      </a:endParaRPr>
                    </a:p>
                  </a:txBody>
                  <a:tcPr/>
                </a:tc>
              </a:tr>
              <a:tr h="894080">
                <a:tc>
                  <a:txBody>
                    <a:bodyPr vert="horz" wrap="square"/>
                    <a:lstStyle/>
                    <a:p>
                      <a:pPr algn="ctr">
                        <a:lnSpc>
                          <a:spcPct val="200000"/>
                        </a:lnSpc>
                        <a:buNone/>
                      </a:pPr>
                      <a:r>
                        <a:rPr lang="en-US" sz="1600">
                          <a:latin typeface="Times New Roman" panose="02020603050405020304" charset="0"/>
                          <a:cs typeface="Times New Roman" panose="02020603050405020304" charset="0"/>
                        </a:rPr>
                        <a:t>Void Data Type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void</a:t>
                      </a:r>
                      <a:endParaRPr lang="en-US" sz="1600">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630555"/>
            <a:ext cx="10515600" cy="5546725"/>
          </a:xfrm>
        </p:spPr>
        <p:txBody>
          <a:bodyPr>
            <a:normAutofit/>
          </a:bodyPr>
          <a:lstStyle/>
          <a:p>
            <a:pPr marL="0" indent="0" algn="just">
              <a:lnSpc>
                <a:spcPct val="150000"/>
              </a:lnSpc>
              <a:buNone/>
            </a:pPr>
            <a:r>
              <a:rPr lang="en-US" sz="2000">
                <a:solidFill>
                  <a:srgbClr val="00B050"/>
                </a:solidFill>
                <a:latin typeface="Times New Roman" panose="02020603050405020304" charset="0"/>
                <a:cs typeface="Times New Roman" panose="02020603050405020304" charset="0"/>
              </a:rPr>
              <a:t>Keywords in C</a:t>
            </a:r>
            <a:endParaRPr lang="en-US" sz="2000">
              <a:solidFill>
                <a:srgbClr val="00B05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 keyword is a reserved word. You cannot use it as a variable name, constant name, etc. There are only 32 reserved words (keywords) in the C language.</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 list of 32 keywords in the c language is given below:</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p:txBody>
      </p:sp>
      <p:graphicFrame>
        <p:nvGraphicFramePr>
          <p:cNvPr id="4" name="Table 3"/>
          <p:cNvGraphicFramePr>
            <a:graphicFrameLocks noGrp="1"/>
          </p:cNvGraphicFramePr>
          <p:nvPr/>
        </p:nvGraphicFramePr>
        <p:xfrm>
          <a:off x="1168400" y="3105150"/>
          <a:ext cx="9677400" cy="2865120"/>
        </p:xfrm>
        <a:graphic>
          <a:graphicData uri="http://schemas.openxmlformats.org/drawingml/2006/table">
            <a:tbl>
              <a:tblPr firstRow="1" bandRow="1">
                <a:tableStyleId>{5C22544A-7EE6-4342-B048-85BDC9FD1C3A}</a:tableStyleId>
              </a:tblPr>
              <a:tblGrid>
                <a:gridCol w="1209675"/>
                <a:gridCol w="1209675"/>
                <a:gridCol w="1209675"/>
                <a:gridCol w="1209675"/>
                <a:gridCol w="1303655"/>
                <a:gridCol w="1351915"/>
                <a:gridCol w="1225550"/>
                <a:gridCol w="957580"/>
              </a:tblGrid>
              <a:tr h="716280">
                <a:tc>
                  <a:txBody>
                    <a:bodyPr vert="horz" wrap="square"/>
                    <a:lstStyle/>
                    <a:p>
                      <a:pPr algn="ctr">
                        <a:lnSpc>
                          <a:spcPct val="200000"/>
                        </a:lnSpc>
                        <a:buNone/>
                      </a:pPr>
                      <a:r>
                        <a:rPr lang="en-US" sz="1600">
                          <a:latin typeface="Times New Roman" panose="02020603050405020304" charset="0"/>
                          <a:cs typeface="Times New Roman" panose="02020603050405020304" charset="0"/>
                        </a:rPr>
                        <a:t>auto</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break</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case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char</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const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continue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default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do</a:t>
                      </a:r>
                      <a:endParaRPr lang="en-US" sz="1600">
                        <a:latin typeface="Times New Roman" panose="02020603050405020304" charset="0"/>
                        <a:cs typeface="Times New Roman" panose="02020603050405020304" charset="0"/>
                      </a:endParaRPr>
                    </a:p>
                  </a:txBody>
                  <a:tcPr/>
                </a:tc>
              </a:tr>
              <a:tr h="716280">
                <a:tc>
                  <a:txBody>
                    <a:bodyPr vert="horz" wrap="square"/>
                    <a:lstStyle/>
                    <a:p>
                      <a:pPr algn="ctr">
                        <a:lnSpc>
                          <a:spcPct val="200000"/>
                        </a:lnSpc>
                        <a:buNone/>
                      </a:pPr>
                      <a:r>
                        <a:rPr lang="en-US" sz="1600">
                          <a:latin typeface="Times New Roman" panose="02020603050405020304" charset="0"/>
                          <a:cs typeface="Times New Roman" panose="02020603050405020304" charset="0"/>
                        </a:rPr>
                        <a:t>double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else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enum</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extern</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float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for</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goto</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if</a:t>
                      </a:r>
                      <a:endParaRPr lang="en-US" sz="1600">
                        <a:latin typeface="Times New Roman" panose="02020603050405020304" charset="0"/>
                        <a:cs typeface="Times New Roman" panose="02020603050405020304" charset="0"/>
                      </a:endParaRPr>
                    </a:p>
                  </a:txBody>
                  <a:tcPr/>
                </a:tc>
              </a:tr>
              <a:tr h="716280">
                <a:tc>
                  <a:txBody>
                    <a:bodyPr vert="horz" wrap="square"/>
                    <a:lstStyle/>
                    <a:p>
                      <a:pPr algn="ctr">
                        <a:lnSpc>
                          <a:spcPct val="200000"/>
                        </a:lnSpc>
                        <a:buNone/>
                      </a:pPr>
                      <a:r>
                        <a:rPr lang="en-US" sz="1600">
                          <a:latin typeface="Times New Roman" panose="02020603050405020304" charset="0"/>
                          <a:cs typeface="Times New Roman" panose="02020603050405020304" charset="0"/>
                        </a:rPr>
                        <a:t>int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long</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register</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return</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short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signed</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sizeof</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static</a:t>
                      </a:r>
                      <a:endParaRPr lang="en-US" sz="1600">
                        <a:latin typeface="Times New Roman" panose="02020603050405020304" charset="0"/>
                        <a:cs typeface="Times New Roman" panose="02020603050405020304" charset="0"/>
                      </a:endParaRPr>
                    </a:p>
                  </a:txBody>
                  <a:tcPr/>
                </a:tc>
              </a:tr>
              <a:tr h="716280">
                <a:tc>
                  <a:txBody>
                    <a:bodyPr vert="horz" wrap="square"/>
                    <a:lstStyle/>
                    <a:p>
                      <a:pPr algn="ctr">
                        <a:lnSpc>
                          <a:spcPct val="200000"/>
                        </a:lnSpc>
                        <a:buNone/>
                      </a:pPr>
                      <a:r>
                        <a:rPr lang="en-US" sz="1600">
                          <a:latin typeface="Times New Roman" panose="02020603050405020304" charset="0"/>
                          <a:cs typeface="Times New Roman" panose="02020603050405020304" charset="0"/>
                        </a:rPr>
                        <a:t>struct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switch</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typedef</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union</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unsigned</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void</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volatile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while</a:t>
                      </a:r>
                      <a:endParaRPr lang="en-US" sz="1600">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767715" y="1412240"/>
            <a:ext cx="10515600" cy="4558030"/>
          </a:xfrm>
        </p:spPr>
        <p:txBody>
          <a:bodyPr>
            <a:normAutofit lnSpcReduction="20000"/>
          </a:bodyPr>
          <a:lstStyle/>
          <a:p>
            <a:pPr marL="0" indent="0">
              <a:buNone/>
            </a:pPr>
            <a:r>
              <a:rPr lang="en-US" sz="3200">
                <a:solidFill>
                  <a:srgbClr val="00B050"/>
                </a:solidFill>
                <a:latin typeface="Times New Roman" panose="02020603050405020304" charset="0"/>
                <a:cs typeface="Times New Roman" panose="02020603050405020304" charset="0"/>
              </a:rPr>
              <a:t>Characteristics of C</a:t>
            </a:r>
            <a:endParaRPr lang="en-US" sz="3200">
              <a:solidFill>
                <a:srgbClr val="00B050"/>
              </a:solidFill>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C is a middle level language.</a:t>
            </a:r>
            <a:endParaRPr lang="en-IN"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It has the simplicity of a high level language as well as the power of a low level language.</a:t>
            </a:r>
            <a:endParaRPr lang="en-IN"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C language is consisting the 32 keywords.</a:t>
            </a:r>
            <a:endParaRPr lang="en-IN"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C is a portable language.</a:t>
            </a:r>
            <a:endParaRPr lang="en-IN"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C is a case sensitive.</a:t>
            </a:r>
            <a:endParaRPr lang="en-IN"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In C language compilation and execution is faster.</a:t>
            </a:r>
            <a:endParaRPr lang="en-IN" sz="1600">
              <a:latin typeface="Times New Roman" panose="02020603050405020304" charset="0"/>
              <a:cs typeface="Times New Roman" panose="02020603050405020304" charset="0"/>
              <a:sym typeface="+mn-ea"/>
            </a:endParaRPr>
          </a:p>
          <a:p>
            <a:pPr>
              <a:lnSpc>
                <a:spcPct val="150000"/>
              </a:lnSpc>
              <a:buFont typeface="Arial" pitchFamily="34" charset="0"/>
              <a:buChar char="•"/>
            </a:pPr>
            <a:r>
              <a:rPr lang="en-US" altLang="en-IN" sz="1600">
                <a:latin typeface="Times New Roman" panose="02020603050405020304" charset="0"/>
                <a:cs typeface="Times New Roman" panose="02020603050405020304" charset="0"/>
                <a:sym typeface="+mn-ea"/>
              </a:rPr>
              <a:t>C language is Extendible.</a:t>
            </a:r>
            <a:endParaRPr lang="en-US" altLang="en-IN" sz="1600">
              <a:latin typeface="Times New Roman" panose="02020603050405020304" charset="0"/>
              <a:cs typeface="Times New Roman" panose="02020603050405020304" charset="0"/>
              <a:sym typeface="+mn-ea"/>
            </a:endParaRPr>
          </a:p>
          <a:p>
            <a:pPr>
              <a:lnSpc>
                <a:spcPct val="150000"/>
              </a:lnSpc>
              <a:buFont typeface="Arial" pitchFamily="34" charset="0"/>
              <a:buChar char="•"/>
            </a:pPr>
            <a:r>
              <a:rPr lang="en-US" altLang="en-IN" sz="1600">
                <a:latin typeface="Times New Roman" panose="02020603050405020304" charset="0"/>
                <a:cs typeface="Times New Roman" panose="02020603050405020304" charset="0"/>
              </a:rPr>
              <a:t>C is a structured language.</a:t>
            </a:r>
            <a:endParaRPr lang="en-IN" sz="1600">
              <a:latin typeface="Times New Roman" panose="02020603050405020304" charset="0"/>
              <a:cs typeface="Times New Roman" panose="02020603050405020304" charset="0"/>
            </a:endParaRPr>
          </a:p>
          <a:p>
            <a:pPr>
              <a:buNone/>
            </a:pP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67335"/>
            <a:ext cx="10515600" cy="5632450"/>
          </a:xfrm>
        </p:spPr>
        <p:txBody>
          <a:bodyPr>
            <a:normAutofit/>
          </a:bodyPr>
          <a:lstStyle/>
          <a:p>
            <a:pPr marL="0" indent="0" algn="just">
              <a:lnSpc>
                <a:spcPct val="150000"/>
              </a:lnSpc>
              <a:buFont typeface="Arial" pitchFamily="34" charset="0"/>
              <a:buNone/>
            </a:pPr>
            <a:r>
              <a:rPr lang="en-US" sz="2000">
                <a:solidFill>
                  <a:srgbClr val="00B050"/>
                </a:solidFill>
                <a:latin typeface="Times New Roman" panose="02020603050405020304" charset="0"/>
                <a:cs typeface="Times New Roman" panose="02020603050405020304" charset="0"/>
              </a:rPr>
              <a:t>C Identifiers</a:t>
            </a:r>
            <a:endParaRPr lang="en-US" sz="2000">
              <a:solidFill>
                <a:srgbClr val="00B05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C identifiers represent the name in the C program, for example, variables, functions, arrays, structures, unions, labels, etc.</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 An identifier can be composed of letters such as uppercase, lowercase letters, underscore, digits, but the starting letter should be either an alphabet or an underscore.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Rules for constructing C identifiers</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It should not begin with any numerical digit.</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In identifiers, both uppercase and lowercase letters are distinct. Therefore, we can say that identifiers are case sensitive.</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Commas or blank spaces cannot be specified within an identifier.</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length of the identifiers should not be more than 31 characters.</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Identifiers should be written in such a way that it is meaningful, short, and easy to read.</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some example :- total, sum, average, _m _, sum_1, etc.</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88315"/>
            <a:ext cx="10515600" cy="5688965"/>
          </a:xfrm>
        </p:spPr>
        <p:txBody>
          <a:bodyPr>
            <a:normAutofit fontScale="90000" lnSpcReduction="20000"/>
          </a:bodyPr>
          <a:lstStyle/>
          <a:p>
            <a:pPr marL="0" indent="0" algn="just">
              <a:lnSpc>
                <a:spcPct val="150000"/>
              </a:lnSpc>
              <a:buNone/>
            </a:pPr>
            <a:r>
              <a:rPr lang="en-US" sz="1600">
                <a:latin typeface="Times New Roman" panose="02020603050405020304" charset="0"/>
                <a:cs typeface="Times New Roman" panose="02020603050405020304" charset="0"/>
              </a:rPr>
              <a:t>Types of identifiers</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solidFill>
                  <a:srgbClr val="FF0000"/>
                </a:solidFill>
                <a:latin typeface="Times New Roman" panose="02020603050405020304" charset="0"/>
                <a:cs typeface="Times New Roman" panose="02020603050405020304" charset="0"/>
              </a:rPr>
              <a:t>Internal identifier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If the identifier is not used in the external linkage, then it is known as an internal identifier. The internal identifiers can be local variables.</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solidFill>
                  <a:srgbClr val="FF0000"/>
                </a:solidFill>
                <a:latin typeface="Times New Roman" panose="02020603050405020304" charset="0"/>
                <a:cs typeface="Times New Roman" panose="02020603050405020304" charset="0"/>
              </a:rPr>
              <a:t>External Identifier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If the identifier is used in the external linkage, then it is known as an external identifier. The external identifiers can be function names, global variables.</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int a=10;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int A=20;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printf("Value of a is : %d",a);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printf("\nValue of A is :%d",A);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5" name="Text Box 4"/>
          <p:cNvSpPr txBox="1"/>
          <p:nvPr/>
        </p:nvSpPr>
        <p:spPr>
          <a:xfrm>
            <a:off x="6960235" y="4004945"/>
            <a:ext cx="5047615" cy="21228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Value of a is : 10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Value of A is : 20</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7490"/>
            <a:ext cx="10515600" cy="6456680"/>
          </a:xfrm>
        </p:spPr>
        <p:txBody>
          <a:bodyPr/>
          <a:lstStyle/>
          <a:p>
            <a:pPr marL="0" indent="0">
              <a:lnSpc>
                <a:spcPct val="150000"/>
              </a:lnSpc>
              <a:buNone/>
            </a:pPr>
            <a:r>
              <a:rPr lang="en-US" sz="2000">
                <a:solidFill>
                  <a:srgbClr val="00B050"/>
                </a:solidFill>
                <a:latin typeface="Times New Roman" panose="02020603050405020304" charset="0"/>
                <a:cs typeface="Times New Roman" panose="02020603050405020304" charset="0"/>
              </a:rPr>
              <a:t>C Operators</a:t>
            </a:r>
            <a:endParaRPr lang="en-US" sz="2000">
              <a:solidFill>
                <a:srgbClr val="00B050"/>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An operator is simply a symbol that is used to perform operations.</a:t>
            </a:r>
            <a:endParaRPr lang="en-US" sz="1600">
              <a:latin typeface="Times New Roman" panose="02020603050405020304" charset="0"/>
              <a:cs typeface="Times New Roman" panose="02020603050405020304" charset="0"/>
            </a:endParaRPr>
          </a:p>
        </p:txBody>
      </p:sp>
      <p:graphicFrame>
        <p:nvGraphicFramePr>
          <p:cNvPr id="7" name="Table 6"/>
          <p:cNvGraphicFramePr>
            <a:graphicFrameLocks noGrp="1"/>
          </p:cNvGraphicFramePr>
          <p:nvPr/>
        </p:nvGraphicFramePr>
        <p:xfrm>
          <a:off x="1199515" y="1257300"/>
          <a:ext cx="9319260" cy="5436870"/>
        </p:xfrm>
        <a:graphic>
          <a:graphicData uri="http://schemas.openxmlformats.org/drawingml/2006/table">
            <a:tbl>
              <a:tblPr firstRow="1" bandRow="1">
                <a:tableStyleId>{5C22544A-7EE6-4342-B048-85BDC9FD1C3A}</a:tableStyleId>
              </a:tblPr>
              <a:tblGrid>
                <a:gridCol w="4659630"/>
                <a:gridCol w="4659630"/>
              </a:tblGrid>
              <a:tr h="615315">
                <a:tc>
                  <a:txBody>
                    <a:bodyPr vert="horz" wrap="square"/>
                    <a:lstStyle/>
                    <a:p>
                      <a:pPr algn="ctr">
                        <a:lnSpc>
                          <a:spcPct val="150000"/>
                        </a:lnSpc>
                        <a:buNone/>
                      </a:pPr>
                      <a:r>
                        <a:rPr lang="en-US" sz="1600">
                          <a:latin typeface="Times New Roman" panose="02020603050405020304" charset="0"/>
                          <a:cs typeface="Times New Roman" panose="02020603050405020304" charset="0"/>
                        </a:rPr>
                        <a:t>Name of operators</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US" sz="1600">
                          <a:latin typeface="Times New Roman" panose="02020603050405020304" charset="0"/>
                          <a:cs typeface="Times New Roman" panose="02020603050405020304" charset="0"/>
                        </a:rPr>
                        <a:t>Operators</a:t>
                      </a:r>
                      <a:endParaRPr lang="en-US" sz="1600">
                        <a:latin typeface="Times New Roman" panose="02020603050405020304" charset="0"/>
                        <a:cs typeface="Times New Roman" panose="02020603050405020304" charset="0"/>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Arithmetic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 + , _ , * , / ,%</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Increment/Decrement operators</a:t>
                      </a:r>
                      <a:endParaRPr lang="en-IN" sz="1600">
                        <a:latin typeface="Times New Roman" panose="02020603050405020304" charset="0"/>
                        <a:cs typeface="Times New Roman" panose="02020603050405020304" charset="0"/>
                        <a:sym typeface="+mn-ea"/>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 , -- ,</a:t>
                      </a:r>
                      <a:endParaRPr lang="en-IN" sz="1600">
                        <a:latin typeface="Times New Roman" panose="02020603050405020304" charset="0"/>
                        <a:cs typeface="Times New Roman" panose="02020603050405020304" charset="0"/>
                        <a:sym typeface="+mn-ea"/>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Relational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 , ! = , &lt; = ,  &gt; = , &lt; , &gt; ,</a:t>
                      </a:r>
                      <a:endParaRPr lang="en-IN" sz="1600">
                        <a:latin typeface="Times New Roman" panose="02020603050405020304" charset="0"/>
                        <a:cs typeface="Times New Roman" panose="02020603050405020304" charset="0"/>
                        <a:sym typeface="+mn-ea"/>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Logical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&amp;&amp; , || , ! ,</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Bitwise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&amp; , ^ , | , ~ , &gt;&gt; , &lt;&lt; , </a:t>
                      </a:r>
                      <a:endParaRPr lang="en-IN" sz="1600">
                        <a:latin typeface="Times New Roman" panose="02020603050405020304" charset="0"/>
                        <a:cs typeface="Times New Roman" panose="02020603050405020304" charset="0"/>
                        <a:sym typeface="+mn-ea"/>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Assignment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 , += , - = , *= , /= , %= , &lt;&lt;= , &gt;&gt;= , &amp;= , ^=  , |= , </a:t>
                      </a:r>
                      <a:endParaRPr lang="en-IN" sz="1600">
                        <a:latin typeface="Times New Roman" panose="02020603050405020304" charset="0"/>
                        <a:cs typeface="Times New Roman" panose="02020603050405020304" charset="0"/>
                        <a:sym typeface="+mn-ea"/>
                      </a:endParaRPr>
                    </a:p>
                  </a:txBody>
                  <a:tcPr/>
                </a:tc>
              </a:tr>
              <a:tr h="615315">
                <a:tc>
                  <a:txBody>
                    <a:bodyPr vert="horz" wrap="square"/>
                    <a:lstStyle/>
                    <a:p>
                      <a:pPr algn="ctr">
                        <a:lnSpc>
                          <a:spcPct val="150000"/>
                        </a:lnSpc>
                        <a:buNone/>
                      </a:pPr>
                      <a:r>
                        <a:rPr lang="en-US" altLang="en-IN" sz="1600" b="0">
                          <a:solidFill>
                            <a:schemeClr val="tx1"/>
                          </a:solidFill>
                          <a:latin typeface="Times New Roman" panose="02020603050405020304" charset="0"/>
                          <a:cs typeface="Times New Roman" panose="02020603050405020304" charset="0"/>
                        </a:rPr>
                        <a:t>Other operators</a:t>
                      </a:r>
                      <a:endParaRPr lang="en-IN" sz="1600" b="0">
                        <a:solidFill>
                          <a:schemeClr val="bg1"/>
                        </a:solidFill>
                        <a:latin typeface="Times New Roman" panose="02020603050405020304" charset="0"/>
                        <a:cs typeface="Times New Roman" panose="02020603050405020304" charset="0"/>
                      </a:endParaRPr>
                    </a:p>
                    <a:p>
                      <a:pPr algn="ctr">
                        <a:lnSpc>
                          <a:spcPct val="100000"/>
                        </a:lnSpc>
                        <a:buNone/>
                      </a:pPr>
                      <a:endParaRPr lang="en-US" sz="1600" b="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solidFill>
                            <a:schemeClr val="tx1"/>
                          </a:solidFill>
                          <a:latin typeface="Times New Roman" panose="02020603050405020304" charset="0"/>
                          <a:cs typeface="Times New Roman" panose="02020603050405020304" charset="0"/>
                          <a:sym typeface="+mn-ea"/>
                        </a:rPr>
                        <a:t>?:   &amp;    *  sizeof()    ,</a:t>
                      </a:r>
                      <a:endParaRPr lang="en-IN" sz="1600" b="0">
                        <a:solidFill>
                          <a:schemeClr val="tx1"/>
                        </a:solidFill>
                        <a:latin typeface="Times New Roman" panose="02020603050405020304" charset="0"/>
                        <a:cs typeface="Times New Roman" panose="02020603050405020304" charset="0"/>
                      </a:endParaRPr>
                    </a:p>
                    <a:p>
                      <a:pPr algn="ctr">
                        <a:lnSpc>
                          <a:spcPct val="100000"/>
                        </a:lnSpc>
                        <a:buNone/>
                      </a:pPr>
                      <a:endParaRPr lang="en-IN" sz="1600" b="0">
                        <a:solidFill>
                          <a:schemeClr val="tx1"/>
                        </a:solidFill>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382270" y="346710"/>
            <a:ext cx="11809730" cy="6511290"/>
          </a:xfrm>
        </p:spPr>
        <p:txBody>
          <a:bodyPr>
            <a:normAutofit lnSpcReduction="10000"/>
          </a:bodyPr>
          <a:lstStyle/>
          <a:p>
            <a:pPr marL="0" indent="0" algn="just">
              <a:buNone/>
            </a:pPr>
            <a:r>
              <a:rPr lang="en-US">
                <a:latin typeface="Times New Roman" panose="02020603050405020304" charset="0"/>
                <a:cs typeface="Times New Roman" panose="02020603050405020304" charset="0"/>
              </a:rPr>
              <a:t>                                          </a:t>
            </a:r>
            <a:r>
              <a:rPr lang="en-US">
                <a:solidFill>
                  <a:srgbClr val="00B050"/>
                </a:solidFill>
                <a:latin typeface="Times New Roman" panose="02020603050405020304" charset="0"/>
                <a:cs typeface="Times New Roman" panose="02020603050405020304" charset="0"/>
              </a:rPr>
              <a:t>Arithmetic operator</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                                       </a:t>
            </a:r>
            <a:r>
              <a:rPr lang="en-US">
                <a:solidFill>
                  <a:schemeClr val="tx1"/>
                </a:solidFill>
                <a:latin typeface="Times New Roman" panose="02020603050405020304" charset="0"/>
                <a:cs typeface="Times New Roman" panose="02020603050405020304" charset="0"/>
              </a:rPr>
              <a:t>      </a:t>
            </a:r>
            <a:r>
              <a:rPr lang="en-IN">
                <a:solidFill>
                  <a:srgbClr val="FF0000"/>
                </a:solidFill>
                <a:latin typeface="Times New Roman" panose="02020603050405020304" charset="0"/>
                <a:cs typeface="Times New Roman" panose="02020603050405020304" charset="0"/>
                <a:sym typeface="+mn-ea"/>
              </a:rPr>
              <a:t>+ , - , * ,  / , %</a:t>
            </a:r>
            <a:endParaRPr lang="en-US">
              <a:solidFill>
                <a:srgbClr val="FF0000"/>
              </a:solidFill>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All are binary operators = means two operands are required to perform operation.</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For example :-        A   +   B</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IN" sz="1600">
                <a:latin typeface="Times New Roman" panose="02020603050405020304" charset="0"/>
                <a:cs typeface="Times New Roman" panose="02020603050405020304" charset="0"/>
                <a:sym typeface="+mn-ea"/>
              </a:rPr>
              <a:t>#include&lt;stdio.h&gt;</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int main()</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a:t>
            </a:r>
            <a:r>
              <a:rPr lang="en-IN" sz="1600">
                <a:latin typeface="Times New Roman" panose="02020603050405020304" charset="0"/>
                <a:cs typeface="Times New Roman" panose="02020603050405020304" charset="0"/>
                <a:sym typeface="+mn-ea"/>
              </a:rPr>
              <a:t>nt a</a:t>
            </a:r>
            <a:r>
              <a:rPr lang="en-US" altLang="en-IN" sz="1600">
                <a:latin typeface="Times New Roman" panose="02020603050405020304" charset="0"/>
                <a:cs typeface="Times New Roman" panose="02020603050405020304" charset="0"/>
                <a:sym typeface="+mn-ea"/>
              </a:rPr>
              <a:t>=9</a:t>
            </a:r>
            <a:r>
              <a:rPr lang="en-IN" sz="1600">
                <a:latin typeface="Times New Roman" panose="02020603050405020304" charset="0"/>
                <a:cs typeface="Times New Roman" panose="02020603050405020304" charset="0"/>
                <a:sym typeface="+mn-ea"/>
              </a:rPr>
              <a:t>, </a:t>
            </a:r>
            <a:r>
              <a:rPr lang="en-US" altLang="en-IN" sz="1600">
                <a:latin typeface="Times New Roman" panose="02020603050405020304" charset="0"/>
                <a:cs typeface="Times New Roman" panose="02020603050405020304" charset="0"/>
                <a:sym typeface="+mn-ea"/>
              </a:rPr>
              <a:t>b=3</a:t>
            </a:r>
            <a:r>
              <a:rPr lang="en-IN" sz="1600">
                <a:latin typeface="Times New Roman" panose="02020603050405020304" charset="0"/>
                <a:cs typeface="Times New Roman" panose="02020603050405020304" charset="0"/>
                <a:sym typeface="+mn-ea"/>
              </a:rPr>
              <a:t>;                                             </a:t>
            </a:r>
            <a:r>
              <a:rPr lang="en-US" altLang="en-IN" sz="1600">
                <a:latin typeface="Times New Roman" panose="02020603050405020304" charset="0"/>
                <a:cs typeface="Times New Roman" panose="02020603050405020304" charset="0"/>
                <a:sym typeface="+mn-ea"/>
              </a:rPr>
              <a:t>          </a:t>
            </a:r>
            <a:r>
              <a:rPr lang="en-IN" sz="1600">
                <a:latin typeface="Times New Roman" panose="02020603050405020304" charset="0"/>
                <a:cs typeface="Times New Roman" panose="02020603050405020304" charset="0"/>
                <a:sym typeface="+mn-ea"/>
              </a:rPr>
              <a:t> </a:t>
            </a:r>
            <a:r>
              <a:rPr lang="en-IN" sz="1600">
                <a:solidFill>
                  <a:schemeClr val="accent1">
                    <a:lumMod val="60000"/>
                    <a:lumOff val="40000"/>
                  </a:schemeClr>
                </a:solidFill>
                <a:latin typeface="Times New Roman" panose="02020603050405020304" charset="0"/>
                <a:cs typeface="Times New Roman" panose="02020603050405020304" charset="0"/>
                <a:sym typeface="+mn-ea"/>
              </a:rPr>
              <a:t> //declaring a and b</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err="1">
                <a:latin typeface="Times New Roman" panose="02020603050405020304" charset="0"/>
                <a:cs typeface="Times New Roman" panose="02020603050405020304" charset="0"/>
                <a:sym typeface="+mn-ea"/>
              </a:rPr>
              <a:t>p</a:t>
            </a:r>
            <a:r>
              <a:rPr lang="en-IN" sz="1600" err="1">
                <a:latin typeface="Times New Roman" panose="02020603050405020304" charset="0"/>
                <a:cs typeface="Times New Roman" panose="02020603050405020304" charset="0"/>
                <a:sym typeface="+mn-ea"/>
              </a:rPr>
              <a:t>rintf(“enter the first and second number \n”);   </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err="1">
                <a:latin typeface="Times New Roman" panose="02020603050405020304" charset="0"/>
                <a:cs typeface="Times New Roman" panose="02020603050405020304" charset="0"/>
                <a:sym typeface="+mn-ea"/>
              </a:rPr>
              <a:t>//s</a:t>
            </a:r>
            <a:r>
              <a:rPr lang="en-IN" sz="1600" err="1">
                <a:latin typeface="Times New Roman" panose="02020603050405020304" charset="0"/>
                <a:cs typeface="Times New Roman" panose="02020603050405020304" charset="0"/>
                <a:sym typeface="+mn-ea"/>
              </a:rPr>
              <a:t>canf(“%d %d”, &amp;a,&amp;b);                 </a:t>
            </a:r>
            <a:r>
              <a:rPr lang="en-US" altLang="en-IN" sz="1600" err="1">
                <a:latin typeface="Times New Roman" panose="02020603050405020304" charset="0"/>
                <a:cs typeface="Times New Roman" panose="02020603050405020304" charset="0"/>
                <a:sym typeface="+mn-ea"/>
              </a:rPr>
              <a:t>               </a:t>
            </a:r>
            <a:r>
              <a:rPr lang="en-IN" sz="1600" err="1">
                <a:latin typeface="Times New Roman" panose="02020603050405020304" charset="0"/>
                <a:cs typeface="Times New Roman" panose="02020603050405020304" charset="0"/>
                <a:sym typeface="+mn-ea"/>
              </a:rPr>
              <a:t> </a:t>
            </a:r>
            <a:r>
              <a:rPr lang="en-IN" sz="1600" err="1">
                <a:solidFill>
                  <a:schemeClr val="accent1">
                    <a:lumMod val="60000"/>
                    <a:lumOff val="40000"/>
                  </a:schemeClr>
                </a:solidFill>
                <a:latin typeface="Times New Roman" panose="02020603050405020304" charset="0"/>
                <a:cs typeface="Times New Roman" panose="02020603050405020304" charset="0"/>
                <a:sym typeface="+mn-ea"/>
              </a:rPr>
              <a:t>//accept input from the user</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err="1">
                <a:latin typeface="Times New Roman" panose="02020603050405020304" charset="0"/>
                <a:cs typeface="Times New Roman" panose="02020603050405020304" charset="0"/>
                <a:sym typeface="+mn-ea"/>
              </a:rPr>
              <a:t>p</a:t>
            </a:r>
            <a:r>
              <a:rPr lang="en-IN" sz="1600" err="1">
                <a:latin typeface="Times New Roman" panose="02020603050405020304" charset="0"/>
                <a:cs typeface="Times New Roman" panose="02020603050405020304" charset="0"/>
                <a:sym typeface="+mn-ea"/>
              </a:rPr>
              <a:t>rintf(“a  / b =%d\n”, a/b);</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err="1">
                <a:latin typeface="Times New Roman" panose="02020603050405020304" charset="0"/>
                <a:cs typeface="Times New Roman" panose="02020603050405020304" charset="0"/>
                <a:sym typeface="+mn-ea"/>
              </a:rPr>
              <a:t>p</a:t>
            </a:r>
            <a:r>
              <a:rPr lang="en-IN" sz="1600" err="1">
                <a:latin typeface="Times New Roman" panose="02020603050405020304" charset="0"/>
                <a:cs typeface="Times New Roman" panose="02020603050405020304" charset="0"/>
                <a:sym typeface="+mn-ea"/>
              </a:rPr>
              <a:t>rintf(“a  % b =%d\n”, a%b);</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buNone/>
            </a:pPr>
            <a:endParaRPr lang="en-US" sz="1600">
              <a:latin typeface="Times New Roman" panose="02020603050405020304" charset="0"/>
              <a:cs typeface="Times New Roman" panose="02020603050405020304" charset="0"/>
            </a:endParaRPr>
          </a:p>
        </p:txBody>
      </p:sp>
      <p:sp>
        <p:nvSpPr>
          <p:cNvPr id="6" name="Text Box 5"/>
          <p:cNvSpPr txBox="1"/>
          <p:nvPr/>
        </p:nvSpPr>
        <p:spPr>
          <a:xfrm>
            <a:off x="7314565" y="4883785"/>
            <a:ext cx="2610485"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Text Box 4"/>
          <p:cNvSpPr txBox="1"/>
          <p:nvPr/>
        </p:nvSpPr>
        <p:spPr>
          <a:xfrm>
            <a:off x="7144385" y="4940935"/>
            <a:ext cx="5047615"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 / b = 3</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 % b = 0</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57480"/>
            <a:ext cx="10515600" cy="6019800"/>
          </a:xfrm>
        </p:spPr>
        <p:txBody>
          <a:bodyPr/>
          <a:lstStyle/>
          <a:p>
            <a:pPr marL="0" indent="0">
              <a:buNone/>
            </a:pPr>
            <a:r>
              <a:rPr lang="en-US" altLang="en-IN">
                <a:latin typeface="Times New Roman" panose="02020603050405020304" charset="0"/>
                <a:cs typeface="Times New Roman" panose="02020603050405020304" charset="0"/>
                <a:sym typeface="+mn-ea"/>
              </a:rPr>
              <a:t>                           </a:t>
            </a:r>
            <a:r>
              <a:rPr lang="en-IN">
                <a:solidFill>
                  <a:srgbClr val="00B050"/>
                </a:solidFill>
                <a:latin typeface="Times New Roman" panose="02020603050405020304" charset="0"/>
                <a:cs typeface="Times New Roman" panose="02020603050405020304" charset="0"/>
                <a:sym typeface="+mn-ea"/>
              </a:rPr>
              <a:t>Increment/Decrement operators</a:t>
            </a:r>
            <a:endParaRPr lang="en-IN">
              <a:latin typeface="Times New Roman" panose="02020603050405020304" charset="0"/>
              <a:cs typeface="Times New Roman" panose="02020603050405020304" charset="0"/>
              <a:sym typeface="+mn-ea"/>
            </a:endParaRPr>
          </a:p>
          <a:p>
            <a:pPr marL="0" indent="0">
              <a:buNone/>
            </a:pPr>
            <a:r>
              <a:rPr lang="en-US"/>
              <a:t>                                       </a:t>
            </a:r>
            <a:r>
              <a:rPr lang="en-US">
                <a:solidFill>
                  <a:srgbClr val="FF0000"/>
                </a:solidFill>
              </a:rPr>
              <a:t>     </a:t>
            </a:r>
            <a:r>
              <a:rPr lang="en-IN">
                <a:solidFill>
                  <a:srgbClr val="FF0000"/>
                </a:solidFill>
                <a:latin typeface="Times New Roman" panose="02020603050405020304" charset="0"/>
                <a:cs typeface="Times New Roman" panose="02020603050405020304" charset="0"/>
                <a:sym typeface="+mn-ea"/>
              </a:rPr>
              <a:t>++ , -- ,</a:t>
            </a:r>
            <a:endParaRPr lang="en-IN">
              <a:solidFill>
                <a:srgbClr val="FFFF00"/>
              </a:solidFill>
            </a:endParaRPr>
          </a:p>
          <a:p>
            <a:pPr marL="0" indent="0" algn="just">
              <a:lnSpc>
                <a:spcPct val="150000"/>
              </a:lnSpc>
              <a:buNone/>
            </a:pPr>
            <a:r>
              <a:rPr lang="en-IN" sz="1600">
                <a:latin typeface="Times New Roman" panose="02020603050405020304" charset="0"/>
                <a:cs typeface="Times New Roman" panose="02020603050405020304" charset="0"/>
                <a:sym typeface="+mn-ea"/>
              </a:rPr>
              <a:t>Increment operator :-  It is used to increment the value of a variable by one.</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Decrement operator :-  It is used to decrement the value of a variable by one.</a:t>
            </a:r>
            <a:endParaRPr lang="en-IN"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Increment and Decrement operators are unary operators.Because they are applied on single operand.</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Example :-</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IN" sz="1600">
                <a:latin typeface="Times New Roman" panose="02020603050405020304" charset="0"/>
                <a:cs typeface="Times New Roman" panose="02020603050405020304" charset="0"/>
                <a:sym typeface="+mn-ea"/>
              </a:rPr>
              <a:t> </a:t>
            </a:r>
            <a:r>
              <a:rPr lang="en-US" altLang="en-IN" sz="1600">
                <a:latin typeface="Times New Roman" panose="02020603050405020304" charset="0"/>
                <a:cs typeface="Times New Roman" panose="02020603050405020304" charset="0"/>
                <a:sym typeface="+mn-ea"/>
              </a:rPr>
              <a:t>                a++,a--</a:t>
            </a:r>
            <a:endParaRPr lang="en-IN" sz="16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p:txBody>
      </p:sp>
      <p:sp>
        <p:nvSpPr>
          <p:cNvPr id="7" name="TextBox 6"/>
          <p:cNvSpPr txBox="1"/>
          <p:nvPr/>
        </p:nvSpPr>
        <p:spPr>
          <a:xfrm>
            <a:off x="2283460" y="2485390"/>
            <a:ext cx="1708150"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solidFill>
                  <a:schemeClr val="tx1"/>
                </a:solidFill>
                <a:latin typeface="Times New Roman" panose="02020603050405020304" charset="0"/>
                <a:cs typeface="Times New Roman" panose="02020603050405020304" charset="0"/>
              </a:rPr>
              <a:t>Increment</a:t>
            </a:r>
            <a:endParaRPr lang="en-IN" sz="1600">
              <a:solidFill>
                <a:schemeClr val="tx1"/>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int a = 5;</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 = 6</a:t>
            </a:r>
            <a:endParaRPr lang="en-IN" sz="1600">
              <a:latin typeface="Times New Roman" panose="02020603050405020304" charset="0"/>
              <a:cs typeface="Times New Roman" panose="02020603050405020304" charset="0"/>
            </a:endParaRPr>
          </a:p>
        </p:txBody>
      </p:sp>
      <p:sp>
        <p:nvSpPr>
          <p:cNvPr id="9" name="TextBox 8"/>
          <p:cNvSpPr txBox="1"/>
          <p:nvPr/>
        </p:nvSpPr>
        <p:spPr>
          <a:xfrm>
            <a:off x="5664200" y="2485390"/>
            <a:ext cx="2682240" cy="156845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solidFill>
                  <a:schemeClr val="tx1"/>
                </a:solidFill>
                <a:latin typeface="Times New Roman" panose="02020603050405020304" charset="0"/>
                <a:cs typeface="Times New Roman" panose="02020603050405020304" charset="0"/>
              </a:rPr>
              <a:t>Decrement</a:t>
            </a:r>
            <a:endParaRPr lang="en-IN" sz="1600">
              <a:solidFill>
                <a:schemeClr val="tx1"/>
              </a:solidFill>
              <a:latin typeface="Times New Roman" panose="02020603050405020304" charset="0"/>
              <a:cs typeface="Times New Roman" panose="02020603050405020304" charset="0"/>
            </a:endParaRPr>
          </a:p>
          <a:p>
            <a:pPr>
              <a:lnSpc>
                <a:spcPct val="150000"/>
              </a:lnSpc>
            </a:pPr>
            <a:r>
              <a:rPr lang="en-IN" sz="1600">
                <a:solidFill>
                  <a:schemeClr val="tx1"/>
                </a:solidFill>
                <a:latin typeface="Times New Roman" panose="02020603050405020304" charset="0"/>
                <a:cs typeface="Times New Roman" panose="02020603050405020304" charset="0"/>
              </a:rPr>
              <a:t>int a = 5;</a:t>
            </a:r>
            <a:endParaRPr lang="en-IN" sz="1600">
              <a:solidFill>
                <a:schemeClr val="tx1"/>
              </a:solidFill>
              <a:latin typeface="Times New Roman" panose="02020603050405020304" charset="0"/>
              <a:cs typeface="Times New Roman" panose="02020603050405020304" charset="0"/>
            </a:endParaRPr>
          </a:p>
          <a:p>
            <a:pPr>
              <a:lnSpc>
                <a:spcPct val="150000"/>
              </a:lnSpc>
            </a:pPr>
            <a:r>
              <a:rPr lang="en-IN" sz="1600">
                <a:solidFill>
                  <a:schemeClr val="tx1"/>
                </a:solidFill>
                <a:latin typeface="Times New Roman" panose="02020603050405020304" charset="0"/>
                <a:cs typeface="Times New Roman" panose="02020603050405020304" charset="0"/>
              </a:rPr>
              <a:t>a--;</a:t>
            </a:r>
            <a:endParaRPr lang="en-IN" sz="1600">
              <a:solidFill>
                <a:schemeClr val="tx1"/>
              </a:solidFill>
              <a:latin typeface="Times New Roman" panose="02020603050405020304" charset="0"/>
              <a:cs typeface="Times New Roman" panose="02020603050405020304" charset="0"/>
            </a:endParaRPr>
          </a:p>
          <a:p>
            <a:pPr>
              <a:lnSpc>
                <a:spcPct val="150000"/>
              </a:lnSpc>
            </a:pPr>
            <a:r>
              <a:rPr lang="en-IN" sz="1600">
                <a:solidFill>
                  <a:schemeClr val="tx1"/>
                </a:solidFill>
                <a:latin typeface="Times New Roman" panose="02020603050405020304" charset="0"/>
                <a:cs typeface="Times New Roman" panose="02020603050405020304" charset="0"/>
              </a:rPr>
              <a:t>a = 4</a:t>
            </a:r>
            <a:endParaRPr lang="en-IN" sz="1600">
              <a:solidFill>
                <a:schemeClr val="tx1"/>
              </a:solidFill>
              <a:latin typeface="Times New Roman" panose="02020603050405020304" charset="0"/>
              <a:cs typeface="Times New Roman" panose="02020603050405020304" charset="0"/>
            </a:endParaRP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508635" y="1212215"/>
            <a:ext cx="11473815" cy="4965065"/>
          </a:xfrm>
        </p:spPr>
        <p:txBody>
          <a:bodyPr>
            <a:normAutofit/>
          </a:bodyPr>
          <a:lstStyle/>
          <a:p>
            <a:pPr marL="0" indent="0" algn="just">
              <a:lnSpc>
                <a:spcPct val="150000"/>
              </a:lnSpc>
              <a:buNone/>
            </a:pPr>
            <a:r>
              <a:rPr lang="en-IN" sz="1600">
                <a:latin typeface="Times New Roman" panose="02020603050405020304" charset="0"/>
                <a:cs typeface="Times New Roman" panose="02020603050405020304" charset="0"/>
                <a:sym typeface="+mn-ea"/>
              </a:rPr>
              <a:t>There are two types of increment operator</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a:t>
            </a:r>
            <a:r>
              <a:rPr lang="en-IN" sz="1600">
                <a:solidFill>
                  <a:srgbClr val="FF0000"/>
                </a:solidFill>
                <a:latin typeface="Times New Roman" panose="02020603050405020304" charset="0"/>
                <a:cs typeface="Times New Roman" panose="02020603050405020304" charset="0"/>
                <a:sym typeface="+mn-ea"/>
              </a:rPr>
              <a:t>   Pre-increment operator   </a:t>
            </a:r>
            <a:r>
              <a:rPr lang="en-IN" sz="1600">
                <a:solidFill>
                  <a:srgbClr val="00B050"/>
                </a:solidFill>
                <a:latin typeface="Times New Roman" panose="02020603050405020304" charset="0"/>
                <a:cs typeface="Times New Roman" panose="02020603050405020304" charset="0"/>
                <a:sym typeface="+mn-ea"/>
              </a:rPr>
              <a:t>                                           </a:t>
            </a:r>
            <a:r>
              <a:rPr lang="en-IN" sz="1600">
                <a:solidFill>
                  <a:srgbClr val="FF0000"/>
                </a:solidFill>
                <a:latin typeface="Times New Roman" panose="02020603050405020304" charset="0"/>
                <a:cs typeface="Times New Roman" panose="02020603050405020304" charset="0"/>
                <a:sym typeface="+mn-ea"/>
              </a:rPr>
              <a:t>  Post-increment operator</a:t>
            </a:r>
            <a:endParaRPr lang="en-IN" sz="1600">
              <a:solidFill>
                <a:srgbClr val="00B050"/>
              </a:solidFill>
              <a:latin typeface="Times New Roman" panose="02020603050405020304" charset="0"/>
              <a:cs typeface="Times New Roman" panose="02020603050405020304" charset="0"/>
            </a:endParaRPr>
          </a:p>
          <a:p>
            <a:pPr marL="0" indent="0" algn="just">
              <a:lnSpc>
                <a:spcPct val="150000"/>
              </a:lnSpc>
              <a:buNone/>
            </a:pPr>
            <a:r>
              <a:rPr lang="en-IN" sz="1600">
                <a:solidFill>
                  <a:srgbClr val="00B050"/>
                </a:solidFill>
                <a:latin typeface="Times New Roman" panose="02020603050405020304" charset="0"/>
                <a:cs typeface="Times New Roman" panose="02020603050405020304" charset="0"/>
                <a:sym typeface="+mn-ea"/>
              </a:rPr>
              <a:t>            </a:t>
            </a:r>
            <a:r>
              <a:rPr lang="en-IN" sz="1600">
                <a:latin typeface="Times New Roman" panose="02020603050405020304" charset="0"/>
                <a:cs typeface="Times New Roman" panose="02020603050405020304" charset="0"/>
                <a:sym typeface="+mn-ea"/>
              </a:rPr>
              <a:t>++a;                                                                                       a++;</a:t>
            </a:r>
            <a:endParaRPr lang="en-IN" sz="1600">
              <a:solidFill>
                <a:srgbClr val="00B050"/>
              </a:solidFill>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There are two types of decrement operator</a:t>
            </a:r>
            <a:endParaRPr lang="en-IN" sz="1600">
              <a:latin typeface="Times New Roman" panose="02020603050405020304" charset="0"/>
              <a:cs typeface="Times New Roman" panose="02020603050405020304" charset="0"/>
              <a:sym typeface="+mn-ea"/>
            </a:endParaRPr>
          </a:p>
          <a:p>
            <a:pPr marL="0" indent="0" algn="just">
              <a:lnSpc>
                <a:spcPct val="150000"/>
              </a:lnSpc>
              <a:buNone/>
            </a:pPr>
            <a:endParaRPr lang="en-IN" sz="1600">
              <a:latin typeface="Times New Roman" panose="02020603050405020304" charset="0"/>
              <a:cs typeface="Times New Roman" panose="02020603050405020304" charset="0"/>
            </a:endParaRPr>
          </a:p>
          <a:p>
            <a:pPr marL="0" indent="0" algn="just">
              <a:lnSpc>
                <a:spcPct val="150000"/>
              </a:lnSpc>
              <a:buNone/>
            </a:pPr>
            <a:r>
              <a:rPr lang="en-IN" sz="1600">
                <a:solidFill>
                  <a:srgbClr val="00B050"/>
                </a:solidFill>
                <a:latin typeface="Times New Roman" panose="02020603050405020304" charset="0"/>
                <a:cs typeface="Times New Roman" panose="02020603050405020304" charset="0"/>
                <a:sym typeface="+mn-ea"/>
              </a:rPr>
              <a:t>    </a:t>
            </a:r>
            <a:r>
              <a:rPr lang="en-IN" sz="1600">
                <a:solidFill>
                  <a:schemeClr val="tx1"/>
                </a:solidFill>
                <a:latin typeface="Times New Roman" panose="02020603050405020304" charset="0"/>
                <a:cs typeface="Times New Roman" panose="02020603050405020304" charset="0"/>
                <a:sym typeface="+mn-ea"/>
              </a:rPr>
              <a:t> </a:t>
            </a:r>
            <a:r>
              <a:rPr lang="en-IN" sz="1600">
                <a:solidFill>
                  <a:srgbClr val="FF0000"/>
                </a:solidFill>
                <a:latin typeface="Times New Roman" panose="02020603050405020304" charset="0"/>
                <a:cs typeface="Times New Roman" panose="02020603050405020304" charset="0"/>
                <a:sym typeface="+mn-ea"/>
              </a:rPr>
              <a:t> Pre-decrement operator </a:t>
            </a:r>
            <a:r>
              <a:rPr lang="en-IN" sz="1600">
                <a:solidFill>
                  <a:schemeClr val="accent6">
                    <a:lumMod val="75000"/>
                  </a:schemeClr>
                </a:solidFill>
                <a:latin typeface="Times New Roman" panose="02020603050405020304" charset="0"/>
                <a:cs typeface="Times New Roman" panose="02020603050405020304" charset="0"/>
                <a:sym typeface="+mn-ea"/>
              </a:rPr>
              <a:t>                                              </a:t>
            </a:r>
            <a:r>
              <a:rPr lang="en-IN" sz="1600">
                <a:solidFill>
                  <a:srgbClr val="FF0000"/>
                </a:solidFill>
                <a:latin typeface="Times New Roman" panose="02020603050405020304" charset="0"/>
                <a:cs typeface="Times New Roman" panose="02020603050405020304" charset="0"/>
                <a:sym typeface="+mn-ea"/>
              </a:rPr>
              <a:t> Post-decrement operator</a:t>
            </a:r>
            <a:endParaRPr lang="en-IN" sz="1600">
              <a:solidFill>
                <a:schemeClr val="accent6">
                  <a:lumMod val="75000"/>
                </a:schemeClr>
              </a:solidFill>
              <a:latin typeface="Times New Roman" panose="02020603050405020304" charset="0"/>
              <a:cs typeface="Times New Roman" panose="02020603050405020304" charset="0"/>
            </a:endParaRPr>
          </a:p>
          <a:p>
            <a:pPr marL="0" indent="0" algn="just">
              <a:lnSpc>
                <a:spcPct val="150000"/>
              </a:lnSpc>
              <a:buNone/>
            </a:pPr>
            <a:r>
              <a:rPr lang="en-IN" sz="1600">
                <a:solidFill>
                  <a:srgbClr val="00B050"/>
                </a:solidFill>
                <a:latin typeface="Times New Roman" panose="02020603050405020304" charset="0"/>
                <a:cs typeface="Times New Roman" panose="02020603050405020304" charset="0"/>
                <a:sym typeface="+mn-ea"/>
              </a:rPr>
              <a:t>             </a:t>
            </a:r>
            <a:r>
              <a:rPr lang="en-IN" sz="1600">
                <a:latin typeface="Times New Roman" panose="02020603050405020304" charset="0"/>
                <a:cs typeface="Times New Roman" panose="02020603050405020304" charset="0"/>
                <a:sym typeface="+mn-ea"/>
              </a:rPr>
              <a:t>--a;                                                                                        a--;</a:t>
            </a:r>
            <a:endParaRPr lang="en-IN" sz="1600">
              <a:solidFill>
                <a:srgbClr val="00B050"/>
              </a:solidFill>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pre – means first increment/decrement then assign it to another variable.</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post – means first assign it to another variable then increment/decrement.</a:t>
            </a:r>
            <a:endParaRPr lang="en-IN" sz="1600">
              <a:latin typeface="Times New Roman" panose="02020603050405020304" charset="0"/>
              <a:cs typeface="Times New Roman" panose="02020603050405020304" charset="0"/>
            </a:endParaRPr>
          </a:p>
          <a:p>
            <a:pPr marL="0" indent="0" algn="just">
              <a:buNone/>
            </a:pPr>
            <a:endParaRPr lang="en-US" sz="1600"/>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960"/>
            <a:ext cx="10515600" cy="6285865"/>
          </a:xfrm>
        </p:spPr>
        <p:txBody>
          <a:bodyPr>
            <a:normAutofit fontScale="60000"/>
          </a:bodyPr>
          <a:lstStyle/>
          <a:p>
            <a:pPr marL="0" indent="0">
              <a:buFont typeface="Arial" pitchFamily="34" charset="0"/>
              <a:buNone/>
            </a:pPr>
            <a:r>
              <a:rPr lang="en-US" altLang="en-IN" sz="4665">
                <a:latin typeface="Times New Roman" panose="02020603050405020304" charset="0"/>
                <a:cs typeface="Times New Roman" panose="02020603050405020304" charset="0"/>
                <a:sym typeface="+mn-ea"/>
              </a:rPr>
              <a:t>                              </a:t>
            </a:r>
            <a:r>
              <a:rPr lang="en-IN" sz="4665">
                <a:solidFill>
                  <a:srgbClr val="00B050"/>
                </a:solidFill>
                <a:latin typeface="Times New Roman" panose="02020603050405020304" charset="0"/>
                <a:cs typeface="Times New Roman" panose="02020603050405020304" charset="0"/>
                <a:sym typeface="+mn-ea"/>
              </a:rPr>
              <a:t>Relational operators</a:t>
            </a:r>
            <a:endParaRPr lang="en-IN" sz="4665">
              <a:latin typeface="Times New Roman" panose="02020603050405020304" charset="0"/>
              <a:cs typeface="Times New Roman" panose="02020603050405020304" charset="0"/>
              <a:sym typeface="+mn-ea"/>
            </a:endParaRPr>
          </a:p>
          <a:p>
            <a:pPr marL="0" indent="0">
              <a:buFont typeface="Arial" pitchFamily="34" charset="0"/>
              <a:buNone/>
            </a:pPr>
            <a:r>
              <a:rPr lang="en-IN" sz="4665">
                <a:latin typeface="Times New Roman" panose="02020603050405020304" charset="0"/>
                <a:cs typeface="Times New Roman" panose="02020603050405020304" charset="0"/>
                <a:sym typeface="+mn-ea"/>
              </a:rPr>
              <a:t> </a:t>
            </a:r>
            <a:r>
              <a:rPr lang="en-US" altLang="en-IN" sz="4665">
                <a:latin typeface="Times New Roman" panose="02020603050405020304" charset="0"/>
                <a:cs typeface="Times New Roman" panose="02020603050405020304" charset="0"/>
                <a:sym typeface="+mn-ea"/>
              </a:rPr>
              <a:t>                            </a:t>
            </a:r>
            <a:r>
              <a:rPr lang="en-US" altLang="en-IN" sz="4665">
                <a:solidFill>
                  <a:srgbClr val="FF0000"/>
                </a:solidFill>
                <a:latin typeface="Times New Roman" panose="02020603050405020304" charset="0"/>
                <a:cs typeface="Times New Roman" panose="02020603050405020304" charset="0"/>
                <a:sym typeface="+mn-ea"/>
              </a:rPr>
              <a:t> </a:t>
            </a:r>
            <a:r>
              <a:rPr lang="en-IN" sz="4000">
                <a:solidFill>
                  <a:srgbClr val="FF0000"/>
                </a:solidFill>
                <a:latin typeface="Times New Roman" panose="02020603050405020304" charset="0"/>
                <a:cs typeface="Times New Roman" panose="02020603050405020304" charset="0"/>
                <a:sym typeface="+mn-ea"/>
              </a:rPr>
              <a:t>== , != , &lt;= , &gt;= , &lt; , &gt;</a:t>
            </a:r>
            <a:endParaRPr lang="en-IN" sz="2400">
              <a:latin typeface="Times New Roman" panose="02020603050405020304" charset="0"/>
              <a:cs typeface="Times New Roman" panose="02020603050405020304" charset="0"/>
              <a:sym typeface="+mn-ea"/>
            </a:endParaRPr>
          </a:p>
          <a:p>
            <a:pPr algn="just">
              <a:lnSpc>
                <a:spcPct val="150000"/>
              </a:lnSpc>
              <a:buFont typeface="Arial" pitchFamily="34" charset="0"/>
              <a:buChar char="•"/>
            </a:pPr>
            <a:r>
              <a:rPr lang="en-IN" sz="2000">
                <a:latin typeface="Times New Roman" panose="02020603050405020304" charset="0"/>
                <a:cs typeface="Times New Roman" panose="02020603050405020304" charset="0"/>
                <a:sym typeface="+mn-ea"/>
              </a:rPr>
              <a:t>Relational operators they are used to comparing two values.</a:t>
            </a:r>
            <a:endParaRPr lang="en-IN" sz="2000">
              <a:latin typeface="Times New Roman" panose="02020603050405020304" charset="0"/>
              <a:cs typeface="Times New Roman" panose="02020603050405020304" charset="0"/>
            </a:endParaRPr>
          </a:p>
          <a:p>
            <a:pPr algn="just">
              <a:lnSpc>
                <a:spcPct val="150000"/>
              </a:lnSpc>
              <a:buFont typeface="Arial" pitchFamily="34" charset="0"/>
              <a:buChar char="•"/>
            </a:pPr>
            <a:r>
              <a:rPr lang="en-IN" sz="2000">
                <a:latin typeface="Times New Roman" panose="02020603050405020304" charset="0"/>
                <a:cs typeface="Times New Roman" panose="02020603050405020304" charset="0"/>
                <a:sym typeface="+mn-ea"/>
              </a:rPr>
              <a:t>All Relational operators will return either True or False.</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For  example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int a=300, b = 2090;</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if ( b &gt;= a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printf(“Bingo! You are in”);</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else</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printf((“OOPS! You are out”);</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 </a:t>
            </a:r>
            <a:endParaRPr lang="en-US" sz="2000"/>
          </a:p>
        </p:txBody>
      </p:sp>
      <p:sp>
        <p:nvSpPr>
          <p:cNvPr id="4" name="Text Box 3"/>
          <p:cNvSpPr txBox="1"/>
          <p:nvPr/>
        </p:nvSpPr>
        <p:spPr>
          <a:xfrm>
            <a:off x="7392670" y="3168650"/>
            <a:ext cx="2029460"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Text Box 4"/>
          <p:cNvSpPr txBox="1"/>
          <p:nvPr/>
        </p:nvSpPr>
        <p:spPr>
          <a:xfrm>
            <a:off x="6816090" y="4509135"/>
            <a:ext cx="5047615"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sym typeface="+mn-ea"/>
              </a:rPr>
              <a:t>Bingo! You are in</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0"/>
            <a:ext cx="10515600" cy="6711950"/>
          </a:xfrm>
        </p:spPr>
        <p:txBody>
          <a:bodyPr>
            <a:normAutofit fontScale="50000"/>
          </a:bodyPr>
          <a:lstStyle/>
          <a:p>
            <a:pPr marL="0" indent="0">
              <a:buNone/>
            </a:pPr>
            <a:r>
              <a:rPr lang="en-US" altLang="en-IN">
                <a:latin typeface="Times New Roman" panose="02020603050405020304" charset="0"/>
                <a:cs typeface="Times New Roman" panose="02020603050405020304" charset="0"/>
                <a:sym typeface="+mn-ea"/>
              </a:rPr>
              <a:t>                                                   </a:t>
            </a:r>
            <a:r>
              <a:rPr lang="en-US" altLang="en-IN" sz="4000">
                <a:latin typeface="Times New Roman" panose="02020603050405020304" charset="0"/>
                <a:cs typeface="Times New Roman" panose="02020603050405020304" charset="0"/>
                <a:sym typeface="+mn-ea"/>
              </a:rPr>
              <a:t>     </a:t>
            </a:r>
            <a:r>
              <a:rPr lang="en-US" altLang="en-IN" sz="4000">
                <a:solidFill>
                  <a:srgbClr val="00B050"/>
                </a:solidFill>
                <a:latin typeface="Times New Roman" panose="02020603050405020304" charset="0"/>
                <a:cs typeface="Times New Roman" panose="02020603050405020304" charset="0"/>
                <a:sym typeface="+mn-ea"/>
              </a:rPr>
              <a:t>       </a:t>
            </a:r>
            <a:r>
              <a:rPr lang="en-IN" sz="4000">
                <a:solidFill>
                  <a:srgbClr val="00B050"/>
                </a:solidFill>
                <a:latin typeface="Times New Roman" panose="02020603050405020304" charset="0"/>
                <a:cs typeface="Times New Roman" panose="02020603050405020304" charset="0"/>
                <a:sym typeface="+mn-ea"/>
              </a:rPr>
              <a:t>Logical operators</a:t>
            </a:r>
            <a:r>
              <a:rPr lang="en-US" altLang="en-IN" sz="4000">
                <a:solidFill>
                  <a:srgbClr val="00B050"/>
                </a:solidFill>
                <a:latin typeface="Times New Roman" panose="02020603050405020304" charset="0"/>
                <a:cs typeface="Times New Roman" panose="02020603050405020304" charset="0"/>
                <a:sym typeface="+mn-ea"/>
              </a:rPr>
              <a:t> </a:t>
            </a:r>
            <a:endParaRPr lang="en-US" altLang="en-IN" sz="4000">
              <a:latin typeface="Times New Roman" panose="02020603050405020304" charset="0"/>
              <a:cs typeface="Times New Roman" panose="02020603050405020304" charset="0"/>
              <a:sym typeface="+mn-ea"/>
            </a:endParaRPr>
          </a:p>
          <a:p>
            <a:pPr marL="0" indent="0">
              <a:buNone/>
            </a:pPr>
            <a:r>
              <a:rPr lang="en-US" altLang="en-IN" sz="4000">
                <a:latin typeface="Times New Roman" panose="02020603050405020304" charset="0"/>
                <a:cs typeface="Times New Roman" panose="02020603050405020304" charset="0"/>
                <a:sym typeface="+mn-ea"/>
              </a:rPr>
              <a:t>                                                     </a:t>
            </a:r>
            <a:r>
              <a:rPr lang="en-IN" sz="4000">
                <a:solidFill>
                  <a:srgbClr val="FF0000"/>
                </a:solidFill>
                <a:latin typeface="Times New Roman" panose="02020603050405020304" charset="0"/>
                <a:cs typeface="Times New Roman" panose="02020603050405020304" charset="0"/>
                <a:sym typeface="+mn-ea"/>
              </a:rPr>
              <a:t>&amp;&amp; , || , ! ,</a:t>
            </a:r>
            <a:endParaRPr lang="en-IN" sz="4000">
              <a:solidFill>
                <a:schemeClr val="tx1"/>
              </a:solidFill>
              <a:latin typeface="Times New Roman" panose="02020603050405020304" charset="0"/>
              <a:cs typeface="Times New Roman" panose="02020603050405020304" charset="0"/>
              <a:sym typeface="+mn-ea"/>
            </a:endParaRPr>
          </a:p>
          <a:p>
            <a:pPr marL="0" indent="0">
              <a:lnSpc>
                <a:spcPct val="150000"/>
              </a:lnSpc>
              <a:buNone/>
            </a:pPr>
            <a:r>
              <a:rPr lang="en-IN" sz="2665">
                <a:latin typeface="Times New Roman" panose="02020603050405020304" charset="0"/>
                <a:cs typeface="Times New Roman" panose="02020603050405020304" charset="0"/>
                <a:sym typeface="+mn-ea"/>
              </a:rPr>
              <a:t>&amp;&amp; and || are used to combine two conditions.</a:t>
            </a:r>
            <a:endParaRPr lang="en-IN" sz="2665">
              <a:latin typeface="Times New Roman" panose="02020603050405020304" charset="0"/>
              <a:cs typeface="Times New Roman" panose="02020603050405020304" charset="0"/>
            </a:endParaRPr>
          </a:p>
          <a:p>
            <a:pPr marL="0" indent="0">
              <a:lnSpc>
                <a:spcPct val="150000"/>
              </a:lnSpc>
              <a:buNone/>
            </a:pPr>
            <a:r>
              <a:rPr lang="en-IN" sz="2665">
                <a:solidFill>
                  <a:srgbClr val="00B050"/>
                </a:solidFill>
                <a:latin typeface="Times New Roman" panose="02020603050405020304" charset="0"/>
                <a:cs typeface="Times New Roman" panose="02020603050405020304" charset="0"/>
                <a:sym typeface="+mn-ea"/>
              </a:rPr>
              <a:t>&amp;&amp; - </a:t>
            </a:r>
            <a:r>
              <a:rPr lang="en-IN" sz="2665">
                <a:latin typeface="Times New Roman" panose="02020603050405020304" charset="0"/>
                <a:cs typeface="Times New Roman" panose="02020603050405020304" charset="0"/>
                <a:sym typeface="+mn-ea"/>
              </a:rPr>
              <a:t>returns TRUE when all the conditions under consideration are true and returns FALSE when any one or more than one condition is false.</a:t>
            </a:r>
            <a:endParaRPr lang="en-IN" sz="2665">
              <a:latin typeface="Times New Roman" panose="02020603050405020304" charset="0"/>
              <a:cs typeface="Times New Roman" panose="02020603050405020304" charset="0"/>
            </a:endParaRPr>
          </a:p>
          <a:p>
            <a:pPr marL="0" indent="0">
              <a:lnSpc>
                <a:spcPct val="150000"/>
              </a:lnSpc>
              <a:buNone/>
            </a:pPr>
            <a:r>
              <a:rPr lang="en-IN" sz="2665">
                <a:latin typeface="Times New Roman" panose="02020603050405020304" charset="0"/>
                <a:cs typeface="Times New Roman" panose="02020603050405020304" charset="0"/>
                <a:sym typeface="+mn-ea"/>
              </a:rPr>
              <a:t>For example :</a:t>
            </a:r>
            <a:endParaRPr lang="en-IN" sz="2665">
              <a:latin typeface="Times New Roman" panose="02020603050405020304" charset="0"/>
              <a:cs typeface="Times New Roman" panose="02020603050405020304" charset="0"/>
              <a:sym typeface="+mn-ea"/>
            </a:endParaRPr>
          </a:p>
          <a:p>
            <a:pPr marL="0" indent="0">
              <a:lnSpc>
                <a:spcPct val="150000"/>
              </a:lnSpc>
              <a:buNone/>
            </a:pPr>
            <a:r>
              <a:rPr lang="en-US" altLang="en-IN" sz="2665">
                <a:latin typeface="Times New Roman" panose="02020603050405020304" charset="0"/>
                <a:cs typeface="Times New Roman" panose="02020603050405020304" charset="0"/>
              </a:rPr>
              <a:t>#include&lt;stdio.h&gt;</a:t>
            </a:r>
            <a:endParaRPr lang="en-US" altLang="en-IN" sz="2665">
              <a:latin typeface="Times New Roman" panose="02020603050405020304" charset="0"/>
              <a:cs typeface="Times New Roman" panose="02020603050405020304" charset="0"/>
            </a:endParaRPr>
          </a:p>
          <a:p>
            <a:pPr marL="0" indent="0">
              <a:lnSpc>
                <a:spcPct val="150000"/>
              </a:lnSpc>
              <a:buNone/>
            </a:pPr>
            <a:r>
              <a:rPr lang="en-US" altLang="en-IN" sz="2665">
                <a:latin typeface="Times New Roman" panose="02020603050405020304" charset="0"/>
                <a:cs typeface="Times New Roman" panose="02020603050405020304" charset="0"/>
              </a:rPr>
              <a:t>int main(){</a:t>
            </a:r>
            <a:endParaRPr lang="en-IN" sz="2665">
              <a:latin typeface="Times New Roman" panose="02020603050405020304" charset="0"/>
              <a:cs typeface="Times New Roman" panose="02020603050405020304" charset="0"/>
            </a:endParaRPr>
          </a:p>
          <a:p>
            <a:pPr marL="0" indent="0">
              <a:lnSpc>
                <a:spcPct val="150000"/>
              </a:lnSpc>
              <a:buNone/>
            </a:pPr>
            <a:r>
              <a:rPr lang="en-IN" sz="2665">
                <a:latin typeface="Times New Roman" panose="02020603050405020304" charset="0"/>
                <a:cs typeface="Times New Roman" panose="02020603050405020304" charset="0"/>
                <a:sym typeface="+mn-ea"/>
              </a:rPr>
              <a:t>int a = 5;</a:t>
            </a:r>
            <a:endParaRPr lang="en-IN" sz="2665">
              <a:latin typeface="Times New Roman" panose="02020603050405020304" charset="0"/>
              <a:cs typeface="Times New Roman" panose="02020603050405020304" charset="0"/>
            </a:endParaRPr>
          </a:p>
          <a:p>
            <a:pPr marL="0" indent="0">
              <a:lnSpc>
                <a:spcPct val="150000"/>
              </a:lnSpc>
              <a:buNone/>
            </a:pPr>
            <a:r>
              <a:rPr lang="en-IN" sz="2665">
                <a:latin typeface="Times New Roman" panose="02020603050405020304" charset="0"/>
                <a:cs typeface="Times New Roman" panose="02020603050405020304" charset="0"/>
                <a:sym typeface="+mn-ea"/>
              </a:rPr>
              <a:t> if(a == 5 &amp;&amp; a != 6 &amp;&amp; a &lt;= 56 &amp;&amp; a &gt; 4)</a:t>
            </a:r>
            <a:endParaRPr lang="en-IN" sz="2665">
              <a:latin typeface="Times New Roman" panose="02020603050405020304" charset="0"/>
              <a:cs typeface="Times New Roman" panose="02020603050405020304" charset="0"/>
            </a:endParaRPr>
          </a:p>
          <a:p>
            <a:pPr marL="0" indent="0">
              <a:lnSpc>
                <a:spcPct val="150000"/>
              </a:lnSpc>
              <a:buNone/>
            </a:pPr>
            <a:r>
              <a:rPr lang="en-IN" sz="2665">
                <a:latin typeface="Times New Roman" panose="02020603050405020304" charset="0"/>
                <a:cs typeface="Times New Roman" panose="02020603050405020304" charset="0"/>
                <a:sym typeface="+mn-ea"/>
              </a:rPr>
              <a:t>{</a:t>
            </a:r>
            <a:endParaRPr lang="en-IN" sz="2665">
              <a:latin typeface="Times New Roman" panose="02020603050405020304" charset="0"/>
              <a:cs typeface="Times New Roman" panose="02020603050405020304" charset="0"/>
            </a:endParaRPr>
          </a:p>
          <a:p>
            <a:pPr marL="0" indent="0">
              <a:lnSpc>
                <a:spcPct val="150000"/>
              </a:lnSpc>
              <a:buNone/>
            </a:pPr>
            <a:r>
              <a:rPr lang="en-IN" sz="2665" err="1">
                <a:latin typeface="Times New Roman" panose="02020603050405020304" charset="0"/>
                <a:cs typeface="Times New Roman" panose="02020603050405020304" charset="0"/>
                <a:sym typeface="+mn-ea"/>
              </a:rPr>
              <a:t>printf(“</a:t>
            </a:r>
            <a:r>
              <a:rPr lang="en-US" altLang="en-IN" sz="2665">
                <a:latin typeface="Times New Roman" panose="02020603050405020304" charset="0"/>
                <a:cs typeface="Times New Roman" panose="02020603050405020304" charset="0"/>
                <a:sym typeface="+mn-ea"/>
              </a:rPr>
              <a:t>The codition is true</a:t>
            </a:r>
            <a:r>
              <a:rPr lang="en-IN" sz="2665">
                <a:latin typeface="Times New Roman" panose="02020603050405020304" charset="0"/>
                <a:cs typeface="Times New Roman" panose="02020603050405020304" charset="0"/>
                <a:sym typeface="+mn-ea"/>
              </a:rPr>
              <a:t>“);</a:t>
            </a:r>
            <a:endParaRPr lang="en-IN" sz="2665">
              <a:latin typeface="Times New Roman" panose="02020603050405020304" charset="0"/>
              <a:cs typeface="Times New Roman" panose="02020603050405020304" charset="0"/>
            </a:endParaRPr>
          </a:p>
          <a:p>
            <a:pPr marL="0" indent="0">
              <a:lnSpc>
                <a:spcPct val="150000"/>
              </a:lnSpc>
              <a:buNone/>
            </a:pPr>
            <a:r>
              <a:rPr lang="en-US" altLang="en-IN" sz="2665">
                <a:latin typeface="Times New Roman" panose="02020603050405020304" charset="0"/>
                <a:cs typeface="Times New Roman" panose="02020603050405020304" charset="0"/>
              </a:rPr>
              <a:t>}}</a:t>
            </a:r>
            <a:endParaRPr lang="en-US" altLang="en-IN" sz="2665">
              <a:latin typeface="Times New Roman" panose="02020603050405020304" charset="0"/>
              <a:cs typeface="Times New Roman" panose="02020603050405020304" charset="0"/>
            </a:endParaRPr>
          </a:p>
          <a:p>
            <a:pPr marL="0" indent="0">
              <a:lnSpc>
                <a:spcPct val="150000"/>
              </a:lnSpc>
              <a:buNone/>
            </a:pPr>
            <a:r>
              <a:rPr lang="en-US" altLang="en-IN" sz="2665">
                <a:latin typeface="Times New Roman" panose="02020603050405020304" charset="0"/>
                <a:cs typeface="Times New Roman" panose="02020603050405020304" charset="0"/>
              </a:rPr>
              <a:t>           True=1</a:t>
            </a:r>
            <a:endParaRPr lang="en-US" altLang="en-IN" sz="2665">
              <a:latin typeface="Times New Roman" panose="02020603050405020304" charset="0"/>
              <a:cs typeface="Times New Roman" panose="02020603050405020304" charset="0"/>
            </a:endParaRPr>
          </a:p>
          <a:p>
            <a:pPr marL="0" indent="0">
              <a:lnSpc>
                <a:spcPct val="150000"/>
              </a:lnSpc>
              <a:buNone/>
            </a:pPr>
            <a:r>
              <a:rPr lang="en-US" altLang="en-IN" sz="2665">
                <a:latin typeface="Times New Roman" panose="02020603050405020304" charset="0"/>
                <a:cs typeface="Times New Roman" panose="02020603050405020304" charset="0"/>
              </a:rPr>
              <a:t>          False=0</a:t>
            </a:r>
            <a:endParaRPr lang="en-IN" sz="2665">
              <a:latin typeface="Times New Roman" panose="02020603050405020304" charset="0"/>
              <a:cs typeface="Times New Roman" panose="02020603050405020304" charset="0"/>
            </a:endParaRPr>
          </a:p>
          <a:p>
            <a:pPr marL="0" indent="0">
              <a:buNone/>
            </a:pPr>
            <a:endParaRPr lang="en-IN" altLang="en-IN" sz="2665">
              <a:solidFill>
                <a:schemeClr val="tx1"/>
              </a:solidFill>
              <a:latin typeface="Times New Roman" panose="02020603050405020304" charset="0"/>
              <a:cs typeface="Times New Roman" panose="02020603050405020304" charset="0"/>
              <a:sym typeface="+mn-ea"/>
            </a:endParaRPr>
          </a:p>
        </p:txBody>
      </p:sp>
      <p:sp>
        <p:nvSpPr>
          <p:cNvPr id="4" name="Text Box 3"/>
          <p:cNvSpPr txBox="1"/>
          <p:nvPr/>
        </p:nvSpPr>
        <p:spPr>
          <a:xfrm>
            <a:off x="7392670" y="3153410"/>
            <a:ext cx="3303905"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Text Box 4"/>
          <p:cNvSpPr txBox="1"/>
          <p:nvPr/>
        </p:nvSpPr>
        <p:spPr>
          <a:xfrm>
            <a:off x="6096000" y="4652645"/>
            <a:ext cx="5047615"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altLang="en-IN" sz="1600">
                <a:latin typeface="Times New Roman" panose="02020603050405020304" charset="0"/>
                <a:cs typeface="Times New Roman" panose="02020603050405020304" charset="0"/>
                <a:sym typeface="+mn-ea"/>
              </a:rPr>
              <a:t>The codition is true</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46710"/>
            <a:ext cx="10515600" cy="5830570"/>
          </a:xfrm>
        </p:spPr>
        <p:txBody>
          <a:bodyPr/>
          <a:lstStyle/>
          <a:p>
            <a:pPr marL="0" indent="0">
              <a:lnSpc>
                <a:spcPct val="150000"/>
              </a:lnSpc>
              <a:buNone/>
            </a:pPr>
            <a:r>
              <a:rPr lang="en-IN" sz="1600">
                <a:solidFill>
                  <a:srgbClr val="00B050"/>
                </a:solidFill>
                <a:latin typeface="Times New Roman" panose="02020603050405020304" charset="0"/>
                <a:cs typeface="Times New Roman" panose="02020603050405020304" charset="0"/>
                <a:sym typeface="+mn-ea"/>
              </a:rPr>
              <a:t>||-</a:t>
            </a:r>
            <a:r>
              <a:rPr lang="en-IN" sz="1600">
                <a:latin typeface="Times New Roman" panose="02020603050405020304" charset="0"/>
                <a:cs typeface="Times New Roman" panose="02020603050405020304" charset="0"/>
                <a:sym typeface="+mn-ea"/>
              </a:rPr>
              <a:t>returns TRUE when one or more than one condition under consideration is true and returns FLASE when all conditions are false.</a:t>
            </a:r>
            <a:endParaRPr lang="en-IN" sz="1600">
              <a:latin typeface="Times New Roman" panose="02020603050405020304" charset="0"/>
              <a:cs typeface="Times New Roman" panose="02020603050405020304" charset="0"/>
            </a:endParaRPr>
          </a:p>
          <a:p>
            <a:pPr marL="0" indent="0">
              <a:lnSpc>
                <a:spcPct val="150000"/>
              </a:lnSpc>
              <a:buNone/>
            </a:pPr>
            <a:r>
              <a:rPr lang="en-IN" sz="1600">
                <a:latin typeface="Times New Roman" panose="02020603050405020304" charset="0"/>
                <a:cs typeface="Times New Roman" panose="02020603050405020304" charset="0"/>
                <a:sym typeface="+mn-ea"/>
              </a:rPr>
              <a:t>For example:</a:t>
            </a:r>
            <a:endParaRPr lang="en-IN" sz="1600">
              <a:latin typeface="Times New Roman" panose="02020603050405020304" charset="0"/>
              <a:cs typeface="Times New Roman" panose="02020603050405020304" charset="0"/>
              <a:sym typeface="+mn-ea"/>
            </a:endParaRPr>
          </a:p>
          <a:p>
            <a:pPr marL="0" indent="0">
              <a:lnSpc>
                <a:spcPct val="150000"/>
              </a:lnSpc>
              <a:buNone/>
            </a:pPr>
            <a:r>
              <a:rPr lang="en-US" altLang="en-IN" sz="1600">
                <a:latin typeface="Times New Roman" panose="02020603050405020304" charset="0"/>
                <a:cs typeface="Times New Roman" panose="02020603050405020304" charset="0"/>
                <a:sym typeface="+mn-ea"/>
              </a:rPr>
              <a:t>#include&lt;stdio.h&gt;</a:t>
            </a:r>
            <a:endParaRPr lang="en-US" altLang="en-IN" sz="1600">
              <a:latin typeface="Times New Roman" panose="02020603050405020304" charset="0"/>
              <a:cs typeface="Times New Roman" panose="02020603050405020304" charset="0"/>
            </a:endParaRPr>
          </a:p>
          <a:p>
            <a:pPr marL="0" indent="0">
              <a:lnSpc>
                <a:spcPct val="150000"/>
              </a:lnSpc>
              <a:buNone/>
            </a:pPr>
            <a:r>
              <a:rPr lang="en-US" altLang="en-IN" sz="1600">
                <a:latin typeface="Times New Roman" panose="02020603050405020304" charset="0"/>
                <a:cs typeface="Times New Roman" panose="02020603050405020304" charset="0"/>
                <a:sym typeface="+mn-ea"/>
              </a:rPr>
              <a:t>int main(){</a:t>
            </a:r>
            <a:endParaRPr lang="en-IN" sz="1600">
              <a:latin typeface="Times New Roman" panose="02020603050405020304" charset="0"/>
              <a:cs typeface="Times New Roman" panose="02020603050405020304" charset="0"/>
            </a:endParaRPr>
          </a:p>
          <a:p>
            <a:pPr marL="0" indent="0">
              <a:lnSpc>
                <a:spcPct val="150000"/>
              </a:lnSpc>
              <a:buNone/>
            </a:pPr>
            <a:r>
              <a:rPr lang="en-IN" sz="1600">
                <a:latin typeface="Times New Roman" panose="02020603050405020304" charset="0"/>
                <a:cs typeface="Times New Roman" panose="02020603050405020304" charset="0"/>
                <a:sym typeface="+mn-ea"/>
              </a:rPr>
              <a:t>if(a !=  5 || a == 6 || a &gt;= 56 || a &gt; 4)</a:t>
            </a:r>
            <a:endParaRPr lang="en-IN" sz="1600">
              <a:latin typeface="Times New Roman" panose="02020603050405020304" charset="0"/>
              <a:cs typeface="Times New Roman" panose="02020603050405020304" charset="0"/>
            </a:endParaRPr>
          </a:p>
          <a:p>
            <a:pPr marL="0" indent="0">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nSpc>
                <a:spcPct val="150000"/>
              </a:lnSpc>
              <a:buNone/>
            </a:pPr>
            <a:r>
              <a:rPr lang="en-IN" sz="1600" err="1">
                <a:latin typeface="Times New Roman" panose="02020603050405020304" charset="0"/>
                <a:cs typeface="Times New Roman" panose="02020603050405020304" charset="0"/>
                <a:sym typeface="+mn-ea"/>
              </a:rPr>
              <a:t>printf(“</a:t>
            </a:r>
            <a:r>
              <a:rPr lang="en-US" altLang="en-IN" sz="1600">
                <a:latin typeface="Times New Roman" panose="02020603050405020304" charset="0"/>
                <a:cs typeface="Times New Roman" panose="02020603050405020304" charset="0"/>
                <a:sym typeface="+mn-ea"/>
              </a:rPr>
              <a:t>The codition is true</a:t>
            </a: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nSpc>
                <a:spcPct val="150000"/>
              </a:lnSpc>
              <a:buNone/>
            </a:pPr>
            <a:r>
              <a:rPr lang="en-IN" sz="1600" b="1">
                <a:latin typeface="Times New Roman" panose="02020603050405020304" charset="0"/>
                <a:cs typeface="Times New Roman" panose="02020603050405020304" charset="0"/>
                <a:sym typeface="+mn-ea"/>
              </a:rPr>
              <a:t>}</a:t>
            </a:r>
            <a:r>
              <a:rPr lang="en-IN" sz="1600">
                <a:latin typeface="Times New Roman" panose="02020603050405020304" charset="0"/>
                <a:cs typeface="Times New Roman" panose="02020603050405020304" charset="0"/>
                <a:sym typeface="+mn-ea"/>
              </a:rPr>
              <a:t> </a:t>
            </a:r>
            <a:endParaRPr lang="en-IN" sz="1600">
              <a:latin typeface="Times New Roman" panose="02020603050405020304" charset="0"/>
              <a:cs typeface="Times New Roman" panose="02020603050405020304" charset="0"/>
              <a:sym typeface="+mn-ea"/>
            </a:endParaRPr>
          </a:p>
          <a:p>
            <a:pPr marL="0" indent="0">
              <a:lnSpc>
                <a:spcPct val="150000"/>
              </a:lnSpc>
              <a:buNone/>
            </a:pPr>
            <a:r>
              <a:rPr lang="en-US" alt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nSpc>
                <a:spcPct val="150000"/>
              </a:lnSpc>
              <a:buNone/>
            </a:pPr>
            <a:r>
              <a:rPr lang="en-US" altLang="en-IN" sz="1600">
                <a:latin typeface="Times New Roman" panose="02020603050405020304" charset="0"/>
                <a:cs typeface="Times New Roman" panose="02020603050405020304" charset="0"/>
                <a:sym typeface="+mn-ea"/>
              </a:rPr>
              <a:t> True=1</a:t>
            </a:r>
            <a:endParaRPr lang="en-US" altLang="en-IN" sz="1600">
              <a:latin typeface="Times New Roman" panose="02020603050405020304" charset="0"/>
              <a:cs typeface="Times New Roman" panose="02020603050405020304" charset="0"/>
            </a:endParaRPr>
          </a:p>
          <a:p>
            <a:pPr marL="0" indent="0">
              <a:lnSpc>
                <a:spcPct val="150000"/>
              </a:lnSpc>
              <a:buNone/>
            </a:pPr>
            <a:r>
              <a:rPr lang="en-US" altLang="en-IN" sz="1600">
                <a:latin typeface="Times New Roman" panose="02020603050405020304" charset="0"/>
                <a:cs typeface="Times New Roman" panose="02020603050405020304" charset="0"/>
                <a:sym typeface="+mn-ea"/>
              </a:rPr>
              <a:t>  False=0</a:t>
            </a:r>
            <a:endParaRPr lang="en-IN" sz="1600">
              <a:latin typeface="Times New Roman" panose="02020603050405020304" charset="0"/>
              <a:cs typeface="Times New Roman" panose="02020603050405020304" charset="0"/>
            </a:endParaRPr>
          </a:p>
          <a:p>
            <a:pPr marL="0" indent="0">
              <a:buNone/>
            </a:pPr>
            <a:endParaRPr lang="en-US" sz="1600"/>
          </a:p>
        </p:txBody>
      </p:sp>
      <p:sp>
        <p:nvSpPr>
          <p:cNvPr id="5" name="Text Box 4"/>
          <p:cNvSpPr txBox="1"/>
          <p:nvPr/>
        </p:nvSpPr>
        <p:spPr>
          <a:xfrm>
            <a:off x="4655820" y="4436745"/>
            <a:ext cx="736727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altLang="en-IN" sz="1600">
                <a:latin typeface="Times New Roman" panose="02020603050405020304" charset="0"/>
                <a:cs typeface="Times New Roman" panose="02020603050405020304" charset="0"/>
                <a:sym typeface="+mn-ea"/>
              </a:rPr>
              <a:t>The codition is true</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62585"/>
            <a:ext cx="10515600" cy="6270625"/>
          </a:xfrm>
        </p:spPr>
        <p:txBody>
          <a:bodyPr>
            <a:normAutofit/>
          </a:bodyPr>
          <a:lstStyle/>
          <a:p>
            <a:pPr marL="0" indent="0" algn="just">
              <a:lnSpc>
                <a:spcPct val="150000"/>
              </a:lnSpc>
              <a:buNone/>
            </a:pPr>
            <a:r>
              <a:rPr lang="en-IN" sz="1600">
                <a:latin typeface="Times New Roman" panose="02020603050405020304" charset="0"/>
                <a:cs typeface="Times New Roman" panose="02020603050405020304" charset="0"/>
                <a:sym typeface="+mn-ea"/>
              </a:rPr>
              <a:t>! Operator is used to complement the condition under consideration.</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solidFill>
                  <a:srgbClr val="00B050"/>
                </a:solidFill>
                <a:latin typeface="Times New Roman" panose="02020603050405020304" charset="0"/>
                <a:cs typeface="Times New Roman" panose="02020603050405020304" charset="0"/>
                <a:sym typeface="+mn-ea"/>
              </a:rPr>
              <a:t>!-</a:t>
            </a:r>
            <a:r>
              <a:rPr lang="en-IN" sz="1600">
                <a:latin typeface="Times New Roman" panose="02020603050405020304" charset="0"/>
                <a:cs typeface="Times New Roman" panose="02020603050405020304" charset="0"/>
                <a:sym typeface="+mn-ea"/>
              </a:rPr>
              <a:t>returns TRUE when condition is FLASE and returns when condition is TRUE.</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For example:</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#include&lt;stdio.h&gt;</a:t>
            </a:r>
            <a:endParaRPr lang="en-US" alt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int main()</a:t>
            </a:r>
            <a:endParaRPr lang="en-US" alt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a:t>
            </a:r>
            <a:r>
              <a:rPr lang="en-IN" sz="1600">
                <a:latin typeface="Times New Roman" panose="02020603050405020304" charset="0"/>
                <a:cs typeface="Times New Roman" panose="02020603050405020304" charset="0"/>
                <a:sym typeface="+mn-ea"/>
              </a:rPr>
              <a:t>nt a = 5;</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a:t>
            </a:r>
            <a:r>
              <a:rPr lang="en-IN" sz="1600">
                <a:latin typeface="Times New Roman" panose="02020603050405020304" charset="0"/>
                <a:cs typeface="Times New Roman" panose="02020603050405020304" charset="0"/>
                <a:sym typeface="+mn-ea"/>
              </a:rPr>
              <a:t>f(!(a == 6))</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err="1">
                <a:latin typeface="Times New Roman" panose="02020603050405020304" charset="0"/>
                <a:cs typeface="Times New Roman" panose="02020603050405020304" charset="0"/>
                <a:sym typeface="+mn-ea"/>
              </a:rPr>
              <a:t>printf (“Welcome to</a:t>
            </a:r>
            <a:r>
              <a:rPr lang="en-US" altLang="en-IN" sz="1600" err="1">
                <a:latin typeface="Times New Roman" panose="02020603050405020304" charset="0"/>
                <a:cs typeface="Times New Roman" panose="02020603050405020304" charset="0"/>
                <a:sym typeface="+mn-ea"/>
              </a:rPr>
              <a:t> c programming</a:t>
            </a:r>
            <a:r>
              <a:rPr lang="en-IN" sz="1600" err="1">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buNone/>
            </a:pPr>
            <a:endParaRPr lang="en-US" sz="1600"/>
          </a:p>
        </p:txBody>
      </p:sp>
      <p:sp>
        <p:nvSpPr>
          <p:cNvPr id="5" name="Text Box 4"/>
          <p:cNvSpPr txBox="1"/>
          <p:nvPr/>
        </p:nvSpPr>
        <p:spPr>
          <a:xfrm>
            <a:off x="1271270" y="5300980"/>
            <a:ext cx="736727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IN" sz="1600" err="1">
                <a:latin typeface="Times New Roman" panose="02020603050405020304" charset="0"/>
                <a:cs typeface="Times New Roman" panose="02020603050405020304" charset="0"/>
                <a:sym typeface="+mn-ea"/>
              </a:rPr>
              <a:t>Welcome to</a:t>
            </a:r>
            <a:r>
              <a:rPr lang="en-US" altLang="en-IN" sz="1600" err="1">
                <a:latin typeface="Times New Roman" panose="02020603050405020304" charset="0"/>
                <a:cs typeface="Times New Roman" panose="02020603050405020304" charset="0"/>
                <a:sym typeface="+mn-ea"/>
              </a:rPr>
              <a:t> c programming</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Rectangle 3"/>
          <p:cNvSpPr/>
          <p:nvPr/>
        </p:nvSpPr>
        <p:spPr>
          <a:xfrm>
            <a:off x="4316506" y="1423592"/>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Pre-processor</a:t>
            </a:r>
            <a:endParaRPr lang="en-IN">
              <a:latin typeface="Times New Roman" panose="02020603050405020304" charset="0"/>
              <a:cs typeface="Times New Roman" panose="02020603050405020304" charset="0"/>
            </a:endParaRPr>
          </a:p>
        </p:txBody>
      </p:sp>
      <p:sp>
        <p:nvSpPr>
          <p:cNvPr id="7" name="Rectangle 4"/>
          <p:cNvSpPr/>
          <p:nvPr/>
        </p:nvSpPr>
        <p:spPr>
          <a:xfrm>
            <a:off x="4316506" y="2798785"/>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Compiler</a:t>
            </a:r>
            <a:endParaRPr lang="en-IN">
              <a:latin typeface="Times New Roman" panose="02020603050405020304" charset="0"/>
              <a:cs typeface="Times New Roman" panose="02020603050405020304" charset="0"/>
            </a:endParaRPr>
          </a:p>
        </p:txBody>
      </p:sp>
      <p:sp>
        <p:nvSpPr>
          <p:cNvPr id="8" name="Rectangle 5"/>
          <p:cNvSpPr/>
          <p:nvPr/>
        </p:nvSpPr>
        <p:spPr>
          <a:xfrm>
            <a:off x="4316506" y="4135419"/>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Assembler</a:t>
            </a:r>
            <a:endParaRPr lang="en-IN">
              <a:latin typeface="Times New Roman" panose="02020603050405020304" charset="0"/>
              <a:cs typeface="Times New Roman" panose="02020603050405020304" charset="0"/>
            </a:endParaRPr>
          </a:p>
        </p:txBody>
      </p:sp>
      <p:sp>
        <p:nvSpPr>
          <p:cNvPr id="9" name="Rectangle 6"/>
          <p:cNvSpPr/>
          <p:nvPr/>
        </p:nvSpPr>
        <p:spPr>
          <a:xfrm>
            <a:off x="4316506" y="5279136"/>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Linker</a:t>
            </a:r>
            <a:endParaRPr lang="en-IN">
              <a:latin typeface="Times New Roman" panose="02020603050405020304" charset="0"/>
              <a:cs typeface="Times New Roman" panose="02020603050405020304" charset="0"/>
            </a:endParaRPr>
          </a:p>
        </p:txBody>
      </p:sp>
      <p:sp>
        <p:nvSpPr>
          <p:cNvPr id="20" name="TextBox 19"/>
          <p:cNvSpPr txBox="1"/>
          <p:nvPr/>
        </p:nvSpPr>
        <p:spPr>
          <a:xfrm>
            <a:off x="5490971" y="814875"/>
            <a:ext cx="1592581" cy="3799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Source code</a:t>
            </a:r>
            <a:endParaRPr lang="en-IN">
              <a:latin typeface="Times New Roman" panose="02020603050405020304" charset="0"/>
              <a:cs typeface="Times New Roman" panose="02020603050405020304" charset="0"/>
            </a:endParaRPr>
          </a:p>
        </p:txBody>
      </p:sp>
      <p:sp>
        <p:nvSpPr>
          <p:cNvPr id="27" name="TextBox 26"/>
          <p:cNvSpPr txBox="1"/>
          <p:nvPr/>
        </p:nvSpPr>
        <p:spPr>
          <a:xfrm>
            <a:off x="5523736" y="2167234"/>
            <a:ext cx="2124627" cy="3702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Expended code</a:t>
            </a:r>
            <a:endParaRPr lang="en-IN">
              <a:latin typeface="Times New Roman" panose="02020603050405020304" charset="0"/>
              <a:cs typeface="Times New Roman" panose="02020603050405020304" charset="0"/>
            </a:endParaRPr>
          </a:p>
        </p:txBody>
      </p:sp>
      <p:sp>
        <p:nvSpPr>
          <p:cNvPr id="29" name="TextBox 28"/>
          <p:cNvSpPr txBox="1"/>
          <p:nvPr/>
        </p:nvSpPr>
        <p:spPr>
          <a:xfrm>
            <a:off x="5521585" y="3489243"/>
            <a:ext cx="1588050" cy="3702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Assembly code</a:t>
            </a:r>
            <a:endParaRPr lang="en-IN">
              <a:latin typeface="Times New Roman" panose="02020603050405020304" charset="0"/>
              <a:cs typeface="Times New Roman" panose="02020603050405020304" charset="0"/>
            </a:endParaRPr>
          </a:p>
        </p:txBody>
      </p:sp>
      <p:sp>
        <p:nvSpPr>
          <p:cNvPr id="30" name="TextBox 29"/>
          <p:cNvSpPr txBox="1"/>
          <p:nvPr/>
        </p:nvSpPr>
        <p:spPr>
          <a:xfrm>
            <a:off x="5591813" y="4794504"/>
            <a:ext cx="16986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Object code</a:t>
            </a:r>
            <a:endParaRPr lang="en-IN">
              <a:latin typeface="Times New Roman" panose="02020603050405020304" charset="0"/>
              <a:cs typeface="Times New Roman" panose="02020603050405020304" charset="0"/>
            </a:endParaRPr>
          </a:p>
        </p:txBody>
      </p:sp>
      <p:sp>
        <p:nvSpPr>
          <p:cNvPr id="32" name="TextBox 31"/>
          <p:cNvSpPr txBox="1"/>
          <p:nvPr/>
        </p:nvSpPr>
        <p:spPr>
          <a:xfrm>
            <a:off x="5591814" y="5961887"/>
            <a:ext cx="205654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Executable code</a:t>
            </a:r>
            <a:endParaRPr lang="en-IN">
              <a:latin typeface="Times New Roman" panose="02020603050405020304" charset="0"/>
              <a:cs typeface="Times New Roman" panose="02020603050405020304" charset="0"/>
            </a:endParaRPr>
          </a:p>
        </p:txBody>
      </p:sp>
      <p:cxnSp>
        <p:nvCxnSpPr>
          <p:cNvPr id="13" name="Straight Arrow Connector 12"/>
          <p:cNvCxnSpPr/>
          <p:nvPr/>
        </p:nvCxnSpPr>
        <p:spPr>
          <a:xfrm flipH="1">
            <a:off x="5378824" y="814875"/>
            <a:ext cx="0" cy="6096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378824" y="1921133"/>
            <a:ext cx="0" cy="8624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378824" y="3296961"/>
            <a:ext cx="0" cy="8543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78824" y="4632960"/>
            <a:ext cx="0" cy="6461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378824" y="5776677"/>
            <a:ext cx="0" cy="6096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Title 9"/>
          <p:cNvSpPr/>
          <p:nvPr>
            <p:ph type="title"/>
          </p:nvPr>
        </p:nvSpPr>
        <p:spPr/>
        <p:txBody>
          <a:bodyPr/>
          <a:lstStyle/>
          <a:p>
            <a:r>
              <a:rPr lang="en-US" sz="3200">
                <a:solidFill>
                  <a:srgbClr val="00B050"/>
                </a:solidFill>
                <a:latin typeface="Times New Roman" panose="02020603050405020304" charset="0"/>
                <a:cs typeface="Times New Roman" panose="02020603050405020304" charset="0"/>
              </a:rPr>
              <a:t>Compilation stages</a:t>
            </a:r>
            <a:endParaRPr lang="en-US" sz="3200">
              <a:solidFill>
                <a:srgbClr val="00B050"/>
              </a:solidFill>
              <a:latin typeface="Times New Roman" panose="02020603050405020304" charset="0"/>
              <a:cs typeface="Times New Roman" panose="02020603050405020304" charset="0"/>
            </a:endParaRP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0"/>
            <a:ext cx="10515600" cy="6857365"/>
          </a:xfrm>
        </p:spPr>
        <p:txBody>
          <a:bodyPr/>
          <a:lstStyle/>
          <a:p>
            <a:pPr marL="0" indent="0">
              <a:buNone/>
            </a:pPr>
            <a:r>
              <a:rPr lang="en-US" altLang="en-IN">
                <a:latin typeface="Times New Roman" panose="02020603050405020304" charset="0"/>
                <a:cs typeface="Times New Roman" panose="02020603050405020304" charset="0"/>
                <a:sym typeface="+mn-ea"/>
              </a:rPr>
              <a:t>                                      </a:t>
            </a:r>
            <a:r>
              <a:rPr lang="en-US" altLang="en-IN">
                <a:solidFill>
                  <a:srgbClr val="00B050"/>
                </a:solidFill>
                <a:latin typeface="Times New Roman" panose="02020603050405020304" charset="0"/>
                <a:cs typeface="Times New Roman" panose="02020603050405020304" charset="0"/>
                <a:sym typeface="+mn-ea"/>
              </a:rPr>
              <a:t>    </a:t>
            </a:r>
            <a:r>
              <a:rPr lang="en-IN">
                <a:solidFill>
                  <a:srgbClr val="00B050"/>
                </a:solidFill>
                <a:latin typeface="Times New Roman" panose="02020603050405020304" charset="0"/>
                <a:cs typeface="Times New Roman" panose="02020603050405020304" charset="0"/>
                <a:sym typeface="+mn-ea"/>
              </a:rPr>
              <a:t>Bitwise operators</a:t>
            </a:r>
            <a:endParaRPr lang="en-IN">
              <a:latin typeface="Times New Roman" panose="02020603050405020304" charset="0"/>
              <a:cs typeface="Times New Roman" panose="02020603050405020304" charset="0"/>
              <a:sym typeface="+mn-ea"/>
            </a:endParaRPr>
          </a:p>
          <a:p>
            <a:pPr marL="0" indent="0">
              <a:buNone/>
            </a:pPr>
            <a:r>
              <a:rPr lang="en-IN">
                <a:latin typeface="Times New Roman" panose="02020603050405020304" charset="0"/>
                <a:cs typeface="Times New Roman" panose="02020603050405020304" charset="0"/>
                <a:sym typeface="+mn-ea"/>
              </a:rPr>
              <a:t> </a:t>
            </a:r>
            <a:r>
              <a:rPr lang="en-US" altLang="en-IN">
                <a:latin typeface="Times New Roman" panose="02020603050405020304" charset="0"/>
                <a:cs typeface="Times New Roman" panose="02020603050405020304" charset="0"/>
                <a:sym typeface="+mn-ea"/>
              </a:rPr>
              <a:t>                                      </a:t>
            </a:r>
            <a:r>
              <a:rPr lang="en-US" altLang="en-IN">
                <a:solidFill>
                  <a:srgbClr val="FF0000"/>
                </a:solidFill>
                <a:latin typeface="Times New Roman" panose="02020603050405020304" charset="0"/>
                <a:cs typeface="Times New Roman" panose="02020603050405020304" charset="0"/>
                <a:sym typeface="+mn-ea"/>
              </a:rPr>
              <a:t> </a:t>
            </a:r>
            <a:r>
              <a:rPr lang="en-IN">
                <a:solidFill>
                  <a:srgbClr val="FF0000"/>
                </a:solidFill>
                <a:latin typeface="Times New Roman" panose="02020603050405020304" charset="0"/>
                <a:cs typeface="Times New Roman" panose="02020603050405020304" charset="0"/>
                <a:sym typeface="+mn-ea"/>
              </a:rPr>
              <a:t>&amp; , ^ , | , ~ , &gt;&gt; , &lt;&lt; ,</a:t>
            </a:r>
            <a:endParaRPr lang="en-IN">
              <a:solidFill>
                <a:srgbClr val="FF0000"/>
              </a:solidFill>
              <a:latin typeface="Times New Roman" panose="02020603050405020304" charset="0"/>
              <a:cs typeface="Times New Roman" panose="02020603050405020304" charset="0"/>
              <a:sym typeface="+mn-ea"/>
            </a:endParaRPr>
          </a:p>
          <a:p>
            <a:pPr marL="0" indent="0" algn="just">
              <a:lnSpc>
                <a:spcPct val="150000"/>
              </a:lnSpc>
              <a:buNone/>
            </a:pPr>
            <a:r>
              <a:rPr lang="en-IN" sz="1600">
                <a:solidFill>
                  <a:srgbClr val="FF0000"/>
                </a:solidFill>
                <a:latin typeface="Times New Roman" panose="02020603050405020304" charset="0"/>
                <a:cs typeface="Times New Roman" panose="02020603050405020304" charset="0"/>
                <a:sym typeface="+mn-ea"/>
              </a:rPr>
              <a:t>Bitwise AND (&amp;) operator</a:t>
            </a:r>
            <a:endParaRPr lang="en-IN" sz="1600">
              <a:solidFill>
                <a:srgbClr val="FF0000"/>
              </a:solidFill>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It takes two bits at a time and perform AND operation.</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AND (&amp;) is binary operator. It takes two numbers and perform bitwise AND.</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Result of AND is 1 when both bits are 1</a:t>
            </a:r>
            <a:endParaRPr lang="en-IN" sz="1600">
              <a:latin typeface="Times New Roman" panose="02020603050405020304" charset="0"/>
              <a:cs typeface="Times New Roman" panose="02020603050405020304" charset="0"/>
            </a:endParaRPr>
          </a:p>
          <a:p>
            <a:pPr marL="0" indent="0">
              <a:buNone/>
            </a:pPr>
            <a:endParaRPr lang="en-US" sz="1600"/>
          </a:p>
        </p:txBody>
      </p:sp>
      <p:graphicFrame>
        <p:nvGraphicFramePr>
          <p:cNvPr id="13" name="Table 13"/>
          <p:cNvGraphicFramePr>
            <a:graphicFrameLocks noGrp="1"/>
          </p:cNvGraphicFramePr>
          <p:nvPr/>
        </p:nvGraphicFramePr>
        <p:xfrm>
          <a:off x="6136640" y="3931920"/>
          <a:ext cx="2421255" cy="1882775"/>
        </p:xfrm>
        <a:graphic>
          <a:graphicData uri="http://schemas.openxmlformats.org/drawingml/2006/table">
            <a:tbl>
              <a:tblPr firstRow="1" bandRow="1">
                <a:tableStyleId>{5C22544A-7EE6-4342-B048-85BDC9FD1C3A}</a:tableStyleId>
              </a:tblPr>
              <a:tblGrid>
                <a:gridCol w="807085"/>
                <a:gridCol w="807085"/>
                <a:gridCol w="807085"/>
              </a:tblGrid>
              <a:tr h="376555">
                <a:tc>
                  <a:txBody>
                    <a:bodyPr vert="horz" wrap="square"/>
                    <a:lstStyle/>
                    <a:p>
                      <a:r>
                        <a:rPr lang="en-IN" sz="1600"/>
                        <a:t>A</a:t>
                      </a:r>
                      <a:endParaRPr lang="en-IN" sz="1600"/>
                    </a:p>
                  </a:txBody>
                  <a:tcPr/>
                </a:tc>
                <a:tc>
                  <a:txBody>
                    <a:bodyPr vert="horz" wrap="square"/>
                    <a:lstStyle/>
                    <a:p>
                      <a:r>
                        <a:rPr lang="en-IN" sz="1600"/>
                        <a:t>B</a:t>
                      </a:r>
                      <a:endParaRPr lang="en-IN" sz="1600"/>
                    </a:p>
                  </a:txBody>
                  <a:tcPr/>
                </a:tc>
                <a:tc>
                  <a:txBody>
                    <a:bodyPr vert="horz" wrap="square"/>
                    <a:lstStyle/>
                    <a:p>
                      <a:r>
                        <a:rPr lang="en-IN" sz="1600"/>
                        <a:t>A&amp;B</a:t>
                      </a:r>
                      <a:endParaRPr lang="en-IN" sz="1600"/>
                    </a:p>
                  </a:txBody>
                  <a:tcPr/>
                </a:tc>
              </a:tr>
              <a:tr h="376555">
                <a:tc>
                  <a:txBody>
                    <a:bodyPr vert="horz" wrap="square"/>
                    <a:lstStyle/>
                    <a:p>
                      <a:r>
                        <a:rPr lang="en-IN" sz="1600"/>
                        <a:t>0</a:t>
                      </a:r>
                      <a:endParaRPr lang="en-IN" sz="1600"/>
                    </a:p>
                  </a:txBody>
                  <a:tcPr/>
                </a:tc>
                <a:tc>
                  <a:txBody>
                    <a:bodyPr vert="horz" wrap="square"/>
                    <a:lstStyle/>
                    <a:p>
                      <a:r>
                        <a:rPr lang="en-IN" sz="1600"/>
                        <a:t>0</a:t>
                      </a:r>
                      <a:endParaRPr lang="en-IN" sz="1600"/>
                    </a:p>
                  </a:txBody>
                  <a:tcPr/>
                </a:tc>
                <a:tc>
                  <a:txBody>
                    <a:bodyPr vert="horz" wrap="square"/>
                    <a:lstStyle/>
                    <a:p>
                      <a:r>
                        <a:rPr lang="en-IN" sz="1600"/>
                        <a:t>0</a:t>
                      </a:r>
                      <a:endParaRPr lang="en-IN" sz="1600"/>
                    </a:p>
                  </a:txBody>
                  <a:tcPr/>
                </a:tc>
              </a:tr>
              <a:tr h="376555">
                <a:tc>
                  <a:txBody>
                    <a:bodyPr vert="horz" wrap="square"/>
                    <a:lstStyle/>
                    <a:p>
                      <a:r>
                        <a:rPr lang="en-IN" sz="1600"/>
                        <a:t>0</a:t>
                      </a:r>
                      <a:endParaRPr lang="en-IN" sz="1600"/>
                    </a:p>
                  </a:txBody>
                  <a:tcPr/>
                </a:tc>
                <a:tc>
                  <a:txBody>
                    <a:bodyPr vert="horz" wrap="square"/>
                    <a:lstStyle/>
                    <a:p>
                      <a:r>
                        <a:rPr lang="en-IN" sz="1600"/>
                        <a:t>1</a:t>
                      </a:r>
                      <a:endParaRPr lang="en-IN" sz="1600"/>
                    </a:p>
                  </a:txBody>
                  <a:tcPr/>
                </a:tc>
                <a:tc>
                  <a:txBody>
                    <a:bodyPr vert="horz" wrap="square"/>
                    <a:lstStyle/>
                    <a:p>
                      <a:r>
                        <a:rPr lang="en-IN" sz="1600"/>
                        <a:t>0</a:t>
                      </a:r>
                      <a:endParaRPr lang="en-IN" sz="1600"/>
                    </a:p>
                  </a:txBody>
                  <a:tcPr/>
                </a:tc>
              </a:tr>
              <a:tr h="376555">
                <a:tc>
                  <a:txBody>
                    <a:bodyPr vert="horz" wrap="square"/>
                    <a:lstStyle/>
                    <a:p>
                      <a:r>
                        <a:rPr lang="en-IN" sz="1600"/>
                        <a:t>1</a:t>
                      </a:r>
                      <a:endParaRPr lang="en-IN" sz="1600"/>
                    </a:p>
                  </a:txBody>
                  <a:tcPr/>
                </a:tc>
                <a:tc>
                  <a:txBody>
                    <a:bodyPr vert="horz" wrap="square"/>
                    <a:lstStyle/>
                    <a:p>
                      <a:r>
                        <a:rPr lang="en-IN" sz="1600"/>
                        <a:t>0</a:t>
                      </a:r>
                      <a:endParaRPr lang="en-IN" sz="1600"/>
                    </a:p>
                  </a:txBody>
                  <a:tcPr/>
                </a:tc>
                <a:tc>
                  <a:txBody>
                    <a:bodyPr vert="horz" wrap="square"/>
                    <a:lstStyle/>
                    <a:p>
                      <a:r>
                        <a:rPr lang="en-IN" sz="1600"/>
                        <a:t>0</a:t>
                      </a:r>
                      <a:endParaRPr lang="en-IN" sz="1600"/>
                    </a:p>
                  </a:txBody>
                  <a:tcPr/>
                </a:tc>
              </a:tr>
              <a:tr h="376555">
                <a:tc>
                  <a:txBody>
                    <a:bodyPr vert="horz" wrap="square"/>
                    <a:lstStyle/>
                    <a:p>
                      <a:r>
                        <a:rPr lang="en-IN" sz="1600"/>
                        <a:t>1</a:t>
                      </a:r>
                      <a:endParaRPr lang="en-IN" sz="1600"/>
                    </a:p>
                  </a:txBody>
                  <a:tcPr/>
                </a:tc>
                <a:tc>
                  <a:txBody>
                    <a:bodyPr vert="horz" wrap="square"/>
                    <a:lstStyle/>
                    <a:p>
                      <a:r>
                        <a:rPr lang="en-IN" sz="1600"/>
                        <a:t>1</a:t>
                      </a:r>
                      <a:endParaRPr lang="en-IN" sz="1600"/>
                    </a:p>
                  </a:txBody>
                  <a:tcPr/>
                </a:tc>
                <a:tc>
                  <a:txBody>
                    <a:bodyPr vert="horz" wrap="square"/>
                    <a:lstStyle/>
                    <a:p>
                      <a:r>
                        <a:rPr lang="en-IN" sz="1600"/>
                        <a:t>1</a:t>
                      </a:r>
                      <a:endParaRPr lang="en-IN" sz="1600"/>
                    </a:p>
                  </a:txBody>
                  <a:tcPr/>
                </a:tc>
              </a:tr>
            </a:tbl>
          </a:graphicData>
        </a:graphic>
      </p:graphicFrame>
      <p:sp>
        <p:nvSpPr>
          <p:cNvPr id="14" name="TextBox 13"/>
          <p:cNvSpPr txBox="1"/>
          <p:nvPr/>
        </p:nvSpPr>
        <p:spPr>
          <a:xfrm>
            <a:off x="6456680" y="3228975"/>
            <a:ext cx="1781810"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Truth table</a:t>
            </a:r>
            <a:endParaRPr lang="en-IN" sz="1600">
              <a:latin typeface="Times New Roman" panose="02020603050405020304" charset="0"/>
              <a:cs typeface="Times New Roman" panose="02020603050405020304" charset="0"/>
            </a:endParaRPr>
          </a:p>
        </p:txBody>
      </p:sp>
      <p:sp>
        <p:nvSpPr>
          <p:cNvPr id="6" name="TextBox 5"/>
          <p:cNvSpPr txBox="1"/>
          <p:nvPr/>
        </p:nvSpPr>
        <p:spPr>
          <a:xfrm>
            <a:off x="1383665" y="3860165"/>
            <a:ext cx="3521710"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&amp;</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4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5" name="Straight Connector 4"/>
          <p:cNvCxnSpPr/>
          <p:nvPr/>
        </p:nvCxnSpPr>
        <p:spPr>
          <a:xfrm>
            <a:off x="2028190" y="4805045"/>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28190" y="515239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46710"/>
            <a:ext cx="10515600" cy="5830570"/>
          </a:xfrm>
        </p:spPr>
        <p:txBody>
          <a:bodyPr/>
          <a:lstStyle/>
          <a:p>
            <a:pPr marL="0" indent="0" algn="just">
              <a:lnSpc>
                <a:spcPct val="150000"/>
              </a:lnSpc>
              <a:buNone/>
            </a:pPr>
            <a:r>
              <a:rPr lang="en-US" sz="1600">
                <a:latin typeface="Times New Roman" panose="02020603050405020304" charset="0"/>
                <a:cs typeface="Times New Roman" panose="02020603050405020304" charset="0"/>
              </a:rPr>
              <a:t>Example for bitwise AND operator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a=7, b=4;                              </a:t>
            </a:r>
            <a:r>
              <a:rPr lang="en-US" sz="1600">
                <a:solidFill>
                  <a:schemeClr val="accent1">
                    <a:lumMod val="60000"/>
                    <a:lumOff val="40000"/>
                  </a:schemeClr>
                </a:solidFill>
                <a:latin typeface="Times New Roman" panose="02020603050405020304" charset="0"/>
                <a:cs typeface="Times New Roman" panose="02020603050405020304" charset="0"/>
              </a:rPr>
              <a:t> // variable declarations</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printf("The output of the Bitwise AND operator a&amp;b is %d",a&amp;b);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1127760" y="4509135"/>
            <a:ext cx="736727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The output of the Bitwise AND operator a&amp;b is  : 4</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960"/>
            <a:ext cx="10515600" cy="5735320"/>
          </a:xfrm>
        </p:spPr>
        <p:txBody>
          <a:bodyPr/>
          <a:lstStyle/>
          <a:p>
            <a:pPr marL="0" indent="0" algn="just">
              <a:lnSpc>
                <a:spcPct val="150000"/>
              </a:lnSpc>
              <a:buNone/>
            </a:pPr>
            <a:r>
              <a:rPr lang="en-IN" sz="1600">
                <a:solidFill>
                  <a:srgbClr val="FF0000"/>
                </a:solidFill>
                <a:latin typeface="Times New Roman" panose="02020603050405020304" charset="0"/>
                <a:cs typeface="Times New Roman" panose="02020603050405020304" charset="0"/>
                <a:sym typeface="+mn-ea"/>
              </a:rPr>
              <a:t>Bitwise OR (|) operator</a:t>
            </a:r>
            <a:endParaRPr lang="en-IN" sz="1600">
              <a:solidFill>
                <a:srgbClr val="FF0000"/>
              </a:solidFill>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It takes two bits at a time and perform OR operation.</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OR (|) is binary operator. It takes two numbers and  perform bitwise OR.</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Result of OR is 0 when both bits are 0</a:t>
            </a:r>
            <a:endParaRPr lang="en-IN" sz="1600">
              <a:latin typeface="Times New Roman" panose="02020603050405020304" charset="0"/>
              <a:cs typeface="Times New Roman" panose="02020603050405020304" charset="0"/>
            </a:endParaRPr>
          </a:p>
          <a:p>
            <a:pPr marL="0" indent="0" algn="just">
              <a:lnSpc>
                <a:spcPct val="150000"/>
              </a:lnSpc>
              <a:buNone/>
            </a:pPr>
            <a:endParaRPr lang="en-US" sz="1600"/>
          </a:p>
        </p:txBody>
      </p:sp>
      <p:graphicFrame>
        <p:nvGraphicFramePr>
          <p:cNvPr id="19" name="Table 13"/>
          <p:cNvGraphicFramePr>
            <a:graphicFrameLocks noGrp="1"/>
          </p:cNvGraphicFramePr>
          <p:nvPr/>
        </p:nvGraphicFramePr>
        <p:xfrm>
          <a:off x="6543675" y="3392170"/>
          <a:ext cx="2348865" cy="1927225"/>
        </p:xfrm>
        <a:graphic>
          <a:graphicData uri="http://schemas.openxmlformats.org/drawingml/2006/table">
            <a:tbl>
              <a:tblPr firstRow="1" bandRow="1">
                <a:tableStyleId>{5C22544A-7EE6-4342-B048-85BDC9FD1C3A}</a:tableStyleId>
              </a:tblPr>
              <a:tblGrid>
                <a:gridCol w="782955"/>
                <a:gridCol w="782955"/>
                <a:gridCol w="782955"/>
              </a:tblGrid>
              <a:tr h="385445">
                <a:tc>
                  <a:txBody>
                    <a:bodyPr vert="horz" wrap="square"/>
                    <a:lstStyle/>
                    <a:p>
                      <a:r>
                        <a:rPr lang="en-IN"/>
                        <a:t>A</a:t>
                      </a:r>
                      <a:endParaRPr lang="en-IN"/>
                    </a:p>
                  </a:txBody>
                  <a:tcPr/>
                </a:tc>
                <a:tc>
                  <a:txBody>
                    <a:bodyPr vert="horz" wrap="square"/>
                    <a:lstStyle/>
                    <a:p>
                      <a:r>
                        <a:rPr lang="en-IN"/>
                        <a:t>B</a:t>
                      </a:r>
                      <a:endParaRPr lang="en-IN"/>
                    </a:p>
                  </a:txBody>
                  <a:tcPr/>
                </a:tc>
                <a:tc>
                  <a:txBody>
                    <a:bodyPr vert="horz" wrap="square"/>
                    <a:lstStyle/>
                    <a:p>
                      <a:r>
                        <a:rPr lang="en-IN"/>
                        <a:t>A|B</a:t>
                      </a:r>
                      <a:endParaRPr lang="en-IN"/>
                    </a:p>
                  </a:txBody>
                  <a:tcPr/>
                </a:tc>
              </a:tr>
              <a:tr h="385445">
                <a:tc>
                  <a:txBody>
                    <a:bodyPr vert="horz" wrap="square"/>
                    <a:lstStyle/>
                    <a:p>
                      <a:r>
                        <a:rPr lang="en-IN"/>
                        <a:t>0</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385445">
                <a:tc>
                  <a:txBody>
                    <a:bodyPr vert="horz" wrap="square"/>
                    <a:lstStyle/>
                    <a:p>
                      <a:r>
                        <a:rPr lang="en-IN"/>
                        <a:t>0</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r h="385445">
                <a:tc>
                  <a:txBody>
                    <a:bodyPr vert="horz" wrap="square"/>
                    <a:lstStyle/>
                    <a:p>
                      <a:r>
                        <a:rPr lang="en-IN"/>
                        <a:t>1</a:t>
                      </a:r>
                      <a:endParaRPr lang="en-IN"/>
                    </a:p>
                  </a:txBody>
                  <a:tcPr/>
                </a:tc>
                <a:tc>
                  <a:txBody>
                    <a:bodyPr vert="horz" wrap="square"/>
                    <a:lstStyle/>
                    <a:p>
                      <a:r>
                        <a:rPr lang="en-IN"/>
                        <a:t>0</a:t>
                      </a:r>
                      <a:endParaRPr lang="en-IN"/>
                    </a:p>
                  </a:txBody>
                  <a:tcPr/>
                </a:tc>
                <a:tc>
                  <a:txBody>
                    <a:bodyPr vert="horz" wrap="square"/>
                    <a:lstStyle/>
                    <a:p>
                      <a:r>
                        <a:rPr lang="en-IN"/>
                        <a:t>1</a:t>
                      </a:r>
                      <a:endParaRPr lang="en-IN"/>
                    </a:p>
                  </a:txBody>
                  <a:tcPr/>
                </a:tc>
              </a:tr>
              <a:tr h="385445">
                <a:tc>
                  <a:txBody>
                    <a:bodyPr vert="horz" wrap="square"/>
                    <a:lstStyle/>
                    <a:p>
                      <a:r>
                        <a:rPr lang="en-IN"/>
                        <a:t>1</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bl>
          </a:graphicData>
        </a:graphic>
      </p:graphicFrame>
      <p:sp>
        <p:nvSpPr>
          <p:cNvPr id="14" name="TextBox 13"/>
          <p:cNvSpPr txBox="1"/>
          <p:nvPr/>
        </p:nvSpPr>
        <p:spPr>
          <a:xfrm>
            <a:off x="6897370" y="2583815"/>
            <a:ext cx="1781810"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Truth table</a:t>
            </a:r>
            <a:endParaRPr lang="en-IN" sz="1600">
              <a:latin typeface="Times New Roman" panose="02020603050405020304" charset="0"/>
              <a:cs typeface="Times New Roman" panose="02020603050405020304" charset="0"/>
            </a:endParaRPr>
          </a:p>
        </p:txBody>
      </p:sp>
      <p:sp>
        <p:nvSpPr>
          <p:cNvPr id="16" name="TextBox 15"/>
          <p:cNvSpPr txBox="1"/>
          <p:nvPr/>
        </p:nvSpPr>
        <p:spPr>
          <a:xfrm>
            <a:off x="1824355" y="3583305"/>
            <a:ext cx="1918970"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7      0 1  1 1</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6" name="Straight Connector 5"/>
          <p:cNvCxnSpPr/>
          <p:nvPr/>
        </p:nvCxnSpPr>
        <p:spPr>
          <a:xfrm>
            <a:off x="2374265" y="4537710"/>
            <a:ext cx="8972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374265" y="4916170"/>
            <a:ext cx="8972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15595"/>
            <a:ext cx="10515600" cy="5861685"/>
          </a:xfrm>
        </p:spPr>
        <p:txBody>
          <a:bodyPr/>
          <a:lstStyle/>
          <a:p>
            <a:pPr marL="0" indent="0" algn="just">
              <a:lnSpc>
                <a:spcPct val="150000"/>
              </a:lnSpc>
              <a:buNone/>
            </a:pPr>
            <a:r>
              <a:rPr lang="en-US" sz="1600">
                <a:latin typeface="Times New Roman" panose="02020603050405020304" charset="0"/>
                <a:cs typeface="Times New Roman" panose="02020603050405020304" charset="0"/>
                <a:sym typeface="+mn-ea"/>
              </a:rPr>
              <a:t>Example for bitwise OR operator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a=7,b=4;                                </a:t>
            </a:r>
            <a:r>
              <a:rPr lang="en-US" sz="1600">
                <a:solidFill>
                  <a:schemeClr val="accent1">
                    <a:lumMod val="60000"/>
                    <a:lumOff val="40000"/>
                  </a:schemeClr>
                </a:solidFill>
                <a:latin typeface="Times New Roman" panose="02020603050405020304" charset="0"/>
                <a:cs typeface="Times New Roman" panose="02020603050405020304" charset="0"/>
              </a:rPr>
              <a:t> // variable declarations</a:t>
            </a:r>
            <a:endParaRPr lang="en-US" sz="1600">
              <a:solidFill>
                <a:schemeClr val="accent1">
                  <a:lumMod val="60000"/>
                  <a:lumOff val="40000"/>
                </a:schemeClr>
              </a:solidFill>
              <a:latin typeface="Times New Roman" panose="02020603050405020304" charset="0"/>
              <a:cs typeface="Times New Roman" panose="02020603050405020304" charset="0"/>
            </a:endParaRPr>
          </a:p>
          <a:p>
            <a:pPr marL="0" indent="0" algn="just">
              <a:lnSpc>
                <a:spcPct val="150000"/>
              </a:lnSpc>
              <a:buNone/>
            </a:pPr>
            <a:r>
              <a:rPr lang="en-US" sz="1600">
                <a:solidFill>
                  <a:schemeClr val="accent1">
                    <a:lumMod val="60000"/>
                    <a:lumOff val="40000"/>
                  </a:schemeClr>
                </a:solidFill>
                <a:latin typeface="Times New Roman" panose="02020603050405020304" charset="0"/>
                <a:cs typeface="Times New Roman" panose="02020603050405020304" charset="0"/>
              </a:rPr>
              <a:t>  </a:t>
            </a:r>
            <a:r>
              <a:rPr lang="en-US" sz="1600">
                <a:latin typeface="Times New Roman" panose="02020603050405020304" charset="0"/>
                <a:cs typeface="Times New Roman" panose="02020603050405020304" charset="0"/>
              </a:rPr>
              <a:t> printf("The output of the Bitwise OR operator a|b is %d\n",a|b);</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1199515" y="4580890"/>
            <a:ext cx="736727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The output of the Bitwise OR operator a|b is : 7</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42875"/>
            <a:ext cx="10515600" cy="6034405"/>
          </a:xfrm>
        </p:spPr>
        <p:txBody>
          <a:bodyPr/>
          <a:lstStyle/>
          <a:p>
            <a:pPr marL="0" indent="0" algn="just">
              <a:lnSpc>
                <a:spcPct val="150000"/>
              </a:lnSpc>
              <a:buNone/>
            </a:pPr>
            <a:r>
              <a:rPr lang="en-IN" sz="1600">
                <a:solidFill>
                  <a:srgbClr val="FF0000"/>
                </a:solidFill>
                <a:latin typeface="Times New Roman" panose="02020603050405020304" charset="0"/>
                <a:cs typeface="Times New Roman" panose="02020603050405020304" charset="0"/>
                <a:sym typeface="+mn-ea"/>
              </a:rPr>
              <a:t>Bitwise NOT (~) operator</a:t>
            </a:r>
            <a:endParaRPr lang="en-IN" sz="1600">
              <a:solidFill>
                <a:srgbClr val="FF0000"/>
              </a:solidFill>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NOT is a unary operator.</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Its job is to complement each bit one by one.</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Result of  NOT  is 0 when bits is 1 and 1 when bit is 0.</a:t>
            </a:r>
            <a:endParaRPr lang="en-IN" sz="1600">
              <a:latin typeface="Times New Roman" panose="02020603050405020304" charset="0"/>
              <a:cs typeface="Times New Roman" panose="02020603050405020304" charset="0"/>
            </a:endParaRPr>
          </a:p>
          <a:p>
            <a:pPr marL="0" indent="0" algn="just">
              <a:lnSpc>
                <a:spcPct val="150000"/>
              </a:lnSpc>
              <a:buNone/>
            </a:pPr>
            <a:endParaRPr lang="en-US" sz="1600"/>
          </a:p>
        </p:txBody>
      </p:sp>
      <p:graphicFrame>
        <p:nvGraphicFramePr>
          <p:cNvPr id="11" name="Table 11"/>
          <p:cNvGraphicFramePr>
            <a:graphicFrameLocks noGrp="1"/>
          </p:cNvGraphicFramePr>
          <p:nvPr/>
        </p:nvGraphicFramePr>
        <p:xfrm>
          <a:off x="5843905" y="3761105"/>
          <a:ext cx="2550160" cy="1647825"/>
        </p:xfrm>
        <a:graphic>
          <a:graphicData uri="http://schemas.openxmlformats.org/drawingml/2006/table">
            <a:tbl>
              <a:tblPr firstRow="1" bandRow="1">
                <a:tableStyleId>{5C22544A-7EE6-4342-B048-85BDC9FD1C3A}</a:tableStyleId>
              </a:tblPr>
              <a:tblGrid>
                <a:gridCol w="1275080"/>
                <a:gridCol w="1275080"/>
              </a:tblGrid>
              <a:tr h="549275">
                <a:tc>
                  <a:txBody>
                    <a:bodyPr vert="horz" wrap="square"/>
                    <a:lstStyle/>
                    <a:p>
                      <a:r>
                        <a:rPr lang="en-IN"/>
                        <a:t>A</a:t>
                      </a:r>
                      <a:endParaRPr lang="en-IN"/>
                    </a:p>
                  </a:txBody>
                  <a:tcPr/>
                </a:tc>
                <a:tc>
                  <a:txBody>
                    <a:bodyPr vert="horz" wrap="square"/>
                    <a:lstStyle/>
                    <a:p>
                      <a:r>
                        <a:rPr lang="en-IN"/>
                        <a:t>~A</a:t>
                      </a:r>
                      <a:endParaRPr lang="en-IN"/>
                    </a:p>
                  </a:txBody>
                  <a:tcPr/>
                </a:tc>
              </a:tr>
              <a:tr h="549275">
                <a:tc>
                  <a:txBody>
                    <a:bodyPr vert="horz" wrap="square"/>
                    <a:lstStyle/>
                    <a:p>
                      <a:r>
                        <a:rPr lang="en-IN"/>
                        <a:t>0</a:t>
                      </a:r>
                      <a:endParaRPr lang="en-IN"/>
                    </a:p>
                  </a:txBody>
                  <a:tcPr/>
                </a:tc>
                <a:tc>
                  <a:txBody>
                    <a:bodyPr vert="horz" wrap="square"/>
                    <a:lstStyle/>
                    <a:p>
                      <a:r>
                        <a:rPr lang="en-IN"/>
                        <a:t>1</a:t>
                      </a:r>
                      <a:endParaRPr lang="en-IN"/>
                    </a:p>
                  </a:txBody>
                  <a:tcPr/>
                </a:tc>
              </a:tr>
              <a:tr h="549275">
                <a:tc>
                  <a:txBody>
                    <a:bodyPr vert="horz" wrap="square"/>
                    <a:lstStyle/>
                    <a:p>
                      <a:r>
                        <a:rPr lang="en-IN"/>
                        <a:t>1</a:t>
                      </a:r>
                      <a:endParaRPr lang="en-IN"/>
                    </a:p>
                  </a:txBody>
                  <a:tcPr/>
                </a:tc>
                <a:tc>
                  <a:txBody>
                    <a:bodyPr vert="horz" wrap="square"/>
                    <a:lstStyle/>
                    <a:p>
                      <a:r>
                        <a:rPr lang="en-IN"/>
                        <a:t>0</a:t>
                      </a:r>
                      <a:endParaRPr lang="en-IN"/>
                    </a:p>
                  </a:txBody>
                  <a:tcPr/>
                </a:tc>
              </a:tr>
            </a:tbl>
          </a:graphicData>
        </a:graphic>
      </p:graphicFrame>
      <p:sp>
        <p:nvSpPr>
          <p:cNvPr id="14" name="TextBox 13"/>
          <p:cNvSpPr txBox="1"/>
          <p:nvPr/>
        </p:nvSpPr>
        <p:spPr>
          <a:xfrm>
            <a:off x="6096000" y="3213100"/>
            <a:ext cx="1781810"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Truth table</a:t>
            </a:r>
            <a:endParaRPr lang="en-IN" sz="1600">
              <a:latin typeface="Times New Roman" panose="02020603050405020304" charset="0"/>
              <a:cs typeface="Times New Roman" panose="02020603050405020304" charset="0"/>
            </a:endParaRPr>
          </a:p>
        </p:txBody>
      </p:sp>
      <p:sp>
        <p:nvSpPr>
          <p:cNvPr id="5" name="TextBox 4"/>
          <p:cNvSpPr txBox="1"/>
          <p:nvPr/>
        </p:nvSpPr>
        <p:spPr>
          <a:xfrm>
            <a:off x="1917700" y="4025900"/>
            <a:ext cx="2009140"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lain" startAt="7"/>
            </a:pPr>
            <a:r>
              <a:rPr lang="en-IN"/>
              <a:t>~</a:t>
            </a:r>
            <a:r>
              <a:rPr lang="en-US" altLang="en-IN"/>
              <a:t> </a:t>
            </a:r>
            <a:r>
              <a:rPr lang="en-IN"/>
              <a:t>0 1 1 1</a:t>
            </a:r>
            <a:endParaRPr lang="en-IN"/>
          </a:p>
          <a:p>
            <a:pPr marL="342900" indent="-342900">
              <a:buAutoNum type="arabicPlain" startAt="7"/>
            </a:pPr>
            <a:r>
              <a:rPr lang="en-IN"/>
              <a:t> </a:t>
            </a:r>
            <a:r>
              <a:rPr lang="en-US" altLang="en-IN"/>
              <a:t> </a:t>
            </a:r>
            <a:r>
              <a:rPr lang="en-IN"/>
              <a:t> 1 0 0 0</a:t>
            </a:r>
            <a:endParaRPr lang="en-IN"/>
          </a:p>
        </p:txBody>
      </p:sp>
      <p:cxnSp>
        <p:nvCxnSpPr>
          <p:cNvPr id="7" name="Straight Connector 6"/>
          <p:cNvCxnSpPr/>
          <p:nvPr/>
        </p:nvCxnSpPr>
        <p:spPr>
          <a:xfrm>
            <a:off x="2390140" y="433324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390140" y="467106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09575"/>
            <a:ext cx="10515600" cy="5767705"/>
          </a:xfrm>
        </p:spPr>
        <p:txBody>
          <a:bodyPr/>
          <a:lstStyle/>
          <a:p>
            <a:pPr marL="0" indent="0" algn="just">
              <a:lnSpc>
                <a:spcPct val="150000"/>
              </a:lnSpc>
              <a:buNone/>
            </a:pPr>
            <a:r>
              <a:rPr lang="en-US" sz="1600">
                <a:latin typeface="Times New Roman" panose="02020603050405020304" charset="0"/>
                <a:cs typeface="Times New Roman" panose="02020603050405020304" charset="0"/>
                <a:sym typeface="+mn-ea"/>
              </a:rPr>
              <a:t>Example for bitwise NOT operator :-</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a=7;                                       </a:t>
            </a:r>
            <a:r>
              <a:rPr lang="en-US" sz="1600">
                <a:solidFill>
                  <a:schemeClr val="accent1">
                    <a:lumMod val="60000"/>
                    <a:lumOff val="40000"/>
                  </a:schemeClr>
                </a:solidFill>
                <a:latin typeface="Times New Roman" panose="02020603050405020304" charset="0"/>
                <a:cs typeface="Times New Roman" panose="02020603050405020304" charset="0"/>
              </a:rPr>
              <a:t>// variable declarations</a:t>
            </a:r>
            <a:endParaRPr lang="en-US" sz="1600">
              <a:solidFill>
                <a:schemeClr val="accent1">
                  <a:lumMod val="60000"/>
                  <a:lumOff val="4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printf("The output of the Bitwise complement operator ~a is %d\n",~a);</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1127760" y="4978400"/>
            <a:ext cx="736727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sym typeface="+mn-ea"/>
              </a:rPr>
              <a:t>The output of the Bitwise complement operator ~a is : -8</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73990"/>
            <a:ext cx="10515600" cy="6428105"/>
          </a:xfrm>
        </p:spPr>
        <p:txBody>
          <a:bodyPr/>
          <a:lstStyle/>
          <a:p>
            <a:pPr marL="0" indent="0">
              <a:buNone/>
            </a:pPr>
            <a:r>
              <a:rPr lang="en-US">
                <a:solidFill>
                  <a:srgbClr val="00B050"/>
                </a:solidFill>
                <a:latin typeface="Times New Roman" panose="02020603050405020304" charset="0"/>
                <a:cs typeface="Times New Roman" panose="02020603050405020304" charset="0"/>
              </a:rPr>
              <a:t>Bitwise shift operators</a:t>
            </a:r>
            <a:endParaRPr lang="en-US">
              <a:solidFill>
                <a:srgbClr val="00B050"/>
              </a:solidFill>
              <a:latin typeface="Times New Roman" panose="02020603050405020304" charset="0"/>
              <a:cs typeface="Times New Roman" panose="02020603050405020304" charset="0"/>
            </a:endParaRPr>
          </a:p>
          <a:p>
            <a:pPr>
              <a:lnSpc>
                <a:spcPct val="150000"/>
              </a:lnSpc>
              <a:buFont typeface="Arial" pitchFamily="34" charset="0"/>
              <a:buChar char="•"/>
            </a:pPr>
            <a:r>
              <a:rPr lang="en-US" sz="1600">
                <a:latin typeface="Times New Roman" panose="02020603050405020304" charset="0"/>
                <a:cs typeface="Times New Roman" panose="02020603050405020304" charset="0"/>
              </a:rPr>
              <a:t>Two types of bitwise shift operators exist in C programming. </a:t>
            </a:r>
            <a:endParaRPr lang="en-US" sz="1600">
              <a:latin typeface="Times New Roman" panose="02020603050405020304" charset="0"/>
              <a:cs typeface="Times New Roman" panose="02020603050405020304" charset="0"/>
            </a:endParaRPr>
          </a:p>
          <a:p>
            <a:pPr>
              <a:lnSpc>
                <a:spcPct val="150000"/>
              </a:lnSpc>
              <a:buFont typeface="Arial" pitchFamily="34" charset="0"/>
              <a:buChar char="•"/>
            </a:pPr>
            <a:r>
              <a:rPr lang="en-US" sz="1600">
                <a:latin typeface="Times New Roman" panose="02020603050405020304" charset="0"/>
                <a:cs typeface="Times New Roman" panose="02020603050405020304" charset="0"/>
              </a:rPr>
              <a:t>The bitwise shift operators will shift the bits either on the left-side or right-side. Therefore, we can say that the bitwise shift operator is divided into two categories:</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Left-shift operator</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Right-shift operator</a:t>
            </a:r>
            <a:endParaRPr lang="en-US" sz="1600">
              <a:latin typeface="Times New Roman" panose="02020603050405020304" charset="0"/>
              <a:cs typeface="Times New Roman" panose="02020603050405020304" charset="0"/>
            </a:endParaRPr>
          </a:p>
          <a:p>
            <a:pPr marL="0" indent="0">
              <a:lnSpc>
                <a:spcPct val="150000"/>
              </a:lnSpc>
              <a:buNone/>
            </a:pPr>
            <a:r>
              <a:rPr lang="en-IN" sz="1600">
                <a:solidFill>
                  <a:srgbClr val="FF0000"/>
                </a:solidFill>
                <a:latin typeface="Times New Roman" panose="02020603050405020304" charset="0"/>
                <a:cs typeface="Times New Roman" panose="02020603050405020304" charset="0"/>
                <a:sym typeface="+mn-ea"/>
              </a:rPr>
              <a:t>Bitwise Left shift(&lt;&lt;) operator</a:t>
            </a:r>
            <a:endParaRPr lang="en-IN" sz="1600">
              <a:solidFill>
                <a:srgbClr val="FF0000"/>
              </a:solidFill>
              <a:latin typeface="Times New Roman" panose="02020603050405020304" charset="0"/>
              <a:cs typeface="Times New Roman" panose="02020603050405020304" charset="0"/>
            </a:endParaRPr>
          </a:p>
          <a:p>
            <a:pPr marL="342900" indent="-342900">
              <a:lnSpc>
                <a:spcPct val="150000"/>
              </a:lnSpc>
              <a:buFont typeface="Arial" pitchFamily="34" charset="0"/>
              <a:buChar char="•"/>
            </a:pPr>
            <a:r>
              <a:rPr lang="en-IN" sz="1600">
                <a:latin typeface="Times New Roman" panose="02020603050405020304" charset="0"/>
                <a:cs typeface="Times New Roman" panose="02020603050405020304" charset="0"/>
                <a:sym typeface="+mn-ea"/>
              </a:rPr>
              <a:t>Left shift operator is binary operator and it require a two operand for perform a operation.</a:t>
            </a:r>
            <a:endParaRPr lang="en-IN" sz="1600">
              <a:latin typeface="Times New Roman" panose="02020603050405020304" charset="0"/>
              <a:cs typeface="Times New Roman" panose="02020603050405020304" charset="0"/>
            </a:endParaRPr>
          </a:p>
          <a:p>
            <a:pPr marL="342900" indent="-342900">
              <a:lnSpc>
                <a:spcPct val="150000"/>
              </a:lnSpc>
              <a:buFont typeface="Arial" pitchFamily="34" charset="0"/>
              <a:buChar char="•"/>
            </a:pPr>
            <a:r>
              <a:rPr lang="en-IN" sz="1600">
                <a:latin typeface="Times New Roman" panose="02020603050405020304" charset="0"/>
                <a:cs typeface="Times New Roman" panose="02020603050405020304" charset="0"/>
                <a:sym typeface="+mn-ea"/>
              </a:rPr>
              <a:t>When bits are shifted left then trailing positions are filled with zeros.</a:t>
            </a:r>
            <a:endParaRPr lang="en-IN" sz="1600">
              <a:latin typeface="Times New Roman" panose="02020603050405020304" charset="0"/>
              <a:cs typeface="Times New Roman" panose="02020603050405020304" charset="0"/>
              <a:sym typeface="+mn-ea"/>
            </a:endParaRPr>
          </a:p>
          <a:p>
            <a:pPr marL="0" indent="0">
              <a:buFont typeface="Arial" pitchFamily="34" charset="0"/>
              <a:buNone/>
            </a:pPr>
            <a:endParaRPr lang="en-IN"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
        <p:nvSpPr>
          <p:cNvPr id="15" name="TextBox 14"/>
          <p:cNvSpPr txBox="1"/>
          <p:nvPr/>
        </p:nvSpPr>
        <p:spPr>
          <a:xfrm>
            <a:off x="3533394" y="4577143"/>
            <a:ext cx="4395216"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First operand &lt;&lt; Second operand</a:t>
            </a:r>
            <a:endParaRPr lang="en-IN" sz="1600">
              <a:latin typeface="Times New Roman" panose="02020603050405020304" charset="0"/>
              <a:cs typeface="Times New Roman" panose="02020603050405020304" charset="0"/>
            </a:endParaRPr>
          </a:p>
        </p:txBody>
      </p:sp>
      <p:cxnSp>
        <p:nvCxnSpPr>
          <p:cNvPr id="17" name="Straight Arrow Connector 16"/>
          <p:cNvCxnSpPr/>
          <p:nvPr/>
        </p:nvCxnSpPr>
        <p:spPr>
          <a:xfrm flipH="1">
            <a:off x="4299077" y="494647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5920232" y="494647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11680" y="5608320"/>
            <a:ext cx="7144385"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r>
              <a:rPr lang="en-IN" sz="1600">
                <a:latin typeface="Times New Roman" panose="02020603050405020304" charset="0"/>
                <a:cs typeface="Times New Roman" panose="02020603050405020304" charset="0"/>
              </a:rPr>
              <a:t>Whose bits get left shifted              Decides the number of</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places to shift the bits</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5940425"/>
          </a:xfrm>
        </p:spPr>
        <p:txBody>
          <a:bodyPr/>
          <a:lstStyle/>
          <a:p>
            <a:pPr marL="0" indent="0" algn="just">
              <a:lnSpc>
                <a:spcPct val="150000"/>
              </a:lnSpc>
              <a:buNone/>
            </a:pPr>
            <a:r>
              <a:rPr lang="en-US" sz="1600">
                <a:latin typeface="Times New Roman" panose="02020603050405020304" charset="0"/>
                <a:cs typeface="Times New Roman" panose="02020603050405020304" charset="0"/>
                <a:sym typeface="+mn-ea"/>
              </a:rPr>
              <a:t>Example for bitwise Left shift operator :-</a:t>
            </a:r>
            <a:endParaRPr lang="en-US" sz="1600">
              <a:latin typeface="Times New Roman" panose="02020603050405020304" charset="0"/>
              <a:cs typeface="Times New Roman" panose="02020603050405020304" charset="0"/>
              <a:sym typeface="+mn-ea"/>
            </a:endParaRPr>
          </a:p>
          <a:p>
            <a:pPr marL="0" indent="0" algn="just">
              <a:lnSpc>
                <a:spcPct val="150000"/>
              </a:lnSpc>
              <a:buNone/>
            </a:pPr>
            <a:r>
              <a:rPr lang="en-US" sz="1600">
                <a:latin typeface="Times New Roman" panose="02020603050405020304" charset="0"/>
                <a:cs typeface="Times New Roman" panose="02020603050405020304" charset="0"/>
                <a:sym typeface="+mn-ea"/>
              </a:rPr>
              <a:t> #include &lt;stdio.h&gt;  </a:t>
            </a:r>
            <a:endParaRPr lang="en-US" sz="1600">
              <a:latin typeface="Times New Roman" panose="02020603050405020304" charset="0"/>
              <a:cs typeface="Times New Roman" panose="02020603050405020304" charset="0"/>
              <a:sym typeface="+mn-ea"/>
            </a:endParaRPr>
          </a:p>
          <a:p>
            <a:pPr marL="0" indent="0" algn="just">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a=5;                                      </a:t>
            </a:r>
            <a:r>
              <a:rPr lang="en-US" sz="1600">
                <a:solidFill>
                  <a:schemeClr val="accent1">
                    <a:lumMod val="60000"/>
                    <a:lumOff val="40000"/>
                  </a:schemeClr>
                </a:solidFill>
                <a:latin typeface="Times New Roman" panose="02020603050405020304" charset="0"/>
                <a:cs typeface="Times New Roman" panose="02020603050405020304" charset="0"/>
              </a:rPr>
              <a:t>// variable initialization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printf("The value of a&lt;&lt;2 is : %d ", a&lt;&lt;2);   //0101&lt;&lt;2=00010100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gn="just">
              <a:buNone/>
            </a:pPr>
            <a:endParaRPr lang="en-US" sz="1600"/>
          </a:p>
        </p:txBody>
      </p:sp>
      <p:sp>
        <p:nvSpPr>
          <p:cNvPr id="10" name="Text Box 9"/>
          <p:cNvSpPr txBox="1"/>
          <p:nvPr/>
        </p:nvSpPr>
        <p:spPr>
          <a:xfrm>
            <a:off x="3359785" y="4364990"/>
            <a:ext cx="628777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The value of a&lt;&lt;2 is : 20</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767715" y="260350"/>
            <a:ext cx="10515600" cy="5673725"/>
          </a:xfrm>
        </p:spPr>
        <p:txBody>
          <a:bodyPr>
            <a:normAutofit lnSpcReduction="20000"/>
          </a:bodyPr>
          <a:lstStyle/>
          <a:p>
            <a:pPr marL="0" indent="0">
              <a:buNone/>
            </a:pPr>
            <a:endParaRPr lang="en-IN">
              <a:latin typeface="Times New Roman" panose="02020603050405020304" charset="0"/>
              <a:cs typeface="Times New Roman" panose="02020603050405020304" charset="0"/>
              <a:sym typeface="+mn-ea"/>
            </a:endParaRPr>
          </a:p>
          <a:p>
            <a:pPr marL="0" indent="0">
              <a:buNone/>
            </a:pPr>
            <a:r>
              <a:rPr lang="en-IN">
                <a:solidFill>
                  <a:srgbClr val="FF0000"/>
                </a:solidFill>
                <a:latin typeface="Times New Roman" panose="02020603050405020304" charset="0"/>
                <a:cs typeface="Times New Roman" panose="02020603050405020304" charset="0"/>
                <a:sym typeface="+mn-ea"/>
              </a:rPr>
              <a:t>Bitwise </a:t>
            </a:r>
            <a:r>
              <a:rPr lang="en-US" altLang="en-IN">
                <a:solidFill>
                  <a:srgbClr val="FF0000"/>
                </a:solidFill>
                <a:latin typeface="Times New Roman" panose="02020603050405020304" charset="0"/>
                <a:cs typeface="Times New Roman" panose="02020603050405020304" charset="0"/>
                <a:sym typeface="+mn-ea"/>
              </a:rPr>
              <a:t>Right</a:t>
            </a:r>
            <a:r>
              <a:rPr lang="en-IN">
                <a:solidFill>
                  <a:srgbClr val="FF0000"/>
                </a:solidFill>
                <a:latin typeface="Times New Roman" panose="02020603050405020304" charset="0"/>
                <a:cs typeface="Times New Roman" panose="02020603050405020304" charset="0"/>
                <a:sym typeface="+mn-ea"/>
              </a:rPr>
              <a:t> shift(</a:t>
            </a:r>
            <a:r>
              <a:rPr lang="en-US" altLang="en-IN">
                <a:solidFill>
                  <a:srgbClr val="FF0000"/>
                </a:solidFill>
                <a:latin typeface="Times New Roman" panose="02020603050405020304" charset="0"/>
                <a:cs typeface="Times New Roman" panose="02020603050405020304" charset="0"/>
                <a:sym typeface="+mn-ea"/>
              </a:rPr>
              <a:t>&gt;&gt;</a:t>
            </a:r>
            <a:r>
              <a:rPr lang="en-IN">
                <a:solidFill>
                  <a:srgbClr val="FF0000"/>
                </a:solidFill>
                <a:latin typeface="Times New Roman" panose="02020603050405020304" charset="0"/>
                <a:cs typeface="Times New Roman" panose="02020603050405020304" charset="0"/>
                <a:sym typeface="+mn-ea"/>
              </a:rPr>
              <a:t>) operator</a:t>
            </a:r>
            <a:endParaRPr lang="en-IN">
              <a:solidFill>
                <a:srgbClr val="FF0000"/>
              </a:solidFill>
              <a:latin typeface="Times New Roman" panose="02020603050405020304" charset="0"/>
              <a:cs typeface="Times New Roman" panose="02020603050405020304" charset="0"/>
              <a:sym typeface="+mn-ea"/>
            </a:endParaRPr>
          </a:p>
          <a:p>
            <a:pPr marL="0" indent="0">
              <a:buNone/>
            </a:pPr>
            <a:endParaRPr lang="en-IN">
              <a:latin typeface="Times New Roman" panose="02020603050405020304" charset="0"/>
              <a:cs typeface="Times New Roman" panose="02020603050405020304" charset="0"/>
              <a:sym typeface="+mn-ea"/>
            </a:endParaRPr>
          </a:p>
          <a:p>
            <a:pPr marL="342900" indent="-342900">
              <a:lnSpc>
                <a:spcPct val="150000"/>
              </a:lnSpc>
              <a:buFont typeface="Arial" pitchFamily="34" charset="0"/>
              <a:buChar char="•"/>
            </a:pPr>
            <a:r>
              <a:rPr lang="en-IN" sz="1600">
                <a:latin typeface="Times New Roman" panose="02020603050405020304" charset="0"/>
                <a:cs typeface="Times New Roman" panose="02020603050405020304" charset="0"/>
                <a:sym typeface="+mn-ea"/>
              </a:rPr>
              <a:t>Right shift operator is binary operator and it require a two operand for perform a operation.</a:t>
            </a:r>
            <a:endParaRPr lang="en-IN" sz="1600">
              <a:latin typeface="Times New Roman" panose="02020603050405020304" charset="0"/>
              <a:cs typeface="Times New Roman" panose="02020603050405020304" charset="0"/>
            </a:endParaRPr>
          </a:p>
          <a:p>
            <a:pPr marL="342900" indent="-342900">
              <a:lnSpc>
                <a:spcPct val="150000"/>
              </a:lnSpc>
              <a:buFont typeface="Arial" pitchFamily="34" charset="0"/>
              <a:buChar char="•"/>
            </a:pPr>
            <a:r>
              <a:rPr lang="en-IN" sz="1600">
                <a:latin typeface="Times New Roman" panose="02020603050405020304" charset="0"/>
                <a:cs typeface="Times New Roman" panose="02020603050405020304" charset="0"/>
                <a:sym typeface="+mn-ea"/>
              </a:rPr>
              <a:t>When bits are shifted left then trailing positions are filled with zeros.</a:t>
            </a:r>
            <a:endParaRPr lang="en-IN" sz="1600">
              <a:latin typeface="Times New Roman" panose="02020603050405020304" charset="0"/>
              <a:cs typeface="Times New Roman" panose="02020603050405020304" charset="0"/>
            </a:endParaRPr>
          </a:p>
          <a:p>
            <a:pPr marL="0" indent="0">
              <a:buNone/>
            </a:pPr>
            <a:endParaRPr lang="en-IN">
              <a:latin typeface="Times New Roman" panose="02020603050405020304" charset="0"/>
              <a:cs typeface="Times New Roman" panose="02020603050405020304" charset="0"/>
            </a:endParaRPr>
          </a:p>
          <a:p>
            <a:pPr marL="0" indent="0">
              <a:buNone/>
            </a:pPr>
            <a:endParaRPr lang="en-US"/>
          </a:p>
          <a:p>
            <a:pPr marL="0" indent="0">
              <a:buNone/>
            </a:pPr>
            <a:endParaRPr lang="en-US"/>
          </a:p>
          <a:p>
            <a:pPr marL="0" indent="0">
              <a:buNone/>
            </a:pPr>
            <a:endParaRPr lang="en-US"/>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
        <p:nvSpPr>
          <p:cNvPr id="15" name="TextBox 14"/>
          <p:cNvSpPr txBox="1"/>
          <p:nvPr/>
        </p:nvSpPr>
        <p:spPr>
          <a:xfrm>
            <a:off x="3215640" y="3140710"/>
            <a:ext cx="5198745"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First operand &lt;&lt; Second operand</a:t>
            </a:r>
            <a:endParaRPr lang="en-IN" sz="1600">
              <a:latin typeface="Times New Roman" panose="02020603050405020304" charset="0"/>
              <a:cs typeface="Times New Roman" panose="02020603050405020304" charset="0"/>
            </a:endParaRPr>
          </a:p>
        </p:txBody>
      </p:sp>
      <p:cxnSp>
        <p:nvCxnSpPr>
          <p:cNvPr id="17" name="Straight Arrow Connector 16"/>
          <p:cNvCxnSpPr/>
          <p:nvPr/>
        </p:nvCxnSpPr>
        <p:spPr>
          <a:xfrm flipH="1">
            <a:off x="4080002" y="357233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6240272" y="3571700"/>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39695" y="4293235"/>
            <a:ext cx="5867400" cy="5835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   Whose bits get left shifted              Decides the number of</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places to shift the bits</a:t>
            </a:r>
            <a:endParaRPr lang="en-IN" sz="1600">
              <a:latin typeface="Times New Roman" panose="02020603050405020304" charset="0"/>
              <a:cs typeface="Times New Roman" panose="02020603050405020304" charset="0"/>
            </a:endParaRPr>
          </a:p>
        </p:txBody>
      </p:sp>
      <p:sp>
        <p:nvSpPr>
          <p:cNvPr id="5" name="Text Box 4"/>
          <p:cNvSpPr txBox="1"/>
          <p:nvPr/>
        </p:nvSpPr>
        <p:spPr>
          <a:xfrm>
            <a:off x="1289050" y="4568825"/>
            <a:ext cx="309880" cy="36830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5940425"/>
          </a:xfrm>
        </p:spPr>
        <p:txBody>
          <a:bodyPr/>
          <a:lstStyle/>
          <a:p>
            <a:pPr marL="0" indent="0">
              <a:lnSpc>
                <a:spcPct val="150000"/>
              </a:lnSpc>
              <a:buNone/>
            </a:pPr>
            <a:r>
              <a:rPr lang="en-US" sz="1600">
                <a:latin typeface="Times New Roman" panose="02020603050405020304" charset="0"/>
                <a:cs typeface="Times New Roman" panose="02020603050405020304" charset="0"/>
                <a:sym typeface="+mn-ea"/>
              </a:rPr>
              <a:t>Example for bitwise Right shift operator :-</a:t>
            </a:r>
            <a:endParaRPr lang="en-US" sz="1600">
              <a:latin typeface="Times New Roman" panose="02020603050405020304" charset="0"/>
              <a:cs typeface="Times New Roman" panose="02020603050405020304" charset="0"/>
              <a:sym typeface="+mn-ea"/>
            </a:endParaRPr>
          </a:p>
          <a:p>
            <a:pPr marL="0" indent="0">
              <a:lnSpc>
                <a:spcPct val="150000"/>
              </a:lnSpc>
              <a:buNone/>
            </a:pP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#include &lt;stdio.h&gt;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int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int a=7;                                    </a:t>
            </a:r>
            <a:r>
              <a:rPr lang="en-US" sz="1600">
                <a:solidFill>
                  <a:schemeClr val="accent1">
                    <a:lumMod val="60000"/>
                    <a:lumOff val="40000"/>
                  </a:schemeClr>
                </a:solidFill>
                <a:latin typeface="Times New Roman" panose="02020603050405020304" charset="0"/>
                <a:cs typeface="Times New Roman" panose="02020603050405020304" charset="0"/>
                <a:sym typeface="+mn-ea"/>
              </a:rPr>
              <a:t>// variable initialization  </a:t>
            </a: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printf("The value of a&gt;&gt;2 is : %d ", a&gt;&gt;2);  //0111&gt;&gt;2=0000 0001</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return 0;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marL="0" indent="0">
              <a:buNone/>
            </a:pPr>
            <a:endParaRPr lang="en-US" sz="1600"/>
          </a:p>
        </p:txBody>
      </p:sp>
      <p:sp>
        <p:nvSpPr>
          <p:cNvPr id="2" name="Text Box 1"/>
          <p:cNvSpPr txBox="1"/>
          <p:nvPr/>
        </p:nvSpPr>
        <p:spPr>
          <a:xfrm>
            <a:off x="3359785" y="4364990"/>
            <a:ext cx="628777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The value of a&gt;&gt;2 is : 1</a:t>
            </a: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Content Placeholder 3"/>
          <p:cNvSpPr/>
          <p:nvPr>
            <p:ph idx="1"/>
          </p:nvPr>
        </p:nvSpPr>
        <p:spPr>
          <a:xfrm>
            <a:off x="695325" y="764540"/>
            <a:ext cx="10515600" cy="5325110"/>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Preprocessor</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      The source code is the code which is written in a text editor and the source code file is given an extension ".c". This source code is first passed to the preprocessor, and then the preprocessor expands this code. After expanding the code, the expanded code is passed to the compiler.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Compiler</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expended code is passed to the compier. the machine converts this code into the machine’s assembly language code.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Assembler</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This assembly language code is converted to object code by system,s assembler.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Linker</a:t>
            </a:r>
            <a:endParaRPr lang="en-US" sz="1600">
              <a:solidFill>
                <a:srgbClr val="FF0000"/>
              </a:solidFill>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The linker combines this object code of the library functions with object code of our program.Therefore, we conclude that the job of the linker is to link the object code of our program with the object code of the library files and other files. The output of the linker is the executable file. </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81305"/>
            <a:ext cx="10515600" cy="5895975"/>
          </a:xfrm>
        </p:spPr>
        <p:txBody>
          <a:bodyPr/>
          <a:lstStyle/>
          <a:p>
            <a:pPr marL="0" indent="0">
              <a:lnSpc>
                <a:spcPct val="150000"/>
              </a:lnSpc>
              <a:buNone/>
            </a:pPr>
            <a:r>
              <a:rPr lang="en-IN" sz="1600">
                <a:solidFill>
                  <a:srgbClr val="FF0000"/>
                </a:solidFill>
                <a:latin typeface="Times New Roman" panose="02020603050405020304" charset="0"/>
                <a:cs typeface="Times New Roman" panose="02020603050405020304" charset="0"/>
                <a:sym typeface="+mn-ea"/>
              </a:rPr>
              <a:t>Bitwise XOR(^) operator</a:t>
            </a:r>
            <a:endParaRPr lang="en-IN" sz="1600">
              <a:solidFill>
                <a:srgbClr val="FF0000"/>
              </a:solidFill>
              <a:latin typeface="Times New Roman" panose="02020603050405020304" charset="0"/>
              <a:cs typeface="Times New Roman" panose="02020603050405020304" charset="0"/>
            </a:endParaRPr>
          </a:p>
          <a:p>
            <a:pPr marL="285750" indent="-285750">
              <a:lnSpc>
                <a:spcPct val="150000"/>
              </a:lnSpc>
              <a:buFont typeface="Arial" pitchFamily="34" charset="0"/>
              <a:buChar char="•"/>
            </a:pPr>
            <a:r>
              <a:rPr lang="en-IN" sz="1600">
                <a:latin typeface="Times New Roman" panose="02020603050405020304" charset="0"/>
                <a:cs typeface="Times New Roman" panose="02020603050405020304" charset="0"/>
                <a:sym typeface="+mn-ea"/>
              </a:rPr>
              <a:t>Bitwise XOR (^) is binary operator. It takes two numbers and perform bitwise XOR.</a:t>
            </a:r>
            <a:endParaRPr lang="en-IN" sz="1600">
              <a:latin typeface="Times New Roman" panose="02020603050405020304" charset="0"/>
              <a:cs typeface="Times New Roman" panose="02020603050405020304" charset="0"/>
            </a:endParaRPr>
          </a:p>
          <a:p>
            <a:pPr marL="285750" indent="-285750">
              <a:lnSpc>
                <a:spcPct val="150000"/>
              </a:lnSpc>
              <a:buFont typeface="Arial" pitchFamily="34" charset="0"/>
              <a:buChar char="•"/>
            </a:pPr>
            <a:r>
              <a:rPr lang="en-IN" sz="1600">
                <a:latin typeface="Times New Roman" panose="02020603050405020304" charset="0"/>
                <a:cs typeface="Times New Roman" panose="02020603050405020304" charset="0"/>
                <a:sym typeface="+mn-ea"/>
              </a:rPr>
              <a:t>Result of XOR is 1 when two bits are different otherwise the result is 0.</a:t>
            </a:r>
            <a:endParaRPr lang="en-IN" sz="1600">
              <a:latin typeface="Times New Roman" panose="02020603050405020304" charset="0"/>
              <a:cs typeface="Times New Roman" panose="02020603050405020304" charset="0"/>
            </a:endParaRPr>
          </a:p>
          <a:p>
            <a:pPr marL="0" indent="0">
              <a:buNone/>
            </a:pPr>
            <a:endParaRPr lang="en-US" sz="1600"/>
          </a:p>
        </p:txBody>
      </p:sp>
      <p:graphicFrame>
        <p:nvGraphicFramePr>
          <p:cNvPr id="7" name="Table 13"/>
          <p:cNvGraphicFramePr>
            <a:graphicFrameLocks noGrp="1"/>
          </p:cNvGraphicFramePr>
          <p:nvPr/>
        </p:nvGraphicFramePr>
        <p:xfrm>
          <a:off x="6370320" y="3416935"/>
          <a:ext cx="2316480" cy="2003425"/>
        </p:xfrm>
        <a:graphic>
          <a:graphicData uri="http://schemas.openxmlformats.org/drawingml/2006/table">
            <a:tbl>
              <a:tblPr firstRow="1" bandRow="1">
                <a:tableStyleId>{5C22544A-7EE6-4342-B048-85BDC9FD1C3A}</a:tableStyleId>
              </a:tblPr>
              <a:tblGrid>
                <a:gridCol w="772160"/>
                <a:gridCol w="772160"/>
                <a:gridCol w="772160"/>
              </a:tblGrid>
              <a:tr h="400685">
                <a:tc>
                  <a:txBody>
                    <a:bodyPr vert="horz" wrap="square"/>
                    <a:lstStyle/>
                    <a:p>
                      <a:r>
                        <a:rPr lang="en-IN"/>
                        <a:t>A  </a:t>
                      </a:r>
                      <a:endParaRPr lang="en-IN"/>
                    </a:p>
                  </a:txBody>
                  <a:tcPr/>
                </a:tc>
                <a:tc>
                  <a:txBody>
                    <a:bodyPr vert="horz" wrap="square"/>
                    <a:lstStyle/>
                    <a:p>
                      <a:r>
                        <a:rPr lang="en-IN"/>
                        <a:t>B</a:t>
                      </a:r>
                      <a:endParaRPr lang="en-IN"/>
                    </a:p>
                  </a:txBody>
                  <a:tcPr/>
                </a:tc>
                <a:tc>
                  <a:txBody>
                    <a:bodyPr vert="horz" wrap="square"/>
                    <a:lstStyle/>
                    <a:p>
                      <a:r>
                        <a:rPr lang="en-IN"/>
                        <a:t>A^B</a:t>
                      </a:r>
                      <a:endParaRPr lang="en-IN"/>
                    </a:p>
                  </a:txBody>
                  <a:tcPr/>
                </a:tc>
              </a:tr>
              <a:tr h="400685">
                <a:tc>
                  <a:txBody>
                    <a:bodyPr vert="horz" wrap="square"/>
                    <a:lstStyle/>
                    <a:p>
                      <a:r>
                        <a:rPr lang="en-IN"/>
                        <a:t>0</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400685">
                <a:tc>
                  <a:txBody>
                    <a:bodyPr vert="horz" wrap="square"/>
                    <a:lstStyle/>
                    <a:p>
                      <a:r>
                        <a:rPr lang="en-IN"/>
                        <a:t>0</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r h="400685">
                <a:tc>
                  <a:txBody>
                    <a:bodyPr vert="horz" wrap="square"/>
                    <a:lstStyle/>
                    <a:p>
                      <a:r>
                        <a:rPr lang="en-IN"/>
                        <a:t>1</a:t>
                      </a:r>
                      <a:endParaRPr lang="en-IN"/>
                    </a:p>
                  </a:txBody>
                  <a:tcPr/>
                </a:tc>
                <a:tc>
                  <a:txBody>
                    <a:bodyPr vert="horz" wrap="square"/>
                    <a:lstStyle/>
                    <a:p>
                      <a:r>
                        <a:rPr lang="en-IN"/>
                        <a:t>0</a:t>
                      </a:r>
                      <a:endParaRPr lang="en-IN"/>
                    </a:p>
                  </a:txBody>
                  <a:tcPr/>
                </a:tc>
                <a:tc>
                  <a:txBody>
                    <a:bodyPr vert="horz" wrap="square"/>
                    <a:lstStyle/>
                    <a:p>
                      <a:r>
                        <a:rPr lang="en-IN"/>
                        <a:t>1</a:t>
                      </a:r>
                      <a:endParaRPr lang="en-IN"/>
                    </a:p>
                  </a:txBody>
                  <a:tcPr/>
                </a:tc>
              </a:tr>
              <a:tr h="400685">
                <a:tc>
                  <a:txBody>
                    <a:bodyPr vert="horz" wrap="square"/>
                    <a:lstStyle/>
                    <a:p>
                      <a:r>
                        <a:rPr lang="en-IN"/>
                        <a:t>1</a:t>
                      </a:r>
                      <a:endParaRPr lang="en-IN"/>
                    </a:p>
                  </a:txBody>
                  <a:tcPr/>
                </a:tc>
                <a:tc>
                  <a:txBody>
                    <a:bodyPr vert="horz" wrap="square"/>
                    <a:lstStyle/>
                    <a:p>
                      <a:r>
                        <a:rPr lang="en-IN"/>
                        <a:t>1</a:t>
                      </a:r>
                      <a:endParaRPr lang="en-IN"/>
                    </a:p>
                  </a:txBody>
                  <a:tcPr/>
                </a:tc>
                <a:tc>
                  <a:txBody>
                    <a:bodyPr vert="horz" wrap="square"/>
                    <a:lstStyle/>
                    <a:p>
                      <a:r>
                        <a:rPr lang="en-IN"/>
                        <a:t>0</a:t>
                      </a:r>
                      <a:endParaRPr lang="en-IN"/>
                    </a:p>
                  </a:txBody>
                  <a:tcPr/>
                </a:tc>
              </a:tr>
            </a:tbl>
          </a:graphicData>
        </a:graphic>
      </p:graphicFrame>
      <p:sp>
        <p:nvSpPr>
          <p:cNvPr id="14" name="TextBox 13"/>
          <p:cNvSpPr txBox="1"/>
          <p:nvPr/>
        </p:nvSpPr>
        <p:spPr>
          <a:xfrm>
            <a:off x="6715760" y="2670175"/>
            <a:ext cx="1781810"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Truth table</a:t>
            </a:r>
            <a:endParaRPr lang="en-IN" sz="1600">
              <a:latin typeface="Times New Roman" panose="02020603050405020304" charset="0"/>
              <a:cs typeface="Times New Roman" panose="02020603050405020304" charset="0"/>
            </a:endParaRPr>
          </a:p>
        </p:txBody>
      </p:sp>
      <p:sp>
        <p:nvSpPr>
          <p:cNvPr id="8" name="TextBox 7"/>
          <p:cNvSpPr txBox="1"/>
          <p:nvPr/>
        </p:nvSpPr>
        <p:spPr>
          <a:xfrm>
            <a:off x="2073275" y="3416935"/>
            <a:ext cx="2204085"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 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3      0 0  1 1</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5" name="Straight Connector 4"/>
          <p:cNvCxnSpPr/>
          <p:nvPr/>
        </p:nvCxnSpPr>
        <p:spPr>
          <a:xfrm>
            <a:off x="2568575" y="4056380"/>
            <a:ext cx="90932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68575" y="4385310"/>
            <a:ext cx="90932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95910"/>
            <a:ext cx="10515600" cy="5881370"/>
          </a:xfrm>
        </p:spPr>
        <p:txBody>
          <a:bodyPr>
            <a:normAutofit/>
          </a:bodyPr>
          <a:lstStyle/>
          <a:p>
            <a:pPr marL="0" indent="0">
              <a:lnSpc>
                <a:spcPct val="150000"/>
              </a:lnSpc>
              <a:buNone/>
            </a:pPr>
            <a:r>
              <a:rPr lang="en-US" sz="1600">
                <a:latin typeface="Times New Roman" panose="02020603050405020304" charset="0"/>
                <a:cs typeface="Times New Roman" panose="02020603050405020304" charset="0"/>
                <a:sym typeface="+mn-ea"/>
              </a:rPr>
              <a:t>Example for bitwise XOR operator :-</a:t>
            </a:r>
            <a:endParaRPr lang="en-US" sz="1600">
              <a:latin typeface="Times New Roman" panose="02020603050405020304" charset="0"/>
              <a:cs typeface="Times New Roman" panose="02020603050405020304" charset="0"/>
              <a:sym typeface="+mn-ea"/>
            </a:endParaRPr>
          </a:p>
          <a:p>
            <a:pPr marL="0" indent="0">
              <a:lnSpc>
                <a:spcPct val="150000"/>
              </a:lnSpc>
              <a:buNone/>
            </a:pP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#include &lt;stdio.h&gt;</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int main()</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   int a=7,b=4;                    </a:t>
            </a:r>
            <a:r>
              <a:rPr lang="en-US" sz="1600">
                <a:solidFill>
                  <a:schemeClr val="accent1">
                    <a:lumMod val="60000"/>
                    <a:lumOff val="40000"/>
                  </a:schemeClr>
                </a:solidFill>
                <a:latin typeface="Times New Roman" panose="02020603050405020304" charset="0"/>
                <a:cs typeface="Times New Roman" panose="02020603050405020304" charset="0"/>
                <a:sym typeface="+mn-ea"/>
              </a:rPr>
              <a:t> // variable declarations</a:t>
            </a:r>
            <a:endParaRPr lang="en-US" sz="1600">
              <a:solidFill>
                <a:schemeClr val="accent1">
                  <a:lumMod val="60000"/>
                  <a:lumOff val="40000"/>
                </a:schemeClr>
              </a:solidFill>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   printf("The output of the Bitwise XOR operator a|b is %d\n",a^b);</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   return 0;</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sym typeface="+mn-ea"/>
            </a:endParaRPr>
          </a:p>
          <a:p>
            <a:pPr marL="0" indent="0">
              <a:buNone/>
            </a:pPr>
            <a:endParaRPr lang="en-US" sz="1600"/>
          </a:p>
        </p:txBody>
      </p:sp>
      <p:sp>
        <p:nvSpPr>
          <p:cNvPr id="2" name="Text Box 1"/>
          <p:cNvSpPr txBox="1"/>
          <p:nvPr/>
        </p:nvSpPr>
        <p:spPr>
          <a:xfrm>
            <a:off x="3359785" y="4364990"/>
            <a:ext cx="6287770"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The output of the Bitwise XOR operator a|b is 3</a:t>
            </a:r>
            <a:endParaRPr lang="en-US" sz="1600" b="1">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0055"/>
            <a:ext cx="10515600" cy="6184900"/>
          </a:xfrm>
        </p:spPr>
        <p:txBody>
          <a:bodyPr>
            <a:normAutofit fontScale="90000" lnSpcReduction="20000"/>
          </a:bodyPr>
          <a:lstStyle/>
          <a:p>
            <a:pPr marL="0" indent="0">
              <a:buNone/>
            </a:pPr>
            <a:r>
              <a:rPr lang="en-US" altLang="en-IN">
                <a:latin typeface="Times New Roman" panose="02020603050405020304" charset="0"/>
                <a:cs typeface="Times New Roman" panose="02020603050405020304" charset="0"/>
                <a:sym typeface="+mn-ea"/>
              </a:rPr>
              <a:t>                                      </a:t>
            </a:r>
            <a:r>
              <a:rPr lang="en-IN">
                <a:solidFill>
                  <a:srgbClr val="00B050"/>
                </a:solidFill>
                <a:latin typeface="Times New Roman" panose="02020603050405020304" charset="0"/>
                <a:cs typeface="Times New Roman" panose="02020603050405020304" charset="0"/>
                <a:sym typeface="+mn-ea"/>
              </a:rPr>
              <a:t>Assignment operators</a:t>
            </a:r>
            <a:endParaRPr lang="en-IN">
              <a:latin typeface="Times New Roman" panose="02020603050405020304" charset="0"/>
              <a:cs typeface="Times New Roman" panose="02020603050405020304" charset="0"/>
              <a:sym typeface="+mn-ea"/>
            </a:endParaRPr>
          </a:p>
          <a:p>
            <a:pPr marL="0" indent="0">
              <a:buNone/>
            </a:pPr>
            <a:r>
              <a:rPr lang="en-US"/>
              <a:t>                  </a:t>
            </a:r>
            <a:r>
              <a:rPr lang="en-US">
                <a:solidFill>
                  <a:schemeClr val="tx1"/>
                </a:solidFill>
              </a:rPr>
              <a:t> </a:t>
            </a:r>
            <a:r>
              <a:rPr lang="en-IN">
                <a:solidFill>
                  <a:srgbClr val="FF0000"/>
                </a:solidFill>
                <a:latin typeface="Times New Roman" panose="02020603050405020304" charset="0"/>
                <a:cs typeface="Times New Roman" panose="02020603050405020304" charset="0"/>
                <a:sym typeface="+mn-ea"/>
              </a:rPr>
              <a:t>= , += , - = , *= , /= , %= , &lt;&lt;= , &gt;&gt;= , &amp;= , ^=  , |= ,</a:t>
            </a:r>
            <a:endParaRPr lang="en-IN" sz="1555">
              <a:solidFill>
                <a:schemeClr val="tx1"/>
              </a:solidFill>
              <a:latin typeface="Times New Roman" panose="02020603050405020304" charset="0"/>
              <a:cs typeface="Times New Roman" panose="02020603050405020304" charset="0"/>
              <a:sym typeface="+mn-ea"/>
            </a:endParaRPr>
          </a:p>
          <a:p>
            <a:pPr marL="285750" indent="-285750">
              <a:lnSpc>
                <a:spcPct val="150000"/>
              </a:lnSpc>
              <a:buFont typeface="Arial" pitchFamily="34" charset="0"/>
              <a:buChar char="•"/>
            </a:pPr>
            <a:r>
              <a:rPr lang="en-IN" sz="1555">
                <a:latin typeface="Times New Roman" panose="02020603050405020304" charset="0"/>
                <a:cs typeface="Times New Roman" panose="02020603050405020304" charset="0"/>
                <a:sym typeface="+mn-ea"/>
              </a:rPr>
              <a:t>Assignment operator  is an operator which is used to assigned value to variable.</a:t>
            </a:r>
            <a:endParaRPr lang="en-IN" sz="1555">
              <a:latin typeface="Times New Roman" panose="02020603050405020304" charset="0"/>
              <a:cs typeface="Times New Roman" panose="02020603050405020304" charset="0"/>
            </a:endParaRPr>
          </a:p>
          <a:p>
            <a:pPr marL="285750" indent="-285750">
              <a:lnSpc>
                <a:spcPct val="150000"/>
              </a:lnSpc>
              <a:buFont typeface="Arial" pitchFamily="34" charset="0"/>
              <a:buChar char="•"/>
            </a:pPr>
            <a:r>
              <a:rPr lang="en-IN" sz="1555">
                <a:latin typeface="Times New Roman" panose="02020603050405020304" charset="0"/>
                <a:cs typeface="Times New Roman" panose="02020603050405020304" charset="0"/>
                <a:sym typeface="+mn-ea"/>
              </a:rPr>
              <a:t>Assignment operator is a binary operator.</a:t>
            </a:r>
            <a:endParaRPr lang="en-IN" sz="1555">
              <a:latin typeface="Times New Roman" panose="02020603050405020304" charset="0"/>
              <a:cs typeface="Times New Roman" panose="02020603050405020304" charset="0"/>
              <a:sym typeface="+mn-ea"/>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a:t>
            </a:r>
            <a:r>
              <a:rPr lang="en-US" altLang="en-IN" sz="1555">
                <a:solidFill>
                  <a:srgbClr val="FF0000"/>
                </a:solidFill>
                <a:latin typeface="Times New Roman" panose="02020603050405020304" charset="0"/>
                <a:cs typeface="Times New Roman" panose="02020603050405020304" charset="0"/>
              </a:rPr>
              <a:t>   = Operator</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This is a simple Assignment Operator.</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55">
                <a:latin typeface="Times New Roman" panose="02020603050405020304" charset="0"/>
                <a:cs typeface="Times New Roman" panose="02020603050405020304" charset="0"/>
                <a:sym typeface="+mn-ea"/>
              </a:rPr>
              <a:t>For example :-</a:t>
            </a:r>
            <a:endParaRPr lang="en-US" sz="1555">
              <a:latin typeface="Times New Roman" panose="02020603050405020304" charset="0"/>
              <a:cs typeface="Times New Roman" panose="02020603050405020304" charset="0"/>
            </a:endParaRPr>
          </a:p>
          <a:p>
            <a:pPr marL="0" indent="0">
              <a:lnSpc>
                <a:spcPct val="150000"/>
              </a:lnSpc>
              <a:buFont typeface="Arial" pitchFamily="34" charset="0"/>
              <a:buNone/>
            </a:pP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#include &lt;stdio.h&gt;</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void main() {</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int x = 10;</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int y = x;              </a:t>
            </a:r>
            <a:r>
              <a:rPr lang="en-US" altLang="en-IN" sz="1555">
                <a:solidFill>
                  <a:schemeClr val="accent1">
                    <a:lumMod val="60000"/>
                    <a:lumOff val="40000"/>
                  </a:schemeClr>
                </a:solidFill>
                <a:latin typeface="Times New Roman" panose="02020603050405020304" charset="0"/>
                <a:cs typeface="Times New Roman" panose="02020603050405020304" charset="0"/>
              </a:rPr>
              <a:t> // y will becomes x</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printf("x = %d\n" , x); </a:t>
            </a:r>
            <a:r>
              <a:rPr lang="en-US" altLang="en-IN" sz="1555">
                <a:solidFill>
                  <a:schemeClr val="accent1">
                    <a:lumMod val="60000"/>
                    <a:lumOff val="40000"/>
                  </a:schemeClr>
                </a:solidFill>
                <a:latin typeface="Times New Roman" panose="02020603050405020304" charset="0"/>
                <a:cs typeface="Times New Roman" panose="02020603050405020304" charset="0"/>
              </a:rPr>
              <a:t>// x = ?</a:t>
            </a:r>
            <a:endParaRPr lang="en-US" altLang="en-IN" sz="1555">
              <a:solidFill>
                <a:schemeClr val="accent1">
                  <a:lumMod val="60000"/>
                  <a:lumOff val="40000"/>
                </a:schemeClr>
              </a:solidFill>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printf("y = %d\n" , y); </a:t>
            </a:r>
            <a:r>
              <a:rPr lang="en-US" altLang="en-IN" sz="1555">
                <a:solidFill>
                  <a:schemeClr val="accent1">
                    <a:lumMod val="60000"/>
                    <a:lumOff val="40000"/>
                  </a:schemeClr>
                </a:solidFill>
                <a:latin typeface="Times New Roman" panose="02020603050405020304" charset="0"/>
                <a:cs typeface="Times New Roman" panose="02020603050405020304" charset="0"/>
              </a:rPr>
              <a:t>// y = ?</a:t>
            </a:r>
            <a:endParaRPr lang="en-US" altLang="en-IN" sz="1555">
              <a:solidFill>
                <a:schemeClr val="accent1">
                  <a:lumMod val="60000"/>
                  <a:lumOff val="40000"/>
                </a:schemeClr>
              </a:solidFill>
              <a:latin typeface="Times New Roman" panose="02020603050405020304" charset="0"/>
              <a:cs typeface="Times New Roman" panose="02020603050405020304" charset="0"/>
            </a:endParaRPr>
          </a:p>
          <a:p>
            <a:pPr marL="0" indent="0">
              <a:buFont typeface="Arial" pitchFamily="34" charset="0"/>
              <a:buNone/>
            </a:pPr>
            <a:r>
              <a:rPr lang="en-US" altLang="en-IN" sz="1555">
                <a:latin typeface="Times New Roman" panose="02020603050405020304" charset="0"/>
                <a:cs typeface="Times New Roman" panose="02020603050405020304" charset="0"/>
              </a:rPr>
              <a:t>}</a:t>
            </a:r>
            <a:endParaRPr lang="en-US" altLang="en-IN" sz="1555">
              <a:latin typeface="Times New Roman" panose="02020603050405020304" charset="0"/>
              <a:cs typeface="Times New Roman" panose="02020603050405020304" charset="0"/>
            </a:endParaRPr>
          </a:p>
          <a:p>
            <a:pPr marL="0" indent="0">
              <a:buNone/>
            </a:pPr>
            <a:endParaRPr lang="en-IN" sz="1555">
              <a:solidFill>
                <a:schemeClr val="tx1"/>
              </a:solidFill>
              <a:latin typeface="Times New Roman" panose="02020603050405020304" charset="0"/>
              <a:cs typeface="Times New Roman" panose="02020603050405020304" charset="0"/>
              <a:sym typeface="+mn-ea"/>
            </a:endParaRPr>
          </a:p>
        </p:txBody>
      </p:sp>
      <p:sp>
        <p:nvSpPr>
          <p:cNvPr id="2" name="Text Box 1"/>
          <p:cNvSpPr txBox="1"/>
          <p:nvPr/>
        </p:nvSpPr>
        <p:spPr>
          <a:xfrm>
            <a:off x="6887845" y="3932555"/>
            <a:ext cx="3293110" cy="1076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X = 10</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y  = 10</a:t>
            </a: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53060"/>
            <a:ext cx="10515600" cy="5824220"/>
          </a:xfrm>
        </p:spPr>
        <p:txBody>
          <a:bodyPr>
            <a:normAutofit lnSpcReduction="2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is the Addition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 which the left operand becomes equal to the addition of the right operand and left operand.</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sym typeface="+mn-ea"/>
              </a:rPr>
              <a:t>For example :-</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 + y</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         </a:t>
            </a:r>
            <a:r>
              <a:rPr lang="en-US" sz="1600">
                <a:solidFill>
                  <a:schemeClr val="accent1">
                    <a:lumMod val="40000"/>
                    <a:lumOff val="60000"/>
                  </a:schemeClr>
                </a:solidFill>
                <a:latin typeface="Times New Roman" panose="02020603050405020304" charset="0"/>
                <a:cs typeface="Times New Roman" panose="02020603050405020304" charset="0"/>
              </a:rPr>
              <a:t>// what is x now?</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p:txBody>
      </p:sp>
      <p:sp>
        <p:nvSpPr>
          <p:cNvPr id="2" name="Text Box 1"/>
          <p:cNvSpPr txBox="1"/>
          <p:nvPr/>
        </p:nvSpPr>
        <p:spPr>
          <a:xfrm>
            <a:off x="7752080" y="4076700"/>
            <a:ext cx="3293110" cy="9531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X = 20</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24790"/>
            <a:ext cx="10515600" cy="5952490"/>
          </a:xfrm>
        </p:spPr>
        <p:txBody>
          <a:bodyPr/>
          <a:lstStyle/>
          <a:p>
            <a:pPr marL="0" indent="0">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This is the Subtraction Assignment Operator.</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 which left operand becomes equal to the subtraction of right operator from left operand.</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y = 10;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 - y</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printf("x = %d\n" , x); </a:t>
            </a:r>
            <a:r>
              <a:rPr lang="en-US" sz="1600">
                <a:solidFill>
                  <a:schemeClr val="accent1">
                    <a:lumMod val="40000"/>
                    <a:lumOff val="60000"/>
                  </a:schemeClr>
                </a:solidFill>
                <a:latin typeface="Times New Roman" panose="02020603050405020304" charset="0"/>
                <a:cs typeface="Times New Roman" panose="02020603050405020304" charset="0"/>
              </a:rPr>
              <a:t>// what is value of x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8400415" y="3860800"/>
            <a:ext cx="3293110" cy="9531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X = 0</a:t>
            </a:r>
            <a:r>
              <a:rPr lang="en-US" sz="16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24485"/>
            <a:ext cx="10515600" cy="5852795"/>
          </a:xfrm>
        </p:spPr>
        <p:txBody>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The main purpose of this operator is that this left operand becomes equal to the product of the left and right operand. This is the Multiplication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x*y</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 </a:t>
            </a:r>
            <a:r>
              <a:rPr lang="en-US" sz="1600">
                <a:solidFill>
                  <a:schemeClr val="accent1">
                    <a:lumMod val="40000"/>
                    <a:lumOff val="60000"/>
                  </a:schemeClr>
                </a:solidFill>
                <a:latin typeface="Times New Roman" panose="02020603050405020304" charset="0"/>
                <a:cs typeface="Times New Roman" panose="02020603050405020304" charset="0"/>
              </a:rPr>
              <a:t>//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X = 100</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99440"/>
            <a:ext cx="10515600" cy="5577840"/>
          </a:xfrm>
        </p:spPr>
        <p:txBody>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one is Division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 this, the left operand becomes equal to the division of the left and right operand.</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similar to x = x/y</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a:t>
            </a:r>
            <a:r>
              <a:rPr lang="en-US" sz="1600">
                <a:solidFill>
                  <a:schemeClr val="accent1">
                    <a:lumMod val="40000"/>
                    <a:lumOff val="60000"/>
                  </a:schemeClr>
                </a:solidFill>
                <a:latin typeface="Times New Roman" panose="02020603050405020304" charset="0"/>
                <a:cs typeface="Times New Roman" panose="02020603050405020304" charset="0"/>
              </a:rPr>
              <a:t> //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X = 1</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325"/>
            <a:ext cx="10515600" cy="5735955"/>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It is well known Modulus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 this , left operand becomes equal to the modulo of left and right operand.</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x%y </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 </a:t>
            </a:r>
            <a:r>
              <a:rPr lang="en-US" sz="1600">
                <a:solidFill>
                  <a:schemeClr val="accent1">
                    <a:lumMod val="40000"/>
                    <a:lumOff val="60000"/>
                  </a:schemeClr>
                </a:solidFill>
                <a:latin typeface="Times New Roman" panose="02020603050405020304" charset="0"/>
                <a:cs typeface="Times New Roman" panose="02020603050405020304" charset="0"/>
              </a:rPr>
              <a:t>// what is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X = 0</a:t>
            </a:r>
            <a:r>
              <a:rPr lang="en-US" sz="16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69595"/>
            <a:ext cx="10515600" cy="5607685"/>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&lt;&lt;=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is called the Left Shift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 x &lt;&lt;= y so in this, x becomes equal to x left shifted by y.</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&lt;&lt;= y;                        </a:t>
            </a:r>
            <a:r>
              <a:rPr lang="en-US" sz="1600">
                <a:solidFill>
                  <a:schemeClr val="accent1">
                    <a:lumMod val="40000"/>
                    <a:lumOff val="60000"/>
                  </a:schemeClr>
                </a:solidFill>
                <a:latin typeface="Times New Roman" panose="02020603050405020304" charset="0"/>
                <a:cs typeface="Times New Roman" panose="02020603050405020304" charset="0"/>
              </a:rPr>
              <a:t>// similar to x = x &lt;&lt; y;</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a:t>
            </a:r>
            <a:r>
              <a:rPr lang="en-US" sz="1600">
                <a:solidFill>
                  <a:schemeClr val="accent1">
                    <a:lumMod val="40000"/>
                    <a:lumOff val="60000"/>
                  </a:schemeClr>
                </a:solidFill>
                <a:latin typeface="Times New Roman" panose="02020603050405020304" charset="0"/>
                <a:cs typeface="Times New Roman" panose="02020603050405020304" charset="0"/>
              </a:rPr>
              <a:t> //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X = 10240</a:t>
            </a: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69900"/>
            <a:ext cx="10515600" cy="6142355"/>
          </a:xfrm>
        </p:spPr>
        <p:txBody>
          <a:bodyPr>
            <a:noAutofit/>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&gt;&gt;=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is called the Right Shift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 x &gt;&gt;= y so , x becomes equal to x right shifted by y.</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&gt;&gt;= y;                    </a:t>
            </a:r>
            <a:r>
              <a:rPr lang="en-US" sz="1600">
                <a:solidFill>
                  <a:schemeClr val="accent1">
                    <a:lumMod val="40000"/>
                    <a:lumOff val="60000"/>
                  </a:schemeClr>
                </a:solidFill>
                <a:latin typeface="Times New Roman" panose="02020603050405020304" charset="0"/>
                <a:cs typeface="Times New Roman" panose="02020603050405020304" charset="0"/>
              </a:rPr>
              <a:t>  // similar to x = x &gt;&gt; y;</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,x); </a:t>
            </a:r>
            <a:r>
              <a:rPr lang="en-US" sz="1600">
                <a:solidFill>
                  <a:schemeClr val="accent1">
                    <a:lumMod val="40000"/>
                    <a:lumOff val="60000"/>
                  </a:schemeClr>
                </a:solidFill>
                <a:latin typeface="Times New Roman" panose="02020603050405020304" charset="0"/>
                <a:cs typeface="Times New Roman" panose="02020603050405020304" charset="0"/>
              </a:rPr>
              <a:t>//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860800"/>
            <a:ext cx="3293110" cy="9531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endParaRPr lang="en-US" sz="1600" b="1">
              <a:latin typeface="Times New Roman" panose="02020603050405020304" charset="0"/>
              <a:cs typeface="Times New Roman" panose="02020603050405020304" charset="0"/>
            </a:endParaRPr>
          </a:p>
          <a:p>
            <a:pPr algn="just"/>
            <a:r>
              <a:rPr lang="en-US" sz="1600">
                <a:latin typeface="Times New Roman" panose="02020603050405020304" charset="0"/>
                <a:cs typeface="Times New Roman" panose="02020603050405020304" charset="0"/>
              </a:rPr>
              <a:t>X = 0</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492760" y="252730"/>
            <a:ext cx="10861040" cy="5923280"/>
          </a:xfrm>
        </p:spPr>
        <p:txBody>
          <a:bodyPr/>
          <a:lstStyle/>
          <a:p>
            <a:pPr marL="0" indent="0">
              <a:buNone/>
            </a:pPr>
            <a:r>
              <a:rPr lang="en-US">
                <a:solidFill>
                  <a:schemeClr val="accent6"/>
                </a:solidFill>
                <a:latin typeface="Times New Roman" panose="02020603050405020304" charset="0"/>
                <a:cs typeface="Times New Roman" panose="02020603050405020304" charset="0"/>
              </a:rPr>
              <a:t>C Memory Layout </a:t>
            </a:r>
            <a:endParaRPr lang="en-US">
              <a:solidFill>
                <a:schemeClr val="accent6"/>
              </a:solidFill>
              <a:latin typeface="Times New Roman" panose="02020603050405020304" charset="0"/>
              <a:cs typeface="Times New Roman" panose="02020603050405020304" charset="0"/>
            </a:endParaRPr>
          </a:p>
        </p:txBody>
      </p:sp>
      <p:sp>
        <p:nvSpPr>
          <p:cNvPr id="4" name="Rectangles 3"/>
          <p:cNvSpPr/>
          <p:nvPr/>
        </p:nvSpPr>
        <p:spPr>
          <a:xfrm>
            <a:off x="3429000" y="431165"/>
            <a:ext cx="5333365" cy="593788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8" name="Rectangles 7"/>
          <p:cNvSpPr/>
          <p:nvPr/>
        </p:nvSpPr>
        <p:spPr>
          <a:xfrm>
            <a:off x="3673475" y="87566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Stack</a:t>
            </a:r>
            <a:endParaRPr lang="en-US" sz="2800">
              <a:latin typeface="Times New Roman" panose="02020603050405020304" charset="0"/>
              <a:cs typeface="Times New Roman" panose="02020603050405020304" charset="0"/>
            </a:endParaRPr>
          </a:p>
        </p:txBody>
      </p:sp>
      <p:sp>
        <p:nvSpPr>
          <p:cNvPr id="9" name="Rectangles 8"/>
          <p:cNvSpPr/>
          <p:nvPr/>
        </p:nvSpPr>
        <p:spPr>
          <a:xfrm>
            <a:off x="3673475" y="296608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Heap</a:t>
            </a:r>
            <a:endParaRPr lang="en-US" sz="2800">
              <a:latin typeface="Times New Roman" panose="02020603050405020304" charset="0"/>
              <a:cs typeface="Times New Roman" panose="02020603050405020304" charset="0"/>
            </a:endParaRPr>
          </a:p>
        </p:txBody>
      </p:sp>
      <p:sp>
        <p:nvSpPr>
          <p:cNvPr id="10" name="Rectangles 9"/>
          <p:cNvSpPr/>
          <p:nvPr/>
        </p:nvSpPr>
        <p:spPr>
          <a:xfrm>
            <a:off x="3673475" y="381063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Uninitialized data Segment</a:t>
            </a:r>
            <a:endParaRPr lang="en-US" sz="2800">
              <a:latin typeface="Times New Roman" panose="02020603050405020304" charset="0"/>
              <a:cs typeface="Times New Roman" panose="02020603050405020304" charset="0"/>
            </a:endParaRPr>
          </a:p>
        </p:txBody>
      </p:sp>
      <p:sp>
        <p:nvSpPr>
          <p:cNvPr id="12" name="Rectangles 11"/>
          <p:cNvSpPr/>
          <p:nvPr/>
        </p:nvSpPr>
        <p:spPr>
          <a:xfrm>
            <a:off x="3680460" y="465518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Initialized data Segment</a:t>
            </a:r>
            <a:endParaRPr lang="en-US" sz="2800">
              <a:latin typeface="Times New Roman" panose="02020603050405020304" charset="0"/>
              <a:cs typeface="Times New Roman" panose="02020603050405020304" charset="0"/>
            </a:endParaRPr>
          </a:p>
        </p:txBody>
      </p:sp>
      <p:sp>
        <p:nvSpPr>
          <p:cNvPr id="13" name="Rectangles 12"/>
          <p:cNvSpPr/>
          <p:nvPr/>
        </p:nvSpPr>
        <p:spPr>
          <a:xfrm>
            <a:off x="3673475" y="549973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Text/Code segment</a:t>
            </a:r>
            <a:endParaRPr lang="en-US" sz="2800">
              <a:latin typeface="Times New Roman" panose="02020603050405020304" charset="0"/>
              <a:cs typeface="Times New Roman" panose="02020603050405020304" charset="0"/>
            </a:endParaRPr>
          </a:p>
        </p:txBody>
      </p:sp>
      <p:cxnSp>
        <p:nvCxnSpPr>
          <p:cNvPr id="14" name="Straight Connector 13"/>
          <p:cNvCxnSpPr/>
          <p:nvPr/>
        </p:nvCxnSpPr>
        <p:spPr>
          <a:xfrm>
            <a:off x="3444240" y="2225040"/>
            <a:ext cx="5317490" cy="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p:cNvCxnSpPr>
          <p:nvPr/>
        </p:nvCxnSpPr>
        <p:spPr>
          <a:xfrm flipH="1">
            <a:off x="6087110" y="1551940"/>
            <a:ext cx="8890" cy="48450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087110" y="2397125"/>
            <a:ext cx="8890" cy="56832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Text Box 16"/>
          <p:cNvSpPr txBox="1"/>
          <p:nvPr/>
        </p:nvSpPr>
        <p:spPr>
          <a:xfrm>
            <a:off x="8997315" y="5816600"/>
            <a:ext cx="19665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Lower address</a:t>
            </a:r>
            <a:endParaRPr lang="en-US" sz="2000">
              <a:latin typeface="Times New Roman" panose="02020603050405020304" charset="0"/>
              <a:cs typeface="Times New Roman" panose="02020603050405020304" charset="0"/>
            </a:endParaRPr>
          </a:p>
        </p:txBody>
      </p:sp>
      <p:sp>
        <p:nvSpPr>
          <p:cNvPr id="18" name="Text Box 17"/>
          <p:cNvSpPr txBox="1"/>
          <p:nvPr/>
        </p:nvSpPr>
        <p:spPr>
          <a:xfrm>
            <a:off x="1227455" y="875665"/>
            <a:ext cx="19665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Higher address</a:t>
            </a:r>
            <a:endParaRPr lang="en-US" sz="2000">
              <a:latin typeface="Times New Roman" panose="02020603050405020304" charset="0"/>
              <a:cs typeface="Times New Roman" panose="02020603050405020304" charset="0"/>
            </a:endParaRPr>
          </a:p>
        </p:txBody>
      </p:sp>
      <p:cxnSp>
        <p:nvCxnSpPr>
          <p:cNvPr id="20" name="Straight Connector 19"/>
          <p:cNvCxnSpPr/>
          <p:nvPr/>
        </p:nvCxnSpPr>
        <p:spPr>
          <a:xfrm flipH="1">
            <a:off x="9516745" y="1092200"/>
            <a:ext cx="0" cy="221805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761730" y="1108075"/>
            <a:ext cx="75501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762365" y="3303905"/>
            <a:ext cx="7550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761730" y="3280410"/>
            <a:ext cx="75501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547860" y="2114550"/>
            <a:ext cx="47244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10051415" y="1653540"/>
            <a:ext cx="1494155" cy="10147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Dynamic Memory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layout</a:t>
            </a:r>
            <a:endParaRPr lang="en-US" sz="2000">
              <a:latin typeface="Times New Roman" panose="02020603050405020304" charset="0"/>
              <a:cs typeface="Times New Roman" panose="02020603050405020304" charset="0"/>
            </a:endParaRPr>
          </a:p>
        </p:txBody>
      </p:sp>
      <p:sp>
        <p:nvSpPr>
          <p:cNvPr id="27" name="Text Box 26"/>
          <p:cNvSpPr txBox="1"/>
          <p:nvPr/>
        </p:nvSpPr>
        <p:spPr>
          <a:xfrm>
            <a:off x="645795" y="4564380"/>
            <a:ext cx="1494155" cy="10147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Static Memory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layout</a:t>
            </a:r>
            <a:endParaRPr lang="en-US" sz="2000">
              <a:latin typeface="Times New Roman" panose="02020603050405020304" charset="0"/>
              <a:cs typeface="Times New Roman" panose="02020603050405020304" charset="0"/>
            </a:endParaRPr>
          </a:p>
        </p:txBody>
      </p:sp>
      <p:cxnSp>
        <p:nvCxnSpPr>
          <p:cNvPr id="28" name="Straight Connector 27"/>
          <p:cNvCxnSpPr/>
          <p:nvPr/>
        </p:nvCxnSpPr>
        <p:spPr>
          <a:xfrm flipH="1">
            <a:off x="2493645" y="4065270"/>
            <a:ext cx="15875" cy="193548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93645" y="4065270"/>
            <a:ext cx="92837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500630" y="6000750"/>
            <a:ext cx="92837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918335" y="5025390"/>
            <a:ext cx="56642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6055995"/>
          </a:xfrm>
        </p:spPr>
        <p:txBody>
          <a:bodyPr>
            <a:noAutofit/>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&amp;=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operator is called the Bitwise AND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Left operand becomes equal to the bitwise AND of left and right operand.</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&amp;= y;                         </a:t>
            </a:r>
            <a:r>
              <a:rPr lang="en-US" sz="1600">
                <a:solidFill>
                  <a:schemeClr val="accent1">
                    <a:lumMod val="40000"/>
                    <a:lumOff val="60000"/>
                  </a:schemeClr>
                </a:solidFill>
                <a:latin typeface="Times New Roman" panose="02020603050405020304" charset="0"/>
                <a:cs typeface="Times New Roman" panose="02020603050405020304" charset="0"/>
              </a:rPr>
              <a:t>// similar to x = x &amp; y  </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a:t>
            </a:r>
            <a:r>
              <a:rPr lang="en-US" sz="1600">
                <a:solidFill>
                  <a:schemeClr val="accent1">
                    <a:lumMod val="40000"/>
                    <a:lumOff val="60000"/>
                  </a:schemeClr>
                </a:solidFill>
                <a:latin typeface="Times New Roman" panose="02020603050405020304" charset="0"/>
                <a:cs typeface="Times New Roman" panose="02020603050405020304" charset="0"/>
              </a:rPr>
              <a:t> //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9531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X = 1</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55295"/>
            <a:ext cx="10515600" cy="5721985"/>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is called the Bitwise Inclusive OR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Left operand becomes equal to bitwise OR of left and right operand.</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 | y</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a:t>
            </a:r>
            <a:r>
              <a:rPr lang="en-US" sz="1600">
                <a:solidFill>
                  <a:schemeClr val="accent1">
                    <a:lumMod val="40000"/>
                    <a:lumOff val="60000"/>
                  </a:schemeClr>
                </a:solidFill>
                <a:latin typeface="Times New Roman" panose="02020603050405020304" charset="0"/>
                <a:cs typeface="Times New Roman" panose="02020603050405020304" charset="0"/>
              </a:rPr>
              <a:t> //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X = 1</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11480"/>
            <a:ext cx="10515600" cy="5765800"/>
          </a:xfrm>
        </p:spPr>
        <p:txBody>
          <a:bodyPr>
            <a:normAutofit lnSpcReduction="10000"/>
          </a:bodyPr>
          <a:lstStyle/>
          <a:p>
            <a:pPr marL="0" indent="0">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This is called the Bitwise Exclusive OR Assignment Operator</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Left operand becomes equal to bitwise XOR of left and right operand.</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x = 1;</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y = 1;</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x^y</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printf("x = %d\n" , x); </a:t>
            </a:r>
            <a:r>
              <a:rPr lang="en-US" sz="1600">
                <a:solidFill>
                  <a:schemeClr val="accent1">
                    <a:lumMod val="40000"/>
                    <a:lumOff val="60000"/>
                  </a:schemeClr>
                </a:solidFill>
                <a:latin typeface="Times New Roman" panose="02020603050405020304" charset="0"/>
                <a:cs typeface="Times New Roman" panose="02020603050405020304" charset="0"/>
              </a:rPr>
              <a:t>// x =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X = 0</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593090" y="354330"/>
            <a:ext cx="10760710" cy="5807710"/>
          </a:xfrm>
        </p:spPr>
        <p:txBody>
          <a:bodyPr>
            <a:normAutofit/>
          </a:bodyPr>
          <a:lstStyle/>
          <a:p>
            <a:pPr marL="0" indent="0">
              <a:buNone/>
            </a:pPr>
            <a:r>
              <a:rPr lang="en-US">
                <a:latin typeface="Times New Roman" panose="02020603050405020304" charset="0"/>
                <a:cs typeface="Times New Roman" panose="02020603050405020304" charset="0"/>
              </a:rPr>
              <a:t>                                    </a:t>
            </a:r>
            <a:r>
              <a:rPr lang="en-US">
                <a:solidFill>
                  <a:srgbClr val="00B050"/>
                </a:solidFill>
                <a:latin typeface="Times New Roman" panose="02020603050405020304" charset="0"/>
                <a:cs typeface="Times New Roman" panose="02020603050405020304" charset="0"/>
              </a:rPr>
              <a:t>    Conditional Operator in C</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a:t>
            </a:r>
            <a:r>
              <a:rPr lang="en-US">
                <a:solidFill>
                  <a:srgbClr val="FF0000"/>
                </a:solidFill>
                <a:latin typeface="Times New Roman" panose="02020603050405020304" charset="0"/>
                <a:cs typeface="Times New Roman" panose="02020603050405020304" charset="0"/>
              </a:rPr>
              <a:t> </a:t>
            </a:r>
            <a:r>
              <a:rPr lang="en-IN">
                <a:solidFill>
                  <a:srgbClr val="FF0000"/>
                </a:solidFill>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conditional operator is also known as a ternary operator.</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conditional statements are the decision-making statements which depends upon the output of the expression. It is represented by two symbols, i.e., '?' and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Syntax of a conditional operator :-    Expression1? Expression2: Expression3;  </a:t>
            </a:r>
            <a:endParaRPr lang="en-US" sz="16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pic>
        <p:nvPicPr>
          <p:cNvPr id="6" name="Content Placeholder 5" descr="f"/>
          <p:cNvPicPr>
            <a:picLocks noChangeAspect="1"/>
          </p:cNvPicPr>
          <p:nvPr>
            <p:ph sz="half" idx="2"/>
          </p:nvPr>
        </p:nvPicPr>
        <p:blipFill>
          <a:blip r:embed="rId2"/>
          <a:stretch>
            <a:fillRect/>
          </a:stretch>
        </p:blipFill>
        <p:spPr>
          <a:xfrm>
            <a:off x="1958975" y="3643630"/>
            <a:ext cx="6351270" cy="2188845"/>
          </a:xfrm>
          <a:prstGeom prst="rect">
            <a:avLst/>
          </a:prstGeom>
        </p:spPr>
      </p:pic>
    </p:spTree>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5975985"/>
          </a:xfrm>
        </p:spPr>
        <p:txBody>
          <a:bodyPr/>
          <a:lstStyle/>
          <a:p>
            <a:pPr marL="0" indent="0">
              <a:lnSpc>
                <a:spcPct val="150000"/>
              </a:lnSpc>
              <a:buNone/>
            </a:pPr>
            <a:r>
              <a:rPr lang="en-US" sz="1600">
                <a:latin typeface="Times New Roman" panose="02020603050405020304" charset="0"/>
                <a:cs typeface="Times New Roman" panose="02020603050405020304" charset="0"/>
              </a:rPr>
              <a:t>Examples of the Conditional operator in C</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num;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printf(“emnter the any number”);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scanf("%d", &amp;num);</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(num % 2 == 0)? printf("The given number is even") : printf("The given number is odd");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16090" y="4796790"/>
            <a:ext cx="3293110" cy="1938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the any number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45</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The given number is odd</a:t>
            </a:r>
            <a:endParaRPr lang="en-US" sz="16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96875"/>
            <a:ext cx="10515600" cy="6329045"/>
          </a:xfrm>
        </p:spPr>
        <p:txBody>
          <a:bodyPr>
            <a:normAutofit fontScale="80000"/>
          </a:bodyPr>
          <a:lstStyle/>
          <a:p>
            <a:pPr marL="0" indent="0">
              <a:buNone/>
            </a:pPr>
            <a:r>
              <a:rPr lang="en-US" sz="3110">
                <a:latin typeface="Times New Roman" panose="02020603050405020304" charset="0"/>
                <a:cs typeface="Times New Roman" panose="02020603050405020304" charset="0"/>
              </a:rPr>
              <a:t>                                         </a:t>
            </a:r>
            <a:r>
              <a:rPr lang="en-US" sz="3110">
                <a:solidFill>
                  <a:srgbClr val="00B050"/>
                </a:solidFill>
                <a:latin typeface="Times New Roman" panose="02020603050405020304" charset="0"/>
                <a:cs typeface="Times New Roman" panose="02020603050405020304" charset="0"/>
              </a:rPr>
              <a:t>Comma operators in C</a:t>
            </a:r>
            <a:endParaRPr lang="en-US" sz="3110">
              <a:latin typeface="Times New Roman" panose="02020603050405020304" charset="0"/>
              <a:cs typeface="Times New Roman" panose="02020603050405020304" charset="0"/>
            </a:endParaRPr>
          </a:p>
          <a:p>
            <a:pPr marL="0" indent="0">
              <a:buNone/>
            </a:pPr>
            <a:r>
              <a:rPr lang="en-US" sz="3110">
                <a:latin typeface="Times New Roman" panose="02020603050405020304" charset="0"/>
                <a:cs typeface="Times New Roman" panose="02020603050405020304" charset="0"/>
              </a:rPr>
              <a:t>                                                     </a:t>
            </a:r>
            <a:r>
              <a:rPr lang="en-US" sz="3110">
                <a:solidFill>
                  <a:srgbClr val="FF0000"/>
                </a:solidFill>
                <a:latin typeface="Times New Roman" panose="02020603050405020304" charset="0"/>
                <a:cs typeface="Times New Roman" panose="02020603050405020304" charset="0"/>
              </a:rPr>
              <a:t>   ,</a:t>
            </a:r>
            <a:endParaRPr lang="en-US" sz="311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780">
                <a:latin typeface="Times New Roman" panose="02020603050405020304" charset="0"/>
                <a:cs typeface="Times New Roman" panose="02020603050405020304" charset="0"/>
              </a:rPr>
              <a:t>To separate two or more expressions we use the comma operator in C.</a:t>
            </a:r>
            <a:endParaRPr lang="en-US" sz="178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780">
                <a:latin typeface="Times New Roman" panose="02020603050405020304" charset="0"/>
                <a:cs typeface="Times New Roman" panose="02020603050405020304" charset="0"/>
              </a:rPr>
              <a:t> Where expression1 is evaluated first, and after that expression2, and the value of expression2 is returned for the entire expression.</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Comma as an Operator</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When we want to assign multiple numbers of values to any variable in a program, we use the comma in the form of an operator.</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#include&lt;stdio.h&gt;</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int main()</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int x;</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int a = (x=2,x+4);</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printf("%d", a);</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return 0;</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a:t>
            </a:r>
            <a:endParaRPr lang="en-US" sz="1780">
              <a:latin typeface="Times New Roman" panose="02020603050405020304" charset="0"/>
              <a:cs typeface="Times New Roman" panose="02020603050405020304" charset="0"/>
            </a:endParaRPr>
          </a:p>
        </p:txBody>
      </p:sp>
      <p:sp>
        <p:nvSpPr>
          <p:cNvPr id="2" name="Text Box 1"/>
          <p:cNvSpPr txBox="1"/>
          <p:nvPr/>
        </p:nvSpPr>
        <p:spPr>
          <a:xfrm>
            <a:off x="6960235" y="4725035"/>
            <a:ext cx="329311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6</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5650230"/>
          </a:xfrm>
        </p:spPr>
        <p:txBody>
          <a:bodyPr>
            <a:normAutofit lnSpcReduction="10000"/>
          </a:bodyPr>
          <a:lstStyle/>
          <a:p>
            <a:pPr marL="0" indent="0">
              <a:buNone/>
            </a:pPr>
            <a:r>
              <a:rPr lang="en-US">
                <a:solidFill>
                  <a:srgbClr val="FF0000"/>
                </a:solidFill>
                <a:latin typeface="Times New Roman" panose="02020603050405020304" charset="0"/>
                <a:cs typeface="Times New Roman" panose="02020603050405020304" charset="0"/>
              </a:rPr>
              <a:t>Comma as a Separator</a:t>
            </a:r>
            <a:endParaRPr lang="en-US">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comma operator in C can be used as a separator (multiple definitions in a single line) in the program whenever we want to declare multiple variables and provide different parameters in the function.</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int a = 10, b = 20, c = 30;</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printf("%d %d %d", a, b, c);</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buFont typeface="Arial" pitchFamily="34" charset="0"/>
              <a:buNone/>
            </a:pPr>
            <a:endParaRPr lang="en-US" sz="1600">
              <a:latin typeface="Times New Roman" panose="02020603050405020304" charset="0"/>
              <a:cs typeface="Times New Roman" panose="02020603050405020304" charset="0"/>
            </a:endParaRPr>
          </a:p>
        </p:txBody>
      </p:sp>
      <p:sp>
        <p:nvSpPr>
          <p:cNvPr id="2" name="Text Box 1"/>
          <p:cNvSpPr txBox="1"/>
          <p:nvPr/>
        </p:nvSpPr>
        <p:spPr>
          <a:xfrm>
            <a:off x="6671945" y="3932555"/>
            <a:ext cx="329311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10 20 30</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11150"/>
            <a:ext cx="10515600" cy="6371590"/>
          </a:xfrm>
        </p:spPr>
        <p:txBody>
          <a:bodyPr>
            <a:normAutofit fontScale="90000" lnSpcReduction="20000"/>
          </a:bodyPr>
          <a:lstStyle/>
          <a:p>
            <a:pPr marL="0" indent="0" algn="just">
              <a:buNone/>
            </a:pPr>
            <a:r>
              <a:rPr lang="en-US" sz="3110">
                <a:solidFill>
                  <a:srgbClr val="00B050"/>
                </a:solidFill>
                <a:latin typeface="Times New Roman" panose="02020603050405020304" charset="0"/>
                <a:cs typeface="Times New Roman" panose="02020603050405020304" charset="0"/>
                <a:sym typeface="+mn-ea"/>
              </a:rPr>
              <a:t>Comments in C</a:t>
            </a:r>
            <a:endParaRPr lang="en-US" sz="3110">
              <a:solidFill>
                <a:srgbClr val="00B050"/>
              </a:solidFill>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sym typeface="+mn-ea"/>
              </a:rPr>
              <a:t>Comments in C language are used to provide information about lines of code. It is widely used for documenting code. There are 2 types of comments in the C language.</a:t>
            </a:r>
            <a:endParaRPr lang="en-US" sz="178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780">
                <a:latin typeface="Times New Roman" panose="02020603050405020304" charset="0"/>
                <a:cs typeface="Times New Roman" panose="02020603050405020304" charset="0"/>
                <a:sym typeface="+mn-ea"/>
              </a:rPr>
              <a:t>Single Line Comments</a:t>
            </a:r>
            <a:endParaRPr lang="en-US" sz="178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780">
                <a:latin typeface="Times New Roman" panose="02020603050405020304" charset="0"/>
                <a:cs typeface="Times New Roman" panose="02020603050405020304" charset="0"/>
                <a:sym typeface="+mn-ea"/>
              </a:rPr>
              <a:t>Multi-Line Comments</a:t>
            </a:r>
            <a:endParaRPr lang="en-US" sz="1780">
              <a:latin typeface="Times New Roman" panose="02020603050405020304" charset="0"/>
              <a:cs typeface="Times New Roman" panose="02020603050405020304" charset="0"/>
              <a:sym typeface="+mn-ea"/>
            </a:endParaRPr>
          </a:p>
          <a:p>
            <a:pPr marL="0" indent="0" algn="just">
              <a:lnSpc>
                <a:spcPct val="150000"/>
              </a:lnSpc>
              <a:buFont typeface="Arial" pitchFamily="34" charset="0"/>
              <a:buNone/>
            </a:pPr>
            <a:r>
              <a:rPr lang="en-US" sz="1780">
                <a:solidFill>
                  <a:srgbClr val="FF0000"/>
                </a:solidFill>
                <a:latin typeface="Times New Roman" panose="02020603050405020304" charset="0"/>
                <a:cs typeface="Times New Roman" panose="02020603050405020304" charset="0"/>
              </a:rPr>
              <a:t>  Single Line Comments</a:t>
            </a:r>
            <a:endParaRPr lang="en-US" sz="1780">
              <a:solidFill>
                <a:srgbClr val="FF0000"/>
              </a:solidFill>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Single line comments are represented by double slash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sym typeface="+mn-ea"/>
              </a:rPr>
              <a:t>For example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#include&lt;stdio.h&gt;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int main(){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a:t>
            </a:r>
            <a:r>
              <a:rPr lang="en-US" sz="1780">
                <a:solidFill>
                  <a:schemeClr val="accent1">
                    <a:lumMod val="40000"/>
                    <a:lumOff val="60000"/>
                  </a:schemeClr>
                </a:solidFill>
                <a:latin typeface="Times New Roman" panose="02020603050405020304" charset="0"/>
                <a:cs typeface="Times New Roman" panose="02020603050405020304" charset="0"/>
              </a:rPr>
              <a:t> //printing information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printf("Hello C");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return 0;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a:t>
            </a:r>
            <a:endParaRPr lang="en-US" sz="1780">
              <a:latin typeface="Times New Roman" panose="02020603050405020304" charset="0"/>
              <a:cs typeface="Times New Roman" panose="02020603050405020304" charset="0"/>
            </a:endParaRPr>
          </a:p>
          <a:p>
            <a:pPr algn="just"/>
            <a:endParaRPr lang="en-US" sz="1780"/>
          </a:p>
        </p:txBody>
      </p:sp>
      <p:sp>
        <p:nvSpPr>
          <p:cNvPr id="2" name="Text Box 1"/>
          <p:cNvSpPr txBox="1"/>
          <p:nvPr/>
        </p:nvSpPr>
        <p:spPr>
          <a:xfrm>
            <a:off x="6744335" y="3789045"/>
            <a:ext cx="329311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Hello C</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67005"/>
            <a:ext cx="10515600" cy="6010275"/>
          </a:xfrm>
        </p:spPr>
        <p:txBody>
          <a:bodyPr/>
          <a:lstStyle/>
          <a:p>
            <a:pPr marL="0" indent="0">
              <a:buNone/>
            </a:pPr>
            <a:r>
              <a:rPr lang="en-US">
                <a:solidFill>
                  <a:srgbClr val="FF0000"/>
                </a:solidFill>
                <a:latin typeface="Times New Roman" panose="02020603050405020304" charset="0"/>
                <a:cs typeface="Times New Roman" panose="02020603050405020304" charset="0"/>
              </a:rPr>
              <a:t>Multi Line Comments</a:t>
            </a:r>
            <a:endParaRPr lang="en-US">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Multi-Line comments are represented by slash asterisk \* ... *\. It can occupy many lines of code, but it can't be nested.</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#include&lt;stdio.h&gt;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r>
              <a:rPr lang="en-US" sz="1600">
                <a:solidFill>
                  <a:schemeClr val="accent1">
                    <a:lumMod val="40000"/>
                    <a:lumOff val="60000"/>
                  </a:schemeClr>
                </a:solidFill>
                <a:latin typeface="Times New Roman" panose="02020603050405020304" charset="0"/>
                <a:cs typeface="Times New Roman" panose="02020603050405020304" charset="0"/>
              </a:rPr>
              <a:t> /*printing information   </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solidFill>
                  <a:schemeClr val="accent1">
                    <a:lumMod val="40000"/>
                    <a:lumOff val="60000"/>
                  </a:schemeClr>
                </a:solidFill>
                <a:latin typeface="Times New Roman" panose="02020603050405020304" charset="0"/>
                <a:cs typeface="Times New Roman" panose="02020603050405020304" charset="0"/>
              </a:rPr>
              <a:t>      Multi-Line Comment*/  </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printf("Hello C");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return 0;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744335" y="3789045"/>
            <a:ext cx="329311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Hello C</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709295" y="700405"/>
            <a:ext cx="7719695"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b="1">
                <a:latin typeface="Times New Roman" panose="02020603050405020304" charset="0"/>
                <a:cs typeface="Times New Roman" panose="02020603050405020304" charset="0"/>
              </a:rPr>
              <a:t>Control statements in C</a:t>
            </a:r>
            <a:endParaRPr lang="en-IN" sz="3600" b="1">
              <a:latin typeface="Times New Roman" panose="02020603050405020304" charset="0"/>
              <a:cs typeface="Times New Roman" panose="02020603050405020304" charset="0"/>
            </a:endParaRPr>
          </a:p>
        </p:txBody>
      </p:sp>
      <p:sp>
        <p:nvSpPr>
          <p:cNvPr id="7" name="TextBox 6"/>
          <p:cNvSpPr txBox="1"/>
          <p:nvPr/>
        </p:nvSpPr>
        <p:spPr>
          <a:xfrm>
            <a:off x="1127760" y="1412240"/>
            <a:ext cx="10220325"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control statements in C help the computer to execute a certain logical statement  and decide whether to enable the control of the flow through a certain set of statements or not. </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And also these are used to direct the execution of statements under certain conditions.</a:t>
            </a:r>
            <a:endParaRPr lang="en-IN" sz="1600">
              <a:latin typeface="Times New Roman" panose="02020603050405020304" charset="0"/>
              <a:cs typeface="Times New Roman" panose="02020603050405020304" charset="0"/>
            </a:endParaRPr>
          </a:p>
        </p:txBody>
      </p:sp>
      <p:sp>
        <p:nvSpPr>
          <p:cNvPr id="11" name="Rectangle 10"/>
          <p:cNvSpPr/>
          <p:nvPr/>
        </p:nvSpPr>
        <p:spPr>
          <a:xfrm>
            <a:off x="4323184" y="3254517"/>
            <a:ext cx="2058955" cy="529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b="1">
                <a:solidFill>
                  <a:schemeClr val="tx1"/>
                </a:solidFill>
                <a:latin typeface="Times New Roman" panose="02020603050405020304" charset="0"/>
                <a:cs typeface="Times New Roman" panose="02020603050405020304" charset="0"/>
              </a:rPr>
              <a:t>Control Statements</a:t>
            </a:r>
            <a:endParaRPr lang="en-IN" sz="1600">
              <a:solidFill>
                <a:schemeClr val="tx1"/>
              </a:solidFill>
            </a:endParaRPr>
          </a:p>
        </p:txBody>
      </p:sp>
      <p:sp>
        <p:nvSpPr>
          <p:cNvPr id="12" name="Rectangle 11"/>
          <p:cNvSpPr/>
          <p:nvPr/>
        </p:nvSpPr>
        <p:spPr>
          <a:xfrm>
            <a:off x="1198983" y="4614890"/>
            <a:ext cx="2058955" cy="529512"/>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a:solidFill>
                  <a:schemeClr val="accent2">
                    <a:lumMod val="75000"/>
                  </a:schemeClr>
                </a:solidFill>
                <a:latin typeface="Times New Roman" panose="02020603050405020304" charset="0"/>
                <a:cs typeface="Times New Roman" panose="02020603050405020304" charset="0"/>
              </a:rPr>
              <a:t>Decision control statements.</a:t>
            </a:r>
            <a:endParaRPr lang="en-IN" sz="1600">
              <a:solidFill>
                <a:schemeClr val="accent2">
                  <a:lumMod val="75000"/>
                </a:schemeClr>
              </a:solidFill>
            </a:endParaRPr>
          </a:p>
        </p:txBody>
      </p:sp>
      <p:sp>
        <p:nvSpPr>
          <p:cNvPr id="13" name="Rectangle 12"/>
          <p:cNvSpPr/>
          <p:nvPr/>
        </p:nvSpPr>
        <p:spPr>
          <a:xfrm>
            <a:off x="4323183" y="4614890"/>
            <a:ext cx="2058955" cy="52951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a:solidFill>
                  <a:srgbClr val="0070C0"/>
                </a:solidFill>
                <a:latin typeface="Times New Roman" panose="02020603050405020304" charset="0"/>
                <a:cs typeface="Times New Roman" panose="02020603050405020304" charset="0"/>
              </a:rPr>
              <a:t>Iterative control statements.</a:t>
            </a:r>
            <a:endParaRPr lang="en-IN" sz="1600">
              <a:solidFill>
                <a:srgbClr val="0070C0"/>
              </a:solidFill>
            </a:endParaRPr>
          </a:p>
        </p:txBody>
      </p:sp>
      <p:sp>
        <p:nvSpPr>
          <p:cNvPr id="14" name="Rectangle 13"/>
          <p:cNvSpPr/>
          <p:nvPr/>
        </p:nvSpPr>
        <p:spPr>
          <a:xfrm>
            <a:off x="7632441" y="4614890"/>
            <a:ext cx="2058955" cy="529512"/>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a:solidFill>
                  <a:srgbClr val="00B050"/>
                </a:solidFill>
                <a:latin typeface="Times New Roman" panose="02020603050405020304" charset="0"/>
                <a:cs typeface="Times New Roman" panose="02020603050405020304" charset="0"/>
              </a:rPr>
              <a:t>Jumping control statements</a:t>
            </a:r>
            <a:endParaRPr lang="en-IN" sz="1600">
              <a:solidFill>
                <a:srgbClr val="00B050"/>
              </a:solidFill>
            </a:endParaRPr>
          </a:p>
        </p:txBody>
      </p:sp>
      <p:cxnSp>
        <p:nvCxnSpPr>
          <p:cNvPr id="16" name="Straight Arrow Connector 15"/>
          <p:cNvCxnSpPr>
            <a:stCxn id="11" idx="2"/>
            <a:endCxn id="13" idx="0"/>
          </p:cNvCxnSpPr>
          <p:nvPr/>
        </p:nvCxnSpPr>
        <p:spPr>
          <a:xfrm flipH="1">
            <a:off x="5352661" y="3784029"/>
            <a:ext cx="1" cy="830861"/>
          </a:xfrm>
          <a:prstGeom prst="straightConnector1">
            <a:avLst/>
          </a:prstGeom>
          <a:ln>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1" idx="2"/>
          </p:cNvCxnSpPr>
          <p:nvPr/>
        </p:nvCxnSpPr>
        <p:spPr>
          <a:xfrm flipH="1">
            <a:off x="2228460" y="3784029"/>
            <a:ext cx="3124202" cy="845447"/>
          </a:xfrm>
          <a:prstGeom prst="straightConnector1">
            <a:avLst/>
          </a:prstGeom>
          <a:ln>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1" idx="2"/>
            <a:endCxn id="14" idx="0"/>
          </p:cNvCxnSpPr>
          <p:nvPr/>
        </p:nvCxnSpPr>
        <p:spPr>
          <a:xfrm>
            <a:off x="5352662" y="3784029"/>
            <a:ext cx="3309257" cy="830861"/>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1343608" y="5144402"/>
            <a:ext cx="0" cy="1166326"/>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1343608" y="5408768"/>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1772816" y="5254879"/>
            <a:ext cx="37166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if</a:t>
            </a:r>
            <a:endParaRPr lang="en-IN" sz="1400">
              <a:solidFill>
                <a:schemeClr val="accent2">
                  <a:lumMod val="75000"/>
                </a:schemeClr>
              </a:solidFill>
              <a:latin typeface="Times New Roman" panose="02020603050405020304" charset="0"/>
              <a:cs typeface="Times New Roman" panose="02020603050405020304" charset="0"/>
            </a:endParaRPr>
          </a:p>
        </p:txBody>
      </p:sp>
      <p:sp>
        <p:nvSpPr>
          <p:cNvPr id="31" name="TextBox 30"/>
          <p:cNvSpPr txBox="1"/>
          <p:nvPr/>
        </p:nvSpPr>
        <p:spPr>
          <a:xfrm>
            <a:off x="1772816" y="5519244"/>
            <a:ext cx="64846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if else</a:t>
            </a:r>
            <a:endParaRPr lang="en-IN" sz="1400">
              <a:solidFill>
                <a:schemeClr val="accent2">
                  <a:lumMod val="75000"/>
                </a:schemeClr>
              </a:solidFill>
              <a:latin typeface="Times New Roman" panose="02020603050405020304" charset="0"/>
              <a:cs typeface="Times New Roman" panose="02020603050405020304" charset="0"/>
            </a:endParaRPr>
          </a:p>
        </p:txBody>
      </p:sp>
      <p:sp>
        <p:nvSpPr>
          <p:cNvPr id="32" name="TextBox 31"/>
          <p:cNvSpPr txBox="1"/>
          <p:nvPr/>
        </p:nvSpPr>
        <p:spPr>
          <a:xfrm>
            <a:off x="1731593" y="5827021"/>
            <a:ext cx="137937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Nested if else</a:t>
            </a:r>
            <a:endParaRPr lang="en-IN" sz="1400">
              <a:solidFill>
                <a:schemeClr val="accent2">
                  <a:lumMod val="75000"/>
                </a:schemeClr>
              </a:solidFill>
              <a:latin typeface="Times New Roman" panose="02020603050405020304" charset="0"/>
              <a:cs typeface="Times New Roman" panose="02020603050405020304" charset="0"/>
            </a:endParaRPr>
          </a:p>
        </p:txBody>
      </p:sp>
      <p:cxnSp>
        <p:nvCxnSpPr>
          <p:cNvPr id="33" name="Straight Connector 32"/>
          <p:cNvCxnSpPr/>
          <p:nvPr/>
        </p:nvCxnSpPr>
        <p:spPr>
          <a:xfrm flipH="1">
            <a:off x="1343608" y="5677853"/>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H="1">
            <a:off x="1343608" y="5969365"/>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H="1">
            <a:off x="1343608" y="6310728"/>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1772816" y="6123253"/>
            <a:ext cx="137937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switch</a:t>
            </a:r>
            <a:endParaRPr lang="en-IN" sz="1400">
              <a:solidFill>
                <a:schemeClr val="accent2">
                  <a:lumMod val="75000"/>
                </a:schemeClr>
              </a:solidFill>
              <a:latin typeface="Times New Roman" panose="02020603050405020304" charset="0"/>
              <a:cs typeface="Times New Roman" panose="02020603050405020304" charset="0"/>
            </a:endParaRPr>
          </a:p>
        </p:txBody>
      </p:sp>
      <p:cxnSp>
        <p:nvCxnSpPr>
          <p:cNvPr id="38" name="Straight Connector 37"/>
          <p:cNvCxnSpPr/>
          <p:nvPr/>
        </p:nvCxnSpPr>
        <p:spPr>
          <a:xfrm flipH="1">
            <a:off x="4612427" y="5147506"/>
            <a:ext cx="0" cy="833403"/>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H="1">
            <a:off x="4612427" y="5411872"/>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H="1">
            <a:off x="4612427" y="5680957"/>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a:off x="4612427" y="5972469"/>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H="1">
            <a:off x="7999440" y="5138178"/>
            <a:ext cx="0" cy="82496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999440" y="5402544"/>
            <a:ext cx="429208" cy="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H="1">
            <a:off x="7999440" y="5963141"/>
            <a:ext cx="429208" cy="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5024164" y="5515024"/>
            <a:ext cx="52326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charset="0"/>
                <a:cs typeface="Times New Roman" panose="02020603050405020304" charset="0"/>
              </a:rPr>
              <a:t>for</a:t>
            </a:r>
            <a:endParaRPr lang="en-IN" sz="1400">
              <a:solidFill>
                <a:srgbClr val="0070C0"/>
              </a:solidFill>
              <a:latin typeface="Times New Roman" panose="02020603050405020304" charset="0"/>
              <a:cs typeface="Times New Roman" panose="02020603050405020304" charset="0"/>
            </a:endParaRPr>
          </a:p>
        </p:txBody>
      </p:sp>
      <p:sp>
        <p:nvSpPr>
          <p:cNvPr id="51" name="TextBox 50"/>
          <p:cNvSpPr txBox="1"/>
          <p:nvPr/>
        </p:nvSpPr>
        <p:spPr>
          <a:xfrm>
            <a:off x="4993293" y="5234021"/>
            <a:ext cx="64769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charset="0"/>
                <a:cs typeface="Times New Roman" panose="02020603050405020304" charset="0"/>
              </a:rPr>
              <a:t>while</a:t>
            </a:r>
            <a:endParaRPr lang="en-IN" sz="1400">
              <a:solidFill>
                <a:srgbClr val="0070C0"/>
              </a:solidFill>
              <a:latin typeface="Times New Roman" panose="02020603050405020304" charset="0"/>
              <a:cs typeface="Times New Roman" panose="02020603050405020304" charset="0"/>
            </a:endParaRPr>
          </a:p>
        </p:txBody>
      </p:sp>
      <p:sp>
        <p:nvSpPr>
          <p:cNvPr id="52" name="TextBox 51"/>
          <p:cNvSpPr txBox="1"/>
          <p:nvPr/>
        </p:nvSpPr>
        <p:spPr>
          <a:xfrm>
            <a:off x="5006680" y="5791434"/>
            <a:ext cx="90815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charset="0"/>
                <a:cs typeface="Times New Roman" panose="02020603050405020304" charset="0"/>
              </a:rPr>
              <a:t>do while</a:t>
            </a:r>
            <a:endParaRPr lang="en-IN" sz="1400">
              <a:solidFill>
                <a:srgbClr val="0070C0"/>
              </a:solidFill>
              <a:latin typeface="Times New Roman" panose="02020603050405020304" charset="0"/>
              <a:cs typeface="Times New Roman" panose="02020603050405020304" charset="0"/>
            </a:endParaRPr>
          </a:p>
        </p:txBody>
      </p:sp>
      <p:sp>
        <p:nvSpPr>
          <p:cNvPr id="54" name="TextBox 53"/>
          <p:cNvSpPr txBox="1"/>
          <p:nvPr/>
        </p:nvSpPr>
        <p:spPr>
          <a:xfrm>
            <a:off x="8366440" y="5218096"/>
            <a:ext cx="61646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B050"/>
                </a:solidFill>
                <a:latin typeface="Times New Roman" panose="02020603050405020304" charset="0"/>
                <a:cs typeface="Times New Roman" panose="02020603050405020304" charset="0"/>
              </a:rPr>
              <a:t>break</a:t>
            </a:r>
            <a:endParaRPr lang="en-IN" sz="1400">
              <a:solidFill>
                <a:srgbClr val="00B050"/>
              </a:solidFill>
              <a:latin typeface="Times New Roman" panose="02020603050405020304" charset="0"/>
              <a:cs typeface="Times New Roman" panose="02020603050405020304" charset="0"/>
            </a:endParaRPr>
          </a:p>
        </p:txBody>
      </p:sp>
      <p:sp>
        <p:nvSpPr>
          <p:cNvPr id="56" name="TextBox 55"/>
          <p:cNvSpPr txBox="1"/>
          <p:nvPr/>
        </p:nvSpPr>
        <p:spPr>
          <a:xfrm>
            <a:off x="8366440" y="5779169"/>
            <a:ext cx="8436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B050"/>
                </a:solidFill>
                <a:latin typeface="Times New Roman" panose="02020603050405020304" charset="0"/>
                <a:cs typeface="Times New Roman" panose="02020603050405020304" charset="0"/>
              </a:rPr>
              <a:t>continue</a:t>
            </a:r>
            <a:endParaRPr lang="en-IN" sz="1400">
              <a:solidFill>
                <a:srgbClr val="00B050"/>
              </a:solidFill>
              <a:latin typeface="Times New Roman" panose="02020603050405020304" charset="0"/>
              <a:cs typeface="Times New Roman" panose="02020603050405020304" charset="0"/>
            </a:endParaRP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04825"/>
            <a:ext cx="10515600" cy="5501005"/>
          </a:xfrm>
        </p:spPr>
        <p:txBody>
          <a:bodyPr>
            <a:normAutofit fontScale="60000"/>
          </a:bodyPr>
          <a:lstStyle/>
          <a:p>
            <a:pPr marL="0" indent="0">
              <a:lnSpc>
                <a:spcPct val="150000"/>
              </a:lnSpc>
              <a:buNone/>
            </a:pPr>
            <a:r>
              <a:rPr lang="en-US">
                <a:solidFill>
                  <a:srgbClr val="FF0000"/>
                </a:solidFill>
                <a:latin typeface="Times New Roman" panose="02020603050405020304" charset="0"/>
                <a:cs typeface="Times New Roman" panose="02020603050405020304" charset="0"/>
              </a:rPr>
              <a:t>Text segment</a:t>
            </a:r>
            <a:endParaRPr lang="en-US">
              <a:latin typeface="Times New Roman" panose="02020603050405020304" charset="0"/>
              <a:cs typeface="Times New Roman" panose="02020603050405020304" charset="0"/>
            </a:endParaRPr>
          </a:p>
          <a:p>
            <a:pPr algn="just">
              <a:lnSpc>
                <a:spcPct val="150000"/>
              </a:lnSpc>
              <a:buFont typeface="Arial" pitchFamily="34" charset="0"/>
              <a:buChar char="•"/>
            </a:pPr>
            <a:r>
              <a:rPr lang="en-US" sz="2400">
                <a:latin typeface="Times New Roman" panose="02020603050405020304" charset="0"/>
                <a:cs typeface="Times New Roman" panose="02020603050405020304" charset="0"/>
              </a:rPr>
              <a:t>The text segment is also known as the code segment. When we compile any program, it creates an executable file like a.out, .exe, etc., that gets stored in the text or code section of the RAM memory.</a:t>
            </a:r>
            <a:endParaRPr lang="en-US" sz="24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a:solidFill>
                  <a:srgbClr val="FF0000"/>
                </a:solidFill>
                <a:latin typeface="Times New Roman" panose="02020603050405020304" charset="0"/>
                <a:cs typeface="Times New Roman" panose="02020603050405020304" charset="0"/>
              </a:rPr>
              <a:t>Data section</a:t>
            </a:r>
            <a:endParaRPr lang="en-US">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2400">
                <a:latin typeface="Times New Roman" panose="02020603050405020304" charset="0"/>
                <a:cs typeface="Times New Roman" panose="02020603050405020304" charset="0"/>
              </a:rPr>
              <a:t>The data which we use in our program will be stored in the data section. The variables declared in the data section could be stored in the form of initialized, uninitialized, and it could be local or global. </a:t>
            </a:r>
            <a:endParaRPr lang="en-US" sz="24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2400">
                <a:latin typeface="Times New Roman" panose="02020603050405020304" charset="0"/>
                <a:cs typeface="Times New Roman" panose="02020603050405020304" charset="0"/>
              </a:rPr>
              <a:t>Therefore, the data section is divided into four categories, i.e.,</a:t>
            </a:r>
            <a:endParaRPr lang="en-US" sz="24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2400">
                <a:latin typeface="Times New Roman" panose="02020603050405020304" charset="0"/>
                <a:cs typeface="Times New Roman" panose="02020603050405020304" charset="0"/>
              </a:rPr>
              <a:t>        initialized.</a:t>
            </a:r>
            <a:endParaRPr lang="en-US" sz="24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2400">
                <a:latin typeface="Times New Roman" panose="02020603050405020304" charset="0"/>
                <a:cs typeface="Times New Roman" panose="02020603050405020304" charset="0"/>
              </a:rPr>
              <a:t>        uninitialized.</a:t>
            </a:r>
            <a:endParaRPr lang="en-US" sz="24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2400">
                <a:latin typeface="Times New Roman" panose="02020603050405020304" charset="0"/>
                <a:cs typeface="Times New Roman" panose="02020603050405020304" charset="0"/>
              </a:rPr>
              <a:t>        global.</a:t>
            </a:r>
            <a:endParaRPr lang="en-US" sz="24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2400">
                <a:latin typeface="Times New Roman" panose="02020603050405020304" charset="0"/>
                <a:cs typeface="Times New Roman" panose="02020603050405020304" charset="0"/>
              </a:rPr>
              <a:t>        local.</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1123271" y="1602885"/>
            <a:ext cx="669938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An </a:t>
            </a:r>
            <a:r>
              <a:rPr lang="en-IN" sz="1600" b="1">
                <a:latin typeface="Times New Roman" panose="02020603050405020304" charset="0"/>
                <a:cs typeface="Times New Roman" panose="02020603050405020304" charset="0"/>
              </a:rPr>
              <a:t>if </a:t>
            </a:r>
            <a:r>
              <a:rPr lang="en-IN" sz="1600">
                <a:latin typeface="Times New Roman" panose="02020603050405020304" charset="0"/>
                <a:cs typeface="Times New Roman" panose="02020603050405020304" charset="0"/>
              </a:rPr>
              <a:t>statement consist of an Expression followed by one or more statements .</a:t>
            </a:r>
            <a:endParaRPr lang="en-IN" sz="1600">
              <a:latin typeface="Times New Roman" panose="02020603050405020304" charset="0"/>
              <a:cs typeface="Times New Roman" panose="02020603050405020304" charset="0"/>
            </a:endParaRPr>
          </a:p>
        </p:txBody>
      </p:sp>
      <p:sp>
        <p:nvSpPr>
          <p:cNvPr id="5" name="TextBox 4"/>
          <p:cNvSpPr txBox="1"/>
          <p:nvPr/>
        </p:nvSpPr>
        <p:spPr>
          <a:xfrm>
            <a:off x="1123271" y="1053605"/>
            <a:ext cx="178214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charset="0"/>
                <a:cs typeface="Times New Roman" panose="02020603050405020304" charset="0"/>
              </a:rPr>
              <a:t>1.if statement:</a:t>
            </a:r>
            <a:endParaRPr lang="en-IN" b="1">
              <a:solidFill>
                <a:schemeClr val="accent2"/>
              </a:solidFill>
              <a:latin typeface="Times New Roman" panose="02020603050405020304" charset="0"/>
              <a:cs typeface="Times New Roman" panose="02020603050405020304" charset="0"/>
            </a:endParaRPr>
          </a:p>
        </p:txBody>
      </p:sp>
      <p:sp>
        <p:nvSpPr>
          <p:cNvPr id="6" name="TextBox 5"/>
          <p:cNvSpPr txBox="1"/>
          <p:nvPr/>
        </p:nvSpPr>
        <p:spPr>
          <a:xfrm>
            <a:off x="1074023" y="2593172"/>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7" name="TextBox 6"/>
          <p:cNvSpPr txBox="1"/>
          <p:nvPr/>
        </p:nvSpPr>
        <p:spPr>
          <a:xfrm>
            <a:off x="1215766" y="3155942"/>
            <a:ext cx="4512520" cy="15254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if (expression/Condition)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        </a:t>
            </a:r>
            <a:r>
              <a:rPr lang="en-IN" sz="1400">
                <a:solidFill>
                  <a:schemeClr val="accent1">
                    <a:lumMod val="40000"/>
                    <a:lumOff val="60000"/>
                  </a:schemeClr>
                </a:solidFill>
                <a:latin typeface="Times New Roman" panose="02020603050405020304" charset="0"/>
                <a:cs typeface="Times New Roman" panose="02020603050405020304" charset="0"/>
              </a:rPr>
              <a:t>//will execute if the expression is true</a:t>
            </a:r>
            <a:r>
              <a:rPr lang="en-IN" sz="1400">
                <a:solidFill>
                  <a:srgbClr val="FF0000"/>
                </a:solidFill>
                <a:latin typeface="Times New Roman" panose="02020603050405020304" charset="0"/>
                <a:cs typeface="Times New Roman" panose="02020603050405020304" charset="0"/>
              </a:rPr>
              <a:t>.</a:t>
            </a:r>
            <a:endParaRPr lang="en-IN" sz="1400">
              <a:solidFill>
                <a:srgbClr val="FF0000"/>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10" name="TextBox 9"/>
          <p:cNvSpPr txBox="1"/>
          <p:nvPr/>
        </p:nvSpPr>
        <p:spPr>
          <a:xfrm>
            <a:off x="968828" y="4795935"/>
            <a:ext cx="10254343" cy="18947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If the entered expression/Condition is validated to true, then block of code inside the if is going to execute.</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If the entered expression/Condition is validated to false, then first set of  code after the end of  the if statement is going to execute.</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C language assumes that any non zero or non null values are true value, and if it is either zero or null then it is false value.</a:t>
            </a:r>
            <a:endParaRPr lang="en-IN" sz="1600">
              <a:latin typeface="Times New Roman" panose="02020603050405020304" charset="0"/>
              <a:cs typeface="Times New Roman" panose="02020603050405020304" charset="0"/>
            </a:endParaRPr>
          </a:p>
        </p:txBody>
      </p:sp>
      <p:sp>
        <p:nvSpPr>
          <p:cNvPr id="11" name="TextBox 10"/>
          <p:cNvSpPr txBox="1"/>
          <p:nvPr/>
        </p:nvSpPr>
        <p:spPr>
          <a:xfrm>
            <a:off x="6344106" y="1999889"/>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13" name="Oval 12"/>
          <p:cNvSpPr/>
          <p:nvPr/>
        </p:nvSpPr>
        <p:spPr>
          <a:xfrm>
            <a:off x="7822651" y="2341972"/>
            <a:ext cx="718457" cy="3714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5" name="Oval 14"/>
          <p:cNvSpPr/>
          <p:nvPr/>
        </p:nvSpPr>
        <p:spPr>
          <a:xfrm>
            <a:off x="7841670" y="4224393"/>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sp>
        <p:nvSpPr>
          <p:cNvPr id="16" name="Diamond 15"/>
          <p:cNvSpPr/>
          <p:nvPr/>
        </p:nvSpPr>
        <p:spPr>
          <a:xfrm>
            <a:off x="7510433" y="3032544"/>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sp>
        <p:nvSpPr>
          <p:cNvPr id="17" name="Rectangle 16"/>
          <p:cNvSpPr/>
          <p:nvPr/>
        </p:nvSpPr>
        <p:spPr>
          <a:xfrm>
            <a:off x="9664637" y="331841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statements</a:t>
            </a:r>
            <a:endParaRPr lang="en-IN" sz="1000">
              <a:solidFill>
                <a:schemeClr val="tx1"/>
              </a:solidFill>
              <a:latin typeface="Times New Roman" panose="02020603050405020304" charset="0"/>
              <a:cs typeface="Times New Roman" panose="02020603050405020304" charset="0"/>
            </a:endParaRPr>
          </a:p>
        </p:txBody>
      </p:sp>
      <p:cxnSp>
        <p:nvCxnSpPr>
          <p:cNvPr id="19" name="Straight Arrow Connector 18"/>
          <p:cNvCxnSpPr>
            <a:stCxn id="13" idx="4"/>
            <a:endCxn id="16" idx="0"/>
          </p:cNvCxnSpPr>
          <p:nvPr/>
        </p:nvCxnSpPr>
        <p:spPr>
          <a:xfrm>
            <a:off x="8181880" y="2713439"/>
            <a:ext cx="2690" cy="319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0"/>
          </p:cNvCxnSpPr>
          <p:nvPr/>
        </p:nvCxnSpPr>
        <p:spPr>
          <a:xfrm>
            <a:off x="8190012" y="3874856"/>
            <a:ext cx="10887" cy="349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862594" y="3448321"/>
            <a:ext cx="802043" cy="1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7" idx="2"/>
          </p:cNvCxnSpPr>
          <p:nvPr/>
        </p:nvCxnSpPr>
        <p:spPr>
          <a:xfrm flipH="1">
            <a:off x="10182486" y="3630992"/>
            <a:ext cx="0" cy="778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8555462" y="4401429"/>
            <a:ext cx="1627024" cy="7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975339" y="326532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42" name="TextBox 41"/>
          <p:cNvSpPr txBox="1"/>
          <p:nvPr/>
        </p:nvSpPr>
        <p:spPr>
          <a:xfrm>
            <a:off x="8116923" y="3893100"/>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2" name="Rectangle 1"/>
          <p:cNvSpPr/>
          <p:nvPr/>
        </p:nvSpPr>
        <p:spPr>
          <a:xfrm>
            <a:off x="314079" y="344145"/>
            <a:ext cx="3658153"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2000" b="1" i="1">
                <a:solidFill>
                  <a:schemeClr val="accent2">
                    <a:lumMod val="75000"/>
                  </a:schemeClr>
                </a:solidFill>
                <a:latin typeface="Times New Roman" panose="02020603050405020304" charset="0"/>
                <a:cs typeface="Times New Roman" panose="02020603050405020304" charset="0"/>
              </a:rPr>
              <a:t>1.Decision Control Statements:</a:t>
            </a:r>
            <a:endParaRPr lang="en-IN" sz="2000" b="1" i="1">
              <a:solidFill>
                <a:schemeClr val="accent2">
                  <a:lumMod val="75000"/>
                </a:schemeClr>
              </a:solidFill>
            </a:endParaRPr>
          </a:p>
        </p:txBody>
      </p:sp>
    </p:spTree>
  </p:cSld>
  <p:clrMapOvr>
    <a:masterClrMapping/>
  </p:clrMapOvr>
  <p:transition/>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p:cNvSpPr txBox="1"/>
          <p:nvPr/>
        </p:nvSpPr>
        <p:spPr>
          <a:xfrm>
            <a:off x="737118" y="895739"/>
            <a:ext cx="6735398" cy="57708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atin typeface="Times New Roman" panose="02020603050405020304" charset="0"/>
                <a:cs typeface="Times New Roman" panose="02020603050405020304" charset="0"/>
              </a:rPr>
              <a:t>#include &lt;stdio.h&gt;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 = 10;                                     </a:t>
            </a:r>
            <a:r>
              <a:rPr lang="en-US">
                <a:solidFill>
                  <a:schemeClr val="accent1">
                    <a:lumMod val="40000"/>
                    <a:lumOff val="60000"/>
                  </a:schemeClr>
                </a:solidFill>
                <a:latin typeface="Times New Roman" panose="02020603050405020304" charset="0"/>
                <a:cs typeface="Times New Roman" panose="02020603050405020304" charset="0"/>
              </a:rPr>
              <a:t>   </a:t>
            </a:r>
            <a:r>
              <a:rPr lang="en-US" sz="1400">
                <a:solidFill>
                  <a:schemeClr val="accent1">
                    <a:lumMod val="40000"/>
                    <a:lumOff val="60000"/>
                  </a:schemeClr>
                </a:solidFill>
                <a:latin typeface="Times New Roman" panose="02020603050405020304" charset="0"/>
                <a:cs typeface="Times New Roman" panose="02020603050405020304" charset="0"/>
              </a:rPr>
              <a:t>// local variable definition </a:t>
            </a:r>
            <a:endParaRPr lang="en-US" sz="14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if( a &lt; 20 )                                       </a:t>
            </a:r>
            <a:r>
              <a:rPr lang="en-US" sz="1400">
                <a:solidFill>
                  <a:schemeClr val="accent1">
                    <a:lumMod val="40000"/>
                    <a:lumOff val="60000"/>
                  </a:schemeClr>
                </a:solidFill>
                <a:latin typeface="Times New Roman" panose="02020603050405020304" charset="0"/>
                <a:cs typeface="Times New Roman" panose="02020603050405020304" charset="0"/>
              </a:rPr>
              <a:t>// check the condition using if statement</a:t>
            </a:r>
            <a:r>
              <a:rPr lang="en-US" sz="1400">
                <a:solidFill>
                  <a:srgbClr val="FF0000"/>
                </a:solidFill>
                <a:latin typeface="Times New Roman" panose="02020603050405020304" charset="0"/>
                <a:cs typeface="Times New Roman" panose="02020603050405020304" charset="0"/>
              </a:rPr>
              <a:t> </a:t>
            </a:r>
            <a:endParaRPr lang="en-US" sz="1400">
              <a:solidFill>
                <a:srgbClr val="FF0000"/>
              </a:solidFill>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printf("a is less than 20\n" );       </a:t>
            </a:r>
            <a:r>
              <a:rPr lang="en-US" sz="1400">
                <a:solidFill>
                  <a:schemeClr val="accent1">
                    <a:lumMod val="40000"/>
                    <a:lumOff val="60000"/>
                  </a:schemeClr>
                </a:solidFill>
                <a:latin typeface="Times New Roman" panose="02020603050405020304" charset="0"/>
                <a:cs typeface="Times New Roman" panose="02020603050405020304" charset="0"/>
              </a:rPr>
              <a:t>//if condition is true then print the following</a:t>
            </a:r>
            <a:r>
              <a:rPr lang="en-US" sz="1400">
                <a:solidFill>
                  <a:srgbClr val="FF0000"/>
                </a:solidFill>
                <a:latin typeface="Times New Roman" panose="02020603050405020304" charset="0"/>
                <a:cs typeface="Times New Roman" panose="02020603050405020304" charset="0"/>
              </a:rPr>
              <a:t> </a:t>
            </a:r>
            <a:endParaRPr lang="en-US" sz="1400">
              <a:solidFill>
                <a:srgbClr val="FF0000"/>
              </a:solidFill>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nSpc>
                <a:spcPct val="150000"/>
              </a:lnSpc>
            </a:pP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printf("value of a is : %d\n", a);</a:t>
            </a:r>
            <a:endParaRPr lang="en-US">
              <a:latin typeface="Times New Roman" panose="02020603050405020304" charset="0"/>
              <a:cs typeface="Times New Roman" panose="02020603050405020304" charset="0"/>
            </a:endParaRPr>
          </a:p>
          <a:p>
            <a:pPr>
              <a:lnSpc>
                <a:spcPct val="150000"/>
              </a:lnSpc>
            </a:pP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return 0;</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endParaRPr lang="en-IN">
              <a:latin typeface="Times New Roman" panose="02020603050405020304" charset="0"/>
              <a:cs typeface="Times New Roman" panose="02020603050405020304" charset="0"/>
            </a:endParaRPr>
          </a:p>
        </p:txBody>
      </p:sp>
      <p:sp>
        <p:nvSpPr>
          <p:cNvPr id="6" name="TextBox 5"/>
          <p:cNvSpPr txBox="1"/>
          <p:nvPr/>
        </p:nvSpPr>
        <p:spPr>
          <a:xfrm>
            <a:off x="8607841" y="1168122"/>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Output:</a:t>
            </a:r>
            <a:endParaRPr lang="en-IN" b="1">
              <a:latin typeface="Times New Roman" panose="02020603050405020304" charset="0"/>
              <a:cs typeface="Times New Roman" panose="02020603050405020304" charset="0"/>
            </a:endParaRPr>
          </a:p>
        </p:txBody>
      </p:sp>
      <p:sp>
        <p:nvSpPr>
          <p:cNvPr id="8" name="TextBox 7"/>
          <p:cNvSpPr txBox="1"/>
          <p:nvPr/>
        </p:nvSpPr>
        <p:spPr>
          <a:xfrm>
            <a:off x="8607840" y="1579671"/>
            <a:ext cx="1800809"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a is less than 20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is : 10</a:t>
            </a:r>
            <a:endParaRPr lang="en-IN">
              <a:latin typeface="Times New Roman" panose="02020603050405020304" charset="0"/>
              <a:cs typeface="Times New Roman" panose="02020603050405020304" charset="0"/>
            </a:endParaRPr>
          </a:p>
        </p:txBody>
      </p:sp>
      <p:sp>
        <p:nvSpPr>
          <p:cNvPr id="11" name="TextBox 10"/>
          <p:cNvSpPr txBox="1"/>
          <p:nvPr/>
        </p:nvSpPr>
        <p:spPr>
          <a:xfrm>
            <a:off x="889518" y="422988"/>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spTree>
  </p:cSld>
  <p:clrMapOvr>
    <a:masterClrMapping/>
  </p:clrMapOvr>
  <p:transition/>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p:cNvSpPr txBox="1"/>
          <p:nvPr/>
        </p:nvSpPr>
        <p:spPr>
          <a:xfrm>
            <a:off x="754224" y="2124034"/>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3" name="TextBox 2"/>
          <p:cNvSpPr txBox="1"/>
          <p:nvPr/>
        </p:nvSpPr>
        <p:spPr>
          <a:xfrm>
            <a:off x="6849832" y="2003639"/>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4" name="TextBox 3"/>
          <p:cNvSpPr txBox="1"/>
          <p:nvPr/>
        </p:nvSpPr>
        <p:spPr>
          <a:xfrm>
            <a:off x="671803" y="487840"/>
            <a:ext cx="211805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charset="0"/>
                <a:cs typeface="Times New Roman" panose="02020603050405020304" charset="0"/>
              </a:rPr>
              <a:t>2.if-else statement:</a:t>
            </a:r>
            <a:endParaRPr lang="en-IN" b="1">
              <a:solidFill>
                <a:schemeClr val="accent2"/>
              </a:solidFill>
              <a:latin typeface="Times New Roman" panose="02020603050405020304" charset="0"/>
              <a:cs typeface="Times New Roman" panose="02020603050405020304" charset="0"/>
            </a:endParaRPr>
          </a:p>
        </p:txBody>
      </p:sp>
      <p:sp>
        <p:nvSpPr>
          <p:cNvPr id="7" name="TextBox 6"/>
          <p:cNvSpPr txBox="1"/>
          <p:nvPr/>
        </p:nvSpPr>
        <p:spPr>
          <a:xfrm>
            <a:off x="671803" y="980561"/>
            <a:ext cx="9321282"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a:latin typeface="Times New Roman" panose="02020603050405020304" charset="0"/>
                <a:cs typeface="Times New Roman" panose="02020603050405020304" charset="0"/>
              </a:rPr>
              <a:t>In </a:t>
            </a:r>
            <a:r>
              <a:rPr lang="en-IN" sz="1600" b="1">
                <a:latin typeface="Times New Roman" panose="02020603050405020304" charset="0"/>
                <a:cs typeface="Times New Roman" panose="02020603050405020304" charset="0"/>
              </a:rPr>
              <a:t>if-else </a:t>
            </a:r>
            <a:r>
              <a:rPr lang="en-IN" sz="1600">
                <a:latin typeface="Times New Roman" panose="02020603050405020304" charset="0"/>
                <a:cs typeface="Times New Roman" panose="02020603050405020304" charset="0"/>
              </a:rPr>
              <a:t>statement an </a:t>
            </a:r>
            <a:r>
              <a:rPr lang="en-IN" sz="1600" b="1">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statement can be followed by an optional </a:t>
            </a:r>
            <a:r>
              <a:rPr lang="en-IN" sz="1600" b="1">
                <a:latin typeface="Times New Roman" panose="02020603050405020304" charset="0"/>
                <a:cs typeface="Times New Roman" panose="02020603050405020304" charset="0"/>
              </a:rPr>
              <a:t>else</a:t>
            </a:r>
            <a:r>
              <a:rPr lang="en-IN" sz="1600">
                <a:latin typeface="Times New Roman" panose="02020603050405020304" charset="0"/>
                <a:cs typeface="Times New Roman" panose="02020603050405020304" charset="0"/>
              </a:rPr>
              <a:t> statement ,which executes only when the expression or condition is false.</a:t>
            </a:r>
            <a:endParaRPr lang="en-IN" sz="1600">
              <a:latin typeface="Times New Roman" panose="02020603050405020304" charset="0"/>
              <a:cs typeface="Times New Roman" panose="02020603050405020304" charset="0"/>
            </a:endParaRPr>
          </a:p>
        </p:txBody>
      </p:sp>
      <p:sp>
        <p:nvSpPr>
          <p:cNvPr id="9" name="TextBox 8"/>
          <p:cNvSpPr txBox="1"/>
          <p:nvPr/>
        </p:nvSpPr>
        <p:spPr>
          <a:xfrm>
            <a:off x="1130167" y="2603608"/>
            <a:ext cx="5001209" cy="206210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if (expression/Condition)</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statements;      </a:t>
            </a:r>
            <a:r>
              <a:rPr lang="en-IN" sz="1600">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//will execute if the expression is true.</a:t>
            </a:r>
            <a:endParaRPr lang="en-IN" sz="1400">
              <a:solidFill>
                <a:schemeClr val="accent1">
                  <a:lumMod val="40000"/>
                  <a:lumOff val="60000"/>
                </a:schemeClr>
              </a:solidFill>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else</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statements;     </a:t>
            </a:r>
            <a:r>
              <a:rPr lang="en-IN" sz="1600">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//will execute if the expression is false.</a:t>
            </a:r>
            <a:endParaRPr lang="en-IN" sz="1400">
              <a:solidFill>
                <a:schemeClr val="accent1">
                  <a:lumMod val="40000"/>
                  <a:lumOff val="60000"/>
                </a:schemeClr>
              </a:solidFill>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p:txBody>
      </p:sp>
      <p:sp>
        <p:nvSpPr>
          <p:cNvPr id="15" name="Oval 14"/>
          <p:cNvSpPr/>
          <p:nvPr/>
        </p:nvSpPr>
        <p:spPr>
          <a:xfrm>
            <a:off x="8129293" y="2379750"/>
            <a:ext cx="718457" cy="3714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6" name="Oval 15"/>
          <p:cNvSpPr/>
          <p:nvPr/>
        </p:nvSpPr>
        <p:spPr>
          <a:xfrm>
            <a:off x="8136411" y="4842888"/>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End</a:t>
            </a:r>
            <a:endParaRPr lang="en-IN" sz="1000">
              <a:solidFill>
                <a:schemeClr val="tx1"/>
              </a:solidFill>
              <a:latin typeface="Times New Roman" panose="02020603050405020304" charset="0"/>
              <a:cs typeface="Times New Roman" panose="02020603050405020304" charset="0"/>
            </a:endParaRPr>
          </a:p>
        </p:txBody>
      </p:sp>
      <p:sp>
        <p:nvSpPr>
          <p:cNvPr id="17" name="Diamond 16"/>
          <p:cNvSpPr/>
          <p:nvPr/>
        </p:nvSpPr>
        <p:spPr>
          <a:xfrm>
            <a:off x="7814385" y="3032544"/>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sp>
        <p:nvSpPr>
          <p:cNvPr id="18" name="Rectangle 17"/>
          <p:cNvSpPr/>
          <p:nvPr/>
        </p:nvSpPr>
        <p:spPr>
          <a:xfrm>
            <a:off x="9968589" y="331841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 Code</a:t>
            </a:r>
            <a:endParaRPr lang="en-IN" sz="1000">
              <a:solidFill>
                <a:schemeClr val="tx1"/>
              </a:solidFill>
              <a:latin typeface="Times New Roman" panose="02020603050405020304" charset="0"/>
              <a:cs typeface="Times New Roman" panose="02020603050405020304" charset="0"/>
            </a:endParaRPr>
          </a:p>
        </p:txBody>
      </p:sp>
      <p:cxnSp>
        <p:nvCxnSpPr>
          <p:cNvPr id="19" name="Straight Arrow Connector 18"/>
          <p:cNvCxnSpPr>
            <a:stCxn id="15" idx="4"/>
            <a:endCxn id="17" idx="0"/>
          </p:cNvCxnSpPr>
          <p:nvPr/>
        </p:nvCxnSpPr>
        <p:spPr>
          <a:xfrm flipH="1">
            <a:off x="8488522" y="2751217"/>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8488521" y="3876311"/>
            <a:ext cx="0" cy="318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166546" y="3448321"/>
            <a:ext cx="802043" cy="1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2"/>
          </p:cNvCxnSpPr>
          <p:nvPr/>
        </p:nvCxnSpPr>
        <p:spPr>
          <a:xfrm flipH="1">
            <a:off x="10486438" y="3630992"/>
            <a:ext cx="0" cy="709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9" idx="3"/>
          </p:cNvCxnSpPr>
          <p:nvPr/>
        </p:nvCxnSpPr>
        <p:spPr>
          <a:xfrm flipH="1">
            <a:off x="9006370" y="4340805"/>
            <a:ext cx="14800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79291" y="326532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5" name="TextBox 24"/>
          <p:cNvSpPr txBox="1"/>
          <p:nvPr/>
        </p:nvSpPr>
        <p:spPr>
          <a:xfrm>
            <a:off x="8038439" y="3857299"/>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26" name="TextBox 25"/>
          <p:cNvSpPr txBox="1"/>
          <p:nvPr/>
        </p:nvSpPr>
        <p:spPr>
          <a:xfrm>
            <a:off x="754224" y="5686352"/>
            <a:ext cx="9910666"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If the entered expression or condition is validated to </a:t>
            </a:r>
            <a:r>
              <a:rPr lang="en-IN" sz="1600" b="1">
                <a:latin typeface="Times New Roman" panose="02020603050405020304" charset="0"/>
                <a:cs typeface="Times New Roman" panose="02020603050405020304" charset="0"/>
              </a:rPr>
              <a:t>true</a:t>
            </a:r>
            <a:r>
              <a:rPr lang="en-IN" sz="1600">
                <a:latin typeface="Times New Roman" panose="02020603050405020304" charset="0"/>
                <a:cs typeface="Times New Roman" panose="02020603050405020304" charset="0"/>
              </a:rPr>
              <a:t> , then the if block will be executed, otherwise the else block will be executed. </a:t>
            </a:r>
            <a:endParaRPr lang="en-IN" sz="1600">
              <a:latin typeface="Times New Roman" panose="02020603050405020304" charset="0"/>
              <a:cs typeface="Times New Roman" panose="02020603050405020304" charset="0"/>
            </a:endParaRPr>
          </a:p>
        </p:txBody>
      </p:sp>
      <p:sp>
        <p:nvSpPr>
          <p:cNvPr id="27" name="Rectangle 26"/>
          <p:cNvSpPr/>
          <p:nvPr/>
        </p:nvSpPr>
        <p:spPr>
          <a:xfrm>
            <a:off x="9968589" y="332604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if Code</a:t>
            </a:r>
            <a:endParaRPr lang="en-IN" sz="1000">
              <a:solidFill>
                <a:schemeClr val="tx1"/>
              </a:solidFill>
              <a:latin typeface="Times New Roman" panose="02020603050405020304" charset="0"/>
              <a:cs typeface="Times New Roman" panose="02020603050405020304" charset="0"/>
            </a:endParaRPr>
          </a:p>
        </p:txBody>
      </p:sp>
      <p:sp>
        <p:nvSpPr>
          <p:cNvPr id="29" name="Rectangle 28"/>
          <p:cNvSpPr/>
          <p:nvPr/>
        </p:nvSpPr>
        <p:spPr>
          <a:xfrm>
            <a:off x="7970672" y="4184517"/>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else Code</a:t>
            </a:r>
            <a:endParaRPr lang="en-IN" sz="1000">
              <a:solidFill>
                <a:schemeClr val="tx1"/>
              </a:solidFill>
              <a:latin typeface="Times New Roman" panose="02020603050405020304" charset="0"/>
              <a:cs typeface="Times New Roman" panose="02020603050405020304" charset="0"/>
            </a:endParaRPr>
          </a:p>
        </p:txBody>
      </p:sp>
      <p:pic>
        <p:nvPicPr>
          <p:cNvPr id="36" name="Picture 35"/>
          <p:cNvPicPr>
            <a:picLocks noChangeAspect="1"/>
          </p:cNvPicPr>
          <p:nvPr/>
        </p:nvPicPr>
        <p:blipFill>
          <a:blip r:embed="rId2"/>
          <a:stretch>
            <a:fillRect/>
          </a:stretch>
        </p:blipFill>
        <p:spPr>
          <a:xfrm>
            <a:off x="8413337" y="4507285"/>
            <a:ext cx="164606" cy="402371"/>
          </a:xfrm>
          <a:prstGeom prst="rect">
            <a:avLst/>
          </a:prstGeom>
        </p:spPr>
      </p:pic>
    </p:spTree>
  </p:cSld>
  <p:clrMapOvr>
    <a:masterClrMapping/>
  </p:clrMapOvr>
  <p:transition/>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TextBox 5"/>
          <p:cNvSpPr txBox="1"/>
          <p:nvPr/>
        </p:nvSpPr>
        <p:spPr>
          <a:xfrm>
            <a:off x="451056" y="880188"/>
            <a:ext cx="7050957" cy="558482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int main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int a = 100;  			</a:t>
            </a:r>
            <a:r>
              <a:rPr lang="en-IN" sz="1400">
                <a:solidFill>
                  <a:schemeClr val="accent1">
                    <a:lumMod val="40000"/>
                    <a:lumOff val="60000"/>
                  </a:schemeClr>
                </a:solidFill>
                <a:latin typeface="Times New Roman" panose="02020603050405020304" charset="0"/>
                <a:cs typeface="Times New Roman" panose="02020603050405020304" charset="0"/>
              </a:rPr>
              <a:t>// local variable definition</a:t>
            </a:r>
            <a:endParaRPr lang="en-IN" sz="14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r>
              <a:rPr lang="en-IN" sz="1600">
                <a:solidFill>
                  <a:schemeClr val="accent2">
                    <a:lumMod val="75000"/>
                  </a:schemeClr>
                </a:solidFill>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a &lt; 20 )		 	</a:t>
            </a:r>
            <a:r>
              <a:rPr lang="en-IN" sz="1400">
                <a:solidFill>
                  <a:schemeClr val="accent1">
                    <a:lumMod val="40000"/>
                    <a:lumOff val="60000"/>
                  </a:schemeClr>
                </a:solidFill>
                <a:latin typeface="Times New Roman" panose="02020603050405020304" charset="0"/>
                <a:cs typeface="Times New Roman" panose="02020603050405020304" charset="0"/>
              </a:rPr>
              <a:t> //check the Boolean condition</a:t>
            </a:r>
            <a:endParaRPr lang="en-IN" sz="14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printf("a is less than 20\n" );    	</a:t>
            </a:r>
            <a:r>
              <a:rPr lang="en-IN" sz="1600">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//if condition is true then print the following</a:t>
            </a:r>
            <a:endParaRPr lang="en-IN" sz="1400">
              <a:solidFill>
                <a:srgbClr val="FF0000"/>
              </a:solidFill>
              <a:latin typeface="Times New Roman" panose="02020603050405020304" charset="0"/>
              <a:cs typeface="Times New Roman" panose="02020603050405020304" charset="0"/>
            </a:endParaRPr>
          </a:p>
          <a:p>
            <a:pPr>
              <a:lnSpc>
                <a:spcPct val="150000"/>
              </a:lnSpc>
            </a:pPr>
            <a:r>
              <a:rPr lang="en-IN" sz="1400">
                <a:latin typeface="Times New Roman" panose="02020603050405020304" charset="0"/>
                <a:cs typeface="Times New Roman" panose="02020603050405020304" charset="0"/>
              </a:rPr>
              <a:t>    }</a:t>
            </a:r>
            <a:endParaRPr lang="en-IN" sz="14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r>
              <a:rPr lang="en-IN" sz="1600">
                <a:solidFill>
                  <a:schemeClr val="accent2">
                    <a:lumMod val="75000"/>
                  </a:schemeClr>
                </a:solidFill>
                <a:latin typeface="Times New Roman" panose="02020603050405020304" charset="0"/>
                <a:cs typeface="Times New Roman" panose="02020603050405020304" charset="0"/>
              </a:rPr>
              <a:t>else</a:t>
            </a:r>
            <a:endParaRPr lang="en-IN" sz="1600">
              <a:solidFill>
                <a:schemeClr val="accent2">
                  <a:lumMod val="75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printf("a is not less than 20\n" );  	</a:t>
            </a:r>
            <a:r>
              <a:rPr lang="en-IN" sz="1400">
                <a:solidFill>
                  <a:schemeClr val="accent1">
                    <a:lumMod val="40000"/>
                    <a:lumOff val="60000"/>
                  </a:schemeClr>
                </a:solidFill>
                <a:latin typeface="Times New Roman" panose="02020603050405020304" charset="0"/>
                <a:cs typeface="Times New Roman" panose="02020603050405020304" charset="0"/>
              </a:rPr>
              <a:t>//if condition is false then print the following</a:t>
            </a:r>
            <a:endParaRPr lang="en-IN" sz="14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solidFill>
                  <a:schemeClr val="accent1">
                    <a:lumMod val="40000"/>
                    <a:lumOff val="60000"/>
                  </a:schemeClr>
                </a:solidFill>
                <a:latin typeface="Times New Roman" panose="02020603050405020304" charset="0"/>
                <a:cs typeface="Times New Roman" panose="02020603050405020304" charset="0"/>
              </a:rPr>
              <a:t>    </a:t>
            </a:r>
            <a:r>
              <a:rPr lang="en-IN" sz="1600">
                <a:latin typeface="Times New Roman" panose="02020603050405020304" charset="0"/>
                <a:cs typeface="Times New Roman" panose="02020603050405020304" charset="0"/>
                <a:sym typeface="+mn-ea"/>
              </a:rPr>
              <a:t>  }</a:t>
            </a:r>
            <a:endParaRPr lang="en-IN"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printf("value of a is : %d\n", a);</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7" name="TextBox 6"/>
          <p:cNvSpPr txBox="1"/>
          <p:nvPr/>
        </p:nvSpPr>
        <p:spPr>
          <a:xfrm>
            <a:off x="426877" y="506964"/>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sp>
        <p:nvSpPr>
          <p:cNvPr id="8" name="TextBox 7"/>
          <p:cNvSpPr txBox="1"/>
          <p:nvPr/>
        </p:nvSpPr>
        <p:spPr>
          <a:xfrm>
            <a:off x="8470089" y="1020740"/>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Output:</a:t>
            </a:r>
            <a:endParaRPr lang="en-IN" b="1">
              <a:latin typeface="Times New Roman" panose="02020603050405020304" charset="0"/>
              <a:cs typeface="Times New Roman" panose="02020603050405020304" charset="0"/>
            </a:endParaRPr>
          </a:p>
        </p:txBody>
      </p:sp>
      <p:sp>
        <p:nvSpPr>
          <p:cNvPr id="10" name="TextBox 9"/>
          <p:cNvSpPr txBox="1"/>
          <p:nvPr/>
        </p:nvSpPr>
        <p:spPr>
          <a:xfrm>
            <a:off x="8470089" y="1393964"/>
            <a:ext cx="2189584" cy="7867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a is not less than 20</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value of a is : 100</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716125" y="1789762"/>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5" name="TextBox 4"/>
          <p:cNvSpPr txBox="1"/>
          <p:nvPr/>
        </p:nvSpPr>
        <p:spPr>
          <a:xfrm>
            <a:off x="6363478" y="2060062"/>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6" name="TextBox 5"/>
          <p:cNvSpPr txBox="1"/>
          <p:nvPr/>
        </p:nvSpPr>
        <p:spPr>
          <a:xfrm>
            <a:off x="630983" y="398146"/>
            <a:ext cx="28400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lumMod val="75000"/>
                  </a:schemeClr>
                </a:solidFill>
                <a:latin typeface="Times New Roman" panose="02020603050405020304" charset="0"/>
                <a:cs typeface="Times New Roman" panose="02020603050405020304" charset="0"/>
              </a:rPr>
              <a:t>3.Nested if else statement:</a:t>
            </a:r>
            <a:endParaRPr lang="en-IN" b="1">
              <a:solidFill>
                <a:schemeClr val="accent2">
                  <a:lumMod val="75000"/>
                </a:schemeClr>
              </a:solidFill>
              <a:latin typeface="Times New Roman" panose="02020603050405020304" charset="0"/>
              <a:cs typeface="Times New Roman" panose="02020603050405020304" charset="0"/>
            </a:endParaRPr>
          </a:p>
        </p:txBody>
      </p:sp>
      <p:sp>
        <p:nvSpPr>
          <p:cNvPr id="8" name="TextBox 7"/>
          <p:cNvSpPr txBox="1"/>
          <p:nvPr/>
        </p:nvSpPr>
        <p:spPr>
          <a:xfrm>
            <a:off x="1116919" y="2109981"/>
            <a:ext cx="2754862" cy="47089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500">
                <a:latin typeface="Times New Roman" panose="02020603050405020304" charset="0"/>
                <a:cs typeface="Times New Roman" panose="02020603050405020304" charset="0"/>
              </a:rPr>
              <a:t>if (expression/Condition 1)</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if (expression/Condition 2)</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1;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else</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2;</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else</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if(condition 3)</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3;</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else{</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4;</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a:t>
            </a:r>
            <a:endParaRPr lang="en-IN" sz="1500">
              <a:latin typeface="Times New Roman" panose="02020603050405020304" charset="0"/>
              <a:cs typeface="Times New Roman" panose="02020603050405020304" charset="0"/>
            </a:endParaRPr>
          </a:p>
        </p:txBody>
      </p:sp>
      <p:sp>
        <p:nvSpPr>
          <p:cNvPr id="11" name="TextBox 10"/>
          <p:cNvSpPr txBox="1"/>
          <p:nvPr/>
        </p:nvSpPr>
        <p:spPr>
          <a:xfrm>
            <a:off x="716125" y="885243"/>
            <a:ext cx="9759821"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The C language gives the permission to </a:t>
            </a:r>
            <a:r>
              <a:rPr lang="en-IN" sz="1600" b="1">
                <a:latin typeface="Times New Roman" panose="02020603050405020304" charset="0"/>
                <a:cs typeface="Times New Roman" panose="02020603050405020304" charset="0"/>
              </a:rPr>
              <a:t>nest</a:t>
            </a:r>
            <a:r>
              <a:rPr lang="en-IN" sz="1600">
                <a:latin typeface="Times New Roman" panose="02020603050405020304" charset="0"/>
                <a:cs typeface="Times New Roman" panose="02020603050405020304" charset="0"/>
              </a:rPr>
              <a:t> if-else statements, means that we can use one </a:t>
            </a:r>
            <a:r>
              <a:rPr lang="en-IN" sz="1600" b="1">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or </a:t>
            </a:r>
            <a:r>
              <a:rPr lang="en-IN" sz="1600" b="1">
                <a:latin typeface="Times New Roman" panose="02020603050405020304" charset="0"/>
                <a:cs typeface="Times New Roman" panose="02020603050405020304" charset="0"/>
              </a:rPr>
              <a:t>else </a:t>
            </a:r>
            <a:r>
              <a:rPr lang="en-IN" sz="1600">
                <a:latin typeface="Times New Roman" panose="02020603050405020304" charset="0"/>
                <a:cs typeface="Times New Roman" panose="02020603050405020304" charset="0"/>
              </a:rPr>
              <a:t>if statement inside another </a:t>
            </a:r>
            <a:r>
              <a:rPr lang="en-IN" sz="1600" b="1">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or </a:t>
            </a:r>
            <a:r>
              <a:rPr lang="en-IN" sz="1600" b="1">
                <a:latin typeface="Times New Roman" panose="02020603050405020304" charset="0"/>
                <a:cs typeface="Times New Roman" panose="02020603050405020304" charset="0"/>
              </a:rPr>
              <a:t>else if</a:t>
            </a: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p:txBody>
      </p:sp>
      <p:pic>
        <p:nvPicPr>
          <p:cNvPr id="14" name="Picture 13"/>
          <p:cNvPicPr>
            <a:picLocks noChangeAspect="1"/>
          </p:cNvPicPr>
          <p:nvPr/>
        </p:nvPicPr>
        <p:blipFill>
          <a:blip r:embed="rId2"/>
          <a:stretch>
            <a:fillRect/>
          </a:stretch>
        </p:blipFill>
        <p:spPr>
          <a:xfrm>
            <a:off x="5225143" y="2453671"/>
            <a:ext cx="6624734" cy="3626527"/>
          </a:xfrm>
          <a:prstGeom prst="rect">
            <a:avLst/>
          </a:prstGeom>
        </p:spPr>
      </p:pic>
    </p:spTree>
  </p:cSld>
  <p:clrMapOvr>
    <a:masterClrMapping/>
  </p:clrMapOvr>
  <p:transition/>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noFill/>
        <a:effectLst/>
      </p:bgPr>
    </p:bg>
    <p:spTree>
      <p:nvGrpSpPr>
        <p:cNvPr id="1" name=""/>
        <p:cNvGrpSpPr/>
        <p:nvPr/>
      </p:nvGrpSpPr>
      <p:grpSpPr>
        <a:xfrm>
          <a:off x="0" y="0"/>
          <a:ext cx="0" cy="0"/>
        </a:xfrm>
      </p:grpSpPr>
      <p:sp>
        <p:nvSpPr>
          <p:cNvPr id="10" name="TextBox 9"/>
          <p:cNvSpPr txBox="1"/>
          <p:nvPr/>
        </p:nvSpPr>
        <p:spPr>
          <a:xfrm>
            <a:off x="0" y="613165"/>
            <a:ext cx="6794090" cy="63239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350">
                <a:latin typeface="Times New Roman" panose="02020603050405020304" charset="0"/>
                <a:cs typeface="Times New Roman" panose="02020603050405020304" charset="0"/>
              </a:rPr>
              <a:t>           #include&lt;stdio.h&gt;</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int main()</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int num1, num2, num3;</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printf("Enter three numbers:\n");</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scanf("%d%d%d",&amp;num1, &amp;num2, &amp;num3);</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 if</a:t>
            </a:r>
            <a:r>
              <a:rPr lang="en-IN" sz="1350">
                <a:latin typeface="Times New Roman" panose="02020603050405020304" charset="0"/>
                <a:cs typeface="Times New Roman" panose="02020603050405020304" charset="0"/>
              </a:rPr>
              <a:t>(num1&gt;num2)</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if</a:t>
            </a:r>
            <a:r>
              <a:rPr lang="en-IN" sz="1350">
                <a:latin typeface="Times New Roman" panose="02020603050405020304" charset="0"/>
                <a:cs typeface="Times New Roman" panose="02020603050405020304" charset="0"/>
              </a:rPr>
              <a:t>(num1&gt;num3)                                                     </a:t>
            </a:r>
            <a:r>
              <a:rPr lang="en-IN" sz="1350">
                <a:solidFill>
                  <a:schemeClr val="accent1">
                    <a:lumMod val="40000"/>
                    <a:lumOff val="60000"/>
                  </a:schemeClr>
                </a:solidFill>
                <a:latin typeface="Times New Roman" panose="02020603050405020304" charset="0"/>
                <a:cs typeface="Times New Roman" panose="02020603050405020304" charset="0"/>
              </a:rPr>
              <a:t>  //This is nested if-else</a:t>
            </a:r>
            <a:endParaRPr lang="en-IN" sz="1350">
              <a:solidFill>
                <a:schemeClr val="accent1">
                  <a:lumMod val="40000"/>
                  <a:lumOff val="60000"/>
                </a:schemeClr>
              </a:solidFill>
              <a:latin typeface="Times New Roman" panose="02020603050405020304" charset="0"/>
              <a:cs typeface="Times New Roman" panose="02020603050405020304" charset="0"/>
            </a:endParaRPr>
          </a:p>
          <a:p>
            <a:r>
              <a:rPr lang="en-IN" sz="1350">
                <a:solidFill>
                  <a:schemeClr val="accent1">
                    <a:lumMod val="40000"/>
                    <a:lumOff val="60000"/>
                  </a:schemeClr>
                </a:solidFill>
                <a:latin typeface="Times New Roman" panose="02020603050405020304" charset="0"/>
                <a:cs typeface="Times New Roman" panose="02020603050405020304" charset="0"/>
              </a:rPr>
              <a:t>                                   </a:t>
            </a:r>
            <a:r>
              <a:rPr lang="en-IN" sz="1350">
                <a:latin typeface="Times New Roman" panose="02020603050405020304" charset="0"/>
                <a:cs typeface="Times New Roman" panose="02020603050405020304" charset="0"/>
                <a:sym typeface="+mn-ea"/>
              </a:rPr>
              <a:t> {</a:t>
            </a:r>
            <a:endParaRPr lang="en-IN" sz="1350">
              <a:solidFill>
                <a:schemeClr val="accent1">
                  <a:lumMod val="40000"/>
                  <a:lumOff val="60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num1);</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else</a:t>
            </a:r>
            <a:endParaRPr lang="en-IN" sz="1350">
              <a:solidFill>
                <a:schemeClr val="accent2">
                  <a:lumMod val="75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num3);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else</a:t>
            </a:r>
            <a:endParaRPr lang="en-IN" sz="1350">
              <a:solidFill>
                <a:schemeClr val="accent2">
                  <a:lumMod val="75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if</a:t>
            </a:r>
            <a:r>
              <a:rPr lang="en-IN" sz="1350">
                <a:latin typeface="Times New Roman" panose="02020603050405020304" charset="0"/>
                <a:cs typeface="Times New Roman" panose="02020603050405020304" charset="0"/>
              </a:rPr>
              <a:t>(num2&gt;num3)                               </a:t>
            </a:r>
            <a:r>
              <a:rPr lang="en-IN" sz="1350">
                <a:solidFill>
                  <a:schemeClr val="accent1">
                    <a:lumMod val="40000"/>
                    <a:lumOff val="60000"/>
                  </a:schemeClr>
                </a:solidFill>
                <a:latin typeface="Times New Roman" panose="02020603050405020304" charset="0"/>
                <a:cs typeface="Times New Roman" panose="02020603050405020304" charset="0"/>
              </a:rPr>
              <a:t>  / /This is nested if-else</a:t>
            </a:r>
            <a:endParaRPr lang="en-IN" sz="1350">
              <a:solidFill>
                <a:schemeClr val="accent1">
                  <a:lumMod val="40000"/>
                  <a:lumOff val="60000"/>
                </a:schemeClr>
              </a:solidFill>
              <a:latin typeface="Times New Roman" panose="02020603050405020304" charset="0"/>
              <a:cs typeface="Times New Roman" panose="02020603050405020304" charset="0"/>
            </a:endParaRPr>
          </a:p>
          <a:p>
            <a:r>
              <a:rPr lang="en-IN" sz="1350">
                <a:solidFill>
                  <a:schemeClr val="accent1">
                    <a:lumMod val="40000"/>
                    <a:lumOff val="60000"/>
                  </a:schemeClr>
                </a:solidFill>
                <a:latin typeface="Times New Roman" panose="02020603050405020304" charset="0"/>
                <a:cs typeface="Times New Roman" panose="02020603050405020304" charset="0"/>
              </a:rPr>
              <a:t>	           </a:t>
            </a:r>
            <a:r>
              <a:rPr lang="en-IN" sz="1350">
                <a:latin typeface="Times New Roman" panose="02020603050405020304" charset="0"/>
                <a:cs typeface="Times New Roman" panose="02020603050405020304" charset="0"/>
                <a:sym typeface="+mn-ea"/>
              </a:rPr>
              <a:t> {</a:t>
            </a:r>
            <a:endParaRPr lang="en-IN" sz="1350">
              <a:solidFill>
                <a:schemeClr val="accent1">
                  <a:lumMod val="40000"/>
                  <a:lumOff val="60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num2);</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else</a:t>
            </a:r>
            <a:endParaRPr lang="en-IN" sz="1350">
              <a:solidFill>
                <a:schemeClr val="accent2">
                  <a:lumMod val="75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num3);</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return(0);</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   </a:t>
            </a:r>
            <a:endParaRPr lang="en-IN" sz="1350">
              <a:latin typeface="Times New Roman" panose="02020603050405020304" charset="0"/>
              <a:cs typeface="Times New Roman" panose="02020603050405020304" charset="0"/>
            </a:endParaRPr>
          </a:p>
        </p:txBody>
      </p:sp>
      <p:sp>
        <p:nvSpPr>
          <p:cNvPr id="11" name="TextBox 10"/>
          <p:cNvSpPr txBox="1"/>
          <p:nvPr/>
        </p:nvSpPr>
        <p:spPr>
          <a:xfrm>
            <a:off x="314910" y="237017"/>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12" name="Picture 11"/>
          <p:cNvPicPr>
            <a:picLocks noChangeAspect="1"/>
          </p:cNvPicPr>
          <p:nvPr/>
        </p:nvPicPr>
        <p:blipFill>
          <a:blip r:embed="rId2"/>
          <a:stretch>
            <a:fillRect/>
          </a:stretch>
        </p:blipFill>
        <p:spPr>
          <a:xfrm>
            <a:off x="7109927" y="790405"/>
            <a:ext cx="1274174" cy="499915"/>
          </a:xfrm>
          <a:prstGeom prst="rect">
            <a:avLst/>
          </a:prstGeom>
        </p:spPr>
      </p:pic>
      <p:sp>
        <p:nvSpPr>
          <p:cNvPr id="14" name="TextBox 13"/>
          <p:cNvSpPr txBox="1"/>
          <p:nvPr/>
        </p:nvSpPr>
        <p:spPr>
          <a:xfrm>
            <a:off x="7109927" y="1187683"/>
            <a:ext cx="2768860" cy="189474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Enter three numbers: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200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18</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29</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Largest = 200</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630983" y="398146"/>
            <a:ext cx="28400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charset="0"/>
                <a:cs typeface="Times New Roman" panose="02020603050405020304" charset="0"/>
              </a:rPr>
              <a:t>4.switch statement:</a:t>
            </a:r>
            <a:endParaRPr lang="en-IN" b="1">
              <a:solidFill>
                <a:schemeClr val="accent2"/>
              </a:solidFill>
              <a:latin typeface="Times New Roman" panose="02020603050405020304" charset="0"/>
              <a:cs typeface="Times New Roman" panose="02020603050405020304" charset="0"/>
            </a:endParaRPr>
          </a:p>
        </p:txBody>
      </p:sp>
      <p:sp>
        <p:nvSpPr>
          <p:cNvPr id="5" name="TextBox 4"/>
          <p:cNvSpPr txBox="1"/>
          <p:nvPr/>
        </p:nvSpPr>
        <p:spPr>
          <a:xfrm>
            <a:off x="716124" y="1873393"/>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6" name="TextBox 5"/>
          <p:cNvSpPr txBox="1"/>
          <p:nvPr/>
        </p:nvSpPr>
        <p:spPr>
          <a:xfrm>
            <a:off x="6484651" y="1826185"/>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7" name="TextBox 6"/>
          <p:cNvSpPr txBox="1"/>
          <p:nvPr/>
        </p:nvSpPr>
        <p:spPr>
          <a:xfrm>
            <a:off x="905069" y="825829"/>
            <a:ext cx="8929396"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i="0">
                <a:solidFill>
                  <a:srgbClr val="000000"/>
                </a:solidFill>
                <a:effectLst/>
                <a:latin typeface="Times New Roman" panose="02020603050405020304" charset="0"/>
                <a:cs typeface="Times New Roman" panose="02020603050405020304" charset="0"/>
              </a:rPr>
              <a:t>switch</a:t>
            </a:r>
            <a:r>
              <a:rPr lang="en-US" sz="1600" b="0" i="0">
                <a:solidFill>
                  <a:srgbClr val="000000"/>
                </a:solidFill>
                <a:effectLst/>
                <a:latin typeface="Times New Roman" panose="02020603050405020304" charset="0"/>
                <a:cs typeface="Times New Roman" panose="02020603050405020304" charset="0"/>
              </a:rPr>
              <a:t> statement allows a variable to be tested for equality against a list of values. Each value is called as a </a:t>
            </a:r>
            <a:r>
              <a:rPr lang="en-US" sz="1600" b="1" i="0">
                <a:solidFill>
                  <a:srgbClr val="000000"/>
                </a:solidFill>
                <a:effectLst/>
                <a:latin typeface="Times New Roman" panose="02020603050405020304" charset="0"/>
                <a:cs typeface="Times New Roman" panose="02020603050405020304" charset="0"/>
              </a:rPr>
              <a:t>case</a:t>
            </a:r>
            <a:r>
              <a:rPr lang="en-US" sz="1600" b="0" i="0">
                <a:solidFill>
                  <a:srgbClr val="000000"/>
                </a:solidFill>
                <a:effectLst/>
                <a:latin typeface="Times New Roman" panose="02020603050405020304" charset="0"/>
                <a:cs typeface="Times New Roman" panose="02020603050405020304" charset="0"/>
              </a:rPr>
              <a:t>, and the variable being switched on is checked for each </a:t>
            </a:r>
            <a:r>
              <a:rPr lang="en-US" sz="1600" b="1" i="0">
                <a:solidFill>
                  <a:srgbClr val="000000"/>
                </a:solidFill>
                <a:effectLst/>
                <a:latin typeface="Times New Roman" panose="02020603050405020304" charset="0"/>
                <a:cs typeface="Times New Roman" panose="02020603050405020304" charset="0"/>
              </a:rPr>
              <a:t>switch case</a:t>
            </a:r>
            <a:r>
              <a:rPr lang="en-US" sz="1600" b="0" i="0">
                <a:solidFill>
                  <a:srgbClr val="000000"/>
                </a:solidFill>
                <a:effectLst/>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8" name="TextBox 7"/>
          <p:cNvSpPr txBox="1"/>
          <p:nvPr/>
        </p:nvSpPr>
        <p:spPr>
          <a:xfrm>
            <a:off x="830424" y="2369976"/>
            <a:ext cx="2901821" cy="43877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switch(expression)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case ‘constant expression’: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break;</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case ‘constant expression’: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break;</a:t>
            </a:r>
            <a:endParaRPr lang="en-IN" sz="1600">
              <a:latin typeface="Times New Roman" panose="02020603050405020304" charset="0"/>
              <a:cs typeface="Times New Roman" panose="02020603050405020304" charset="0"/>
            </a:endParaRPr>
          </a:p>
          <a:p>
            <a:pPr>
              <a:lnSpc>
                <a:spcPct val="150000"/>
              </a:lnSpc>
            </a:pPr>
            <a:r>
              <a:rPr lang="en-IN" sz="1200" b="1">
                <a:solidFill>
                  <a:schemeClr val="accent1">
                    <a:lumMod val="40000"/>
                    <a:lumOff val="60000"/>
                  </a:schemeClr>
                </a:solidFill>
                <a:latin typeface="Times New Roman" panose="02020603050405020304" charset="0"/>
                <a:cs typeface="Times New Roman" panose="02020603050405020304" charset="0"/>
              </a:rPr>
              <a:t>//you can have any number of cases</a:t>
            </a:r>
            <a:r>
              <a:rPr lang="en-IN" sz="1200" b="1">
                <a:solidFill>
                  <a:srgbClr val="FF0000"/>
                </a:solidFill>
                <a:latin typeface="Times New Roman" panose="02020603050405020304" charset="0"/>
                <a:cs typeface="Times New Roman" panose="02020603050405020304" charset="0"/>
              </a:rPr>
              <a:t> </a:t>
            </a:r>
            <a:endParaRPr lang="en-IN" sz="1200" b="1">
              <a:solidFill>
                <a:srgbClr val="FF0000"/>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default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9" name="Diamond 8"/>
          <p:cNvSpPr/>
          <p:nvPr/>
        </p:nvSpPr>
        <p:spPr>
          <a:xfrm>
            <a:off x="7496245" y="3221173"/>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rPr>
              <a:t>Case 1</a:t>
            </a:r>
            <a:endParaRPr lang="en-IN" sz="900"/>
          </a:p>
        </p:txBody>
      </p:sp>
      <p:sp>
        <p:nvSpPr>
          <p:cNvPr id="10" name="Oval 9"/>
          <p:cNvSpPr/>
          <p:nvPr/>
        </p:nvSpPr>
        <p:spPr>
          <a:xfrm>
            <a:off x="7556120" y="2302356"/>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1" name="Rectangle 10"/>
          <p:cNvSpPr/>
          <p:nvPr/>
        </p:nvSpPr>
        <p:spPr>
          <a:xfrm>
            <a:off x="9326295" y="3411261"/>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 1</a:t>
            </a:r>
            <a:endParaRPr lang="en-IN" sz="1000">
              <a:solidFill>
                <a:schemeClr val="tx1"/>
              </a:solidFill>
              <a:latin typeface="Times New Roman" panose="02020603050405020304" charset="0"/>
              <a:cs typeface="Times New Roman" panose="02020603050405020304" charset="0"/>
            </a:endParaRPr>
          </a:p>
        </p:txBody>
      </p:sp>
      <p:sp>
        <p:nvSpPr>
          <p:cNvPr id="12" name="Rectangle 11"/>
          <p:cNvSpPr/>
          <p:nvPr/>
        </p:nvSpPr>
        <p:spPr>
          <a:xfrm>
            <a:off x="9326295" y="436032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 2</a:t>
            </a:r>
            <a:endParaRPr lang="en-IN" sz="1000">
              <a:solidFill>
                <a:schemeClr val="tx1"/>
              </a:solidFill>
              <a:latin typeface="Times New Roman" panose="02020603050405020304" charset="0"/>
              <a:cs typeface="Times New Roman" panose="02020603050405020304" charset="0"/>
            </a:endParaRPr>
          </a:p>
        </p:txBody>
      </p:sp>
      <p:sp>
        <p:nvSpPr>
          <p:cNvPr id="13" name="Rectangle 12"/>
          <p:cNvSpPr/>
          <p:nvPr/>
        </p:nvSpPr>
        <p:spPr>
          <a:xfrm>
            <a:off x="9326295" y="5387090"/>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 N</a:t>
            </a:r>
            <a:endParaRPr lang="en-IN" sz="1000">
              <a:solidFill>
                <a:schemeClr val="tx1"/>
              </a:solidFill>
              <a:latin typeface="Times New Roman" panose="02020603050405020304" charset="0"/>
              <a:cs typeface="Times New Roman" panose="02020603050405020304" charset="0"/>
            </a:endParaRPr>
          </a:p>
        </p:txBody>
      </p:sp>
      <p:cxnSp>
        <p:nvCxnSpPr>
          <p:cNvPr id="15" name="Straight Connector 14"/>
          <p:cNvCxnSpPr/>
          <p:nvPr/>
        </p:nvCxnSpPr>
        <p:spPr>
          <a:xfrm flipH="1" flipV="1">
            <a:off x="7931516" y="3927094"/>
            <a:ext cx="0" cy="1837207"/>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8361194" y="3567549"/>
            <a:ext cx="965101" cy="0"/>
          </a:xfrm>
          <a:prstGeom prst="line">
            <a:avLst/>
          </a:prstGeom>
        </p:spPr>
        <p:style>
          <a:lnRef idx="1">
            <a:schemeClr val="dk1"/>
          </a:lnRef>
          <a:fillRef idx="0">
            <a:schemeClr val="dk1"/>
          </a:fillRef>
          <a:effectRef idx="0">
            <a:schemeClr val="dk1"/>
          </a:effectRef>
          <a:fontRef idx="minor">
            <a:schemeClr val="tx1"/>
          </a:fontRef>
        </p:style>
      </p:cxnSp>
      <p:sp>
        <p:nvSpPr>
          <p:cNvPr id="22" name="Diamond 21"/>
          <p:cNvSpPr/>
          <p:nvPr/>
        </p:nvSpPr>
        <p:spPr>
          <a:xfrm>
            <a:off x="7496245" y="4181299"/>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rPr>
              <a:t>Case 2</a:t>
            </a:r>
            <a:endParaRPr lang="en-IN" sz="900"/>
          </a:p>
        </p:txBody>
      </p:sp>
      <p:sp>
        <p:nvSpPr>
          <p:cNvPr id="23" name="Diamond 22"/>
          <p:cNvSpPr/>
          <p:nvPr/>
        </p:nvSpPr>
        <p:spPr>
          <a:xfrm>
            <a:off x="7496245" y="5190418"/>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rPr>
              <a:t>Case N</a:t>
            </a:r>
            <a:endParaRPr lang="en-IN" sz="900"/>
          </a:p>
        </p:txBody>
      </p:sp>
      <p:cxnSp>
        <p:nvCxnSpPr>
          <p:cNvPr id="24" name="Straight Connector 23"/>
          <p:cNvCxnSpPr/>
          <p:nvPr/>
        </p:nvCxnSpPr>
        <p:spPr>
          <a:xfrm flipH="1">
            <a:off x="8361193" y="4534259"/>
            <a:ext cx="965101"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8361193" y="5543378"/>
            <a:ext cx="965101" cy="0"/>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8547513" y="3376227"/>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7" name="TextBox 26"/>
          <p:cNvSpPr txBox="1"/>
          <p:nvPr/>
        </p:nvSpPr>
        <p:spPr>
          <a:xfrm>
            <a:off x="8615143" y="4330447"/>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8" name="TextBox 27"/>
          <p:cNvSpPr txBox="1"/>
          <p:nvPr/>
        </p:nvSpPr>
        <p:spPr>
          <a:xfrm>
            <a:off x="8682133" y="5353254"/>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9" name="TextBox 28"/>
          <p:cNvSpPr txBox="1"/>
          <p:nvPr/>
        </p:nvSpPr>
        <p:spPr>
          <a:xfrm>
            <a:off x="7865016" y="3911316"/>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30" name="TextBox 29"/>
          <p:cNvSpPr txBox="1"/>
          <p:nvPr/>
        </p:nvSpPr>
        <p:spPr>
          <a:xfrm>
            <a:off x="7869942" y="4910982"/>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cxnSp>
        <p:nvCxnSpPr>
          <p:cNvPr id="32" name="Straight Connector 31"/>
          <p:cNvCxnSpPr>
            <a:endCxn id="23" idx="2"/>
          </p:cNvCxnSpPr>
          <p:nvPr/>
        </p:nvCxnSpPr>
        <p:spPr>
          <a:xfrm flipH="1" flipV="1">
            <a:off x="7930898" y="5896339"/>
            <a:ext cx="0" cy="376679"/>
          </a:xfrm>
          <a:prstGeom prst="line">
            <a:avLst/>
          </a:prstGeom>
        </p:spPr>
        <p:style>
          <a:lnRef idx="1">
            <a:schemeClr val="dk1"/>
          </a:lnRef>
          <a:fillRef idx="0">
            <a:schemeClr val="dk1"/>
          </a:fillRef>
          <a:effectRef idx="0">
            <a:schemeClr val="dk1"/>
          </a:effectRef>
          <a:fontRef idx="minor">
            <a:schemeClr val="tx1"/>
          </a:fontRef>
        </p:style>
      </p:cxnSp>
      <p:sp>
        <p:nvSpPr>
          <p:cNvPr id="34" name="Rectangle 33"/>
          <p:cNvSpPr/>
          <p:nvPr/>
        </p:nvSpPr>
        <p:spPr>
          <a:xfrm>
            <a:off x="9351695" y="6116730"/>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Default statement</a:t>
            </a:r>
            <a:endParaRPr lang="en-IN" sz="1000">
              <a:solidFill>
                <a:schemeClr val="tx1"/>
              </a:solidFill>
              <a:latin typeface="Times New Roman" panose="02020603050405020304" charset="0"/>
              <a:cs typeface="Times New Roman" panose="02020603050405020304" charset="0"/>
            </a:endParaRPr>
          </a:p>
        </p:txBody>
      </p:sp>
      <p:cxnSp>
        <p:nvCxnSpPr>
          <p:cNvPr id="35" name="Straight Connector 34"/>
          <p:cNvCxnSpPr>
            <a:stCxn id="34" idx="1"/>
          </p:cNvCxnSpPr>
          <p:nvPr/>
        </p:nvCxnSpPr>
        <p:spPr>
          <a:xfrm flipH="1">
            <a:off x="7930896" y="6273018"/>
            <a:ext cx="1420799"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8374743" y="608467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38" name="Rectangle 37"/>
          <p:cNvSpPr/>
          <p:nvPr/>
        </p:nvSpPr>
        <p:spPr>
          <a:xfrm>
            <a:off x="7413047" y="2810909"/>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Switch expression</a:t>
            </a:r>
            <a:endParaRPr lang="en-IN" sz="1000">
              <a:solidFill>
                <a:schemeClr val="tx1"/>
              </a:solidFill>
              <a:latin typeface="Times New Roman" panose="02020603050405020304" charset="0"/>
              <a:cs typeface="Times New Roman" panose="02020603050405020304" charset="0"/>
            </a:endParaRPr>
          </a:p>
        </p:txBody>
      </p:sp>
      <p:cxnSp>
        <p:nvCxnSpPr>
          <p:cNvPr id="40" name="Straight Arrow Connector 39"/>
          <p:cNvCxnSpPr/>
          <p:nvPr/>
        </p:nvCxnSpPr>
        <p:spPr>
          <a:xfrm flipH="1">
            <a:off x="7930896" y="2677518"/>
            <a:ext cx="0" cy="133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a:off x="7930896" y="3123485"/>
            <a:ext cx="0" cy="106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9235978" y="3567549"/>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9235978" y="4531350"/>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9227383" y="554337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a:off x="9261379" y="627301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H="1">
            <a:off x="7930896" y="4076661"/>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flipH="1">
            <a:off x="7930896" y="5085780"/>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Oval 55"/>
          <p:cNvSpPr/>
          <p:nvPr/>
        </p:nvSpPr>
        <p:spPr>
          <a:xfrm>
            <a:off x="10661242" y="6063146"/>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cxnSp>
        <p:nvCxnSpPr>
          <p:cNvPr id="58" name="Straight Connector 57"/>
          <p:cNvCxnSpPr>
            <a:stCxn id="11" idx="3"/>
          </p:cNvCxnSpPr>
          <p:nvPr/>
        </p:nvCxnSpPr>
        <p:spPr>
          <a:xfrm>
            <a:off x="10361993" y="3567549"/>
            <a:ext cx="658478"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endCxn id="56" idx="0"/>
          </p:cNvCxnSpPr>
          <p:nvPr/>
        </p:nvCxnSpPr>
        <p:spPr>
          <a:xfrm>
            <a:off x="11020470" y="3567549"/>
            <a:ext cx="1" cy="2495597"/>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Arrow Connector 70"/>
          <p:cNvCxnSpPr/>
          <p:nvPr/>
        </p:nvCxnSpPr>
        <p:spPr>
          <a:xfrm flipH="1">
            <a:off x="11020470" y="5958508"/>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flipH="1">
            <a:off x="10387393" y="6265398"/>
            <a:ext cx="273849" cy="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10570926" y="626539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a:off x="10361992" y="4515825"/>
            <a:ext cx="658478" cy="0"/>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a:off x="10361992" y="5565549"/>
            <a:ext cx="658478"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773723" y="955431"/>
            <a:ext cx="10644554" cy="52187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expression used in switch must be an integral or enumerated type. </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We can use any number of case statements within a switch. Each case is followed by the value to be compared to and a colon.</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constant expression for a case must be the same data types as the variable in the switch, and it must be constant or a literal.</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In switch case when the variable is equal to a case, then statement following that case will execute until it reaches the break statement.</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After break statement is reached the switch terminates and flow of control jumps to next line following the switch statements.</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Not every case needs to contain a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If no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appears, the flow of control will </a:t>
            </a:r>
            <a:r>
              <a:rPr lang="en-US" sz="1600" b="0" i="1">
                <a:solidFill>
                  <a:srgbClr val="000000"/>
                </a:solidFill>
                <a:effectLst/>
                <a:latin typeface="Times New Roman" panose="02020603050405020304" charset="0"/>
                <a:cs typeface="Times New Roman" panose="02020603050405020304" charset="0"/>
              </a:rPr>
              <a:t>fall through</a:t>
            </a:r>
            <a:r>
              <a:rPr lang="en-US" sz="1600" b="0" i="0">
                <a:solidFill>
                  <a:srgbClr val="000000"/>
                </a:solidFill>
                <a:effectLst/>
                <a:latin typeface="Times New Roman" panose="02020603050405020304" charset="0"/>
                <a:cs typeface="Times New Roman" panose="02020603050405020304" charset="0"/>
              </a:rPr>
              <a:t> to subsequent cases until a break is reached.</a:t>
            </a:r>
            <a:endParaRPr lang="en-US" sz="1600"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A </a:t>
            </a:r>
            <a:r>
              <a:rPr lang="en-US" sz="1600" b="1" i="0">
                <a:solidFill>
                  <a:srgbClr val="000000"/>
                </a:solidFill>
                <a:effectLst/>
                <a:latin typeface="Times New Roman" panose="02020603050405020304" charset="0"/>
                <a:cs typeface="Times New Roman" panose="02020603050405020304" charset="0"/>
              </a:rPr>
              <a:t>switch</a:t>
            </a:r>
            <a:r>
              <a:rPr lang="en-US" sz="1600" b="0" i="0">
                <a:solidFill>
                  <a:srgbClr val="000000"/>
                </a:solidFill>
                <a:effectLst/>
                <a:latin typeface="Times New Roman" panose="02020603050405020304" charset="0"/>
                <a:cs typeface="Times New Roman" panose="02020603050405020304" charset="0"/>
              </a:rPr>
              <a:t> statement can have an optional </a:t>
            </a:r>
            <a:r>
              <a:rPr lang="en-US" sz="1600" b="1" i="0">
                <a:solidFill>
                  <a:srgbClr val="000000"/>
                </a:solidFill>
                <a:effectLst/>
                <a:latin typeface="Times New Roman" panose="02020603050405020304" charset="0"/>
                <a:cs typeface="Times New Roman" panose="02020603050405020304" charset="0"/>
              </a:rPr>
              <a:t>default</a:t>
            </a:r>
            <a:r>
              <a:rPr lang="en-US" sz="1600" b="0" i="0">
                <a:solidFill>
                  <a:srgbClr val="000000"/>
                </a:solidFill>
                <a:effectLst/>
                <a:latin typeface="Times New Roman" panose="02020603050405020304" charset="0"/>
                <a:cs typeface="Times New Roman" panose="02020603050405020304" charset="0"/>
              </a:rPr>
              <a:t> case, which must appear at the end of the switch. The default case can be used for performing a task when none of the cases is true. No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is needed in the default case</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endParaRPr lang="en-IN" sz="1600">
              <a:latin typeface="Times New Roman" panose="02020603050405020304" charset="0"/>
              <a:cs typeface="Times New Roman" panose="02020603050405020304" charset="0"/>
            </a:endParaRPr>
          </a:p>
        </p:txBody>
      </p:sp>
      <p:sp>
        <p:nvSpPr>
          <p:cNvPr id="5" name="TextBox 4"/>
          <p:cNvSpPr txBox="1"/>
          <p:nvPr/>
        </p:nvSpPr>
        <p:spPr>
          <a:xfrm>
            <a:off x="586154" y="456335"/>
            <a:ext cx="40947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lumMod val="75000"/>
                  </a:schemeClr>
                </a:solidFill>
                <a:latin typeface="Times New Roman" panose="02020603050405020304" charset="0"/>
                <a:cs typeface="Times New Roman" panose="02020603050405020304" charset="0"/>
              </a:rPr>
              <a:t>Rules and working of switch statement:</a:t>
            </a:r>
            <a:endParaRPr lang="en-IN" b="1">
              <a:solidFill>
                <a:schemeClr val="accent2">
                  <a:lumMod val="75000"/>
                </a:schemeClr>
              </a:solidFill>
              <a:latin typeface="Times New Roman" panose="02020603050405020304" charset="0"/>
              <a:cs typeface="Times New Roman" panose="02020603050405020304" charset="0"/>
            </a:endParaRPr>
          </a:p>
        </p:txBody>
      </p:sp>
    </p:spTree>
  </p:cSld>
  <p:clrMapOvr>
    <a:masterClrMapping/>
  </p:clrMapOvr>
  <p:transition/>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2" name="Picture 1"/>
          <p:cNvPicPr>
            <a:picLocks noChangeAspect="1"/>
          </p:cNvPicPr>
          <p:nvPr/>
        </p:nvPicPr>
        <p:blipFill>
          <a:blip r:embed="rId2"/>
          <a:stretch>
            <a:fillRect/>
          </a:stretch>
        </p:blipFill>
        <p:spPr>
          <a:xfrm>
            <a:off x="397056" y="163699"/>
            <a:ext cx="1274174" cy="499915"/>
          </a:xfrm>
          <a:prstGeom prst="rect">
            <a:avLst/>
          </a:prstGeom>
        </p:spPr>
      </p:pic>
      <p:pic>
        <p:nvPicPr>
          <p:cNvPr id="3" name="Picture 2"/>
          <p:cNvPicPr>
            <a:picLocks noChangeAspect="1"/>
          </p:cNvPicPr>
          <p:nvPr/>
        </p:nvPicPr>
        <p:blipFill>
          <a:blip r:embed="rId3"/>
          <a:stretch>
            <a:fillRect/>
          </a:stretch>
        </p:blipFill>
        <p:spPr>
          <a:xfrm>
            <a:off x="6923314" y="1046270"/>
            <a:ext cx="1274174" cy="499915"/>
          </a:xfrm>
          <a:prstGeom prst="rect">
            <a:avLst/>
          </a:prstGeom>
        </p:spPr>
      </p:pic>
      <p:sp>
        <p:nvSpPr>
          <p:cNvPr id="5" name="TextBox 4"/>
          <p:cNvSpPr txBox="1"/>
          <p:nvPr/>
        </p:nvSpPr>
        <p:spPr>
          <a:xfrm>
            <a:off x="397057" y="566103"/>
            <a:ext cx="5938430" cy="62324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latin typeface="Times New Roman" panose="02020603050405020304" charset="0"/>
                <a:cs typeface="Times New Roman" panose="02020603050405020304" charset="0"/>
              </a:rPr>
              <a:t>#include &lt;stdio.h&gt;</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int main()</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int week;                               		</a:t>
            </a:r>
            <a:r>
              <a:rPr lang="en-IN" sz="1050">
                <a:solidFill>
                  <a:srgbClr val="FF0000"/>
                </a:solidFill>
                <a:latin typeface="Times New Roman" panose="02020603050405020304" charset="0"/>
                <a:cs typeface="Times New Roman" panose="02020603050405020304" charset="0"/>
              </a:rPr>
              <a:t>     </a:t>
            </a:r>
            <a:r>
              <a:rPr lang="en-IN" sz="1050">
                <a:solidFill>
                  <a:schemeClr val="accent1">
                    <a:lumMod val="40000"/>
                    <a:lumOff val="60000"/>
                  </a:schemeClr>
                </a:solidFill>
                <a:latin typeface="Times New Roman" panose="02020603050405020304" charset="0"/>
                <a:cs typeface="Times New Roman" panose="02020603050405020304" charset="0"/>
              </a:rPr>
              <a:t>//Declare integer variable to store week number</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printf("Enter day  number of week (1-7): ");          </a:t>
            </a:r>
            <a:r>
              <a:rPr lang="en-IN" sz="1050">
                <a:solidFill>
                  <a:schemeClr val="accent1">
                    <a:lumMod val="40000"/>
                    <a:lumOff val="60000"/>
                  </a:schemeClr>
                </a:solidFill>
                <a:latin typeface="Times New Roman" panose="02020603050405020304" charset="0"/>
                <a:cs typeface="Times New Roman" panose="02020603050405020304" charset="0"/>
              </a:rPr>
              <a:t> //Input week number from user</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scanf("%d", &amp;week);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switch(week)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1:</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Monday.\n");       	</a:t>
            </a:r>
            <a:r>
              <a:rPr lang="en-IN" sz="1050">
                <a:solidFill>
                  <a:schemeClr val="accent1">
                    <a:lumMod val="40000"/>
                    <a:lumOff val="60000"/>
                  </a:schemeClr>
                </a:solidFill>
                <a:latin typeface="Times New Roman" panose="02020603050405020304" charset="0"/>
                <a:cs typeface="Times New Roman" panose="02020603050405020304" charset="0"/>
              </a:rPr>
              <a:t>  //If day == 1</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a busy day.");</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2:</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Tuesday.");        	</a:t>
            </a:r>
            <a:r>
              <a:rPr lang="en-IN" sz="1050">
                <a:solidFill>
                  <a:schemeClr val="accent1">
                    <a:lumMod val="40000"/>
                    <a:lumOff val="60000"/>
                  </a:schemeClr>
                </a:solidFill>
                <a:latin typeface="Times New Roman" panose="02020603050405020304" charset="0"/>
                <a:cs typeface="Times New Roman" panose="02020603050405020304" charset="0"/>
              </a:rPr>
              <a:t>//If day == 2</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3:</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Wednesday.");		</a:t>
            </a:r>
            <a:r>
              <a:rPr lang="en-IN" sz="1050">
                <a:solidFill>
                  <a:schemeClr val="accent1">
                    <a:lumMod val="40000"/>
                    <a:lumOff val="60000"/>
                  </a:schemeClr>
                </a:solidFill>
                <a:latin typeface="Times New Roman" panose="02020603050405020304" charset="0"/>
                <a:cs typeface="Times New Roman" panose="02020603050405020304" charset="0"/>
              </a:rPr>
              <a:t>//If day == 3</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4:</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Thursday.\n");		</a:t>
            </a:r>
            <a:r>
              <a:rPr lang="en-IN" sz="1050">
                <a:solidFill>
                  <a:schemeClr val="accent1">
                    <a:lumMod val="40000"/>
                    <a:lumOff val="60000"/>
                  </a:schemeClr>
                </a:solidFill>
                <a:latin typeface="Times New Roman" panose="02020603050405020304" charset="0"/>
                <a:cs typeface="Times New Roman" panose="02020603050405020304" charset="0"/>
              </a:rPr>
              <a:t>//If day == 4</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printf("Feeling bit relaxed.");</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5:</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Friday.");		</a:t>
            </a:r>
            <a:r>
              <a:rPr lang="en-IN" sz="1050">
                <a:solidFill>
                  <a:schemeClr val="accent1">
                    <a:lumMod val="40000"/>
                    <a:lumOff val="60000"/>
                  </a:schemeClr>
                </a:solidFill>
                <a:latin typeface="Times New Roman" panose="02020603050405020304" charset="0"/>
                <a:cs typeface="Times New Roman" panose="02020603050405020304" charset="0"/>
              </a:rPr>
              <a:t>//If day == 5</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6:</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Saturday.\n");		</a:t>
            </a:r>
            <a:r>
              <a:rPr lang="en-IN" sz="1050">
                <a:solidFill>
                  <a:schemeClr val="accent1">
                    <a:lumMod val="40000"/>
                    <a:lumOff val="60000"/>
                  </a:schemeClr>
                </a:solidFill>
                <a:latin typeface="Times New Roman" panose="02020603050405020304" charset="0"/>
                <a:cs typeface="Times New Roman" panose="02020603050405020304" charset="0"/>
              </a:rPr>
              <a:t>//If day == 6</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 is weekend.");</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7:</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Sunday.\n");		</a:t>
            </a:r>
            <a:r>
              <a:rPr lang="en-IN" sz="1050">
                <a:solidFill>
                  <a:schemeClr val="accent1">
                    <a:lumMod val="40000"/>
                    <a:lumOff val="60000"/>
                  </a:schemeClr>
                </a:solidFill>
                <a:latin typeface="Times New Roman" panose="02020603050405020304" charset="0"/>
                <a:cs typeface="Times New Roman" panose="02020603050405020304" charset="0"/>
              </a:rPr>
              <a:t> //If day == 7</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printf("Hurray! Its holiday.");</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default:</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printf("Um! Please enter day  number between 1-7.");    	</a:t>
            </a:r>
            <a:r>
              <a:rPr lang="en-IN" sz="1050">
                <a:solidFill>
                  <a:schemeClr val="accent1">
                    <a:lumMod val="40000"/>
                    <a:lumOff val="60000"/>
                  </a:schemeClr>
                </a:solidFill>
                <a:latin typeface="Times New Roman" panose="02020603050405020304" charset="0"/>
                <a:cs typeface="Times New Roman" panose="02020603050405020304" charset="0"/>
              </a:rPr>
              <a:t>//If day 1 to 7 </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return 0;</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a:t>
            </a:r>
            <a:endParaRPr lang="en-IN" sz="1050">
              <a:latin typeface="Times New Roman" panose="02020603050405020304" charset="0"/>
              <a:cs typeface="Times New Roman" panose="02020603050405020304" charset="0"/>
            </a:endParaRPr>
          </a:p>
        </p:txBody>
      </p:sp>
      <p:sp>
        <p:nvSpPr>
          <p:cNvPr id="7" name="TextBox 6"/>
          <p:cNvSpPr txBox="1"/>
          <p:nvPr/>
        </p:nvSpPr>
        <p:spPr>
          <a:xfrm>
            <a:off x="7053943" y="1922306"/>
            <a:ext cx="3788228"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Enter day  number of week (1-7): 7</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Its Sunday.</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Hurray! Its holiday.</a:t>
            </a:r>
            <a:endParaRPr lang="en-IN">
              <a:latin typeface="Times New Roman" panose="02020603050405020304" charset="0"/>
              <a:cs typeface="Times New Roman" panose="02020603050405020304" charset="0"/>
            </a:endParaRPr>
          </a:p>
        </p:txBody>
      </p:sp>
      <p:sp>
        <p:nvSpPr>
          <p:cNvPr id="9" name="TextBox 8"/>
          <p:cNvSpPr txBox="1"/>
          <p:nvPr/>
        </p:nvSpPr>
        <p:spPr>
          <a:xfrm>
            <a:off x="7053943" y="3097963"/>
            <a:ext cx="3570514"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Enter day  number of week (1-7): 4</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Its Thursday.</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Feeling bit relaxed.</a:t>
            </a:r>
            <a:endParaRPr lang="en-IN">
              <a:latin typeface="Times New Roman" panose="02020603050405020304" charset="0"/>
              <a:cs typeface="Times New Roman" panose="02020603050405020304" charset="0"/>
            </a:endParaRPr>
          </a:p>
        </p:txBody>
      </p:sp>
    </p:spTree>
  </p:cSld>
  <p:clrMapOvr>
    <a:masterClrMapping/>
  </p:clrMapOvr>
  <p:transition/>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p:cNvSpPr txBox="1"/>
          <p:nvPr/>
        </p:nvSpPr>
        <p:spPr>
          <a:xfrm>
            <a:off x="3130418" y="1084995"/>
            <a:ext cx="5010539" cy="923330"/>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5400" b="1">
                <a:solidFill>
                  <a:srgbClr val="0070C0"/>
                </a:solidFill>
                <a:latin typeface="Times New Roman" panose="02020603050405020304" charset="0"/>
                <a:cs typeface="Times New Roman" panose="02020603050405020304" charset="0"/>
              </a:rPr>
              <a:t>LOOPS in C</a:t>
            </a:r>
            <a:endParaRPr lang="en-IN" sz="5400" b="1">
              <a:solidFill>
                <a:srgbClr val="0070C0"/>
              </a:solidFill>
              <a:latin typeface="Times New Roman" panose="02020603050405020304" charset="0"/>
              <a:cs typeface="Times New Roman" panose="02020603050405020304" charset="0"/>
            </a:endParaRPr>
          </a:p>
        </p:txBody>
      </p:sp>
      <p:sp>
        <p:nvSpPr>
          <p:cNvPr id="6" name="TextBox 5"/>
          <p:cNvSpPr txBox="1"/>
          <p:nvPr/>
        </p:nvSpPr>
        <p:spPr>
          <a:xfrm>
            <a:off x="998375" y="3681535"/>
            <a:ext cx="5990253" cy="20612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IN" sz="1600">
                <a:latin typeface="Times New Roman" panose="02020603050405020304" charset="0"/>
                <a:cs typeface="Times New Roman" panose="02020603050405020304" charset="0"/>
              </a:rPr>
              <a:t>There are 3 loops in C;</a:t>
            </a:r>
            <a:endParaRPr lang="en-IN" sz="1600">
              <a:latin typeface="Times New Roman" panose="02020603050405020304" charset="0"/>
              <a:cs typeface="Times New Roman" panose="02020603050405020304" charset="0"/>
            </a:endParaRPr>
          </a:p>
          <a:p>
            <a:pPr>
              <a:lnSpc>
                <a:spcPct val="200000"/>
              </a:lnSpc>
            </a:pPr>
            <a:r>
              <a:rPr lang="en-IN" sz="1600">
                <a:latin typeface="Times New Roman" panose="02020603050405020304" charset="0"/>
                <a:cs typeface="Times New Roman" panose="02020603050405020304" charset="0"/>
              </a:rPr>
              <a:t>1.while loop,</a:t>
            </a:r>
            <a:endParaRPr lang="en-IN" sz="1600">
              <a:latin typeface="Times New Roman" panose="02020603050405020304" charset="0"/>
              <a:cs typeface="Times New Roman" panose="02020603050405020304" charset="0"/>
            </a:endParaRPr>
          </a:p>
          <a:p>
            <a:pPr>
              <a:lnSpc>
                <a:spcPct val="200000"/>
              </a:lnSpc>
            </a:pPr>
            <a:r>
              <a:rPr lang="en-IN" sz="1600">
                <a:latin typeface="Times New Roman" panose="02020603050405020304" charset="0"/>
                <a:cs typeface="Times New Roman" panose="02020603050405020304" charset="0"/>
              </a:rPr>
              <a:t>2.for loop.</a:t>
            </a:r>
            <a:endParaRPr lang="en-IN" sz="1600">
              <a:latin typeface="Times New Roman" panose="02020603050405020304" charset="0"/>
              <a:cs typeface="Times New Roman" panose="02020603050405020304" charset="0"/>
            </a:endParaRPr>
          </a:p>
          <a:p>
            <a:pPr>
              <a:lnSpc>
                <a:spcPct val="200000"/>
              </a:lnSpc>
            </a:pPr>
            <a:r>
              <a:rPr lang="en-IN" sz="1600">
                <a:latin typeface="Times New Roman" panose="02020603050405020304" charset="0"/>
                <a:cs typeface="Times New Roman" panose="02020603050405020304" charset="0"/>
              </a:rPr>
              <a:t>3.do while loop.</a:t>
            </a:r>
            <a:endParaRPr lang="en-IN" sz="1600">
              <a:latin typeface="Times New Roman" panose="02020603050405020304" charset="0"/>
              <a:cs typeface="Times New Roman" panose="02020603050405020304" charset="0"/>
            </a:endParaRPr>
          </a:p>
        </p:txBody>
      </p:sp>
      <p:sp>
        <p:nvSpPr>
          <p:cNvPr id="9" name="TextBox 8"/>
          <p:cNvSpPr txBox="1"/>
          <p:nvPr/>
        </p:nvSpPr>
        <p:spPr>
          <a:xfrm>
            <a:off x="765109" y="1875853"/>
            <a:ext cx="9741159" cy="18947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Loops are also called as </a:t>
            </a:r>
            <a:r>
              <a:rPr lang="en-IN" sz="1600" b="1">
                <a:latin typeface="Times New Roman" panose="02020603050405020304" charset="0"/>
                <a:cs typeface="Times New Roman" panose="02020603050405020304" charset="0"/>
              </a:rPr>
              <a:t>Iterative statements.</a:t>
            </a:r>
            <a:endParaRPr lang="en-IN" sz="1600" b="1">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Loops are used in c because</a:t>
            </a:r>
            <a:endParaRPr lang="en-IN" sz="160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These provides code reusability.</a:t>
            </a:r>
            <a:endParaRPr lang="en-IN" sz="160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Using loops we do not need to write the same code again  and again.</a:t>
            </a:r>
            <a:endParaRPr lang="en-IN" sz="160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Using loops we can traverse over the elements of data structures.(array or linked lists)</a:t>
            </a:r>
            <a:endParaRPr lang="en-IN" sz="1600">
              <a:latin typeface="Times New Roman" panose="02020603050405020304" charset="0"/>
              <a:cs typeface="Times New Roman" panose="02020603050405020304" charset="0"/>
            </a:endParaRPr>
          </a:p>
        </p:txBody>
      </p:sp>
      <p:sp>
        <p:nvSpPr>
          <p:cNvPr id="2" name="Rectangle 1"/>
          <p:cNvSpPr/>
          <p:nvPr/>
        </p:nvSpPr>
        <p:spPr>
          <a:xfrm>
            <a:off x="478770" y="237510"/>
            <a:ext cx="3896585"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2000" b="1" i="1">
                <a:solidFill>
                  <a:srgbClr val="0070C0"/>
                </a:solidFill>
                <a:latin typeface="Times New Roman" panose="02020603050405020304" charset="0"/>
                <a:cs typeface="Times New Roman" panose="02020603050405020304" charset="0"/>
              </a:rPr>
              <a:t>2.Iterative control </a:t>
            </a:r>
            <a:r>
              <a:rPr lang="en-IN" sz="2000" b="1">
                <a:solidFill>
                  <a:srgbClr val="0070C0"/>
                </a:solidFill>
                <a:latin typeface="Times New Roman" panose="02020603050405020304" charset="0"/>
                <a:cs typeface="Times New Roman" panose="02020603050405020304" charset="0"/>
              </a:rPr>
              <a:t>statements</a:t>
            </a:r>
            <a:r>
              <a:rPr lang="en-IN" sz="2000" b="1" i="1">
                <a:solidFill>
                  <a:srgbClr val="0070C0"/>
                </a:solidFill>
                <a:latin typeface="Times New Roman" panose="02020603050405020304" charset="0"/>
                <a:cs typeface="Times New Roman" panose="02020603050405020304" charset="0"/>
              </a:rPr>
              <a:t>.</a:t>
            </a:r>
            <a:endParaRPr lang="en-IN" sz="2000" b="1" i="1">
              <a:solidFill>
                <a:srgbClr val="0070C0"/>
              </a:solidFill>
            </a:endParaRP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09575"/>
            <a:ext cx="10515600" cy="5767705"/>
          </a:xfrm>
        </p:spPr>
        <p:txBody>
          <a:bodyPr>
            <a:noAutofit/>
          </a:bodyPr>
          <a:lstStyle/>
          <a:p>
            <a:pPr marL="0" indent="0" algn="just">
              <a:lnSpc>
                <a:spcPct val="150000"/>
              </a:lnSpc>
              <a:buNone/>
            </a:pPr>
            <a:r>
              <a:rPr lang="en-US" sz="1500">
                <a:latin typeface="Times New Roman" panose="02020603050405020304" charset="0"/>
                <a:cs typeface="Times New Roman" panose="02020603050405020304" charset="0"/>
              </a:rPr>
              <a:t>Example for </a:t>
            </a:r>
            <a:r>
              <a:rPr lang="en-US" sz="1500">
                <a:latin typeface="Times New Roman" panose="02020603050405020304" charset="0"/>
                <a:cs typeface="Times New Roman" panose="02020603050405020304" charset="0"/>
                <a:sym typeface="+mn-ea"/>
              </a:rPr>
              <a:t>Uninitialized and Initialized </a:t>
            </a: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#include&lt;stdio.h&gt;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int var1;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int var2 = 10;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void func()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printf("I am function");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int main()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func();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return 0;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p:txBody>
      </p:sp>
    </p:spTree>
  </p:cSld>
  <p:clrMapOvr>
    <a:masterClrMapping/>
  </p:clrMapOvr>
  <p:transition/>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504802" y="608268"/>
            <a:ext cx="179052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charset="0"/>
                <a:cs typeface="Times New Roman" panose="02020603050405020304" charset="0"/>
              </a:rPr>
              <a:t>1.While loop:</a:t>
            </a:r>
            <a:endParaRPr lang="en-IN" b="1">
              <a:solidFill>
                <a:srgbClr val="0070C0"/>
              </a:solidFill>
              <a:latin typeface="Times New Roman" panose="02020603050405020304" charset="0"/>
              <a:cs typeface="Times New Roman" panose="02020603050405020304" charset="0"/>
            </a:endParaRPr>
          </a:p>
        </p:txBody>
      </p:sp>
      <p:sp>
        <p:nvSpPr>
          <p:cNvPr id="7" name="TextBox 6"/>
          <p:cNvSpPr txBox="1"/>
          <p:nvPr/>
        </p:nvSpPr>
        <p:spPr>
          <a:xfrm>
            <a:off x="600269" y="1442106"/>
            <a:ext cx="8770776"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a:latin typeface="Times New Roman" panose="02020603050405020304" charset="0"/>
                <a:cs typeface="Times New Roman" panose="02020603050405020304" charset="0"/>
              </a:rPr>
              <a:t>The </a:t>
            </a:r>
            <a:r>
              <a:rPr lang="en-IN" sz="1600" b="1">
                <a:latin typeface="Times New Roman" panose="02020603050405020304" charset="0"/>
                <a:cs typeface="Times New Roman" panose="02020603050405020304" charset="0"/>
              </a:rPr>
              <a:t>while </a:t>
            </a:r>
            <a:r>
              <a:rPr lang="en-IN" sz="1600">
                <a:latin typeface="Times New Roman" panose="02020603050405020304" charset="0"/>
                <a:cs typeface="Times New Roman" panose="02020603050405020304" charset="0"/>
              </a:rPr>
              <a:t>loop in C will repeatedly executes the target statement as long as the entered condition is </a:t>
            </a:r>
            <a:r>
              <a:rPr lang="en-IN" sz="1600" b="1">
                <a:latin typeface="Times New Roman" panose="02020603050405020304" charset="0"/>
                <a:cs typeface="Times New Roman" panose="02020603050405020304" charset="0"/>
              </a:rPr>
              <a:t>true</a:t>
            </a: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8" name="TextBox 7"/>
          <p:cNvSpPr txBox="1"/>
          <p:nvPr/>
        </p:nvSpPr>
        <p:spPr>
          <a:xfrm>
            <a:off x="600269" y="2125211"/>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9" name="TextBox 8"/>
          <p:cNvSpPr txBox="1"/>
          <p:nvPr/>
        </p:nvSpPr>
        <p:spPr>
          <a:xfrm>
            <a:off x="6599707" y="1992991"/>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11" name="TextBox 10"/>
          <p:cNvSpPr txBox="1"/>
          <p:nvPr/>
        </p:nvSpPr>
        <p:spPr>
          <a:xfrm>
            <a:off x="953135" y="2659229"/>
            <a:ext cx="2071396" cy="15254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While(condition)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p:txBody>
      </p:sp>
      <p:sp>
        <p:nvSpPr>
          <p:cNvPr id="13" name="TextBox 12"/>
          <p:cNvSpPr txBox="1"/>
          <p:nvPr/>
        </p:nvSpPr>
        <p:spPr>
          <a:xfrm>
            <a:off x="504802" y="5243213"/>
            <a:ext cx="10599576" cy="11560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Here, </a:t>
            </a:r>
            <a:r>
              <a:rPr lang="en-US" sz="1600" b="1" i="0">
                <a:solidFill>
                  <a:srgbClr val="000000"/>
                </a:solidFill>
                <a:effectLst/>
                <a:latin typeface="Times New Roman" panose="02020603050405020304" charset="0"/>
                <a:cs typeface="Times New Roman" panose="02020603050405020304" charset="0"/>
              </a:rPr>
              <a:t>statement(s)</a:t>
            </a:r>
            <a:r>
              <a:rPr lang="en-US" sz="1600" b="0" i="0">
                <a:solidFill>
                  <a:srgbClr val="000000"/>
                </a:solidFill>
                <a:effectLst/>
                <a:latin typeface="Times New Roman" panose="02020603050405020304" charset="0"/>
                <a:cs typeface="Times New Roman" panose="02020603050405020304" charset="0"/>
              </a:rPr>
              <a:t> may be of single statement or are of block statements. The </a:t>
            </a:r>
            <a:r>
              <a:rPr lang="en-US" sz="1600" b="1" i="0">
                <a:solidFill>
                  <a:srgbClr val="000000"/>
                </a:solidFill>
                <a:effectLst/>
                <a:latin typeface="Times New Roman" panose="02020603050405020304" charset="0"/>
                <a:cs typeface="Times New Roman" panose="02020603050405020304" charset="0"/>
              </a:rPr>
              <a:t>condition</a:t>
            </a:r>
            <a:r>
              <a:rPr lang="en-US" sz="1600" b="0" i="0">
                <a:solidFill>
                  <a:srgbClr val="000000"/>
                </a:solidFill>
                <a:effectLst/>
                <a:latin typeface="Times New Roman" panose="02020603050405020304" charset="0"/>
                <a:cs typeface="Times New Roman" panose="02020603050405020304" charset="0"/>
              </a:rPr>
              <a:t> may be any expression, and true is any nonzero value. The loop iterates while the condition is true.</a:t>
            </a:r>
            <a:endParaRPr lang="en-US" sz="1600"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When the condition becomes false, the program control passes to the line immediately following the loop.</a:t>
            </a:r>
            <a:endParaRPr lang="en-US" sz="1600" b="0" i="0">
              <a:solidFill>
                <a:srgbClr val="000000"/>
              </a:solidFill>
              <a:effectLst/>
              <a:latin typeface="Times New Roman" panose="02020603050405020304" charset="0"/>
              <a:cs typeface="Times New Roman" panose="02020603050405020304" charset="0"/>
            </a:endParaRPr>
          </a:p>
        </p:txBody>
      </p:sp>
      <p:sp>
        <p:nvSpPr>
          <p:cNvPr id="14" name="Oval 13"/>
          <p:cNvSpPr/>
          <p:nvPr/>
        </p:nvSpPr>
        <p:spPr>
          <a:xfrm>
            <a:off x="8259926" y="2426016"/>
            <a:ext cx="718457" cy="185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5" name="Oval 14"/>
          <p:cNvSpPr/>
          <p:nvPr/>
        </p:nvSpPr>
        <p:spPr>
          <a:xfrm>
            <a:off x="8290251" y="4807902"/>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sp>
        <p:nvSpPr>
          <p:cNvPr id="16" name="Diamond 15"/>
          <p:cNvSpPr/>
          <p:nvPr/>
        </p:nvSpPr>
        <p:spPr>
          <a:xfrm>
            <a:off x="7945018" y="2892577"/>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cxnSp>
        <p:nvCxnSpPr>
          <p:cNvPr id="18" name="Straight Arrow Connector 17"/>
          <p:cNvCxnSpPr>
            <a:stCxn id="14" idx="4"/>
            <a:endCxn id="16" idx="0"/>
          </p:cNvCxnSpPr>
          <p:nvPr/>
        </p:nvCxnSpPr>
        <p:spPr>
          <a:xfrm flipH="1">
            <a:off x="8619155" y="2611250"/>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2"/>
          </p:cNvCxnSpPr>
          <p:nvPr/>
        </p:nvCxnSpPr>
        <p:spPr>
          <a:xfrm>
            <a:off x="8619155" y="3744811"/>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377598" y="4233054"/>
            <a:ext cx="7110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381485" y="3318694"/>
            <a:ext cx="568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409924" y="3125361"/>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24" name="TextBox 23"/>
          <p:cNvSpPr txBox="1"/>
          <p:nvPr/>
        </p:nvSpPr>
        <p:spPr>
          <a:xfrm>
            <a:off x="8606521" y="3772639"/>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5" name="Rectangle 24"/>
          <p:cNvSpPr/>
          <p:nvPr/>
        </p:nvSpPr>
        <p:spPr>
          <a:xfrm>
            <a:off x="8088672" y="407676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Code block</a:t>
            </a:r>
            <a:endParaRPr lang="en-IN" sz="1000">
              <a:solidFill>
                <a:schemeClr val="tx1"/>
              </a:solidFill>
              <a:latin typeface="Times New Roman" panose="02020603050405020304" charset="0"/>
              <a:cs typeface="Times New Roman" panose="02020603050405020304" charset="0"/>
            </a:endParaRPr>
          </a:p>
        </p:txBody>
      </p:sp>
      <p:cxnSp>
        <p:nvCxnSpPr>
          <p:cNvPr id="31" name="Straight Arrow Connector 30"/>
          <p:cNvCxnSpPr>
            <a:endCxn id="15" idx="0"/>
          </p:cNvCxnSpPr>
          <p:nvPr/>
        </p:nvCxnSpPr>
        <p:spPr>
          <a:xfrm flipH="1">
            <a:off x="8649480" y="4595571"/>
            <a:ext cx="0" cy="2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377598" y="3318694"/>
            <a:ext cx="0" cy="914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9991258" y="3301567"/>
            <a:ext cx="1438" cy="12775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9285224" y="3301567"/>
            <a:ext cx="706034" cy="15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8649479" y="4579101"/>
            <a:ext cx="1341779" cy="8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p:cNvSpPr txBox="1"/>
          <p:nvPr/>
        </p:nvSpPr>
        <p:spPr>
          <a:xfrm>
            <a:off x="767422" y="1556407"/>
            <a:ext cx="6097554" cy="452310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int main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int a = 10;                                   </a:t>
            </a:r>
            <a:r>
              <a:rPr lang="en-IN" sz="1600">
                <a:solidFill>
                  <a:schemeClr val="accent1">
                    <a:lumMod val="40000"/>
                    <a:lumOff val="60000"/>
                  </a:schemeClr>
                </a:solidFill>
                <a:latin typeface="Times New Roman" panose="02020603050405020304" charset="0"/>
                <a:cs typeface="Times New Roman" panose="02020603050405020304" charset="0"/>
              </a:rPr>
              <a:t>   //local variable definition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r>
              <a:rPr lang="en-IN" sz="1600">
                <a:solidFill>
                  <a:srgbClr val="0070C0"/>
                </a:solidFill>
                <a:latin typeface="Times New Roman" panose="02020603050405020304" charset="0"/>
                <a:cs typeface="Times New Roman" panose="02020603050405020304" charset="0"/>
              </a:rPr>
              <a:t>while</a:t>
            </a:r>
            <a:r>
              <a:rPr lang="en-IN" sz="1600">
                <a:latin typeface="Times New Roman" panose="02020603050405020304" charset="0"/>
                <a:cs typeface="Times New Roman" panose="02020603050405020304" charset="0"/>
              </a:rPr>
              <a:t>( a &lt; 20 )                          </a:t>
            </a:r>
            <a:r>
              <a:rPr lang="en-IN" sz="1600">
                <a:solidFill>
                  <a:schemeClr val="accent1">
                    <a:lumMod val="40000"/>
                    <a:lumOff val="60000"/>
                  </a:schemeClr>
                </a:solidFill>
                <a:latin typeface="Times New Roman" panose="02020603050405020304" charset="0"/>
                <a:cs typeface="Times New Roman" panose="02020603050405020304" charset="0"/>
              </a:rPr>
              <a:t>   //while loop execution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printf("value of a: %d\n", a);</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6" name="TextBox 5"/>
          <p:cNvSpPr txBox="1"/>
          <p:nvPr/>
        </p:nvSpPr>
        <p:spPr>
          <a:xfrm>
            <a:off x="632150" y="790405"/>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2"/>
          <a:stretch>
            <a:fillRect/>
          </a:stretch>
        </p:blipFill>
        <p:spPr>
          <a:xfrm>
            <a:off x="7109927" y="790405"/>
            <a:ext cx="1274174" cy="499915"/>
          </a:xfrm>
          <a:prstGeom prst="rect">
            <a:avLst/>
          </a:prstGeom>
        </p:spPr>
      </p:pic>
      <p:sp>
        <p:nvSpPr>
          <p:cNvPr id="9" name="TextBox 8"/>
          <p:cNvSpPr txBox="1"/>
          <p:nvPr/>
        </p:nvSpPr>
        <p:spPr>
          <a:xfrm>
            <a:off x="7538514" y="1628994"/>
            <a:ext cx="1691173" cy="374140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value of a: 10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11</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12</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13</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14</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15</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16</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17</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18</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19</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254878" y="330878"/>
            <a:ext cx="142758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charset="0"/>
                <a:cs typeface="Times New Roman" panose="02020603050405020304" charset="0"/>
              </a:rPr>
              <a:t>2.for loop:</a:t>
            </a:r>
            <a:endParaRPr lang="en-IN" b="1">
              <a:solidFill>
                <a:srgbClr val="0070C0"/>
              </a:solidFill>
              <a:latin typeface="Times New Roman" panose="02020603050405020304" charset="0"/>
              <a:cs typeface="Times New Roman" panose="02020603050405020304" charset="0"/>
            </a:endParaRPr>
          </a:p>
        </p:txBody>
      </p:sp>
      <p:sp>
        <p:nvSpPr>
          <p:cNvPr id="5" name="TextBox 4"/>
          <p:cNvSpPr txBox="1"/>
          <p:nvPr/>
        </p:nvSpPr>
        <p:spPr>
          <a:xfrm>
            <a:off x="407460" y="1510691"/>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6" name="TextBox 5"/>
          <p:cNvSpPr txBox="1"/>
          <p:nvPr/>
        </p:nvSpPr>
        <p:spPr>
          <a:xfrm>
            <a:off x="9812243" y="1625151"/>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8" name="TextBox 7"/>
          <p:cNvSpPr txBox="1"/>
          <p:nvPr/>
        </p:nvSpPr>
        <p:spPr>
          <a:xfrm>
            <a:off x="352850" y="838325"/>
            <a:ext cx="9171407"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b="0" i="0">
                <a:solidFill>
                  <a:srgbClr val="000000"/>
                </a:solidFill>
                <a:effectLst/>
                <a:latin typeface="Times New Roman" panose="02020603050405020304" charset="0"/>
                <a:cs typeface="Times New Roman" panose="02020603050405020304" charset="0"/>
              </a:rPr>
              <a:t>A </a:t>
            </a:r>
            <a:r>
              <a:rPr lang="en-US" sz="1600" b="1" i="0">
                <a:solidFill>
                  <a:srgbClr val="000000"/>
                </a:solidFill>
                <a:effectLst/>
                <a:latin typeface="Times New Roman" panose="02020603050405020304" charset="0"/>
                <a:cs typeface="Times New Roman" panose="02020603050405020304" charset="0"/>
              </a:rPr>
              <a:t>for</a:t>
            </a:r>
            <a:r>
              <a:rPr lang="en-US" sz="1600" b="0" i="0">
                <a:solidFill>
                  <a:srgbClr val="000000"/>
                </a:solidFill>
                <a:effectLst/>
                <a:latin typeface="Times New Roman" panose="02020603050405020304" charset="0"/>
                <a:cs typeface="Times New Roman" panose="02020603050405020304" charset="0"/>
              </a:rPr>
              <a:t> loop is a repetition control structure that allows you to efficiently write a loop that needs to execute a specific number of times.</a:t>
            </a:r>
            <a:endParaRPr lang="en-IN" sz="1600">
              <a:latin typeface="Times New Roman" panose="02020603050405020304" charset="0"/>
              <a:cs typeface="Times New Roman" panose="02020603050405020304" charset="0"/>
            </a:endParaRPr>
          </a:p>
        </p:txBody>
      </p:sp>
      <p:sp>
        <p:nvSpPr>
          <p:cNvPr id="10" name="TextBox 9"/>
          <p:cNvSpPr txBox="1"/>
          <p:nvPr/>
        </p:nvSpPr>
        <p:spPr>
          <a:xfrm>
            <a:off x="551239" y="1967178"/>
            <a:ext cx="2901820"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for(init ; condition ; increment)</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p:txBody>
      </p:sp>
      <p:sp>
        <p:nvSpPr>
          <p:cNvPr id="11" name="Oval 10"/>
          <p:cNvSpPr/>
          <p:nvPr/>
        </p:nvSpPr>
        <p:spPr>
          <a:xfrm>
            <a:off x="10401959" y="2158062"/>
            <a:ext cx="702442" cy="1770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2" name="Oval 11"/>
          <p:cNvSpPr/>
          <p:nvPr/>
        </p:nvSpPr>
        <p:spPr>
          <a:xfrm>
            <a:off x="10436910" y="5677591"/>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sp>
        <p:nvSpPr>
          <p:cNvPr id="13" name="Diamond 12"/>
          <p:cNvSpPr/>
          <p:nvPr/>
        </p:nvSpPr>
        <p:spPr>
          <a:xfrm>
            <a:off x="10091677" y="3209816"/>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cxnSp>
        <p:nvCxnSpPr>
          <p:cNvPr id="14" name="Straight Arrow Connector 13"/>
          <p:cNvCxnSpPr>
            <a:endCxn id="13" idx="0"/>
          </p:cNvCxnSpPr>
          <p:nvPr/>
        </p:nvCxnSpPr>
        <p:spPr>
          <a:xfrm flipH="1">
            <a:off x="10765814" y="2872519"/>
            <a:ext cx="0" cy="337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 idx="2"/>
          </p:cNvCxnSpPr>
          <p:nvPr/>
        </p:nvCxnSpPr>
        <p:spPr>
          <a:xfrm>
            <a:off x="10765814" y="4062050"/>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524257" y="5096494"/>
            <a:ext cx="7110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528144" y="3635933"/>
            <a:ext cx="568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556583" y="3442600"/>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19" name="TextBox 18"/>
          <p:cNvSpPr txBox="1"/>
          <p:nvPr/>
        </p:nvSpPr>
        <p:spPr>
          <a:xfrm>
            <a:off x="10753180" y="4089878"/>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0" name="Rectangle 19"/>
          <p:cNvSpPr/>
          <p:nvPr/>
        </p:nvSpPr>
        <p:spPr>
          <a:xfrm>
            <a:off x="10235331" y="4394005"/>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Code block</a:t>
            </a:r>
            <a:endParaRPr lang="en-IN" sz="1000">
              <a:solidFill>
                <a:schemeClr val="tx1"/>
              </a:solidFill>
              <a:latin typeface="Times New Roman" panose="02020603050405020304" charset="0"/>
              <a:cs typeface="Times New Roman" panose="02020603050405020304" charset="0"/>
            </a:endParaRPr>
          </a:p>
        </p:txBody>
      </p:sp>
      <p:cxnSp>
        <p:nvCxnSpPr>
          <p:cNvPr id="21" name="Straight Arrow Connector 20"/>
          <p:cNvCxnSpPr>
            <a:endCxn id="12" idx="0"/>
          </p:cNvCxnSpPr>
          <p:nvPr/>
        </p:nvCxnSpPr>
        <p:spPr>
          <a:xfrm flipH="1">
            <a:off x="10796139" y="5465260"/>
            <a:ext cx="0" cy="2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9524257" y="3635933"/>
            <a:ext cx="0" cy="1457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139355" y="3618806"/>
            <a:ext cx="11669" cy="18299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1431883" y="3618806"/>
            <a:ext cx="706034" cy="15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0796138" y="5448790"/>
            <a:ext cx="1356324" cy="8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0484524" y="2679224"/>
            <a:ext cx="562580" cy="1950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err="1">
                <a:solidFill>
                  <a:schemeClr val="tx1"/>
                </a:solidFill>
                <a:latin typeface="Times New Roman" panose="02020603050405020304" charset="0"/>
                <a:cs typeface="Times New Roman" panose="02020603050405020304" charset="0"/>
              </a:rPr>
              <a:t>init</a:t>
            </a:r>
            <a:endParaRPr lang="en-IN" sz="1000">
              <a:solidFill>
                <a:schemeClr val="tx1"/>
              </a:solidFill>
              <a:latin typeface="Times New Roman" panose="02020603050405020304" charset="0"/>
              <a:cs typeface="Times New Roman" panose="02020603050405020304" charset="0"/>
            </a:endParaRPr>
          </a:p>
        </p:txBody>
      </p:sp>
      <p:cxnSp>
        <p:nvCxnSpPr>
          <p:cNvPr id="29" name="Straight Arrow Connector 28"/>
          <p:cNvCxnSpPr/>
          <p:nvPr/>
        </p:nvCxnSpPr>
        <p:spPr>
          <a:xfrm flipH="1">
            <a:off x="10765814" y="2335148"/>
            <a:ext cx="0" cy="3456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0235331" y="4936718"/>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increment</a:t>
            </a:r>
            <a:endParaRPr lang="en-IN" sz="1000">
              <a:solidFill>
                <a:schemeClr val="tx1"/>
              </a:solidFill>
              <a:latin typeface="Times New Roman" panose="02020603050405020304" charset="0"/>
              <a:cs typeface="Times New Roman" panose="02020603050405020304" charset="0"/>
            </a:endParaRPr>
          </a:p>
        </p:txBody>
      </p:sp>
      <p:cxnSp>
        <p:nvCxnSpPr>
          <p:cNvPr id="40" name="Straight Arrow Connector 39"/>
          <p:cNvCxnSpPr/>
          <p:nvPr/>
        </p:nvCxnSpPr>
        <p:spPr>
          <a:xfrm flipH="1">
            <a:off x="10777402" y="4703863"/>
            <a:ext cx="0" cy="232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28233" y="3065671"/>
            <a:ext cx="9039269" cy="41541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The </a:t>
            </a:r>
            <a:r>
              <a:rPr lang="en-US" sz="1600" b="1" i="0">
                <a:solidFill>
                  <a:srgbClr val="000000"/>
                </a:solidFill>
                <a:effectLst/>
                <a:latin typeface="Times New Roman" panose="02020603050405020304" charset="0"/>
                <a:cs typeface="Times New Roman" panose="02020603050405020304" charset="0"/>
              </a:rPr>
              <a:t>init</a:t>
            </a:r>
            <a:r>
              <a:rPr lang="en-US" sz="1600" b="0" i="0">
                <a:solidFill>
                  <a:srgbClr val="000000"/>
                </a:solidFill>
                <a:effectLst/>
                <a:latin typeface="Times New Roman" panose="02020603050405020304" charset="0"/>
                <a:cs typeface="Times New Roman" panose="02020603050405020304" charset="0"/>
              </a:rPr>
              <a:t> step is executed first, and only once. This step allows you to declare and initialize any loop control variables. You are not required to put a statement here, as long as a semicolon appears.</a:t>
            </a:r>
            <a:endParaRPr lang="en-US" sz="1600" b="0" i="0">
              <a:solidFill>
                <a:srgbClr val="000000"/>
              </a:solidFill>
              <a:effectLst/>
              <a:latin typeface="Times New Roman" panose="02020603050405020304" charset="0"/>
              <a:cs typeface="Times New Roman" panose="02020603050405020304" charset="0"/>
            </a:endParaRPr>
          </a:p>
          <a:p>
            <a:pPr marL="228600" indent="-22860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Next, the </a:t>
            </a:r>
            <a:r>
              <a:rPr lang="en-US" sz="1600" b="1" i="0">
                <a:solidFill>
                  <a:srgbClr val="000000"/>
                </a:solidFill>
                <a:effectLst/>
                <a:latin typeface="Times New Roman" panose="02020603050405020304" charset="0"/>
                <a:cs typeface="Times New Roman" panose="02020603050405020304" charset="0"/>
              </a:rPr>
              <a:t>condition</a:t>
            </a:r>
            <a:r>
              <a:rPr lang="en-US" sz="1600" b="0" i="0">
                <a:solidFill>
                  <a:srgbClr val="000000"/>
                </a:solidFill>
                <a:effectLst/>
                <a:latin typeface="Times New Roman" panose="02020603050405020304" charset="0"/>
                <a:cs typeface="Times New Roman" panose="02020603050405020304" charset="0"/>
              </a:rPr>
              <a:t> is evaluated. If it is true, the body of the loop is executed. If it is false, the body of the loop does not execute and the flow of control jumps to the next statement just after the 'for' loop.</a:t>
            </a:r>
            <a:endParaRPr lang="en-US" sz="1600" b="0" i="0">
              <a:solidFill>
                <a:srgbClr val="000000"/>
              </a:solidFill>
              <a:effectLst/>
              <a:latin typeface="Times New Roman" panose="02020603050405020304" charset="0"/>
              <a:cs typeface="Times New Roman" panose="02020603050405020304" charset="0"/>
            </a:endParaRPr>
          </a:p>
          <a:p>
            <a:pPr marL="171450" indent="-1714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After the body of the 'for' loop executes, the flow of control jumps back up to the </a:t>
            </a:r>
            <a:r>
              <a:rPr lang="en-US" sz="1600" b="1" i="0">
                <a:solidFill>
                  <a:srgbClr val="000000"/>
                </a:solidFill>
                <a:effectLst/>
                <a:latin typeface="Times New Roman" panose="02020603050405020304" charset="0"/>
                <a:cs typeface="Times New Roman" panose="02020603050405020304" charset="0"/>
              </a:rPr>
              <a:t>increment</a:t>
            </a:r>
            <a:r>
              <a:rPr lang="en-US" sz="1600" b="0" i="0">
                <a:solidFill>
                  <a:srgbClr val="000000"/>
                </a:solidFill>
                <a:effectLst/>
                <a:latin typeface="Times New Roman" panose="02020603050405020304" charset="0"/>
                <a:cs typeface="Times New Roman" panose="02020603050405020304" charset="0"/>
              </a:rPr>
              <a:t> statement. This statement allows you to update any loop control variables. This statement can be left blank, as long as a semicolon appears after the condition.</a:t>
            </a:r>
            <a:endParaRPr lang="en-US" sz="1600" b="0" i="0">
              <a:solidFill>
                <a:srgbClr val="000000"/>
              </a:solidFill>
              <a:effectLst/>
              <a:latin typeface="Times New Roman" panose="02020603050405020304" charset="0"/>
              <a:cs typeface="Times New Roman" panose="02020603050405020304" charset="0"/>
            </a:endParaRPr>
          </a:p>
          <a:p>
            <a:pPr marL="171450" indent="-1714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The condition is now evaluated again. If it is true, the loop executes and the process repeats itself (body of loop, then increment step, and then again condition). After the condition becomes false, the 'for' loop terminates.</a:t>
            </a:r>
            <a:endParaRPr lang="en-US" sz="1600" b="0" i="0">
              <a:solidFill>
                <a:srgbClr val="000000"/>
              </a:solidFill>
              <a:effectLst/>
              <a:latin typeface="Times New Roman" panose="02020603050405020304" charset="0"/>
              <a:cs typeface="Times New Roman" panose="02020603050405020304" charset="0"/>
            </a:endParaRPr>
          </a:p>
          <a:p>
            <a:pPr marL="228600" indent="-228600" algn="just">
              <a:lnSpc>
                <a:spcPct val="150000"/>
              </a:lnSpc>
              <a:buFont typeface="Wingdings" panose="05000000000000000000" pitchFamily="2" charset="2"/>
              <a:buChar char="Ø"/>
            </a:pPr>
            <a:endParaRPr lang="en-US" sz="1600" b="0" i="0">
              <a:solidFill>
                <a:srgbClr val="000000"/>
              </a:solidFill>
              <a:effectLst/>
              <a:latin typeface="Times New Roman" panose="02020603050405020304" charset="0"/>
              <a:cs typeface="Times New Roman" panose="02020603050405020304" charset="0"/>
            </a:endParaRPr>
          </a:p>
        </p:txBody>
      </p:sp>
    </p:spTree>
  </p:cSld>
  <p:clrMapOvr>
    <a:masterClrMapping/>
  </p:clrMapOvr>
  <p:transition/>
  <p:timing/>
</p:sld>
</file>

<file path=ppt/slides/slide7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p:cNvSpPr txBox="1"/>
          <p:nvPr/>
        </p:nvSpPr>
        <p:spPr>
          <a:xfrm>
            <a:off x="781439" y="1440921"/>
            <a:ext cx="5470072" cy="41541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int main ()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int i;                          </a:t>
            </a:r>
            <a:r>
              <a:rPr lang="en-US" altLang="en-IN" sz="1600">
                <a:latin typeface="Times New Roman" panose="02020603050405020304" charset="0"/>
                <a:cs typeface="Times New Roman" panose="02020603050405020304" charset="0"/>
              </a:rPr>
              <a:t>          </a:t>
            </a:r>
            <a:r>
              <a:rPr lang="en-US" altLang="en-IN" sz="1600">
                <a:solidFill>
                  <a:schemeClr val="accent1">
                    <a:lumMod val="40000"/>
                    <a:lumOff val="60000"/>
                  </a:schemeClr>
                </a:solidFill>
                <a:latin typeface="Times New Roman" panose="02020603050405020304" charset="0"/>
                <a:cs typeface="Times New Roman" panose="02020603050405020304" charset="0"/>
              </a:rPr>
              <a:t> </a:t>
            </a:r>
            <a:r>
              <a:rPr lang="en-IN" sz="1600">
                <a:solidFill>
                  <a:schemeClr val="accent1">
                    <a:lumMod val="40000"/>
                    <a:lumOff val="60000"/>
                  </a:schemeClr>
                </a:solidFill>
                <a:latin typeface="Times New Roman" panose="02020603050405020304" charset="0"/>
                <a:cs typeface="Times New Roman" panose="02020603050405020304" charset="0"/>
              </a:rPr>
              <a:t>//local variable definition</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printf("first 10 natural numbers are:\n");</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r>
              <a:rPr lang="en-IN" sz="1600">
                <a:solidFill>
                  <a:srgbClr val="0070C0"/>
                </a:solidFill>
                <a:latin typeface="Times New Roman" panose="02020603050405020304" charset="0"/>
                <a:cs typeface="Times New Roman" panose="02020603050405020304" charset="0"/>
              </a:rPr>
              <a:t>for</a:t>
            </a:r>
            <a:r>
              <a:rPr lang="en-IN" sz="1600">
                <a:latin typeface="Times New Roman" panose="02020603050405020304" charset="0"/>
                <a:cs typeface="Times New Roman" panose="02020603050405020304" charset="0"/>
              </a:rPr>
              <a:t>( i =1; i&lt;=10; i++ )        </a:t>
            </a:r>
            <a:r>
              <a:rPr lang="en-IN" sz="1600">
                <a:solidFill>
                  <a:schemeClr val="accent1">
                    <a:lumMod val="40000"/>
                    <a:lumOff val="60000"/>
                  </a:schemeClr>
                </a:solidFill>
                <a:latin typeface="Times New Roman" panose="02020603050405020304" charset="0"/>
                <a:cs typeface="Times New Roman" panose="02020603050405020304" charset="0"/>
              </a:rPr>
              <a:t> //for loop execution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printf("%d\n",i);</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6" name="TextBox 5"/>
          <p:cNvSpPr txBox="1"/>
          <p:nvPr/>
        </p:nvSpPr>
        <p:spPr>
          <a:xfrm>
            <a:off x="706795" y="516936"/>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2"/>
          <a:stretch>
            <a:fillRect/>
          </a:stretch>
        </p:blipFill>
        <p:spPr>
          <a:xfrm>
            <a:off x="7511144" y="516936"/>
            <a:ext cx="1274174" cy="499915"/>
          </a:xfrm>
          <a:prstGeom prst="rect">
            <a:avLst/>
          </a:prstGeom>
        </p:spPr>
      </p:pic>
      <p:sp>
        <p:nvSpPr>
          <p:cNvPr id="9" name="TextBox 8"/>
          <p:cNvSpPr txBox="1"/>
          <p:nvPr/>
        </p:nvSpPr>
        <p:spPr>
          <a:xfrm>
            <a:off x="7378183" y="1147480"/>
            <a:ext cx="3090765" cy="280076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first 10 natural numbers are:</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1</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2</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3</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4</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5</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6</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7</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8</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9</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10</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7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531844" y="457343"/>
            <a:ext cx="18381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charset="0"/>
                <a:cs typeface="Times New Roman" panose="02020603050405020304" charset="0"/>
              </a:rPr>
              <a:t>3.do-while loop:</a:t>
            </a:r>
            <a:endParaRPr lang="en-IN" b="1">
              <a:solidFill>
                <a:srgbClr val="0070C0"/>
              </a:solidFill>
              <a:latin typeface="Times New Roman" panose="02020603050405020304" charset="0"/>
              <a:cs typeface="Times New Roman" panose="02020603050405020304" charset="0"/>
            </a:endParaRPr>
          </a:p>
        </p:txBody>
      </p:sp>
      <p:sp>
        <p:nvSpPr>
          <p:cNvPr id="7" name="TextBox 6"/>
          <p:cNvSpPr txBox="1"/>
          <p:nvPr/>
        </p:nvSpPr>
        <p:spPr>
          <a:xfrm>
            <a:off x="665629" y="1044879"/>
            <a:ext cx="9545216"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In previous two loops unlike for and while loops, </a:t>
            </a:r>
            <a:r>
              <a:rPr lang="en-IN" sz="1600" b="1">
                <a:latin typeface="Times New Roman" panose="02020603050405020304" charset="0"/>
                <a:cs typeface="Times New Roman" panose="02020603050405020304" charset="0"/>
              </a:rPr>
              <a:t>do while </a:t>
            </a:r>
            <a:r>
              <a:rPr lang="en-IN" sz="1600">
                <a:latin typeface="Times New Roman" panose="02020603050405020304" charset="0"/>
                <a:cs typeface="Times New Roman" panose="02020603050405020304" charset="0"/>
              </a:rPr>
              <a:t>loop check the condition at the bottom of the loop.</a:t>
            </a:r>
            <a:endParaRPr lang="en-IN"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do-while loop is same as while loop except the fact that its guaranteed to execute at least one time.</a:t>
            </a:r>
            <a:endParaRPr lang="en-IN" sz="1600">
              <a:latin typeface="Times New Roman" panose="02020603050405020304" charset="0"/>
              <a:cs typeface="Times New Roman" panose="02020603050405020304" charset="0"/>
            </a:endParaRPr>
          </a:p>
        </p:txBody>
      </p:sp>
      <p:sp>
        <p:nvSpPr>
          <p:cNvPr id="9" name="TextBox 8"/>
          <p:cNvSpPr txBox="1"/>
          <p:nvPr/>
        </p:nvSpPr>
        <p:spPr>
          <a:xfrm>
            <a:off x="783771" y="2319429"/>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10" name="TextBox 9"/>
          <p:cNvSpPr txBox="1"/>
          <p:nvPr/>
        </p:nvSpPr>
        <p:spPr>
          <a:xfrm>
            <a:off x="959453" y="2682999"/>
            <a:ext cx="2043404" cy="1938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do</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while(condition);</a:t>
            </a:r>
            <a:endParaRPr lang="en-IN" sz="1600">
              <a:latin typeface="Times New Roman" panose="02020603050405020304" charset="0"/>
              <a:cs typeface="Times New Roman" panose="02020603050405020304" charset="0"/>
            </a:endParaRPr>
          </a:p>
        </p:txBody>
      </p:sp>
      <p:sp>
        <p:nvSpPr>
          <p:cNvPr id="14" name="Oval 13"/>
          <p:cNvSpPr/>
          <p:nvPr/>
        </p:nvSpPr>
        <p:spPr>
          <a:xfrm>
            <a:off x="9310332" y="2967192"/>
            <a:ext cx="718457" cy="185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Start</a:t>
            </a:r>
            <a:endParaRPr lang="en-IN" sz="900">
              <a:solidFill>
                <a:schemeClr val="tx1"/>
              </a:solidFill>
              <a:latin typeface="Times New Roman" panose="02020603050405020304" charset="0"/>
              <a:cs typeface="Times New Roman" panose="02020603050405020304" charset="0"/>
            </a:endParaRPr>
          </a:p>
        </p:txBody>
      </p:sp>
      <p:sp>
        <p:nvSpPr>
          <p:cNvPr id="15" name="Oval 14"/>
          <p:cNvSpPr/>
          <p:nvPr/>
        </p:nvSpPr>
        <p:spPr>
          <a:xfrm>
            <a:off x="9364019" y="5536889"/>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End</a:t>
            </a:r>
            <a:endParaRPr lang="en-IN" sz="900">
              <a:solidFill>
                <a:schemeClr val="tx1"/>
              </a:solidFill>
              <a:latin typeface="Times New Roman" panose="02020603050405020304" charset="0"/>
              <a:cs typeface="Times New Roman" panose="02020603050405020304" charset="0"/>
            </a:endParaRPr>
          </a:p>
        </p:txBody>
      </p:sp>
      <p:sp>
        <p:nvSpPr>
          <p:cNvPr id="16" name="Diamond 15"/>
          <p:cNvSpPr/>
          <p:nvPr/>
        </p:nvSpPr>
        <p:spPr>
          <a:xfrm>
            <a:off x="9043668" y="4332604"/>
            <a:ext cx="1341779"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cxnSp>
        <p:nvCxnSpPr>
          <p:cNvPr id="17" name="Straight Arrow Connector 16"/>
          <p:cNvCxnSpPr/>
          <p:nvPr/>
        </p:nvCxnSpPr>
        <p:spPr>
          <a:xfrm flipH="1">
            <a:off x="9692996" y="3152426"/>
            <a:ext cx="0" cy="5523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712362" y="4006438"/>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428004" y="4774230"/>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23" idx="1"/>
          </p:cNvCxnSpPr>
          <p:nvPr/>
        </p:nvCxnSpPr>
        <p:spPr>
          <a:xfrm>
            <a:off x="8426566" y="3842743"/>
            <a:ext cx="748581" cy="74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669560" y="5182022"/>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False</a:t>
            </a:r>
            <a:endParaRPr lang="en-IN" sz="900">
              <a:latin typeface="Times New Roman" panose="02020603050405020304" charset="0"/>
              <a:cs typeface="Times New Roman" panose="02020603050405020304" charset="0"/>
            </a:endParaRPr>
          </a:p>
        </p:txBody>
      </p:sp>
      <p:sp>
        <p:nvSpPr>
          <p:cNvPr id="22" name="TextBox 21"/>
          <p:cNvSpPr txBox="1"/>
          <p:nvPr/>
        </p:nvSpPr>
        <p:spPr>
          <a:xfrm>
            <a:off x="8486960" y="4517303"/>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True</a:t>
            </a:r>
            <a:endParaRPr lang="en-IN" sz="900">
              <a:latin typeface="Times New Roman" panose="02020603050405020304" charset="0"/>
              <a:cs typeface="Times New Roman" panose="02020603050405020304" charset="0"/>
            </a:endParaRPr>
          </a:p>
        </p:txBody>
      </p:sp>
      <p:sp>
        <p:nvSpPr>
          <p:cNvPr id="23" name="Rectangle 22"/>
          <p:cNvSpPr/>
          <p:nvPr/>
        </p:nvSpPr>
        <p:spPr>
          <a:xfrm>
            <a:off x="9175147" y="3693862"/>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Code block</a:t>
            </a:r>
            <a:endParaRPr lang="en-IN" sz="900">
              <a:solidFill>
                <a:schemeClr val="tx1"/>
              </a:solidFill>
              <a:latin typeface="Times New Roman" panose="02020603050405020304" charset="0"/>
              <a:cs typeface="Times New Roman" panose="02020603050405020304" charset="0"/>
            </a:endParaRPr>
          </a:p>
        </p:txBody>
      </p:sp>
      <p:cxnSp>
        <p:nvCxnSpPr>
          <p:cNvPr id="24" name="Straight Arrow Connector 23"/>
          <p:cNvCxnSpPr>
            <a:stCxn id="16" idx="2"/>
            <a:endCxn id="15" idx="0"/>
          </p:cNvCxnSpPr>
          <p:nvPr/>
        </p:nvCxnSpPr>
        <p:spPr>
          <a:xfrm>
            <a:off x="9714558" y="5184838"/>
            <a:ext cx="8690" cy="352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8423811" y="3842743"/>
            <a:ext cx="2755" cy="924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423811" y="4758721"/>
            <a:ext cx="619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83490" y="4581023"/>
            <a:ext cx="7153300" cy="1938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Look up to flowchart that the conditional expression appears at the end of the loop, so  whatever statement or expression are present are executes once before the condition is tested.</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If the conditional expression is </a:t>
            </a:r>
            <a:r>
              <a:rPr lang="en-IN" sz="1600" b="1">
                <a:latin typeface="Times New Roman" panose="02020603050405020304" charset="0"/>
                <a:cs typeface="Times New Roman" panose="02020603050405020304" charset="0"/>
              </a:rPr>
              <a:t>true</a:t>
            </a:r>
            <a:r>
              <a:rPr lang="en-IN" sz="1600">
                <a:latin typeface="Times New Roman" panose="02020603050405020304" charset="0"/>
                <a:cs typeface="Times New Roman" panose="02020603050405020304" charset="0"/>
              </a:rPr>
              <a:t> then the again flow control jumps to do, and executes statements until the expression becomes false.</a:t>
            </a:r>
            <a:endParaRPr lang="en-IN" sz="1600">
              <a:latin typeface="Times New Roman" panose="02020603050405020304" charset="0"/>
              <a:cs typeface="Times New Roman" panose="02020603050405020304" charset="0"/>
            </a:endParaRPr>
          </a:p>
        </p:txBody>
      </p:sp>
      <p:sp>
        <p:nvSpPr>
          <p:cNvPr id="47" name="TextBox 46"/>
          <p:cNvSpPr txBox="1"/>
          <p:nvPr/>
        </p:nvSpPr>
        <p:spPr>
          <a:xfrm>
            <a:off x="8071692" y="2300640"/>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Tree>
  </p:cSld>
  <p:clrMapOvr>
    <a:masterClrMapping/>
  </p:clrMapOvr>
  <p:transition/>
  <p:timing/>
</p:sld>
</file>

<file path=ppt/slides/slide7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p:cNvSpPr txBox="1"/>
          <p:nvPr/>
        </p:nvSpPr>
        <p:spPr>
          <a:xfrm>
            <a:off x="641481" y="1347360"/>
            <a:ext cx="5274127" cy="48926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#include&lt;stdio.h&gt;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int main()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int i=1;    	</a:t>
            </a:r>
            <a:r>
              <a:rPr lang="en-IN" sz="1600">
                <a:solidFill>
                  <a:schemeClr val="accent1">
                    <a:lumMod val="40000"/>
                    <a:lumOff val="60000"/>
                  </a:schemeClr>
                </a:solidFill>
                <a:latin typeface="Times New Roman" panose="02020603050405020304" charset="0"/>
                <a:cs typeface="Times New Roman" panose="02020603050405020304" charset="0"/>
              </a:rPr>
              <a:t> //local variable definition</a:t>
            </a:r>
            <a:endParaRPr lang="en-IN"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r>
              <a:rPr lang="en-IN" sz="1600">
                <a:solidFill>
                  <a:srgbClr val="0070C0"/>
                </a:solidFill>
                <a:latin typeface="Times New Roman" panose="02020603050405020304" charset="0"/>
                <a:cs typeface="Times New Roman" panose="02020603050405020304" charset="0"/>
              </a:rPr>
              <a:t>do</a:t>
            </a:r>
            <a:r>
              <a:rPr lang="en-IN" sz="1600">
                <a:latin typeface="Times New Roman" panose="02020603050405020304" charset="0"/>
                <a:cs typeface="Times New Roman" panose="02020603050405020304" charset="0"/>
              </a:rPr>
              <a:t>		</a:t>
            </a:r>
            <a:r>
              <a:rPr lang="en-IN" sz="1600">
                <a:solidFill>
                  <a:schemeClr val="accent1">
                    <a:lumMod val="40000"/>
                    <a:lumOff val="60000"/>
                  </a:schemeClr>
                </a:solidFill>
                <a:latin typeface="Times New Roman" panose="02020603050405020304" charset="0"/>
                <a:cs typeface="Times New Roman" panose="02020603050405020304" charset="0"/>
              </a:rPr>
              <a:t> //do while loop execution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printf("%d \t",i);</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i++;</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solidFill>
                  <a:srgbClr val="0070C0"/>
                </a:solidFill>
                <a:latin typeface="Times New Roman" panose="02020603050405020304" charset="0"/>
                <a:cs typeface="Times New Roman" panose="02020603050405020304" charset="0"/>
              </a:rPr>
              <a:t> while</a:t>
            </a:r>
            <a:r>
              <a:rPr lang="en-IN" sz="1600">
                <a:latin typeface="Times New Roman" panose="02020603050405020304" charset="0"/>
                <a:cs typeface="Times New Roman" panose="02020603050405020304" charset="0"/>
              </a:rPr>
              <a:t>(i&lt;=10);</a:t>
            </a:r>
            <a:endParaRPr lang="en-IN" sz="1600">
              <a:latin typeface="Times New Roman" panose="02020603050405020304" charset="0"/>
              <a:cs typeface="Times New Roman" panose="02020603050405020304" charset="0"/>
            </a:endParaRPr>
          </a:p>
          <a:p>
            <a:pPr>
              <a:lnSpc>
                <a:spcPct val="150000"/>
              </a:lnSpc>
            </a:pP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6" name="TextBox 5"/>
          <p:cNvSpPr txBox="1"/>
          <p:nvPr/>
        </p:nvSpPr>
        <p:spPr>
          <a:xfrm>
            <a:off x="641481" y="533806"/>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2"/>
          <a:stretch>
            <a:fillRect/>
          </a:stretch>
        </p:blipFill>
        <p:spPr>
          <a:xfrm>
            <a:off x="6384035" y="1340375"/>
            <a:ext cx="1274174" cy="499915"/>
          </a:xfrm>
          <a:prstGeom prst="rect">
            <a:avLst/>
          </a:prstGeom>
        </p:spPr>
      </p:pic>
      <p:sp>
        <p:nvSpPr>
          <p:cNvPr id="9" name="TextBox 8"/>
          <p:cNvSpPr txBox="1"/>
          <p:nvPr/>
        </p:nvSpPr>
        <p:spPr>
          <a:xfrm>
            <a:off x="6528193" y="1777101"/>
            <a:ext cx="6097554"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 1       2       3       4       5       6       7       8       9      10</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7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486518" y="722907"/>
            <a:ext cx="10994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B050"/>
                </a:solidFill>
                <a:latin typeface="Times New Roman" panose="02020603050405020304" charset="0"/>
                <a:cs typeface="Times New Roman" panose="02020603050405020304" charset="0"/>
              </a:rPr>
              <a:t>1.break:</a:t>
            </a:r>
            <a:endParaRPr lang="en-IN" b="1">
              <a:solidFill>
                <a:srgbClr val="00B050"/>
              </a:solidFill>
              <a:latin typeface="Times New Roman" panose="02020603050405020304" charset="0"/>
              <a:cs typeface="Times New Roman" panose="02020603050405020304" charset="0"/>
            </a:endParaRPr>
          </a:p>
        </p:txBody>
      </p:sp>
      <p:sp>
        <p:nvSpPr>
          <p:cNvPr id="5" name="TextBox 4"/>
          <p:cNvSpPr txBox="1"/>
          <p:nvPr/>
        </p:nvSpPr>
        <p:spPr>
          <a:xfrm>
            <a:off x="603797" y="1036812"/>
            <a:ext cx="11212288" cy="23069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The break used in C has following advantages:</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Whenever the break is encountered inside a loop the loop is immediately terminated and the control resumes at the next statement following the loop.</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It can be used to terminate a case in the switch statement.</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If suppose we are using nested loops, and the break statement will stop the execution of the innermost loop and start executing the next line of code after the block.</a:t>
            </a:r>
            <a:endParaRPr lang="en-IN" sz="1600">
              <a:latin typeface="Times New Roman" panose="02020603050405020304" charset="0"/>
              <a:cs typeface="Times New Roman" panose="02020603050405020304" charset="0"/>
            </a:endParaRPr>
          </a:p>
        </p:txBody>
      </p:sp>
      <p:sp>
        <p:nvSpPr>
          <p:cNvPr id="6" name="Diamond 5"/>
          <p:cNvSpPr/>
          <p:nvPr/>
        </p:nvSpPr>
        <p:spPr>
          <a:xfrm>
            <a:off x="10616370" y="4988526"/>
            <a:ext cx="1348274" cy="852234"/>
          </a:xfrm>
          <a:prstGeom prst="diamond">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break</a:t>
            </a:r>
            <a:endParaRPr lang="en-IN" sz="1000">
              <a:latin typeface="Times New Roman" panose="02020603050405020304" charset="0"/>
              <a:cs typeface="Times New Roman" panose="02020603050405020304" charset="0"/>
            </a:endParaRPr>
          </a:p>
        </p:txBody>
      </p:sp>
      <p:sp>
        <p:nvSpPr>
          <p:cNvPr id="7" name="Rectangle 6"/>
          <p:cNvSpPr/>
          <p:nvPr/>
        </p:nvSpPr>
        <p:spPr>
          <a:xfrm>
            <a:off x="8552129" y="4200787"/>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Conditional Code</a:t>
            </a:r>
            <a:endParaRPr lang="en-IN" sz="1000">
              <a:solidFill>
                <a:schemeClr val="tx1"/>
              </a:solidFill>
              <a:latin typeface="Times New Roman" panose="02020603050405020304" charset="0"/>
              <a:cs typeface="Times New Roman" panose="02020603050405020304" charset="0"/>
            </a:endParaRPr>
          </a:p>
        </p:txBody>
      </p:sp>
      <p:sp>
        <p:nvSpPr>
          <p:cNvPr id="8" name="Diamond 7"/>
          <p:cNvSpPr/>
          <p:nvPr/>
        </p:nvSpPr>
        <p:spPr>
          <a:xfrm>
            <a:off x="8323991" y="4988526"/>
            <a:ext cx="1497101"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t>
            </a:r>
            <a:endParaRPr lang="en-IN" sz="1000">
              <a:latin typeface="Times New Roman" panose="02020603050405020304" charset="0"/>
              <a:cs typeface="Times New Roman" panose="02020603050405020304" charset="0"/>
            </a:endParaRPr>
          </a:p>
        </p:txBody>
      </p:sp>
      <p:sp>
        <p:nvSpPr>
          <p:cNvPr id="9" name="Oval 8"/>
          <p:cNvSpPr/>
          <p:nvPr/>
        </p:nvSpPr>
        <p:spPr>
          <a:xfrm>
            <a:off x="8710749" y="6315923"/>
            <a:ext cx="718457" cy="384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End</a:t>
            </a:r>
            <a:endParaRPr lang="en-IN" sz="1000">
              <a:solidFill>
                <a:schemeClr val="tx1"/>
              </a:solidFill>
              <a:latin typeface="Times New Roman" panose="02020603050405020304" charset="0"/>
              <a:cs typeface="Times New Roman" panose="02020603050405020304" charset="0"/>
            </a:endParaRPr>
          </a:p>
        </p:txBody>
      </p:sp>
      <p:sp>
        <p:nvSpPr>
          <p:cNvPr id="10" name="Oval 9"/>
          <p:cNvSpPr/>
          <p:nvPr/>
        </p:nvSpPr>
        <p:spPr>
          <a:xfrm>
            <a:off x="8705148" y="3528151"/>
            <a:ext cx="718457" cy="3125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Start</a:t>
            </a:r>
            <a:endParaRPr lang="en-IN" sz="1000">
              <a:solidFill>
                <a:schemeClr val="tx1"/>
              </a:solidFill>
              <a:latin typeface="Times New Roman" panose="02020603050405020304" charset="0"/>
              <a:cs typeface="Times New Roman" panose="02020603050405020304" charset="0"/>
            </a:endParaRPr>
          </a:p>
        </p:txBody>
      </p:sp>
      <p:cxnSp>
        <p:nvCxnSpPr>
          <p:cNvPr id="12" name="Straight Arrow Connector 11"/>
          <p:cNvCxnSpPr/>
          <p:nvPr/>
        </p:nvCxnSpPr>
        <p:spPr>
          <a:xfrm flipH="1">
            <a:off x="9069978" y="4513363"/>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a:off x="9069978" y="5840760"/>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9069977" y="3840727"/>
            <a:ext cx="0" cy="36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7909126" y="4371622"/>
            <a:ext cx="643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7909126" y="5414643"/>
            <a:ext cx="414865"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H="1">
            <a:off x="7909126" y="4371622"/>
            <a:ext cx="0" cy="1043021"/>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11286310" y="4357075"/>
            <a:ext cx="6096" cy="63145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7" idx="3"/>
          </p:cNvCxnSpPr>
          <p:nvPr/>
        </p:nvCxnSpPr>
        <p:spPr>
          <a:xfrm>
            <a:off x="9587827" y="4357075"/>
            <a:ext cx="1704579"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H="1">
            <a:off x="11286310" y="5840760"/>
            <a:ext cx="0" cy="64974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H="1">
            <a:off x="9423605" y="6490500"/>
            <a:ext cx="1862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7880169" y="4868086"/>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True</a:t>
            </a:r>
            <a:endParaRPr lang="en-IN" sz="900">
              <a:latin typeface="Times New Roman" panose="02020603050405020304" charset="0"/>
              <a:cs typeface="Times New Roman" panose="02020603050405020304" charset="0"/>
            </a:endParaRPr>
          </a:p>
        </p:txBody>
      </p:sp>
      <p:sp>
        <p:nvSpPr>
          <p:cNvPr id="46" name="TextBox 45"/>
          <p:cNvSpPr txBox="1"/>
          <p:nvPr/>
        </p:nvSpPr>
        <p:spPr>
          <a:xfrm>
            <a:off x="9007710" y="5961200"/>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False</a:t>
            </a:r>
            <a:endParaRPr lang="en-IN" sz="900">
              <a:latin typeface="Times New Roman" panose="02020603050405020304" charset="0"/>
              <a:cs typeface="Times New Roman" panose="02020603050405020304" charset="0"/>
            </a:endParaRPr>
          </a:p>
        </p:txBody>
      </p:sp>
      <p:sp>
        <p:nvSpPr>
          <p:cNvPr id="47" name="TextBox 46"/>
          <p:cNvSpPr txBox="1"/>
          <p:nvPr/>
        </p:nvSpPr>
        <p:spPr>
          <a:xfrm>
            <a:off x="7209330" y="3343485"/>
            <a:ext cx="13995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48" name="TextBox 47"/>
          <p:cNvSpPr txBox="1"/>
          <p:nvPr/>
        </p:nvSpPr>
        <p:spPr>
          <a:xfrm>
            <a:off x="764719" y="3586375"/>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49" name="TextBox 48"/>
          <p:cNvSpPr txBox="1"/>
          <p:nvPr/>
        </p:nvSpPr>
        <p:spPr>
          <a:xfrm>
            <a:off x="1205591" y="4200787"/>
            <a:ext cx="79076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break;</a:t>
            </a:r>
            <a:endParaRPr lang="en-IN">
              <a:latin typeface="Times New Roman" panose="02020603050405020304" charset="0"/>
              <a:cs typeface="Times New Roman" panose="02020603050405020304" charset="0"/>
            </a:endParaRPr>
          </a:p>
        </p:txBody>
      </p:sp>
      <p:sp>
        <p:nvSpPr>
          <p:cNvPr id="50" name="Rectangle 49"/>
          <p:cNvSpPr/>
          <p:nvPr/>
        </p:nvSpPr>
        <p:spPr>
          <a:xfrm>
            <a:off x="279332" y="131983"/>
            <a:ext cx="3702733"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2000" b="1" i="1">
                <a:solidFill>
                  <a:srgbClr val="00B050"/>
                </a:solidFill>
                <a:latin typeface="Times New Roman" panose="02020603050405020304" charset="0"/>
                <a:cs typeface="Times New Roman" panose="02020603050405020304" charset="0"/>
              </a:rPr>
              <a:t>3.Jumping control statements:</a:t>
            </a:r>
            <a:endParaRPr lang="en-IN" sz="2000" b="1" i="1">
              <a:solidFill>
                <a:srgbClr val="00B050"/>
              </a:solidFill>
            </a:endParaRPr>
          </a:p>
        </p:txBody>
      </p:sp>
    </p:spTree>
  </p:cSld>
  <p:clrMapOvr>
    <a:masterClrMapping/>
  </p:clrMapOvr>
  <p:transition/>
  <p:timing/>
</p:sld>
</file>

<file path=ppt/slides/slide7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p:cNvSpPr txBox="1"/>
          <p:nvPr/>
        </p:nvSpPr>
        <p:spPr>
          <a:xfrm>
            <a:off x="550901" y="548452"/>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sp>
        <p:nvSpPr>
          <p:cNvPr id="5" name="TextBox 4"/>
          <p:cNvSpPr txBox="1"/>
          <p:nvPr/>
        </p:nvSpPr>
        <p:spPr>
          <a:xfrm>
            <a:off x="623782" y="1052611"/>
            <a:ext cx="6359087" cy="56311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int main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int a = 10;                   </a:t>
            </a:r>
            <a:r>
              <a:rPr lang="en-IN" sz="1600">
                <a:solidFill>
                  <a:schemeClr val="accent1">
                    <a:lumMod val="40000"/>
                    <a:lumOff val="60000"/>
                  </a:schemeClr>
                </a:solidFill>
                <a:latin typeface="Times New Roman" panose="02020603050405020304" charset="0"/>
                <a:cs typeface="Times New Roman" panose="02020603050405020304" charset="0"/>
              </a:rPr>
              <a:t>  //local variable definition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while( a &lt; 20 )             </a:t>
            </a:r>
            <a:r>
              <a:rPr lang="en-IN" sz="1600">
                <a:solidFill>
                  <a:schemeClr val="accent1">
                    <a:lumMod val="40000"/>
                    <a:lumOff val="60000"/>
                  </a:schemeClr>
                </a:solidFill>
                <a:latin typeface="Times New Roman" panose="02020603050405020304" charset="0"/>
                <a:cs typeface="Times New Roman" panose="02020603050405020304" charset="0"/>
              </a:rPr>
              <a:t>//while loop execution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printf("value of a: %d\n", a);</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if( a &gt; 15)</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r>
              <a:rPr lang="en-IN" sz="1600">
                <a:solidFill>
                  <a:srgbClr val="92D050"/>
                </a:solidFill>
                <a:latin typeface="Times New Roman" panose="02020603050405020304" charset="0"/>
                <a:cs typeface="Times New Roman" panose="02020603050405020304" charset="0"/>
              </a:rPr>
              <a:t>break;                   </a:t>
            </a:r>
            <a:r>
              <a:rPr lang="en-IN" sz="1600">
                <a:solidFill>
                  <a:schemeClr val="accent1">
                    <a:lumMod val="40000"/>
                    <a:lumOff val="60000"/>
                  </a:schemeClr>
                </a:solidFill>
                <a:latin typeface="Times New Roman" panose="02020603050405020304" charset="0"/>
                <a:cs typeface="Times New Roman" panose="02020603050405020304" charset="0"/>
              </a:rPr>
              <a:t>//terminate the loop using break statement</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2"/>
          <a:stretch>
            <a:fillRect/>
          </a:stretch>
        </p:blipFill>
        <p:spPr>
          <a:xfrm>
            <a:off x="7242637" y="805426"/>
            <a:ext cx="1274174" cy="499915"/>
          </a:xfrm>
          <a:prstGeom prst="rect">
            <a:avLst/>
          </a:prstGeom>
        </p:spPr>
      </p:pic>
      <p:sp>
        <p:nvSpPr>
          <p:cNvPr id="8" name="TextBox 7"/>
          <p:cNvSpPr txBox="1"/>
          <p:nvPr/>
        </p:nvSpPr>
        <p:spPr>
          <a:xfrm>
            <a:off x="7242637" y="1305341"/>
            <a:ext cx="1661652" cy="175432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value of a: 10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11</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12</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13</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14</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15</a:t>
            </a:r>
            <a:endParaRPr lang="en-IN">
              <a:latin typeface="Times New Roman" panose="02020603050405020304" charset="0"/>
              <a:cs typeface="Times New Roman" panose="02020603050405020304" charset="0"/>
            </a:endParaRPr>
          </a:p>
        </p:txBody>
      </p:sp>
    </p:spTree>
  </p:cSld>
  <p:clrMapOvr>
    <a:masterClrMapping/>
  </p:clrMapOvr>
  <p:transition/>
  <p:timing/>
</p:sld>
</file>

<file path=ppt/slides/slide7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p:cNvSpPr txBox="1"/>
          <p:nvPr/>
        </p:nvSpPr>
        <p:spPr>
          <a:xfrm>
            <a:off x="435427" y="262094"/>
            <a:ext cx="135404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B050"/>
                </a:solidFill>
                <a:latin typeface="Times New Roman" panose="02020603050405020304" charset="0"/>
                <a:cs typeface="Times New Roman" panose="02020603050405020304" charset="0"/>
              </a:rPr>
              <a:t>2.continue:</a:t>
            </a:r>
            <a:endParaRPr lang="en-IN" b="1">
              <a:solidFill>
                <a:srgbClr val="00B050"/>
              </a:solidFill>
              <a:latin typeface="Times New Roman" panose="02020603050405020304" charset="0"/>
              <a:cs typeface="Times New Roman" panose="02020603050405020304" charset="0"/>
            </a:endParaRPr>
          </a:p>
        </p:txBody>
      </p:sp>
      <p:sp>
        <p:nvSpPr>
          <p:cNvPr id="3" name="TextBox 2"/>
          <p:cNvSpPr txBox="1"/>
          <p:nvPr/>
        </p:nvSpPr>
        <p:spPr>
          <a:xfrm>
            <a:off x="625957" y="3305275"/>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4" name="TextBox 3"/>
          <p:cNvSpPr txBox="1"/>
          <p:nvPr/>
        </p:nvSpPr>
        <p:spPr>
          <a:xfrm>
            <a:off x="6531443" y="3250616"/>
            <a:ext cx="13995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6" name="TextBox 5"/>
          <p:cNvSpPr txBox="1"/>
          <p:nvPr/>
        </p:nvSpPr>
        <p:spPr>
          <a:xfrm>
            <a:off x="678426" y="631426"/>
            <a:ext cx="10668000" cy="161480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The </a:t>
            </a:r>
            <a:r>
              <a:rPr lang="en-US" sz="1600" b="1" i="0">
                <a:solidFill>
                  <a:srgbClr val="000000"/>
                </a:solidFill>
                <a:effectLst/>
                <a:latin typeface="Times New Roman" panose="02020603050405020304" charset="0"/>
                <a:cs typeface="Times New Roman" panose="02020603050405020304" charset="0"/>
              </a:rPr>
              <a:t>continue</a:t>
            </a:r>
            <a:r>
              <a:rPr lang="en-US" sz="1600" b="0" i="0">
                <a:solidFill>
                  <a:srgbClr val="000000"/>
                </a:solidFill>
                <a:effectLst/>
                <a:latin typeface="Times New Roman" panose="02020603050405020304" charset="0"/>
                <a:cs typeface="Times New Roman" panose="02020603050405020304" charset="0"/>
              </a:rPr>
              <a:t> statement in C programming works same as  like the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statement. Difference is Instead of forcing termination, it forces the next iteration of the loop to take place, skips any code in between.</a:t>
            </a:r>
            <a:endParaRPr lang="en-US" sz="1600"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For the </a:t>
            </a:r>
            <a:r>
              <a:rPr lang="en-US" sz="1600" b="1" i="0">
                <a:solidFill>
                  <a:srgbClr val="000000"/>
                </a:solidFill>
                <a:effectLst/>
                <a:latin typeface="Times New Roman" panose="02020603050405020304" charset="0"/>
                <a:cs typeface="Times New Roman" panose="02020603050405020304" charset="0"/>
              </a:rPr>
              <a:t>for</a:t>
            </a:r>
            <a:r>
              <a:rPr lang="en-US" sz="1600" b="0" i="0">
                <a:solidFill>
                  <a:srgbClr val="000000"/>
                </a:solidFill>
                <a:effectLst/>
                <a:latin typeface="Times New Roman" panose="02020603050405020304" charset="0"/>
                <a:cs typeface="Times New Roman" panose="02020603050405020304" charset="0"/>
              </a:rPr>
              <a:t> loop, </a:t>
            </a:r>
            <a:r>
              <a:rPr lang="en-US" sz="1600" b="1" i="0">
                <a:solidFill>
                  <a:srgbClr val="000000"/>
                </a:solidFill>
                <a:effectLst/>
                <a:latin typeface="Times New Roman" panose="02020603050405020304" charset="0"/>
                <a:cs typeface="Times New Roman" panose="02020603050405020304" charset="0"/>
              </a:rPr>
              <a:t>continue</a:t>
            </a:r>
            <a:r>
              <a:rPr lang="en-US" sz="1600" b="0" i="0">
                <a:solidFill>
                  <a:srgbClr val="000000"/>
                </a:solidFill>
                <a:effectLst/>
                <a:latin typeface="Times New Roman" panose="02020603050405020304" charset="0"/>
                <a:cs typeface="Times New Roman" panose="02020603050405020304" charset="0"/>
              </a:rPr>
              <a:t> statement causes the conditional test and increment portions of the loop to execute.</a:t>
            </a:r>
            <a:endParaRPr lang="en-US" sz="1600"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 For the </a:t>
            </a:r>
            <a:r>
              <a:rPr lang="en-US" sz="1600" b="1" i="0">
                <a:solidFill>
                  <a:srgbClr val="000000"/>
                </a:solidFill>
                <a:effectLst/>
                <a:latin typeface="Times New Roman" panose="02020603050405020304" charset="0"/>
                <a:cs typeface="Times New Roman" panose="02020603050405020304" charset="0"/>
              </a:rPr>
              <a:t>while</a:t>
            </a:r>
            <a:r>
              <a:rPr lang="en-US" sz="1600" b="0" i="0">
                <a:solidFill>
                  <a:srgbClr val="000000"/>
                </a:solidFill>
                <a:effectLst/>
                <a:latin typeface="Times New Roman" panose="02020603050405020304" charset="0"/>
                <a:cs typeface="Times New Roman" panose="02020603050405020304" charset="0"/>
              </a:rPr>
              <a:t> and </a:t>
            </a:r>
            <a:r>
              <a:rPr lang="en-US" sz="1600" b="1" i="0">
                <a:solidFill>
                  <a:srgbClr val="000000"/>
                </a:solidFill>
                <a:effectLst/>
                <a:latin typeface="Times New Roman" panose="02020603050405020304" charset="0"/>
                <a:cs typeface="Times New Roman" panose="02020603050405020304" charset="0"/>
              </a:rPr>
              <a:t>do...while</a:t>
            </a:r>
            <a:r>
              <a:rPr lang="en-US" sz="1600" b="0" i="0">
                <a:solidFill>
                  <a:srgbClr val="000000"/>
                </a:solidFill>
                <a:effectLst/>
                <a:latin typeface="Times New Roman" panose="02020603050405020304" charset="0"/>
                <a:cs typeface="Times New Roman" panose="02020603050405020304" charset="0"/>
              </a:rPr>
              <a:t> loops, </a:t>
            </a:r>
            <a:r>
              <a:rPr lang="en-US" sz="1600" b="1" i="0">
                <a:solidFill>
                  <a:srgbClr val="000000"/>
                </a:solidFill>
                <a:effectLst/>
                <a:latin typeface="Times New Roman" panose="02020603050405020304" charset="0"/>
                <a:cs typeface="Times New Roman" panose="02020603050405020304" charset="0"/>
              </a:rPr>
              <a:t>continue</a:t>
            </a:r>
            <a:r>
              <a:rPr lang="en-US" sz="1600" b="0" i="0">
                <a:solidFill>
                  <a:srgbClr val="000000"/>
                </a:solidFill>
                <a:effectLst/>
                <a:latin typeface="Times New Roman" panose="02020603050405020304" charset="0"/>
                <a:cs typeface="Times New Roman" panose="02020603050405020304" charset="0"/>
              </a:rPr>
              <a:t> statement causes the program control to pass to the conditional tests</a:t>
            </a:r>
            <a:r>
              <a:rPr lang="en-US" b="0" i="0">
                <a:solidFill>
                  <a:srgbClr val="000000"/>
                </a:solidFill>
                <a:effectLst/>
                <a:latin typeface="Times New Roman" panose="02020603050405020304" charset="0"/>
                <a:cs typeface="Times New Roman" panose="02020603050405020304" charset="0"/>
              </a:rPr>
              <a:t>.</a:t>
            </a:r>
            <a:endParaRPr lang="en-US" b="0" i="0">
              <a:solidFill>
                <a:srgbClr val="000000"/>
              </a:solidFill>
              <a:effectLst/>
              <a:latin typeface="Times New Roman" panose="02020603050405020304" charset="0"/>
              <a:cs typeface="Times New Roman" panose="02020603050405020304" charset="0"/>
            </a:endParaRPr>
          </a:p>
        </p:txBody>
      </p:sp>
      <p:sp>
        <p:nvSpPr>
          <p:cNvPr id="7" name="Diamond 6"/>
          <p:cNvSpPr/>
          <p:nvPr/>
        </p:nvSpPr>
        <p:spPr>
          <a:xfrm>
            <a:off x="9967440" y="4978694"/>
            <a:ext cx="1348274" cy="852234"/>
          </a:xfrm>
          <a:prstGeom prst="diamond">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continue</a:t>
            </a:r>
            <a:endParaRPr lang="en-IN" sz="1000">
              <a:latin typeface="Times New Roman" panose="02020603050405020304" charset="0"/>
              <a:cs typeface="Times New Roman" panose="02020603050405020304" charset="0"/>
            </a:endParaRPr>
          </a:p>
        </p:txBody>
      </p:sp>
      <p:sp>
        <p:nvSpPr>
          <p:cNvPr id="8" name="Rectangle 7"/>
          <p:cNvSpPr/>
          <p:nvPr/>
        </p:nvSpPr>
        <p:spPr>
          <a:xfrm>
            <a:off x="7903199" y="4190955"/>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Conditional Code</a:t>
            </a:r>
            <a:endParaRPr lang="en-IN" sz="1000">
              <a:solidFill>
                <a:schemeClr val="tx1"/>
              </a:solidFill>
              <a:latin typeface="Times New Roman" panose="02020603050405020304" charset="0"/>
              <a:cs typeface="Times New Roman" panose="02020603050405020304" charset="0"/>
            </a:endParaRPr>
          </a:p>
        </p:txBody>
      </p:sp>
      <p:sp>
        <p:nvSpPr>
          <p:cNvPr id="9" name="Diamond 8"/>
          <p:cNvSpPr/>
          <p:nvPr/>
        </p:nvSpPr>
        <p:spPr>
          <a:xfrm>
            <a:off x="7675061" y="4978694"/>
            <a:ext cx="1497101"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t>
            </a:r>
            <a:endParaRPr lang="en-IN" sz="1000">
              <a:latin typeface="Times New Roman" panose="02020603050405020304" charset="0"/>
              <a:cs typeface="Times New Roman" panose="02020603050405020304" charset="0"/>
            </a:endParaRPr>
          </a:p>
        </p:txBody>
      </p:sp>
      <p:sp>
        <p:nvSpPr>
          <p:cNvPr id="10" name="Oval 9"/>
          <p:cNvSpPr/>
          <p:nvPr/>
        </p:nvSpPr>
        <p:spPr>
          <a:xfrm>
            <a:off x="8061819" y="6306091"/>
            <a:ext cx="718457" cy="384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End</a:t>
            </a:r>
            <a:endParaRPr lang="en-IN" sz="1000">
              <a:solidFill>
                <a:schemeClr val="tx1"/>
              </a:solidFill>
              <a:latin typeface="Times New Roman" panose="02020603050405020304" charset="0"/>
              <a:cs typeface="Times New Roman" panose="02020603050405020304" charset="0"/>
            </a:endParaRPr>
          </a:p>
        </p:txBody>
      </p:sp>
      <p:sp>
        <p:nvSpPr>
          <p:cNvPr id="11" name="Oval 10"/>
          <p:cNvSpPr/>
          <p:nvPr/>
        </p:nvSpPr>
        <p:spPr>
          <a:xfrm>
            <a:off x="8056218" y="3518319"/>
            <a:ext cx="718457" cy="3125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Start</a:t>
            </a:r>
            <a:endParaRPr lang="en-IN" sz="1000">
              <a:solidFill>
                <a:schemeClr val="tx1"/>
              </a:solidFill>
              <a:latin typeface="Times New Roman" panose="02020603050405020304" charset="0"/>
              <a:cs typeface="Times New Roman" panose="02020603050405020304" charset="0"/>
            </a:endParaRPr>
          </a:p>
        </p:txBody>
      </p:sp>
      <p:cxnSp>
        <p:nvCxnSpPr>
          <p:cNvPr id="12" name="Straight Arrow Connector 11"/>
          <p:cNvCxnSpPr/>
          <p:nvPr/>
        </p:nvCxnSpPr>
        <p:spPr>
          <a:xfrm flipH="1">
            <a:off x="8421048" y="4503531"/>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H="1">
            <a:off x="8421048" y="5830928"/>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8421047" y="3830895"/>
            <a:ext cx="0" cy="36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7260196" y="4361790"/>
            <a:ext cx="643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7260196" y="5404811"/>
            <a:ext cx="414865"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7260196" y="4361790"/>
            <a:ext cx="0" cy="104302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10637380" y="4347243"/>
            <a:ext cx="6096" cy="631451"/>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8" idx="3"/>
          </p:cNvCxnSpPr>
          <p:nvPr/>
        </p:nvCxnSpPr>
        <p:spPr>
          <a:xfrm>
            <a:off x="8938897" y="4347243"/>
            <a:ext cx="1704579"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p:cNvCxnSpPr>
            <a:stCxn id="7" idx="1"/>
          </p:cNvCxnSpPr>
          <p:nvPr/>
        </p:nvCxnSpPr>
        <p:spPr>
          <a:xfrm flipH="1">
            <a:off x="9172162" y="5404811"/>
            <a:ext cx="795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7231239" y="4858254"/>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True</a:t>
            </a:r>
            <a:endParaRPr lang="en-IN" sz="900">
              <a:latin typeface="Times New Roman" panose="02020603050405020304" charset="0"/>
              <a:cs typeface="Times New Roman" panose="02020603050405020304" charset="0"/>
            </a:endParaRPr>
          </a:p>
        </p:txBody>
      </p:sp>
      <p:sp>
        <p:nvSpPr>
          <p:cNvPr id="23" name="TextBox 22"/>
          <p:cNvSpPr txBox="1"/>
          <p:nvPr/>
        </p:nvSpPr>
        <p:spPr>
          <a:xfrm>
            <a:off x="8358780" y="5951368"/>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False</a:t>
            </a:r>
            <a:endParaRPr lang="en-IN" sz="900">
              <a:latin typeface="Times New Roman" panose="02020603050405020304" charset="0"/>
              <a:cs typeface="Times New Roman" panose="02020603050405020304" charset="0"/>
            </a:endParaRPr>
          </a:p>
        </p:txBody>
      </p:sp>
      <p:sp>
        <p:nvSpPr>
          <p:cNvPr id="25" name="TextBox 24"/>
          <p:cNvSpPr txBox="1"/>
          <p:nvPr/>
        </p:nvSpPr>
        <p:spPr>
          <a:xfrm>
            <a:off x="877001" y="3977911"/>
            <a:ext cx="103569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continue;</a:t>
            </a:r>
            <a:endParaRPr lang="en-IN">
              <a:latin typeface="Times New Roman" panose="02020603050405020304" charset="0"/>
              <a:cs typeface="Times New Roman" panose="02020603050405020304" charset="0"/>
            </a:endParaRPr>
          </a:p>
        </p:txBody>
      </p:sp>
    </p:spTree>
  </p:cSld>
  <p:clrMapOvr>
    <a:masterClrMapping/>
  </p:clrMapOvr>
  <p:transition/>
  <p:timing/>
</p:sld>
</file>

<file path=ppt/slides/slide7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p:cNvSpPr txBox="1"/>
          <p:nvPr/>
        </p:nvSpPr>
        <p:spPr>
          <a:xfrm>
            <a:off x="425171" y="799277"/>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2"/>
          <a:stretch>
            <a:fillRect/>
          </a:stretch>
        </p:blipFill>
        <p:spPr>
          <a:xfrm>
            <a:off x="7104985" y="775924"/>
            <a:ext cx="1274174" cy="499915"/>
          </a:xfrm>
          <a:prstGeom prst="rect">
            <a:avLst/>
          </a:prstGeom>
        </p:spPr>
      </p:pic>
      <p:sp>
        <p:nvSpPr>
          <p:cNvPr id="5" name="TextBox 4"/>
          <p:cNvSpPr txBox="1"/>
          <p:nvPr/>
        </p:nvSpPr>
        <p:spPr>
          <a:xfrm>
            <a:off x="609600" y="1312824"/>
            <a:ext cx="5034116" cy="452431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#include &lt;stdio.h&gt;</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int main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int a = 10;                      </a:t>
            </a:r>
            <a:r>
              <a:rPr lang="en-IN">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//local variable definition</a:t>
            </a:r>
            <a:endParaRPr lang="en-IN" sz="1400">
              <a:solidFill>
                <a:srgbClr val="FF000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do</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                              </a:t>
            </a:r>
            <a:r>
              <a:rPr lang="en-IN">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//do loop execution</a:t>
            </a:r>
            <a:endParaRPr lang="en-IN" sz="1400">
              <a:solidFill>
                <a:srgbClr val="FF000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if( a == 15)</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 = a + 1;                   </a:t>
            </a:r>
            <a:r>
              <a:rPr lang="en-IN" sz="1400">
                <a:solidFill>
                  <a:schemeClr val="accent1">
                    <a:lumMod val="40000"/>
                    <a:lumOff val="60000"/>
                  </a:schemeClr>
                </a:solidFill>
                <a:latin typeface="Times New Roman" panose="02020603050405020304" charset="0"/>
                <a:cs typeface="Times New Roman" panose="02020603050405020304" charset="0"/>
              </a:rPr>
              <a:t>//skip the iteration</a:t>
            </a:r>
            <a:endParaRPr lang="en-IN" sz="1400">
              <a:solidFill>
                <a:srgbClr val="FF000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r>
              <a:rPr lang="en-IN">
                <a:solidFill>
                  <a:srgbClr val="92D050"/>
                </a:solidFill>
                <a:latin typeface="Times New Roman" panose="02020603050405020304" charset="0"/>
                <a:cs typeface="Times New Roman" panose="02020603050405020304" charset="0"/>
              </a:rPr>
              <a:t>continue;</a:t>
            </a:r>
            <a:endParaRPr lang="en-IN">
              <a:solidFill>
                <a:srgbClr val="92D05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printf("value of a: %d\n", a);</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 while( a &lt; 20 );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return 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a:t>
            </a:r>
            <a:endParaRPr lang="en-IN">
              <a:latin typeface="Times New Roman" panose="02020603050405020304" charset="0"/>
              <a:cs typeface="Times New Roman" panose="02020603050405020304" charset="0"/>
            </a:endParaRPr>
          </a:p>
        </p:txBody>
      </p:sp>
      <p:sp>
        <p:nvSpPr>
          <p:cNvPr id="7" name="TextBox 6"/>
          <p:cNvSpPr txBox="1"/>
          <p:nvPr/>
        </p:nvSpPr>
        <p:spPr>
          <a:xfrm>
            <a:off x="7242636" y="1312824"/>
            <a:ext cx="1681316" cy="258532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value of a: 10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11</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12</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13</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14</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16</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17</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18</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19</a:t>
            </a:r>
            <a:endParaRPr lang="en-IN">
              <a:latin typeface="Times New Roman" panose="02020603050405020304" charset="0"/>
              <a:cs typeface="Times New Roman" panose="02020603050405020304" charset="0"/>
            </a:endParaRPr>
          </a:p>
        </p:txBody>
      </p:sp>
      <p:sp>
        <p:nvSpPr>
          <p:cNvPr id="8" name="TextBox 7"/>
          <p:cNvSpPr txBox="1"/>
          <p:nvPr/>
        </p:nvSpPr>
        <p:spPr>
          <a:xfrm>
            <a:off x="5004618" y="5977462"/>
            <a:ext cx="6951407"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b="1">
                <a:solidFill>
                  <a:srgbClr val="92D050"/>
                </a:solidFill>
                <a:latin typeface="Times New Roman" panose="02020603050405020304" charset="0"/>
                <a:cs typeface="Times New Roman" panose="02020603050405020304" charset="0"/>
              </a:rPr>
              <a:t>You can see in output 15 is not printed it got skipped and further loop continued.</a:t>
            </a:r>
            <a:endParaRPr lang="en-IN" sz="1600" b="1">
              <a:solidFill>
                <a:srgbClr val="92D050"/>
              </a:solidFill>
              <a:latin typeface="Times New Roman" panose="02020603050405020304" charset="0"/>
              <a:cs typeface="Times New Roman" panose="02020603050405020304" charset="0"/>
            </a:endParaRP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94970"/>
            <a:ext cx="10515600" cy="5782310"/>
          </a:xfrm>
        </p:spPr>
        <p:txBody>
          <a:bodyPr>
            <a:noAutofit/>
          </a:bodyPr>
          <a:lstStyle/>
          <a:p>
            <a:pPr marL="0" indent="0">
              <a:lnSpc>
                <a:spcPct val="150000"/>
              </a:lnSpc>
              <a:buNone/>
            </a:pPr>
            <a:r>
              <a:rPr lang="en-US" sz="1500">
                <a:solidFill>
                  <a:srgbClr val="FF0000"/>
                </a:solidFill>
                <a:latin typeface="Times New Roman" panose="02020603050405020304" charset="0"/>
                <a:cs typeface="Times New Roman" panose="02020603050405020304" charset="0"/>
              </a:rPr>
              <a:t>Uninitialized data segment</a:t>
            </a:r>
            <a:endParaRPr lang="en-US" sz="1500">
              <a:solidFill>
                <a:srgbClr val="FF0000"/>
              </a:solidFill>
              <a:latin typeface="Times New Roman" panose="02020603050405020304" charset="0"/>
              <a:cs typeface="Times New Roman" panose="02020603050405020304" charset="0"/>
            </a:endParaRPr>
          </a:p>
          <a:p>
            <a:pPr>
              <a:lnSpc>
                <a:spcPct val="150000"/>
              </a:lnSpc>
              <a:buFont typeface="Arial" pitchFamily="34" charset="0"/>
              <a:buChar char="•"/>
            </a:pPr>
            <a:r>
              <a:rPr lang="en-US" sz="1500">
                <a:latin typeface="Times New Roman" panose="02020603050405020304" charset="0"/>
                <a:cs typeface="Times New Roman" panose="02020603050405020304" charset="0"/>
              </a:rPr>
              <a:t>The uninitialized data segment is also known as a .bss segment that stores all the uninitialized global, local and external variables. </a:t>
            </a:r>
            <a:endParaRPr lang="en-US" sz="1500">
              <a:latin typeface="Times New Roman" panose="02020603050405020304" charset="0"/>
              <a:cs typeface="Times New Roman" panose="02020603050405020304" charset="0"/>
            </a:endParaRPr>
          </a:p>
          <a:p>
            <a:pPr>
              <a:lnSpc>
                <a:spcPct val="150000"/>
              </a:lnSpc>
              <a:buFont typeface="Arial" pitchFamily="34" charset="0"/>
              <a:buChar char="•"/>
            </a:pPr>
            <a:r>
              <a:rPr lang="en-US" sz="1500">
                <a:latin typeface="Times New Roman" panose="02020603050405020304" charset="0"/>
                <a:cs typeface="Times New Roman" panose="02020603050405020304" charset="0"/>
              </a:rPr>
              <a:t>If the global, static and external variables are not initialized, they are assigned with zero value by default.</a:t>
            </a:r>
            <a:endParaRPr lang="en-US" sz="1500">
              <a:latin typeface="Times New Roman" panose="02020603050405020304" charset="0"/>
              <a:cs typeface="Times New Roman" panose="02020603050405020304" charset="0"/>
            </a:endParaRPr>
          </a:p>
          <a:p>
            <a:pPr>
              <a:lnSpc>
                <a:spcPct val="150000"/>
              </a:lnSpc>
              <a:buFont typeface="Arial" pitchFamily="34" charset="0"/>
              <a:buChar char="•"/>
            </a:pPr>
            <a:r>
              <a:rPr lang="en-US" sz="1500">
                <a:latin typeface="Times New Roman" panose="02020603050405020304" charset="0"/>
                <a:cs typeface="Times New Roman" panose="02020603050405020304" charset="0"/>
              </a:rPr>
              <a:t>The .bss segment stands for Block Started by symbol.</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For example:-</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  #include&lt;stdio.h&gt;  </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char a;                              </a:t>
            </a:r>
            <a:r>
              <a:rPr lang="en-US" sz="1500">
                <a:solidFill>
                  <a:schemeClr val="accent1">
                    <a:lumMod val="60000"/>
                    <a:lumOff val="40000"/>
                  </a:schemeClr>
                </a:solidFill>
                <a:latin typeface="Times New Roman" panose="02020603050405020304" charset="0"/>
                <a:cs typeface="Times New Roman" panose="02020603050405020304" charset="0"/>
              </a:rPr>
              <a:t> // uninitialized global variable.</a:t>
            </a:r>
            <a:endParaRPr lang="en-US" sz="1500">
              <a:solidFill>
                <a:schemeClr val="accent1">
                  <a:lumMod val="60000"/>
                  <a:lumOff val="40000"/>
                </a:schemeClr>
              </a:solidFill>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int main()  </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    static int a;               </a:t>
            </a:r>
            <a:r>
              <a:rPr lang="en-US" sz="1500">
                <a:solidFill>
                  <a:schemeClr val="accent1"/>
                </a:solidFill>
                <a:latin typeface="Times New Roman" panose="02020603050405020304" charset="0"/>
                <a:cs typeface="Times New Roman" panose="02020603050405020304" charset="0"/>
              </a:rPr>
              <a:t>  </a:t>
            </a:r>
            <a:r>
              <a:rPr lang="en-US" sz="1500">
                <a:solidFill>
                  <a:schemeClr val="accent1">
                    <a:lumMod val="20000"/>
                    <a:lumOff val="80000"/>
                  </a:schemeClr>
                </a:solidFill>
                <a:latin typeface="Times New Roman" panose="02020603050405020304" charset="0"/>
                <a:cs typeface="Times New Roman" panose="02020603050405020304" charset="0"/>
              </a:rPr>
              <a:t> </a:t>
            </a:r>
            <a:r>
              <a:rPr lang="en-US" sz="1500">
                <a:solidFill>
                  <a:schemeClr val="accent1">
                    <a:lumMod val="60000"/>
                    <a:lumOff val="40000"/>
                  </a:schemeClr>
                </a:solidFill>
                <a:latin typeface="Times New Roman" panose="02020603050405020304" charset="0"/>
                <a:cs typeface="Times New Roman" panose="02020603050405020304" charset="0"/>
              </a:rPr>
              <a:t> // uninitialized static variable. </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    return 0;   </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p:txBody>
      </p:sp>
    </p:spTree>
  </p:cSld>
  <p:clrMapOvr>
    <a:masterClrMapping/>
  </p:clrMapOvr>
  <p:transition/>
  <p:timing/>
</p:sld>
</file>

<file path=ppt/slides/slide8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3359785" y="1988820"/>
            <a:ext cx="5412740" cy="11684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0">
                <a:latin typeface="Times New Roman" panose="02020603050405020304" charset="0"/>
                <a:cs typeface="Times New Roman" panose="02020603050405020304" charset="0"/>
              </a:rPr>
              <a:t>FUNCTIONS</a:t>
            </a:r>
            <a:endParaRPr lang="en-US" sz="7000">
              <a:latin typeface="Times New Roman" panose="02020603050405020304" charset="0"/>
              <a:cs typeface="Times New Roman" panose="02020603050405020304" charset="0"/>
            </a:endParaRPr>
          </a:p>
        </p:txBody>
      </p:sp>
    </p:spTree>
  </p:cSld>
  <p:clrMapOvr>
    <a:masterClrMapping/>
  </p:clrMapOvr>
  <p:transition/>
  <p:timing/>
</p:sld>
</file>

<file path=ppt/slides/slide8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1118235" y="384175"/>
            <a:ext cx="8096250" cy="37846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 Presentation Includes :</a:t>
            </a:r>
            <a:endParaRPr lang="en-US" sz="1600" b="1">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Introduction to functions</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Types of C functions</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Function naming rule in c</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Three main parts of function</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Categorized based on argument and return value</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Passing arguments</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Advantage of function</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Recursive function</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Macro’s in C</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983615" y="764540"/>
            <a:ext cx="4094480" cy="4603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Introduction : </a:t>
            </a:r>
            <a:endParaRPr lang="en-US" sz="2400" b="1">
              <a:latin typeface="Times New Roman" panose="02020603050405020304" charset="0"/>
              <a:cs typeface="Times New Roman" panose="02020603050405020304" charset="0"/>
            </a:endParaRPr>
          </a:p>
        </p:txBody>
      </p:sp>
      <p:sp>
        <p:nvSpPr>
          <p:cNvPr id="5" name="Text Box 4"/>
          <p:cNvSpPr txBox="1"/>
          <p:nvPr/>
        </p:nvSpPr>
        <p:spPr>
          <a:xfrm>
            <a:off x="933450" y="1772920"/>
            <a:ext cx="10900410" cy="15684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lnSpc>
                <a:spcPct val="150000"/>
              </a:lnSpc>
              <a:buFont typeface="Wingdings" panose="05000000000000000000" charset="0"/>
              <a:buChar char="q"/>
            </a:pPr>
            <a:r>
              <a:rPr lang="en-US" sz="1600">
                <a:latin typeface="Times New Roman" panose="02020603050405020304" charset="0"/>
                <a:cs typeface="Times New Roman" panose="02020603050405020304" charset="0"/>
                <a:sym typeface="+mn-ea"/>
              </a:rPr>
              <a:t>Function are used for divide a large code into module, due to this we can easily debug and maintain the code.</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q"/>
            </a:pPr>
            <a:r>
              <a:rPr lang="en-US" sz="1600">
                <a:latin typeface="Times New Roman" panose="02020603050405020304" charset="0"/>
                <a:cs typeface="Times New Roman" panose="02020603050405020304" charset="0"/>
              </a:rPr>
              <a:t>A function is a block of code which only runs when it is called. You can pass data, known as parameters, into a function.</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q"/>
            </a:pPr>
            <a:r>
              <a:rPr lang="en-US" sz="1600">
                <a:latin typeface="Times New Roman" panose="02020603050405020304" charset="0"/>
                <a:cs typeface="Times New Roman" panose="02020603050405020304" charset="0"/>
              </a:rPr>
              <a:t>Functions are used to perform certain actions, and they are important for reusing code: Define the code once, and use it many times.</a:t>
            </a:r>
            <a:endParaRPr lang="en-US" sz="1600">
              <a:latin typeface="Times New Roman" panose="02020603050405020304" charset="0"/>
              <a:cs typeface="Times New Roman" panose="02020603050405020304" charset="0"/>
            </a:endParaRPr>
          </a:p>
        </p:txBody>
      </p:sp>
      <p:sp>
        <p:nvSpPr>
          <p:cNvPr id="7" name="Text Box 6"/>
          <p:cNvSpPr txBox="1"/>
          <p:nvPr/>
        </p:nvSpPr>
        <p:spPr>
          <a:xfrm>
            <a:off x="933450" y="4184650"/>
            <a:ext cx="9562854" cy="15684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rPr>
              <a:t>Depending on whether a function is defined by the user or already included in C compilers, </a:t>
            </a:r>
            <a:r>
              <a:rPr lang="en-US" sz="1600" b="1">
                <a:latin typeface="Times New Roman" panose="02020603050405020304" charset="0"/>
                <a:cs typeface="Times New Roman" panose="02020603050405020304" charset="0"/>
              </a:rPr>
              <a:t>There Are Two Types Of Functions In C Programming</a:t>
            </a: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1.Standard library functions or pre-define function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2.User defined functions</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Rectangle 1"/>
          <p:cNvSpPr/>
          <p:nvPr/>
        </p:nvSpPr>
        <p:spPr>
          <a:xfrm>
            <a:off x="3853544" y="1371600"/>
            <a:ext cx="1922106" cy="503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2000">
                <a:solidFill>
                  <a:schemeClr val="tx1"/>
                </a:solidFill>
                <a:latin typeface="Times New Roman" panose="02020603050405020304" charset="0"/>
                <a:cs typeface="Times New Roman" panose="02020603050405020304" charset="0"/>
              </a:rPr>
              <a:t>Functions</a:t>
            </a:r>
            <a:endParaRPr lang="en-IN" sz="2000">
              <a:solidFill>
                <a:schemeClr val="tx1"/>
              </a:solidFill>
              <a:latin typeface="Times New Roman" panose="02020603050405020304" charset="0"/>
              <a:cs typeface="Times New Roman" panose="02020603050405020304" charset="0"/>
            </a:endParaRPr>
          </a:p>
        </p:txBody>
      </p:sp>
      <p:sp>
        <p:nvSpPr>
          <p:cNvPr id="3" name="Rectangle 2"/>
          <p:cNvSpPr/>
          <p:nvPr/>
        </p:nvSpPr>
        <p:spPr>
          <a:xfrm>
            <a:off x="1673291" y="3094653"/>
            <a:ext cx="1922106" cy="693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2000">
                <a:solidFill>
                  <a:schemeClr val="tx1"/>
                </a:solidFill>
                <a:latin typeface="Times New Roman" panose="02020603050405020304" charset="0"/>
                <a:cs typeface="Times New Roman" panose="02020603050405020304" charset="0"/>
              </a:rPr>
              <a:t>Library Functions</a:t>
            </a:r>
            <a:endParaRPr lang="en-IN" sz="2000">
              <a:solidFill>
                <a:schemeClr val="tx1"/>
              </a:solidFill>
              <a:latin typeface="Times New Roman" panose="02020603050405020304" charset="0"/>
              <a:cs typeface="Times New Roman" panose="02020603050405020304" charset="0"/>
            </a:endParaRPr>
          </a:p>
        </p:txBody>
      </p:sp>
      <p:sp>
        <p:nvSpPr>
          <p:cNvPr id="4" name="Rectangle 3"/>
          <p:cNvSpPr/>
          <p:nvPr/>
        </p:nvSpPr>
        <p:spPr>
          <a:xfrm>
            <a:off x="5775650" y="3094653"/>
            <a:ext cx="1922106" cy="693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2000">
                <a:solidFill>
                  <a:schemeClr val="tx1"/>
                </a:solidFill>
                <a:latin typeface="Times New Roman" panose="02020603050405020304" charset="0"/>
                <a:cs typeface="Times New Roman" panose="02020603050405020304" charset="0"/>
              </a:rPr>
              <a:t>User Defined Functions</a:t>
            </a:r>
            <a:endParaRPr lang="en-IN" sz="2000">
              <a:solidFill>
                <a:schemeClr val="tx1"/>
              </a:solidFill>
              <a:latin typeface="Times New Roman" panose="02020603050405020304" charset="0"/>
              <a:cs typeface="Times New Roman" panose="02020603050405020304" charset="0"/>
            </a:endParaRPr>
          </a:p>
        </p:txBody>
      </p:sp>
      <p:cxnSp>
        <p:nvCxnSpPr>
          <p:cNvPr id="6" name="Straight Connector 5"/>
          <p:cNvCxnSpPr/>
          <p:nvPr/>
        </p:nvCxnSpPr>
        <p:spPr>
          <a:xfrm flipH="1">
            <a:off x="1828800" y="378822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913890" y="3788410"/>
            <a:ext cx="1905" cy="139382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915887" y="4114800"/>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915887" y="4603102"/>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915887" y="5156718"/>
            <a:ext cx="559837" cy="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p:cNvSpPr/>
          <p:nvPr/>
        </p:nvSpPr>
        <p:spPr>
          <a:xfrm>
            <a:off x="2475724" y="3912637"/>
            <a:ext cx="110101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Predefined</a:t>
            </a:r>
            <a:endParaRPr lang="en-IN" sz="1400">
              <a:solidFill>
                <a:schemeClr val="tx1"/>
              </a:solidFill>
              <a:latin typeface="Times New Roman" panose="02020603050405020304" charset="0"/>
              <a:cs typeface="Times New Roman" panose="02020603050405020304" charset="0"/>
            </a:endParaRPr>
          </a:p>
        </p:txBody>
      </p:sp>
      <p:sp>
        <p:nvSpPr>
          <p:cNvPr id="15" name="Rectangle 14"/>
          <p:cNvSpPr/>
          <p:nvPr/>
        </p:nvSpPr>
        <p:spPr>
          <a:xfrm>
            <a:off x="2494386" y="4428930"/>
            <a:ext cx="245377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Declarations inside header files</a:t>
            </a:r>
            <a:endParaRPr lang="en-IN" sz="1400">
              <a:solidFill>
                <a:schemeClr val="tx1"/>
              </a:solidFill>
              <a:latin typeface="Times New Roman" panose="02020603050405020304" charset="0"/>
              <a:cs typeface="Times New Roman" panose="02020603050405020304" charset="0"/>
            </a:endParaRPr>
          </a:p>
        </p:txBody>
      </p:sp>
      <p:sp>
        <p:nvSpPr>
          <p:cNvPr id="16" name="Rectangle 15"/>
          <p:cNvSpPr/>
          <p:nvPr/>
        </p:nvSpPr>
        <p:spPr>
          <a:xfrm>
            <a:off x="2566035" y="4982845"/>
            <a:ext cx="2541905" cy="3638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err="1">
                <a:solidFill>
                  <a:schemeClr val="tx1"/>
                </a:solidFill>
                <a:latin typeface="Times New Roman" panose="02020603050405020304" charset="0"/>
                <a:cs typeface="Times New Roman" panose="02020603050405020304" charset="0"/>
                <a:sym typeface="+mn-ea"/>
              </a:rPr>
              <a:t>Eg: Printf ()</a:t>
            </a:r>
            <a:r>
              <a:rPr lang="en-US" altLang="en-IN" sz="1400">
                <a:solidFill>
                  <a:schemeClr val="tx1"/>
                </a:solidFill>
                <a:latin typeface="Times New Roman" panose="02020603050405020304" charset="0"/>
                <a:cs typeface="Times New Roman" panose="02020603050405020304" charset="0"/>
                <a:sym typeface="+mn-ea"/>
              </a:rPr>
              <a:t> , scanf(0</a:t>
            </a:r>
            <a:r>
              <a:rPr lang="en-IN" sz="1400">
                <a:solidFill>
                  <a:schemeClr val="tx1"/>
                </a:solidFill>
                <a:latin typeface="Times New Roman" panose="02020603050405020304" charset="0"/>
                <a:cs typeface="Times New Roman" panose="02020603050405020304" charset="0"/>
                <a:sym typeface="+mn-ea"/>
              </a:rPr>
              <a:t>..etc</a:t>
            </a:r>
            <a:endParaRPr lang="en-IN" sz="1400">
              <a:solidFill>
                <a:schemeClr val="tx1"/>
              </a:solidFill>
              <a:latin typeface="Times New Roman" panose="02020603050405020304" charset="0"/>
              <a:cs typeface="Times New Roman" panose="02020603050405020304" charset="0"/>
            </a:endParaRPr>
          </a:p>
        </p:txBody>
      </p:sp>
      <p:sp>
        <p:nvSpPr>
          <p:cNvPr id="17" name="Rectangle 16"/>
          <p:cNvSpPr/>
          <p:nvPr/>
        </p:nvSpPr>
        <p:spPr>
          <a:xfrm>
            <a:off x="2475723" y="5528387"/>
            <a:ext cx="137782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endParaRPr lang="en-IN" sz="1400">
              <a:solidFill>
                <a:schemeClr val="tx1"/>
              </a:solidFill>
              <a:latin typeface="Times New Roman" panose="02020603050405020304" charset="0"/>
              <a:cs typeface="Times New Roman" panose="02020603050405020304" charset="0"/>
            </a:endParaRPr>
          </a:p>
        </p:txBody>
      </p:sp>
      <p:cxnSp>
        <p:nvCxnSpPr>
          <p:cNvPr id="18" name="Straight Connector 17"/>
          <p:cNvCxnSpPr/>
          <p:nvPr/>
        </p:nvCxnSpPr>
        <p:spPr>
          <a:xfrm flipH="1">
            <a:off x="6096000" y="3788229"/>
            <a:ext cx="0" cy="1194315"/>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6096000" y="4295191"/>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6096000" y="4982544"/>
            <a:ext cx="559837" cy="0"/>
          </a:xfrm>
          <a:prstGeom prst="line">
            <a:avLst/>
          </a:prstGeom>
        </p:spPr>
        <p:style>
          <a:lnRef idx="1">
            <a:schemeClr val="dk1"/>
          </a:lnRef>
          <a:fillRef idx="0">
            <a:schemeClr val="dk1"/>
          </a:fillRef>
          <a:effectRef idx="0">
            <a:schemeClr val="dk1"/>
          </a:effectRef>
          <a:fontRef idx="minor">
            <a:schemeClr val="tx1"/>
          </a:fontRef>
        </p:style>
      </p:cxnSp>
      <p:sp>
        <p:nvSpPr>
          <p:cNvPr id="22" name="Rectangle 21"/>
          <p:cNvSpPr/>
          <p:nvPr/>
        </p:nvSpPr>
        <p:spPr>
          <a:xfrm>
            <a:off x="6655836" y="4825482"/>
            <a:ext cx="2146039"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Reduced complexity of program</a:t>
            </a:r>
            <a:endParaRPr lang="en-IN" sz="1400">
              <a:solidFill>
                <a:schemeClr val="tx1"/>
              </a:solidFill>
              <a:latin typeface="Times New Roman" panose="02020603050405020304" charset="0"/>
              <a:cs typeface="Times New Roman" panose="02020603050405020304" charset="0"/>
            </a:endParaRPr>
          </a:p>
        </p:txBody>
      </p:sp>
      <p:sp>
        <p:nvSpPr>
          <p:cNvPr id="23" name="Rectangle 22"/>
          <p:cNvSpPr/>
          <p:nvPr/>
        </p:nvSpPr>
        <p:spPr>
          <a:xfrm>
            <a:off x="6708709" y="4065037"/>
            <a:ext cx="1483569"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Created by user</a:t>
            </a:r>
            <a:endParaRPr lang="en-IN" sz="1400">
              <a:solidFill>
                <a:schemeClr val="tx1"/>
              </a:solidFill>
              <a:latin typeface="Times New Roman" panose="02020603050405020304" charset="0"/>
              <a:cs typeface="Times New Roman" panose="02020603050405020304" charset="0"/>
            </a:endParaRPr>
          </a:p>
        </p:txBody>
      </p:sp>
      <p:cxnSp>
        <p:nvCxnSpPr>
          <p:cNvPr id="25" name="Straight Arrow Connector 24"/>
          <p:cNvCxnSpPr>
            <a:stCxn id="2" idx="2"/>
            <a:endCxn id="3" idx="0"/>
          </p:cNvCxnSpPr>
          <p:nvPr/>
        </p:nvCxnSpPr>
        <p:spPr>
          <a:xfrm flipH="1">
            <a:off x="2634344" y="1875453"/>
            <a:ext cx="2180253"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 idx="2"/>
            <a:endCxn id="4" idx="0"/>
          </p:cNvCxnSpPr>
          <p:nvPr/>
        </p:nvCxnSpPr>
        <p:spPr>
          <a:xfrm>
            <a:off x="4814597" y="1875453"/>
            <a:ext cx="1922106"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timing/>
</p:sld>
</file>

<file path=ppt/slides/slide8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1034415" y="1024890"/>
            <a:ext cx="10123170" cy="230695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nSpc>
                <a:spcPct val="100000"/>
              </a:lnSpc>
              <a:buFont typeface="Wingdings" panose="05000000000000000000" charset="0"/>
              <a:buNone/>
            </a:pPr>
            <a:r>
              <a:rPr lang="en-US">
                <a:latin typeface="Times New Roman" panose="02020603050405020304" charset="0"/>
                <a:cs typeface="Times New Roman" panose="02020603050405020304" charset="0"/>
              </a:rPr>
              <a:t>A function name must begin with an alphabetic letter or the underscore _ character, but the other characters in the name can be chosen from the following groups:</a:t>
            </a:r>
            <a:endParaRPr lang="en-US">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a:latin typeface="Times New Roman" panose="02020603050405020304" charset="0"/>
                <a:cs typeface="Times New Roman" panose="02020603050405020304" charset="0"/>
              </a:rPr>
              <a:t>Any lower-case letter from a to z</a:t>
            </a:r>
            <a:endParaRPr lang="en-US">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a:latin typeface="Times New Roman" panose="02020603050405020304" charset="0"/>
                <a:cs typeface="Times New Roman" panose="02020603050405020304" charset="0"/>
              </a:rPr>
              <a:t>Any upper-case letter from A to Z</a:t>
            </a:r>
            <a:endParaRPr lang="en-US">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a:latin typeface="Times New Roman" panose="02020603050405020304" charset="0"/>
                <a:cs typeface="Times New Roman" panose="02020603050405020304" charset="0"/>
              </a:rPr>
              <a:t>Any digit from 0 to 9</a:t>
            </a:r>
            <a:endParaRPr lang="en-US">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a:latin typeface="Times New Roman" panose="02020603050405020304" charset="0"/>
                <a:cs typeface="Times New Roman" panose="02020603050405020304" charset="0"/>
              </a:rPr>
              <a:t>The underscore character </a:t>
            </a:r>
            <a:endParaRPr lang="en-US">
              <a:latin typeface="Times New Roman" panose="02020603050405020304" charset="0"/>
              <a:cs typeface="Times New Roman" panose="02020603050405020304" charset="0"/>
            </a:endParaRPr>
          </a:p>
        </p:txBody>
      </p:sp>
      <p:sp>
        <p:nvSpPr>
          <p:cNvPr id="5" name="Text Box 4"/>
          <p:cNvSpPr txBox="1"/>
          <p:nvPr/>
        </p:nvSpPr>
        <p:spPr>
          <a:xfrm>
            <a:off x="1033780" y="3754755"/>
            <a:ext cx="7198360" cy="26765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The general form of a function definition in C</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return_data_type   function_name(parameter list)</a:t>
            </a:r>
            <a:endParaRPr lang="en-US" sz="1600">
              <a:latin typeface="Times New Roman" panose="02020603050405020304" charset="0"/>
              <a:cs typeface="Times New Roman" panose="02020603050405020304" charset="0"/>
            </a:endParaRPr>
          </a:p>
          <a:p>
            <a:pPr algn="just">
              <a:lnSpc>
                <a:spcPct val="150000"/>
              </a:lnSpc>
            </a:pP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 body of the function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6" name="Text Box 5"/>
          <p:cNvSpPr txBox="1"/>
          <p:nvPr/>
        </p:nvSpPr>
        <p:spPr>
          <a:xfrm>
            <a:off x="1034415" y="449580"/>
            <a:ext cx="389128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sym typeface="+mn-ea"/>
              </a:rPr>
              <a:t>Function naming </a:t>
            </a:r>
            <a:r>
              <a:rPr lang="en-US" sz="2200" b="1">
                <a:latin typeface="Times New Roman" panose="02020603050405020304" charset="0"/>
                <a:cs typeface="Times New Roman" panose="02020603050405020304" charset="0"/>
                <a:sym typeface="+mn-ea"/>
              </a:rPr>
              <a:t>rule </a:t>
            </a:r>
            <a:r>
              <a:rPr lang="en-US" sz="2000" b="1">
                <a:latin typeface="Times New Roman" panose="02020603050405020304" charset="0"/>
                <a:cs typeface="Times New Roman" panose="02020603050405020304" charset="0"/>
                <a:sym typeface="+mn-ea"/>
              </a:rPr>
              <a:t>in c</a:t>
            </a:r>
            <a:endParaRPr lang="en-US" sz="2000" b="1"/>
          </a:p>
        </p:txBody>
      </p:sp>
    </p:spTree>
  </p:cSld>
  <p:clrMapOvr>
    <a:masterClrMapping/>
  </p:clrMapOvr>
  <p:transition/>
  <p:timing/>
</p:sld>
</file>

<file path=ppt/slides/slide8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Text Box 2"/>
          <p:cNvSpPr txBox="1"/>
          <p:nvPr/>
        </p:nvSpPr>
        <p:spPr>
          <a:xfrm>
            <a:off x="767715" y="908685"/>
            <a:ext cx="11280775" cy="26765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gn="just">
              <a:lnSpc>
                <a:spcPct val="150000"/>
              </a:lnSpc>
              <a:buFont typeface="Wingdings" panose="05000000000000000000" charset="0"/>
              <a:buNone/>
            </a:pPr>
            <a:r>
              <a:rPr lang="en-US" sz="1600" b="1">
                <a:latin typeface="Times New Roman" panose="02020603050405020304" charset="0"/>
                <a:cs typeface="Times New Roman" panose="02020603050405020304" charset="0"/>
                <a:sym typeface="+mn-ea"/>
              </a:rPr>
              <a:t>Parts of user-defined function in C</a:t>
            </a:r>
            <a:endParaRPr lang="en-US" sz="1600" b="1">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Function declaration     return_Type function_Name(parameter1,parameter2,......);</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function call                  function_Name(Argument list);</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Function definition            </a:t>
            </a:r>
            <a:r>
              <a:rPr lang="en-US" sz="1600">
                <a:latin typeface="Times New Roman" panose="02020603050405020304" charset="0"/>
                <a:cs typeface="Times New Roman" panose="02020603050405020304" charset="0"/>
                <a:sym typeface="+mn-ea"/>
              </a:rPr>
              <a:t>return_Type function_name(parameter_1, parameter_2,....)</a:t>
            </a:r>
            <a:endParaRPr lang="en-US" sz="1600">
              <a:latin typeface="Times New Roman" panose="02020603050405020304" charset="0"/>
              <a:cs typeface="Times New Roman" panose="02020603050405020304" charset="0"/>
            </a:endParaRPr>
          </a:p>
          <a:p>
            <a:pPr lvl="7" indent="0" algn="just">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lvl="7" indent="0" algn="just">
              <a:lnSpc>
                <a:spcPct val="150000"/>
              </a:lnSpc>
              <a:buNone/>
            </a:pPr>
            <a:r>
              <a:rPr lang="en-US" sz="1600">
                <a:solidFill>
                  <a:schemeClr val="accent1">
                    <a:lumMod val="40000"/>
                    <a:lumOff val="60000"/>
                  </a:schemeClr>
                </a:solidFill>
                <a:latin typeface="Times New Roman" panose="02020603050405020304" charset="0"/>
                <a:cs typeface="Times New Roman" panose="02020603050405020304" charset="0"/>
                <a:sym typeface="+mn-ea"/>
              </a:rPr>
              <a:t>//body of the function </a:t>
            </a:r>
            <a:endParaRPr lang="en-US" sz="1600">
              <a:solidFill>
                <a:schemeClr val="accent1">
                  <a:lumMod val="40000"/>
                  <a:lumOff val="60000"/>
                </a:schemeClr>
              </a:solidFill>
              <a:latin typeface="Times New Roman" panose="02020603050405020304" charset="0"/>
              <a:cs typeface="Times New Roman" panose="02020603050405020304" charset="0"/>
            </a:endParaRPr>
          </a:p>
          <a:p>
            <a:pPr lvl="7" indent="0" algn="just">
              <a:lnSpc>
                <a:spcPct val="150000"/>
              </a:lnSpc>
              <a:buNone/>
            </a:pP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p:txBody>
      </p:sp>
      <p:sp>
        <p:nvSpPr>
          <p:cNvPr id="6" name="Text Box 5"/>
          <p:cNvSpPr txBox="1"/>
          <p:nvPr/>
        </p:nvSpPr>
        <p:spPr>
          <a:xfrm>
            <a:off x="983615" y="3789045"/>
            <a:ext cx="9428480" cy="19380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Types of the user-defined function in C language</a:t>
            </a:r>
            <a:endParaRPr lang="en-US" sz="1600" b="1">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ü"/>
            </a:pPr>
            <a:r>
              <a:rPr lang="en-US" sz="1600">
                <a:latin typeface="Times New Roman" panose="02020603050405020304" charset="0"/>
                <a:cs typeface="Times New Roman" panose="02020603050405020304" charset="0"/>
                <a:sym typeface="+mn-ea"/>
              </a:rPr>
              <a:t>function with a return value and with an argument</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ü"/>
            </a:pPr>
            <a:r>
              <a:rPr lang="en-US" sz="1600">
                <a:latin typeface="Times New Roman" panose="02020603050405020304" charset="0"/>
                <a:cs typeface="Times New Roman" panose="02020603050405020304" charset="0"/>
                <a:sym typeface="+mn-ea"/>
              </a:rPr>
              <a:t>function with a return value and without argument</a:t>
            </a:r>
            <a:endParaRPr lang="en-US" sz="1600">
              <a:latin typeface="Times New Roman" panose="02020603050405020304" charset="0"/>
              <a:cs typeface="Times New Roman" panose="02020603050405020304" charset="0"/>
              <a:sym typeface="+mn-ea"/>
            </a:endParaRPr>
          </a:p>
          <a:p>
            <a:pPr marL="342900" indent="-342900" algn="just">
              <a:lnSpc>
                <a:spcPct val="150000"/>
              </a:lnSpc>
              <a:buFont typeface="Wingdings" panose="05000000000000000000" charset="0"/>
              <a:buChar char="ü"/>
            </a:pPr>
            <a:r>
              <a:rPr lang="en-US" sz="1600">
                <a:latin typeface="Times New Roman" panose="02020603050405020304" charset="0"/>
                <a:cs typeface="Times New Roman" panose="02020603050405020304" charset="0"/>
                <a:sym typeface="+mn-ea"/>
              </a:rPr>
              <a:t>function with no return value and with an argument</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ü"/>
            </a:pPr>
            <a:r>
              <a:rPr lang="en-US" sz="1600">
                <a:latin typeface="Times New Roman" panose="02020603050405020304" charset="0"/>
                <a:cs typeface="Times New Roman" panose="02020603050405020304" charset="0"/>
              </a:rPr>
              <a:t>function with no return value and without argument</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702945" y="929640"/>
            <a:ext cx="10477500" cy="526224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sym typeface="+mn-ea"/>
              </a:rPr>
              <a:t>#include&lt;stdio.h&gt;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int add( int , int ) ;</a:t>
            </a:r>
            <a:r>
              <a:rPr lang="en-US" sz="1600">
                <a:solidFill>
                  <a:schemeClr val="accent1">
                    <a:lumMod val="40000"/>
                    <a:lumOff val="60000"/>
                  </a:schemeClr>
                </a:solidFill>
                <a:latin typeface="Times New Roman" panose="02020603050405020304" charset="0"/>
                <a:cs typeface="Times New Roman" panose="02020603050405020304" charset="0"/>
                <a:sym typeface="+mn-ea"/>
              </a:rPr>
              <a:t>                         //function declaration</a:t>
            </a:r>
            <a:endParaRPr lang="en-US" sz="1600">
              <a:solidFill>
                <a:schemeClr val="accent1">
                  <a:lumMod val="40000"/>
                  <a:lumOff val="60000"/>
                </a:schemeClr>
              </a:solidFill>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int main(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int a = 5 , b = 10 , result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result = add( a , b ) ;               </a:t>
            </a:r>
            <a:r>
              <a:rPr lang="en-US" sz="1600">
                <a:solidFill>
                  <a:schemeClr val="accent1">
                    <a:lumMod val="40000"/>
                    <a:lumOff val="60000"/>
                  </a:schemeClr>
                </a:solidFill>
                <a:latin typeface="Times New Roman" panose="02020603050405020304" charset="0"/>
                <a:cs typeface="Times New Roman" panose="02020603050405020304" charset="0"/>
                <a:sym typeface="+mn-ea"/>
              </a:rPr>
              <a:t> //function call   and actual argument these are</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printf( "%d" , result)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int add( int a , int b )                   </a:t>
            </a:r>
            <a:r>
              <a:rPr lang="en-US" sz="1600">
                <a:solidFill>
                  <a:schemeClr val="accent1">
                    <a:lumMod val="40000"/>
                    <a:lumOff val="60000"/>
                  </a:schemeClr>
                </a:solidFill>
                <a:latin typeface="Times New Roman" panose="02020603050405020304" charset="0"/>
                <a:cs typeface="Times New Roman" panose="02020603050405020304" charset="0"/>
                <a:sym typeface="+mn-ea"/>
              </a:rPr>
              <a:t>//function definition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int c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c = a + b ;                     </a:t>
            </a:r>
            <a:r>
              <a:rPr lang="en-US" sz="1600">
                <a:solidFill>
                  <a:schemeClr val="accent1">
                    <a:lumMod val="40000"/>
                    <a:lumOff val="60000"/>
                  </a:schemeClr>
                </a:solidFill>
                <a:latin typeface="Times New Roman" panose="02020603050405020304" charset="0"/>
                <a:cs typeface="Times New Roman" panose="02020603050405020304" charset="0"/>
                <a:sym typeface="+mn-ea"/>
              </a:rPr>
              <a:t>        //These are formal parameter</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return c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p:txBody>
      </p:sp>
      <p:sp>
        <p:nvSpPr>
          <p:cNvPr id="5" name="Text Box 4"/>
          <p:cNvSpPr txBox="1"/>
          <p:nvPr/>
        </p:nvSpPr>
        <p:spPr>
          <a:xfrm>
            <a:off x="570865" y="314325"/>
            <a:ext cx="791337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1.function with a return value and with an argument</a:t>
            </a:r>
            <a:endParaRPr lang="en-US" sz="2200" b="1"/>
          </a:p>
        </p:txBody>
      </p:sp>
      <p:sp>
        <p:nvSpPr>
          <p:cNvPr id="2" name="Text Box 1"/>
          <p:cNvSpPr txBox="1"/>
          <p:nvPr/>
        </p:nvSpPr>
        <p:spPr>
          <a:xfrm>
            <a:off x="7534275" y="4018280"/>
            <a:ext cx="230632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69620" y="993140"/>
            <a:ext cx="10653395" cy="526224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int add(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int result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result = add(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printf( "%d" , result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int add(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int a = 5 , b = 10 , c ; </a:t>
            </a:r>
            <a:r>
              <a:rPr lang="en-US" sz="1600">
                <a:solidFill>
                  <a:schemeClr val="accent1">
                    <a:lumMod val="40000"/>
                    <a:lumOff val="60000"/>
                  </a:schemeClr>
                </a:solidFill>
                <a:latin typeface="Times New Roman" panose="02020603050405020304" charset="0"/>
                <a:cs typeface="Times New Roman" panose="02020603050405020304" charset="0"/>
              </a:rPr>
              <a:t> //no argument passing so declare and initilize here only</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c = a + b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return c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88010" y="311785"/>
            <a:ext cx="880745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2.function with a return value and without an argument</a:t>
            </a:r>
            <a:endParaRPr lang="en-US" sz="2200" b="1"/>
          </a:p>
        </p:txBody>
      </p:sp>
      <p:sp>
        <p:nvSpPr>
          <p:cNvPr id="4" name="Text Box 3"/>
          <p:cNvSpPr txBox="1"/>
          <p:nvPr/>
        </p:nvSpPr>
        <p:spPr>
          <a:xfrm>
            <a:off x="9048115" y="4509135"/>
            <a:ext cx="230632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  15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1015365" y="1196340"/>
            <a:ext cx="9759315" cy="48926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void add( int a , int b) ;                </a:t>
            </a:r>
            <a:r>
              <a:rPr lang="en-US" sz="1600">
                <a:solidFill>
                  <a:schemeClr val="accent1">
                    <a:lumMod val="40000"/>
                    <a:lumOff val="60000"/>
                  </a:schemeClr>
                </a:solidFill>
                <a:latin typeface="Times New Roman" panose="02020603050405020304" charset="0"/>
                <a:cs typeface="Times New Roman" panose="02020603050405020304" charset="0"/>
                <a:sym typeface="+mn-ea"/>
              </a:rPr>
              <a:t> //variable name is optional to written</a:t>
            </a:r>
            <a:endParaRPr lang="en-US" sz="1600">
              <a:solidFill>
                <a:schemeClr val="accent1">
                  <a:lumMod val="60000"/>
                  <a:lumOff val="4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5 , b = 10 , result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add( a , b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add( int a , int b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c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c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"%d" , c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835025" y="651510"/>
            <a:ext cx="779589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3.function without a return value and with an argument</a:t>
            </a:r>
            <a:endParaRPr lang="en-US" sz="2200" b="1"/>
          </a:p>
        </p:txBody>
      </p:sp>
      <p:sp>
        <p:nvSpPr>
          <p:cNvPr id="4" name="Text Box 3"/>
          <p:cNvSpPr txBox="1"/>
          <p:nvPr/>
        </p:nvSpPr>
        <p:spPr>
          <a:xfrm>
            <a:off x="7104380" y="4509135"/>
            <a:ext cx="230632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15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1333500" y="1429385"/>
            <a:ext cx="9744710" cy="452310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add(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add( ) ;                          </a:t>
            </a:r>
            <a:r>
              <a:rPr lang="en-US" sz="1600">
                <a:solidFill>
                  <a:schemeClr val="accent1">
                    <a:lumMod val="40000"/>
                    <a:lumOff val="60000"/>
                  </a:schemeClr>
                </a:solidFill>
                <a:latin typeface="Times New Roman" panose="02020603050405020304" charset="0"/>
                <a:cs typeface="Times New Roman" panose="02020603050405020304" charset="0"/>
              </a:rPr>
              <a:t>  //function call </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add(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5 , b = 10 , c ;   </a:t>
            </a:r>
            <a:r>
              <a:rPr lang="en-US" sz="1600">
                <a:solidFill>
                  <a:schemeClr val="accent1">
                    <a:lumMod val="40000"/>
                    <a:lumOff val="60000"/>
                  </a:schemeClr>
                </a:solidFill>
                <a:latin typeface="Times New Roman" panose="02020603050405020304" charset="0"/>
                <a:cs typeface="Times New Roman" panose="02020603050405020304" charset="0"/>
              </a:rPr>
              <a:t>//without return type and no argument pass</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c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"%d" , c ) ;     </a:t>
            </a:r>
            <a:r>
              <a:rPr lang="en-US" sz="1600">
                <a:solidFill>
                  <a:schemeClr val="accent1">
                    <a:lumMod val="40000"/>
                    <a:lumOff val="60000"/>
                  </a:schemeClr>
                </a:solidFill>
                <a:latin typeface="Times New Roman" panose="02020603050405020304" charset="0"/>
                <a:cs typeface="Times New Roman" panose="02020603050405020304" charset="0"/>
              </a:rPr>
              <a:t> //without return type so printf in userdefined function only</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1172210" y="563245"/>
            <a:ext cx="791210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4.function without a return value and without an argument</a:t>
            </a:r>
            <a:endParaRPr lang="en-US" sz="2200" b="1"/>
          </a:p>
        </p:txBody>
      </p:sp>
      <p:sp>
        <p:nvSpPr>
          <p:cNvPr id="4" name="Text Box 3"/>
          <p:cNvSpPr txBox="1"/>
          <p:nvPr/>
        </p:nvSpPr>
        <p:spPr>
          <a:xfrm>
            <a:off x="8771890" y="4004945"/>
            <a:ext cx="230632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  15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51815"/>
            <a:ext cx="10515600" cy="5625465"/>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Initialized data segment</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An initialized data segment is also known as the data segment.</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 A data segment is a virtual address space of a program that contains all the global and static variables which are explicitly initialized by the programmer.</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#include&lt;stdio.h&gt;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char string[] = "Hello world";  </a:t>
            </a:r>
            <a:r>
              <a:rPr lang="en-US" sz="1600">
                <a:solidFill>
                  <a:schemeClr val="accent1">
                    <a:lumMod val="60000"/>
                    <a:lumOff val="40000"/>
                  </a:schemeClr>
                </a:solidFill>
                <a:latin typeface="Times New Roman" panose="02020603050405020304" charset="0"/>
                <a:cs typeface="Times New Roman" panose="02020603050405020304" charset="0"/>
              </a:rPr>
              <a:t>// global variable stored in initialized data segment.</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static int i = 90;                     </a:t>
            </a:r>
            <a:r>
              <a:rPr lang="en-US" sz="1600">
                <a:solidFill>
                  <a:schemeClr val="accent1">
                    <a:lumMod val="60000"/>
                    <a:lumOff val="40000"/>
                  </a:schemeClr>
                </a:solidFill>
                <a:latin typeface="Times New Roman" panose="02020603050405020304" charset="0"/>
                <a:cs typeface="Times New Roman" panose="02020603050405020304" charset="0"/>
              </a:rPr>
              <a:t>// static variable stored in initialized data segment. </a:t>
            </a:r>
            <a:endParaRPr lang="en-US" sz="1600">
              <a:solidFill>
                <a:schemeClr val="accent1">
                  <a:lumMod val="60000"/>
                  <a:lumOff val="40000"/>
                </a:schemeClr>
              </a:solidFill>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9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911225" y="548640"/>
            <a:ext cx="8539480" cy="1198880"/>
          </a:xfrm>
          <a:prstGeom prst="rect">
            <a:avLst/>
          </a:prstGeom>
          <a:noFill/>
        </p:spPr>
        <p:txBody>
          <a:bodyPr wrap="square"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rPr>
              <a:t>There are two methods to pass the data into the function in C language</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1.Call by value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2.Call by reference.</a:t>
            </a:r>
            <a:endParaRPr lang="en-US" sz="1600">
              <a:latin typeface="Times New Roman" panose="02020603050405020304" charset="0"/>
              <a:cs typeface="Times New Roman" panose="02020603050405020304" charset="0"/>
            </a:endParaRPr>
          </a:p>
        </p:txBody>
      </p:sp>
      <p:sp>
        <p:nvSpPr>
          <p:cNvPr id="5" name="Text Box 4"/>
          <p:cNvSpPr txBox="1"/>
          <p:nvPr/>
        </p:nvSpPr>
        <p:spPr>
          <a:xfrm>
            <a:off x="735330" y="2204720"/>
            <a:ext cx="10720705" cy="30460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gn="just">
              <a:lnSpc>
                <a:spcPct val="150000"/>
              </a:lnSpc>
              <a:buFont typeface="Wingdings" panose="05000000000000000000" charset="0"/>
              <a:buNone/>
            </a:pPr>
            <a:r>
              <a:rPr lang="en-US" sz="1600" b="1">
                <a:solidFill>
                  <a:srgbClr val="FF0000"/>
                </a:solidFill>
                <a:latin typeface="Times New Roman" panose="02020603050405020304" charset="0"/>
                <a:cs typeface="Times New Roman" panose="02020603050405020304" charset="0"/>
              </a:rPr>
              <a:t>Call by value in C</a:t>
            </a:r>
            <a:endParaRPr lang="en-US" sz="1600" b="1">
              <a:solidFill>
                <a:srgbClr val="FF0000"/>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value method, the value of the actual parameters is copied into the formal parameters. In other words, we can say that the value of the variable is used in the function call in the call by value method.</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value method, we can not modify the value of the actual parameter by the formal parameter.</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value, different memory is allocated for actual and formal parameters since the value of the actual parameter is copied into the formal parameter.</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The actual parameter is the argument which is used in the function call whereas formal  parameter is the argument which is used in the function definition.</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Text Box 5"/>
          <p:cNvSpPr txBox="1"/>
          <p:nvPr/>
        </p:nvSpPr>
        <p:spPr>
          <a:xfrm>
            <a:off x="937895" y="151908"/>
            <a:ext cx="427956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latin typeface="Times New Roman" panose="02020603050405020304" charset="0"/>
                <a:cs typeface="Times New Roman" panose="02020603050405020304" charset="0"/>
              </a:rPr>
              <a:t>Call By Value Flow Chart</a:t>
            </a:r>
            <a:endParaRPr lang="en-US" b="1">
              <a:latin typeface="Times New Roman" panose="02020603050405020304" charset="0"/>
              <a:cs typeface="Times New Roman" panose="02020603050405020304" charset="0"/>
            </a:endParaRPr>
          </a:p>
        </p:txBody>
      </p:sp>
      <p:sp>
        <p:nvSpPr>
          <p:cNvPr id="2" name="Oval 1"/>
          <p:cNvSpPr/>
          <p:nvPr/>
        </p:nvSpPr>
        <p:spPr>
          <a:xfrm>
            <a:off x="3489648" y="1007707"/>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Start</a:t>
            </a:r>
            <a:endParaRPr lang="en-IN" sz="1400">
              <a:solidFill>
                <a:schemeClr val="tx1"/>
              </a:solidFill>
              <a:latin typeface="Times New Roman" panose="02020603050405020304" charset="0"/>
              <a:cs typeface="Times New Roman" panose="02020603050405020304" charset="0"/>
            </a:endParaRPr>
          </a:p>
        </p:txBody>
      </p:sp>
      <p:sp>
        <p:nvSpPr>
          <p:cNvPr id="3" name="Oval 2"/>
          <p:cNvSpPr/>
          <p:nvPr/>
        </p:nvSpPr>
        <p:spPr>
          <a:xfrm>
            <a:off x="3489648" y="3688702"/>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End</a:t>
            </a:r>
            <a:endParaRPr lang="en-IN" sz="1400">
              <a:solidFill>
                <a:schemeClr val="tx1"/>
              </a:solidFill>
              <a:latin typeface="Times New Roman" panose="02020603050405020304" charset="0"/>
              <a:cs typeface="Times New Roman" panose="02020603050405020304" charset="0"/>
            </a:endParaRPr>
          </a:p>
        </p:txBody>
      </p:sp>
      <p:sp>
        <p:nvSpPr>
          <p:cNvPr id="5" name="Oval 4"/>
          <p:cNvSpPr/>
          <p:nvPr/>
        </p:nvSpPr>
        <p:spPr>
          <a:xfrm>
            <a:off x="7398721" y="5837404"/>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Return</a:t>
            </a:r>
            <a:endParaRPr lang="en-IN" sz="1400">
              <a:solidFill>
                <a:schemeClr val="tx1"/>
              </a:solidFill>
              <a:latin typeface="Times New Roman" panose="02020603050405020304" charset="0"/>
              <a:cs typeface="Times New Roman" panose="02020603050405020304" charset="0"/>
            </a:endParaRPr>
          </a:p>
        </p:txBody>
      </p:sp>
      <p:sp>
        <p:nvSpPr>
          <p:cNvPr id="7" name="Rectangle 6"/>
          <p:cNvSpPr/>
          <p:nvPr/>
        </p:nvSpPr>
        <p:spPr>
          <a:xfrm>
            <a:off x="3118646" y="1752585"/>
            <a:ext cx="2251789" cy="52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Read 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Read B</a:t>
            </a:r>
            <a:endParaRPr lang="en-IN" sz="1400">
              <a:solidFill>
                <a:schemeClr val="tx1"/>
              </a:solidFill>
              <a:latin typeface="Times New Roman" panose="02020603050405020304" charset="0"/>
              <a:cs typeface="Times New Roman" panose="02020603050405020304" charset="0"/>
            </a:endParaRPr>
          </a:p>
        </p:txBody>
      </p:sp>
      <p:sp>
        <p:nvSpPr>
          <p:cNvPr id="8" name="Rectangle 7"/>
          <p:cNvSpPr/>
          <p:nvPr/>
        </p:nvSpPr>
        <p:spPr>
          <a:xfrm>
            <a:off x="3122642" y="2738549"/>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Swap(A,B)</a:t>
            </a:r>
            <a:endParaRPr lang="en-IN" sz="1400">
              <a:solidFill>
                <a:schemeClr val="tx1"/>
              </a:solidFill>
              <a:latin typeface="Times New Roman" panose="02020603050405020304" charset="0"/>
              <a:cs typeface="Times New Roman" panose="02020603050405020304" charset="0"/>
            </a:endParaRPr>
          </a:p>
        </p:txBody>
      </p:sp>
      <p:sp>
        <p:nvSpPr>
          <p:cNvPr id="9" name="Rectangle 8"/>
          <p:cNvSpPr/>
          <p:nvPr/>
        </p:nvSpPr>
        <p:spPr>
          <a:xfrm>
            <a:off x="7037051" y="2753135"/>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Swap(int </a:t>
            </a:r>
            <a:r>
              <a:rPr lang="en-US" altLang="en-IN" sz="1400">
                <a:solidFill>
                  <a:schemeClr val="tx1"/>
                </a:solidFill>
                <a:latin typeface="Times New Roman" panose="02020603050405020304" charset="0"/>
                <a:cs typeface="Times New Roman" panose="02020603050405020304" charset="0"/>
              </a:rPr>
              <a:t>a</a:t>
            </a:r>
            <a:r>
              <a:rPr lang="en-IN" sz="1400">
                <a:solidFill>
                  <a:schemeClr val="tx1"/>
                </a:solidFill>
                <a:latin typeface="Times New Roman" panose="02020603050405020304" charset="0"/>
                <a:cs typeface="Times New Roman" panose="02020603050405020304" charset="0"/>
              </a:rPr>
              <a:t> , int </a:t>
            </a:r>
            <a:r>
              <a:rPr lang="en-US" altLang="en-IN" sz="1400">
                <a:solidFill>
                  <a:schemeClr val="tx1"/>
                </a:solidFill>
                <a:latin typeface="Times New Roman" panose="02020603050405020304" charset="0"/>
                <a:cs typeface="Times New Roman" panose="02020603050405020304" charset="0"/>
              </a:rPr>
              <a:t>b</a:t>
            </a:r>
            <a:r>
              <a:rPr lang="en-IN" sz="1400">
                <a:solidFill>
                  <a:schemeClr val="tx1"/>
                </a:solidFill>
                <a:latin typeface="Times New Roman" panose="02020603050405020304" charset="0"/>
                <a:cs typeface="Times New Roman" panose="02020603050405020304" charset="0"/>
              </a:rPr>
              <a:t>)</a:t>
            </a:r>
            <a:endParaRPr lang="en-IN" sz="1400">
              <a:solidFill>
                <a:schemeClr val="tx1"/>
              </a:solidFill>
              <a:latin typeface="Times New Roman" panose="02020603050405020304" charset="0"/>
              <a:cs typeface="Times New Roman" panose="02020603050405020304" charset="0"/>
            </a:endParaRPr>
          </a:p>
        </p:txBody>
      </p:sp>
      <p:sp>
        <p:nvSpPr>
          <p:cNvPr id="10" name="Rectangle 9"/>
          <p:cNvSpPr/>
          <p:nvPr/>
        </p:nvSpPr>
        <p:spPr>
          <a:xfrm>
            <a:off x="7008933" y="3670841"/>
            <a:ext cx="2251789" cy="7200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Temp =</a:t>
            </a:r>
            <a:r>
              <a:rPr lang="en-US" altLang="en-IN" sz="1400">
                <a:solidFill>
                  <a:schemeClr val="tx1"/>
                </a:solidFill>
                <a:latin typeface="Times New Roman" panose="02020603050405020304" charset="0"/>
                <a:cs typeface="Times New Roman" panose="02020603050405020304" charset="0"/>
              </a:rPr>
              <a:t>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a=b</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b=temp</a:t>
            </a:r>
            <a:endParaRPr lang="en-IN" sz="1400">
              <a:solidFill>
                <a:schemeClr val="tx1"/>
              </a:solidFill>
              <a:latin typeface="Times New Roman" panose="02020603050405020304" charset="0"/>
              <a:cs typeface="Times New Roman" panose="02020603050405020304" charset="0"/>
            </a:endParaRPr>
          </a:p>
        </p:txBody>
      </p:sp>
      <p:sp>
        <p:nvSpPr>
          <p:cNvPr id="11" name="Rectangle 10"/>
          <p:cNvSpPr/>
          <p:nvPr/>
        </p:nvSpPr>
        <p:spPr>
          <a:xfrm>
            <a:off x="7008933" y="4870654"/>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Printf </a:t>
            </a:r>
            <a:r>
              <a:rPr lang="en-US" altLang="en-IN" sz="1400">
                <a:solidFill>
                  <a:schemeClr val="tx1"/>
                </a:solidFill>
                <a:latin typeface="Times New Roman" panose="02020603050405020304" charset="0"/>
                <a:cs typeface="Times New Roman" panose="02020603050405020304" charset="0"/>
              </a:rPr>
              <a:t>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Print</a:t>
            </a:r>
            <a:r>
              <a:rPr lang="en-US" altLang="en-IN" sz="1400">
                <a:solidFill>
                  <a:schemeClr val="tx1"/>
                </a:solidFill>
                <a:latin typeface="Times New Roman" panose="02020603050405020304" charset="0"/>
                <a:cs typeface="Times New Roman" panose="02020603050405020304" charset="0"/>
              </a:rPr>
              <a:t>f</a:t>
            </a:r>
            <a:r>
              <a:rPr lang="en-IN" sz="1400">
                <a:solidFill>
                  <a:schemeClr val="tx1"/>
                </a:solidFill>
                <a:latin typeface="Times New Roman" panose="02020603050405020304" charset="0"/>
                <a:cs typeface="Times New Roman" panose="02020603050405020304" charset="0"/>
              </a:rPr>
              <a:t> </a:t>
            </a:r>
            <a:r>
              <a:rPr lang="en-US" altLang="en-IN" sz="1400">
                <a:solidFill>
                  <a:schemeClr val="tx1"/>
                </a:solidFill>
                <a:latin typeface="Times New Roman" panose="02020603050405020304" charset="0"/>
                <a:cs typeface="Times New Roman" panose="02020603050405020304" charset="0"/>
              </a:rPr>
              <a:t>b</a:t>
            </a:r>
            <a:endParaRPr lang="en-US" altLang="en-IN" sz="1400">
              <a:solidFill>
                <a:schemeClr val="tx1"/>
              </a:solidFill>
              <a:latin typeface="Times New Roman" panose="02020603050405020304" charset="0"/>
              <a:cs typeface="Times New Roman" panose="02020603050405020304" charset="0"/>
            </a:endParaRPr>
          </a:p>
        </p:txBody>
      </p:sp>
      <p:cxnSp>
        <p:nvCxnSpPr>
          <p:cNvPr id="18" name="Straight Arrow Connector 17"/>
          <p:cNvCxnSpPr>
            <a:stCxn id="2" idx="4"/>
          </p:cNvCxnSpPr>
          <p:nvPr/>
        </p:nvCxnSpPr>
        <p:spPr>
          <a:xfrm flipH="1">
            <a:off x="4244541" y="1468082"/>
            <a:ext cx="9331" cy="284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7" idx="2"/>
            <a:endCxn id="8" idx="0"/>
          </p:cNvCxnSpPr>
          <p:nvPr/>
        </p:nvCxnSpPr>
        <p:spPr>
          <a:xfrm>
            <a:off x="4244541" y="227817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8" idx="2"/>
            <a:endCxn id="3" idx="0"/>
          </p:cNvCxnSpPr>
          <p:nvPr/>
        </p:nvCxnSpPr>
        <p:spPr>
          <a:xfrm>
            <a:off x="4248537" y="3198924"/>
            <a:ext cx="5335" cy="489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8125496" y="321655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8134826" y="4429470"/>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8162945" y="5354029"/>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9" idx="1"/>
          </p:cNvCxnSpPr>
          <p:nvPr/>
        </p:nvCxnSpPr>
        <p:spPr>
          <a:xfrm flipH="1" flipV="1">
            <a:off x="5370435" y="2968736"/>
            <a:ext cx="1666616" cy="1458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timing/>
</p:sld>
</file>

<file path=ppt/slides/slide9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758190" y="784225"/>
            <a:ext cx="10016490" cy="56311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 int , int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10 , b = 20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printf("Before swap :a=%d\tb=%d\n",a,b);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swap( a , b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swap(int a , int 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temp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temp = a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 = temp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printf("After swap:a=%d\tb=%d" , a , b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p:txBody>
      </p:sp>
      <p:sp>
        <p:nvSpPr>
          <p:cNvPr id="5" name="Text Box 4"/>
          <p:cNvSpPr txBox="1"/>
          <p:nvPr/>
        </p:nvSpPr>
        <p:spPr>
          <a:xfrm>
            <a:off x="758190" y="316865"/>
            <a:ext cx="8071485" cy="3987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sym typeface="+mn-ea"/>
              </a:rPr>
              <a:t>Swap two number using call by value</a:t>
            </a:r>
            <a:endParaRPr lang="en-US" sz="2000" b="1">
              <a:latin typeface="Times New Roman" panose="02020603050405020304" charset="0"/>
              <a:cs typeface="Times New Roman" panose="02020603050405020304" charset="0"/>
              <a:sym typeface="+mn-ea"/>
            </a:endParaRPr>
          </a:p>
        </p:txBody>
      </p:sp>
      <p:sp>
        <p:nvSpPr>
          <p:cNvPr id="2" name="Text Box 1"/>
          <p:cNvSpPr txBox="1"/>
          <p:nvPr/>
        </p:nvSpPr>
        <p:spPr>
          <a:xfrm>
            <a:off x="7104380" y="4509135"/>
            <a:ext cx="3418840"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Before swapping : 10 20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After swapping : 20 10</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885190" y="501015"/>
            <a:ext cx="10556875" cy="26765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gn="just">
              <a:lnSpc>
                <a:spcPct val="150000"/>
              </a:lnSpc>
              <a:buFont typeface="Wingdings" panose="05000000000000000000" charset="0"/>
              <a:buNone/>
            </a:pPr>
            <a:r>
              <a:rPr lang="en-US" sz="1600" b="1">
                <a:solidFill>
                  <a:srgbClr val="FF0000"/>
                </a:solidFill>
                <a:latin typeface="Times New Roman" panose="02020603050405020304" charset="0"/>
                <a:cs typeface="Times New Roman" panose="02020603050405020304" charset="0"/>
              </a:rPr>
              <a:t>Call by reference in C</a:t>
            </a:r>
            <a:endParaRPr lang="en-US" sz="1600" b="1">
              <a:solidFill>
                <a:srgbClr val="FF0000"/>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reference, the address of the variable is passed into the function call as the actual parameter.</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The value of the actual parameters can be modified by changing the formal parameters since the address of the actual parameters is passed.</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reference, the memory allocation is similar for both formal parameters and actual parameters. All the operations in the function are performed on the value stored at the address of the actual </a:t>
            </a:r>
            <a:r>
              <a:rPr lang="en-US" sz="1600">
                <a:latin typeface="Times New Roman" panose="02020603050405020304" charset="0"/>
                <a:cs typeface="Times New Roman" panose="02020603050405020304" charset="0"/>
                <a:sym typeface="+mn-ea"/>
              </a:rPr>
              <a:t>parameters,    </a:t>
            </a:r>
            <a:r>
              <a:rPr lang="en-US" sz="1600">
                <a:latin typeface="Times New Roman" panose="02020603050405020304" charset="0"/>
                <a:cs typeface="Times New Roman" panose="02020603050405020304" charset="0"/>
              </a:rPr>
              <a:t>and the modified value gets stored at the same address.</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itle 3"/>
          <p:cNvSpPr>
            <a:spLocks noGrp="1"/>
          </p:cNvSpPr>
          <p:nvPr>
            <p:ph type="title"/>
          </p:nvPr>
        </p:nvSpPr>
        <p:spPr>
          <a:xfrm>
            <a:off x="661035" y="96662"/>
            <a:ext cx="4460240" cy="645795"/>
          </a:xfrm>
        </p:spPr>
        <p:txBody>
          <a:bodyPr>
            <a:normAutofit/>
          </a:bodyPr>
          <a:lstStyle/>
          <a:p>
            <a:r>
              <a:rPr lang="en-US" sz="2400" b="1">
                <a:solidFill>
                  <a:schemeClr val="tx1"/>
                </a:solidFill>
                <a:latin typeface="Times New Roman" panose="02020603050405020304" charset="0"/>
                <a:cs typeface="Times New Roman" panose="02020603050405020304" charset="0"/>
              </a:rPr>
              <a:t>Call by referance flow chart</a:t>
            </a:r>
            <a:endParaRPr lang="en-US" sz="2400" b="1">
              <a:solidFill>
                <a:schemeClr val="tx1"/>
              </a:solidFill>
              <a:latin typeface="Times New Roman" panose="02020603050405020304" charset="0"/>
              <a:cs typeface="Times New Roman" panose="02020603050405020304" charset="0"/>
            </a:endParaRPr>
          </a:p>
        </p:txBody>
      </p:sp>
      <p:sp>
        <p:nvSpPr>
          <p:cNvPr id="3" name="Oval 2"/>
          <p:cNvSpPr/>
          <p:nvPr/>
        </p:nvSpPr>
        <p:spPr>
          <a:xfrm>
            <a:off x="2192455" y="1047513"/>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Start</a:t>
            </a:r>
            <a:endParaRPr lang="en-IN" sz="1400">
              <a:solidFill>
                <a:schemeClr val="tx1"/>
              </a:solidFill>
              <a:latin typeface="Times New Roman" panose="02020603050405020304" charset="0"/>
              <a:cs typeface="Times New Roman" panose="02020603050405020304" charset="0"/>
            </a:endParaRPr>
          </a:p>
        </p:txBody>
      </p:sp>
      <p:sp>
        <p:nvSpPr>
          <p:cNvPr id="5" name="Oval 4"/>
          <p:cNvSpPr/>
          <p:nvPr/>
        </p:nvSpPr>
        <p:spPr>
          <a:xfrm>
            <a:off x="2192684" y="4989795"/>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End</a:t>
            </a:r>
            <a:endParaRPr lang="en-IN" sz="1400">
              <a:solidFill>
                <a:schemeClr val="tx1"/>
              </a:solidFill>
              <a:latin typeface="Times New Roman" panose="02020603050405020304" charset="0"/>
              <a:cs typeface="Times New Roman" panose="02020603050405020304" charset="0"/>
            </a:endParaRPr>
          </a:p>
        </p:txBody>
      </p:sp>
      <p:sp>
        <p:nvSpPr>
          <p:cNvPr id="6" name="Oval 5"/>
          <p:cNvSpPr/>
          <p:nvPr/>
        </p:nvSpPr>
        <p:spPr>
          <a:xfrm>
            <a:off x="6092445" y="6085689"/>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Return</a:t>
            </a:r>
            <a:endParaRPr lang="en-IN" sz="1400">
              <a:solidFill>
                <a:schemeClr val="tx1"/>
              </a:solidFill>
              <a:latin typeface="Times New Roman" panose="02020603050405020304" charset="0"/>
              <a:cs typeface="Times New Roman" panose="02020603050405020304" charset="0"/>
            </a:endParaRPr>
          </a:p>
        </p:txBody>
      </p:sp>
      <p:sp>
        <p:nvSpPr>
          <p:cNvPr id="7" name="Rectangle 6"/>
          <p:cNvSpPr/>
          <p:nvPr/>
        </p:nvSpPr>
        <p:spPr>
          <a:xfrm>
            <a:off x="1812370" y="1904400"/>
            <a:ext cx="2251789" cy="6220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int *p,*q</a:t>
            </a:r>
            <a:endParaRPr lang="en-IN" sz="1400">
              <a:solidFill>
                <a:schemeClr val="tx1"/>
              </a:solidFill>
              <a:latin typeface="Times New Roman" panose="02020603050405020304" charset="0"/>
              <a:cs typeface="Times New Roman" panose="02020603050405020304" charset="0"/>
            </a:endParaRPr>
          </a:p>
          <a:p>
            <a:pPr algn="ctr"/>
            <a:r>
              <a:rPr lang="en-US" altLang="en-IN" sz="1400">
                <a:solidFill>
                  <a:schemeClr val="tx1"/>
                </a:solidFill>
                <a:latin typeface="Times New Roman" panose="02020603050405020304" charset="0"/>
                <a:cs typeface="Times New Roman" panose="02020603050405020304" charset="0"/>
              </a:rPr>
              <a:t>p</a:t>
            </a:r>
            <a:r>
              <a:rPr lang="en-IN" sz="1400">
                <a:solidFill>
                  <a:schemeClr val="tx1"/>
                </a:solidFill>
                <a:latin typeface="Times New Roman" panose="02020603050405020304" charset="0"/>
                <a:cs typeface="Times New Roman" panose="02020603050405020304" charset="0"/>
              </a:rPr>
              <a:t>=&amp;a</a:t>
            </a:r>
            <a:endParaRPr lang="en-IN" sz="1400">
              <a:solidFill>
                <a:schemeClr val="tx1"/>
              </a:solidFill>
              <a:latin typeface="Times New Roman" panose="02020603050405020304" charset="0"/>
              <a:cs typeface="Times New Roman" panose="02020603050405020304" charset="0"/>
            </a:endParaRPr>
          </a:p>
          <a:p>
            <a:pPr algn="ctr"/>
            <a:r>
              <a:rPr lang="en-US" altLang="en-IN" sz="1400">
                <a:solidFill>
                  <a:schemeClr val="tx1"/>
                </a:solidFill>
                <a:latin typeface="Times New Roman" panose="02020603050405020304" charset="0"/>
                <a:cs typeface="Times New Roman" panose="02020603050405020304" charset="0"/>
              </a:rPr>
              <a:t>q</a:t>
            </a:r>
            <a:r>
              <a:rPr lang="en-IN" sz="1400">
                <a:solidFill>
                  <a:schemeClr val="tx1"/>
                </a:solidFill>
                <a:latin typeface="Times New Roman" panose="02020603050405020304" charset="0"/>
                <a:cs typeface="Times New Roman" panose="02020603050405020304" charset="0"/>
              </a:rPr>
              <a:t>=&amp;b</a:t>
            </a:r>
            <a:endParaRPr lang="en-IN" sz="1400">
              <a:solidFill>
                <a:schemeClr val="tx1"/>
              </a:solidFill>
              <a:latin typeface="Times New Roman" panose="02020603050405020304" charset="0"/>
              <a:cs typeface="Times New Roman" panose="02020603050405020304" charset="0"/>
            </a:endParaRPr>
          </a:p>
        </p:txBody>
      </p:sp>
      <p:sp>
        <p:nvSpPr>
          <p:cNvPr id="8" name="Rectangle 7"/>
          <p:cNvSpPr/>
          <p:nvPr/>
        </p:nvSpPr>
        <p:spPr>
          <a:xfrm>
            <a:off x="1812370" y="2986833"/>
            <a:ext cx="2251789" cy="52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Read </a:t>
            </a:r>
            <a:r>
              <a:rPr lang="en-US" altLang="en-IN" sz="1400">
                <a:solidFill>
                  <a:schemeClr val="tx1"/>
                </a:solidFill>
                <a:latin typeface="Times New Roman" panose="02020603050405020304" charset="0"/>
                <a:cs typeface="Times New Roman" panose="02020603050405020304" charset="0"/>
              </a:rPr>
              <a:t>p</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Read </a:t>
            </a:r>
            <a:r>
              <a:rPr lang="en-US" altLang="en-IN" sz="1400">
                <a:solidFill>
                  <a:schemeClr val="tx1"/>
                </a:solidFill>
                <a:latin typeface="Times New Roman" panose="02020603050405020304" charset="0"/>
                <a:cs typeface="Times New Roman" panose="02020603050405020304" charset="0"/>
              </a:rPr>
              <a:t>q</a:t>
            </a:r>
            <a:endParaRPr lang="en-IN" sz="1400">
              <a:solidFill>
                <a:schemeClr val="tx1"/>
              </a:solidFill>
              <a:latin typeface="Times New Roman" panose="02020603050405020304" charset="0"/>
              <a:cs typeface="Times New Roman" panose="02020603050405020304" charset="0"/>
            </a:endParaRPr>
          </a:p>
          <a:p>
            <a:pPr algn="ctr"/>
            <a:endParaRPr lang="en-IN" sz="1400">
              <a:solidFill>
                <a:schemeClr val="tx1"/>
              </a:solidFill>
              <a:latin typeface="Times New Roman" panose="02020603050405020304" charset="0"/>
              <a:cs typeface="Times New Roman" panose="02020603050405020304" charset="0"/>
            </a:endParaRPr>
          </a:p>
        </p:txBody>
      </p:sp>
      <p:sp>
        <p:nvSpPr>
          <p:cNvPr id="9" name="Rectangle 8"/>
          <p:cNvSpPr/>
          <p:nvPr/>
        </p:nvSpPr>
        <p:spPr>
          <a:xfrm>
            <a:off x="5730775" y="3001420"/>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Swap(int *a , int *b)</a:t>
            </a:r>
            <a:endParaRPr lang="en-IN" sz="1400">
              <a:solidFill>
                <a:schemeClr val="tx1"/>
              </a:solidFill>
              <a:latin typeface="Times New Roman" panose="02020603050405020304" charset="0"/>
              <a:cs typeface="Times New Roman" panose="02020603050405020304" charset="0"/>
            </a:endParaRPr>
          </a:p>
        </p:txBody>
      </p:sp>
      <p:sp>
        <p:nvSpPr>
          <p:cNvPr id="10" name="Rectangle 9"/>
          <p:cNvSpPr/>
          <p:nvPr/>
        </p:nvSpPr>
        <p:spPr>
          <a:xfrm>
            <a:off x="5702657" y="3919126"/>
            <a:ext cx="2251789" cy="7200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Temp =a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a=b</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b=temp</a:t>
            </a:r>
            <a:endParaRPr lang="en-IN" sz="1400">
              <a:solidFill>
                <a:schemeClr val="tx1"/>
              </a:solidFill>
              <a:latin typeface="Times New Roman" panose="02020603050405020304" charset="0"/>
              <a:cs typeface="Times New Roman" panose="02020603050405020304" charset="0"/>
            </a:endParaRPr>
          </a:p>
        </p:txBody>
      </p:sp>
      <p:sp>
        <p:nvSpPr>
          <p:cNvPr id="11" name="Rectangle 10"/>
          <p:cNvSpPr/>
          <p:nvPr/>
        </p:nvSpPr>
        <p:spPr>
          <a:xfrm>
            <a:off x="5702657" y="5118939"/>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Printf 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Print b</a:t>
            </a:r>
            <a:endParaRPr lang="en-IN" sz="1400">
              <a:solidFill>
                <a:schemeClr val="tx1"/>
              </a:solidFill>
              <a:latin typeface="Times New Roman" panose="02020603050405020304" charset="0"/>
              <a:cs typeface="Times New Roman" panose="02020603050405020304" charset="0"/>
            </a:endParaRPr>
          </a:p>
        </p:txBody>
      </p:sp>
      <p:cxnSp>
        <p:nvCxnSpPr>
          <p:cNvPr id="12" name="Straight Arrow Connector 11"/>
          <p:cNvCxnSpPr/>
          <p:nvPr/>
        </p:nvCxnSpPr>
        <p:spPr>
          <a:xfrm flipH="1">
            <a:off x="2938264" y="1507888"/>
            <a:ext cx="0" cy="3965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7" idx="2"/>
            <a:endCxn id="8" idx="0"/>
          </p:cNvCxnSpPr>
          <p:nvPr/>
        </p:nvCxnSpPr>
        <p:spPr>
          <a:xfrm flipH="1">
            <a:off x="2938265" y="2526459"/>
            <a:ext cx="0" cy="460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22" idx="2"/>
            <a:endCxn id="5" idx="0"/>
          </p:cNvCxnSpPr>
          <p:nvPr/>
        </p:nvCxnSpPr>
        <p:spPr>
          <a:xfrm flipH="1">
            <a:off x="2956908" y="4519373"/>
            <a:ext cx="0" cy="470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6819220" y="3464839"/>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6828550" y="4677755"/>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6856669" y="560231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9" idx="1"/>
            <a:endCxn id="22" idx="3"/>
          </p:cNvCxnSpPr>
          <p:nvPr/>
        </p:nvCxnSpPr>
        <p:spPr>
          <a:xfrm flipH="1">
            <a:off x="4082802" y="3231608"/>
            <a:ext cx="1647973" cy="10575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1831013" y="4058998"/>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Swap(p,q)</a:t>
            </a:r>
            <a:endParaRPr lang="en-IN" sz="1400">
              <a:solidFill>
                <a:schemeClr val="tx1"/>
              </a:solidFill>
              <a:latin typeface="Times New Roman" panose="02020603050405020304" charset="0"/>
              <a:cs typeface="Times New Roman" panose="02020603050405020304" charset="0"/>
            </a:endParaRPr>
          </a:p>
        </p:txBody>
      </p:sp>
      <p:cxnSp>
        <p:nvCxnSpPr>
          <p:cNvPr id="26" name="Straight Arrow Connector 25"/>
          <p:cNvCxnSpPr>
            <a:stCxn id="8" idx="2"/>
          </p:cNvCxnSpPr>
          <p:nvPr/>
        </p:nvCxnSpPr>
        <p:spPr>
          <a:xfrm>
            <a:off x="2938265" y="3512422"/>
            <a:ext cx="11562" cy="536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timing/>
</p:sld>
</file>

<file path=ppt/slides/slide9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991870" y="585470"/>
            <a:ext cx="10806430" cy="63696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 int * , int *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5 , b = 10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printf("before swap a=%d\tb=%d\n",a,b);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swap(&amp;a , &amp;b)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swap(int  *a , int  *b)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temp;</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temp = *a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 = temp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printf("%d\t%d\n" , &amp;a , &amp;b)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printf("after swap a=%d\tb=%d"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904240" y="248285"/>
            <a:ext cx="5761355" cy="3987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rPr>
              <a:t>Swap two number using call by referance</a:t>
            </a:r>
            <a:endParaRPr lang="en-US" sz="2000" b="1">
              <a:latin typeface="Times New Roman" panose="02020603050405020304" charset="0"/>
              <a:cs typeface="Times New Roman" panose="02020603050405020304" charset="0"/>
            </a:endParaRPr>
          </a:p>
        </p:txBody>
      </p:sp>
      <p:sp>
        <p:nvSpPr>
          <p:cNvPr id="4" name="Text Box 3"/>
          <p:cNvSpPr txBox="1"/>
          <p:nvPr/>
        </p:nvSpPr>
        <p:spPr>
          <a:xfrm>
            <a:off x="7104380" y="4509135"/>
            <a:ext cx="3418840"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Before swapping : 5 10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After swapping :  10 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845820" y="619125"/>
            <a:ext cx="10704830" cy="63696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sum(int a[]);                              </a:t>
            </a:r>
            <a:r>
              <a:rPr lang="en-US" sz="1600">
                <a:solidFill>
                  <a:schemeClr val="accent1">
                    <a:lumMod val="40000"/>
                    <a:lumOff val="60000"/>
                  </a:schemeClr>
                </a:solidFill>
                <a:latin typeface="Times New Roman" panose="02020603050405020304" charset="0"/>
                <a:cs typeface="Times New Roman" panose="02020603050405020304" charset="0"/>
              </a:rPr>
              <a:t>   //function definition</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 { 2 , 3 , 5 , 6 } , result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result = sum( a ) ;                         </a:t>
            </a:r>
            <a:r>
              <a:rPr lang="en-US" sz="1600">
                <a:solidFill>
                  <a:schemeClr val="accent1">
                    <a:lumMod val="40000"/>
                    <a:lumOff val="60000"/>
                  </a:schemeClr>
                </a:solidFill>
                <a:latin typeface="Times New Roman" panose="02020603050405020304" charset="0"/>
                <a:cs typeface="Times New Roman" panose="02020603050405020304" charset="0"/>
              </a:rPr>
              <a:t> //function call</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"%d" , result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sum( int a[ ] )                           </a:t>
            </a:r>
            <a:r>
              <a:rPr lang="en-US" sz="1600">
                <a:solidFill>
                  <a:schemeClr val="accent1">
                    <a:lumMod val="40000"/>
                    <a:lumOff val="60000"/>
                  </a:schemeClr>
                </a:solidFill>
                <a:latin typeface="Times New Roman" panose="02020603050405020304" charset="0"/>
                <a:cs typeface="Times New Roman" panose="02020603050405020304" charset="0"/>
              </a:rPr>
              <a:t> //function definition with return type and with argument</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sum = 0 , i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for(i=0 ; i&lt;4 ; i++)</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sum=sum + a[ i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return sum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6" name="Text Box 5"/>
          <p:cNvSpPr txBox="1"/>
          <p:nvPr/>
        </p:nvSpPr>
        <p:spPr>
          <a:xfrm>
            <a:off x="743585" y="189230"/>
            <a:ext cx="696023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array as arguments in functions</a:t>
            </a:r>
            <a:endParaRPr lang="en-US" sz="2200" b="1"/>
          </a:p>
        </p:txBody>
      </p:sp>
      <p:sp>
        <p:nvSpPr>
          <p:cNvPr id="2" name="Text Box 1"/>
          <p:cNvSpPr txBox="1"/>
          <p:nvPr/>
        </p:nvSpPr>
        <p:spPr>
          <a:xfrm>
            <a:off x="7104380" y="4509135"/>
            <a:ext cx="341884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16</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25170" y="764540"/>
            <a:ext cx="10741025" cy="60007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struct student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char name[ 20 ]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age , per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s1 ;                                                                </a:t>
            </a:r>
            <a:r>
              <a:rPr lang="en-US" sz="1600">
                <a:solidFill>
                  <a:schemeClr val="accent1">
                    <a:lumMod val="40000"/>
                    <a:lumOff val="60000"/>
                  </a:schemeClr>
                </a:solidFill>
                <a:latin typeface="Times New Roman" panose="02020603050405020304" charset="0"/>
                <a:cs typeface="Times New Roman" panose="02020603050405020304" charset="0"/>
              </a:rPr>
              <a:t>  </a:t>
            </a:r>
            <a:r>
              <a:rPr lang="en-US" sz="1600">
                <a:solidFill>
                  <a:schemeClr val="accent1">
                    <a:lumMod val="40000"/>
                    <a:lumOff val="60000"/>
                  </a:schemeClr>
                </a:solidFill>
                <a:latin typeface="Times New Roman" panose="02020603050405020304" charset="0"/>
                <a:cs typeface="Times New Roman" panose="02020603050405020304" charset="0"/>
                <a:sym typeface="+mn-ea"/>
              </a:rPr>
              <a:t>  //structure variable declaration</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gets(s1.name)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 "%d %d" , &amp;s1.age , </a:t>
            </a:r>
            <a:r>
              <a:rPr lang="en-US" sz="1600">
                <a:latin typeface="Times New Roman" panose="02020603050405020304" charset="0"/>
                <a:cs typeface="Times New Roman" panose="02020603050405020304" charset="0"/>
                <a:sym typeface="+mn-ea"/>
              </a:rPr>
              <a:t>&amp;s1.per</a:t>
            </a:r>
            <a:r>
              <a:rPr lang="en-US" sz="1600">
                <a:latin typeface="Times New Roman" panose="02020603050405020304" charset="0"/>
                <a:cs typeface="Times New Roman" panose="02020603050405020304" charset="0"/>
              </a:rPr>
              <a:t> ) ;       </a:t>
            </a:r>
            <a:r>
              <a:rPr lang="en-US" sz="1600">
                <a:solidFill>
                  <a:schemeClr val="accent1">
                    <a:lumMod val="40000"/>
                    <a:lumOff val="60000"/>
                  </a:schemeClr>
                </a:solidFill>
                <a:latin typeface="Times New Roman" panose="02020603050405020304" charset="0"/>
                <a:cs typeface="Times New Roman" panose="02020603050405020304" charset="0"/>
              </a:rPr>
              <a:t>//age and percentage  taking as input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display(s1.age , s1.per) ;                         </a:t>
            </a:r>
            <a:r>
              <a:rPr lang="en-US" sz="1600">
                <a:solidFill>
                  <a:schemeClr val="accent1">
                    <a:lumMod val="40000"/>
                    <a:lumOff val="60000"/>
                  </a:schemeClr>
                </a:solidFill>
                <a:latin typeface="Times New Roman" panose="02020603050405020304" charset="0"/>
                <a:cs typeface="Times New Roman" panose="02020603050405020304" charset="0"/>
              </a:rPr>
              <a:t>//call function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display( int a , int b )                           </a:t>
            </a:r>
            <a:r>
              <a:rPr lang="en-US" sz="1600">
                <a:solidFill>
                  <a:schemeClr val="accent1">
                    <a:lumMod val="40000"/>
                    <a:lumOff val="60000"/>
                  </a:schemeClr>
                </a:solidFill>
                <a:latin typeface="Times New Roman" panose="02020603050405020304" charset="0"/>
                <a:cs typeface="Times New Roman" panose="02020603050405020304" charset="0"/>
              </a:rPr>
              <a:t>   //function definiion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"age:%d\n per : %d "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70865" y="209550"/>
            <a:ext cx="776605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structure as an arguments in function</a:t>
            </a:r>
            <a:endParaRPr lang="en-US" sz="2200" b="1"/>
          </a:p>
        </p:txBody>
      </p:sp>
      <p:sp>
        <p:nvSpPr>
          <p:cNvPr id="4" name="Text Box 3"/>
          <p:cNvSpPr txBox="1"/>
          <p:nvPr/>
        </p:nvSpPr>
        <p:spPr>
          <a:xfrm>
            <a:off x="8047355" y="3789045"/>
            <a:ext cx="3418840" cy="26765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umesh</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22</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85</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age:22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per : 85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62000" y="782320"/>
            <a:ext cx="7818120" cy="56311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sallery , bonus , a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printf("enter sallery:")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scanf("%d",&amp;sallery)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printf("enter 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scanf("%d",&amp;bonus)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 = hike(&amp;sallery,&amp;bonus) ;        </a:t>
            </a:r>
            <a:r>
              <a:rPr lang="en-US" sz="1600">
                <a:solidFill>
                  <a:schemeClr val="accent1">
                    <a:lumMod val="40000"/>
                    <a:lumOff val="60000"/>
                  </a:schemeClr>
                </a:solidFill>
                <a:latin typeface="Times New Roman" panose="02020603050405020304" charset="0"/>
                <a:cs typeface="Times New Roman" panose="02020603050405020304" charset="0"/>
              </a:rPr>
              <a:t>   //function calling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printf("total sallery:%d",a)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hike(int  *sallery , int  *bonus)    </a:t>
            </a:r>
            <a:r>
              <a:rPr lang="en-US" sz="1600">
                <a:solidFill>
                  <a:schemeClr val="accent1">
                    <a:lumMod val="40000"/>
                    <a:lumOff val="60000"/>
                  </a:schemeClr>
                </a:solidFill>
                <a:latin typeface="Times New Roman" panose="02020603050405020304" charset="0"/>
                <a:cs typeface="Times New Roman" panose="02020603050405020304" charset="0"/>
              </a:rPr>
              <a:t>//with return type and with argument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return  *sallery  +  *bonus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85470" y="196850"/>
            <a:ext cx="646239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pointer as an arguments in function</a:t>
            </a:r>
            <a:endParaRPr lang="en-US" sz="2200" b="1"/>
          </a:p>
        </p:txBody>
      </p:sp>
      <p:sp>
        <p:nvSpPr>
          <p:cNvPr id="4" name="Text Box 3"/>
          <p:cNvSpPr txBox="1"/>
          <p:nvPr/>
        </p:nvSpPr>
        <p:spPr>
          <a:xfrm>
            <a:off x="7824470" y="4292600"/>
            <a:ext cx="3418840" cy="1938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sallery:10000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bonus:2000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total sallery:12000</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02945" y="1306195"/>
            <a:ext cx="5993765" cy="37846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char a[ 20 ] = "Brigosha"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fun( a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void fun(char  *p)</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printf( "%s" , p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70865" y="577850"/>
            <a:ext cx="612584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string as an arguments in function</a:t>
            </a:r>
            <a:endParaRPr lang="en-US" sz="2200" b="1"/>
          </a:p>
        </p:txBody>
      </p:sp>
      <p:sp>
        <p:nvSpPr>
          <p:cNvPr id="4" name="Text Box 3"/>
          <p:cNvSpPr txBox="1"/>
          <p:nvPr/>
        </p:nvSpPr>
        <p:spPr>
          <a:xfrm>
            <a:off x="7824470" y="4292600"/>
            <a:ext cx="341884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Brigosha</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tags/tag1.xml><?xml version="1.0" encoding="utf-8"?>
<p:tagLst xmlns:p="http://schemas.openxmlformats.org/presentationml/2006/main">
  <p:tag name="AS_NET" val="6.0.8"/>
  <p:tag name="AS_OS" val="Unix 5.15.0.1031"/>
  <p:tag name="AS_RELEASE_DATE" val="2022.10.14"/>
  <p:tag name="AS_TITLE" val="Aspose.Slides for .NET5"/>
  <p:tag name="AS_VERSION" val="22.10"/>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1616</Paragraphs>
  <Slides>120</Slides>
  <Notes>1</Notes>
  <TotalTime>1</TotalTime>
  <HiddenSlides>0</HiddenSlides>
  <MMClips>0</MMClips>
  <ScaleCrop>0</ScaleCrop>
  <HeadingPairs>
    <vt:vector baseType="variant" size="6">
      <vt:variant>
        <vt:lpstr>Fonts used</vt:lpstr>
      </vt:variant>
      <vt:variant>
        <vt:i4>5</vt:i4>
      </vt:variant>
      <vt:variant>
        <vt:lpstr>Theme</vt:lpstr>
      </vt:variant>
      <vt:variant>
        <vt:i4>1</vt:i4>
      </vt:variant>
      <vt:variant>
        <vt:lpstr>Slide Titles</vt:lpstr>
      </vt:variant>
      <vt:variant>
        <vt:i4>120</vt:i4>
      </vt:variant>
    </vt:vector>
  </HeadingPairs>
  <TitlesOfParts>
    <vt:vector baseType="lpstr" size="126">
      <vt:lpstr>Arial</vt:lpstr>
      <vt:lpstr>Calibri</vt:lpstr>
      <vt:lpstr>Times New Roman</vt:lpstr>
      <vt:lpstr>Wingdings</vt:lpstr>
      <vt:lpstr>Calibri Light</vt:lpstr>
      <vt:lpstr>Office Theme</vt:lpstr>
      <vt:lpstr>PowerPoint Presentation</vt:lpstr>
      <vt:lpstr>PowerPoint Presentation</vt:lpstr>
      <vt:lpstr>Compilation stages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Call by referance flow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22.1000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2023-03-27T05:41:01.916</cp:lastPrinted>
  <dcterms:created xsi:type="dcterms:W3CDTF">2023-03-27T05:41:01Z</dcterms:created>
  <dcterms:modified xsi:type="dcterms:W3CDTF">2023-03-27T05:41:06Z</dcterms:modified>
</cp:coreProperties>
</file>