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6"/>
  </p:notesMasterIdLst>
  <p:sldIdLst>
    <p:sldId id="259" r:id="rId7"/>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19" r:id="rId27"/>
    <p:sldId id="322" r:id="rId28"/>
    <p:sldId id="325" r:id="rId29"/>
    <p:sldId id="328" r:id="rId30"/>
    <p:sldId id="331" r:id="rId31"/>
    <p:sldId id="334" r:id="rId32"/>
    <p:sldId id="337" r:id="rId33"/>
    <p:sldId id="340" r:id="rId34"/>
    <p:sldId id="343" r:id="rId35"/>
    <p:sldId id="346" r:id="rId36"/>
    <p:sldId id="349" r:id="rId37"/>
    <p:sldId id="352" r:id="rId38"/>
    <p:sldId id="355" r:id="rId39"/>
    <p:sldId id="358" r:id="rId40"/>
    <p:sldId id="361" r:id="rId41"/>
    <p:sldId id="364" r:id="rId42"/>
    <p:sldId id="367" r:id="rId43"/>
    <p:sldId id="370" r:id="rId44"/>
    <p:sldId id="373" r:id="rId45"/>
    <p:sldId id="376" r:id="rId46"/>
    <p:sldId id="379" r:id="rId47"/>
    <p:sldId id="382" r:id="rId48"/>
    <p:sldId id="385" r:id="rId49"/>
    <p:sldId id="388" r:id="rId50"/>
    <p:sldId id="391" r:id="rId51"/>
    <p:sldId id="394" r:id="rId52"/>
    <p:sldId id="397" r:id="rId53"/>
    <p:sldId id="400" r:id="rId54"/>
    <p:sldId id="403" r:id="rId55"/>
    <p:sldId id="406" r:id="rId56"/>
    <p:sldId id="409" r:id="rId57"/>
    <p:sldId id="412" r:id="rId58"/>
    <p:sldId id="415" r:id="rId59"/>
    <p:sldId id="418" r:id="rId60"/>
    <p:sldId id="421" r:id="rId61"/>
    <p:sldId id="424" r:id="rId62"/>
    <p:sldId id="427" r:id="rId63"/>
    <p:sldId id="430" r:id="rId64"/>
    <p:sldId id="433" r:id="rId65"/>
    <p:sldId id="436" r:id="rId66"/>
    <p:sldId id="439" r:id="rId67"/>
    <p:sldId id="442" r:id="rId68"/>
    <p:sldId id="445" r:id="rId69"/>
    <p:sldId id="448" r:id="rId70"/>
    <p:sldId id="451" r:id="rId71"/>
    <p:sldId id="454" r:id="rId72"/>
    <p:sldId id="457" r:id="rId73"/>
    <p:sldId id="460" r:id="rId74"/>
    <p:sldId id="463" r:id="rId75"/>
    <p:sldId id="466" r:id="rId76"/>
    <p:sldId id="469" r:id="rId77"/>
    <p:sldId id="472" r:id="rId78"/>
    <p:sldId id="475" r:id="rId79"/>
    <p:sldId id="478" r:id="rId80"/>
    <p:sldId id="481" r:id="rId81"/>
    <p:sldId id="484" r:id="rId82"/>
    <p:sldId id="487" r:id="rId83"/>
    <p:sldId id="490" r:id="rId84"/>
    <p:sldId id="493" r:id="rId85"/>
    <p:sldId id="496" r:id="rId86"/>
    <p:sldId id="499" r:id="rId87"/>
    <p:sldId id="502" r:id="rId88"/>
    <p:sldId id="505" r:id="rId89"/>
    <p:sldId id="508" r:id="rId90"/>
    <p:sldId id="511" r:id="rId91"/>
    <p:sldId id="514" r:id="rId92"/>
    <p:sldId id="517" r:id="rId93"/>
    <p:sldId id="520" r:id="rId94"/>
    <p:sldId id="523" r:id="rId95"/>
    <p:sldId id="526" r:id="rId96"/>
    <p:sldId id="529" r:id="rId97"/>
    <p:sldId id="532" r:id="rId98"/>
    <p:sldId id="535" r:id="rId99"/>
    <p:sldId id="538" r:id="rId100"/>
    <p:sldId id="541" r:id="rId101"/>
    <p:sldId id="544" r:id="rId102"/>
    <p:sldId id="547" r:id="rId103"/>
    <p:sldId id="550" r:id="rId104"/>
    <p:sldId id="553" r:id="rId105"/>
    <p:sldId id="556" r:id="rId106"/>
    <p:sldId id="559" r:id="rId107"/>
    <p:sldId id="562" r:id="rId108"/>
    <p:sldId id="565" r:id="rId109"/>
    <p:sldId id="568" r:id="rId110"/>
    <p:sldId id="571" r:id="rId111"/>
    <p:sldId id="574" r:id="rId112"/>
    <p:sldId id="577" r:id="rId113"/>
    <p:sldId id="580" r:id="rId114"/>
    <p:sldId id="583" r:id="rId115"/>
    <p:sldId id="586" r:id="rId116"/>
    <p:sldId id="589" r:id="rId117"/>
    <p:sldId id="592" r:id="rId118"/>
    <p:sldId id="595" r:id="rId119"/>
    <p:sldId id="598" r:id="rId120"/>
    <p:sldId id="601" r:id="rId121"/>
    <p:sldId id="604" r:id="rId122"/>
    <p:sldId id="607" r:id="rId123"/>
    <p:sldId id="610" r:id="rId124"/>
    <p:sldId id="613" r:id="rId125"/>
    <p:sldId id="616" r:id="rId126"/>
  </p:sldIdLst>
  <p:sldSz cx="12192000" cy="6858000"/>
  <p:notesSz cx="6858000" cy="9144000"/>
  <p:custDataLst>
    <p:tags r:id="rId1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tags" Target="tags/tag1.xml" /><Relationship Id="rId128" Type="http://schemas.openxmlformats.org/officeDocument/2006/relationships/presProps" Target="presProps.xml" /><Relationship Id="rId129" Type="http://schemas.openxmlformats.org/officeDocument/2006/relationships/viewProps" Target="viewProps.xml" /><Relationship Id="rId13" Type="http://schemas.openxmlformats.org/officeDocument/2006/relationships/slide" Target="slides/slide7.xml" /><Relationship Id="rId130" Type="http://schemas.openxmlformats.org/officeDocument/2006/relationships/theme" Target="theme/theme1.xml" /><Relationship Id="rId131" Type="http://schemas.openxmlformats.org/officeDocument/2006/relationships/tableStyles" Target="tableStyles.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9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00BD6448-0447-4C44-986A-15AF6D0BC38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9025382-DCAA-474A-BF34-2A4E36621F7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1071033-0384-4171-B13F-AD6DE28B436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0C116F09-5064-448A-81BF-1B4B9B54751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C349662-F88F-43AD-835F-42F01C9619A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30DC63D5-53E2-4C7E-B7C7-FDC60113299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C86566F5-8D2E-4954-913D-1EFCBED0907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B7F4ED6E-76E6-40D8-B0F9-09EDDE841939}"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54125353-6479-49CB-8B77-FC4D6714909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ED137E9A-E5E5-40EB-AFE7-4880CF41A38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D81264D1-2B14-4406-8F03-69116662F3C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04ABF83-EDE0-4B24-BE55-D2DF266A9AF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F3E6455-B2A4-4952-B3D7-331540B31F3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FF55A81-F6AD-40EE-BDA2-A2A3D575BE2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6DE1F31-88AD-422A-B16C-2C9BD9951FF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3A1C593-65D0-4073-BCC9-577B9352EA97}"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7038C46E-06B7-403B-AB1D-A47A3680C43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
            </a:fld>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83098257-3B71-4DAF-B352-BBFED7884285}"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742E24F-9874-4BF3-8990-33755DA3281F}"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8FE33C07-16C8-4BCA-9CFF-47A0BC6D676E}"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F5A7CC7E-3D76-477D-B37D-CA16B20B4CB4}"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56437E72-F2A5-42F2-A410-23A5E5ED6B69}" type="datetimeFigureOut">
              <a:rPr lang="en-US" smtClean="0"/>
              <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8100BE9-E1F7-477D-BF0B-91EEEC827146}" type="datetimeFigureOut">
              <a:rPr lang="en-US" smtClean="0"/>
              <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35BB97A6-C742-4A9F-9E7B-F4A67127757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D1F33D7-F745-4146-BDFF-518A7836DF5A}" type="datetimeFigureOut">
              <a:rPr lang="en-US" smtClean="0"/>
              <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9648A5A1-6616-4351-9352-4BB5DF6D344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532C3811-9389-4FC2-8A9F-2B4FE86150C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9E556A8-C619-4E38-8D79-7C6ED83C5CCC}"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EADF319-BAD8-49FE-BFCA-77A3D93EFF06}"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83098257-3B71-4DAF-B352-BBFED7884285}"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742E24F-9874-4BF3-8990-33755DA3281F}"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endParaRPr lang="en-US" smtClean="0"/>
          </a:p>
        </p:txBody>
      </p:sp>
      <p:sp>
        <p:nvSpPr>
          <p:cNvPr id="4" name="Date Placeholder 3"/>
          <p:cNvSpPr>
            <a:spLocks noGrp="1"/>
          </p:cNvSpPr>
          <p:nvPr>
            <p:ph type="dt" sz="half" idx="2"/>
          </p:nvPr>
        </p:nvSpPr>
        <p:spPr/>
        <p:txBody>
          <a:bodyPr/>
          <a:lstStyle/>
          <a:p>
            <a:fld id="{8FE33C07-16C8-4BCA-9CFF-47A0BC6D676E}"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3"/>
          </p:nvPr>
        </p:nvSpPr>
        <p:spPr/>
        <p:txBody>
          <a:bodyPr/>
          <a:lstStyle/>
          <a:p>
            <a:fld id="{F5A7CC7E-3D76-477D-B37D-CA16B20B4CB4}"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endParaRPr lang="en-US" smtClean="0"/>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5"/>
          </p:nvPr>
        </p:nvSpPr>
        <p:spPr/>
        <p:txBody>
          <a:bodyPr/>
          <a:lstStyle/>
          <a:p>
            <a:fld id="{56437E72-F2A5-42F2-A410-23A5E5ED6B69}" type="datetimeFigureOut">
              <a:rPr lang="en-US" smtClean="0"/>
              <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25BA7C51-A127-4740-AB44-30FBEB1CC871}"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98100BE9-E1F7-477D-BF0B-91EEEC827146}" type="datetimeFigureOut">
              <a:rPr lang="en-US" smtClean="0"/>
              <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ED1F33D7-F745-4146-BDFF-518A7836DF5A}" type="datetimeFigureOut">
              <a:rPr lang="en-US" smtClean="0"/>
              <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9648A5A1-6616-4351-9352-4BB5DF6D344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endParaRPr lang="en-US" smtClean="0"/>
          </a:p>
        </p:txBody>
      </p:sp>
      <p:sp>
        <p:nvSpPr>
          <p:cNvPr id="5" name="Date Placeholder 4"/>
          <p:cNvSpPr>
            <a:spLocks noGrp="1"/>
          </p:cNvSpPr>
          <p:nvPr>
            <p:ph type="dt" sz="half" idx="3"/>
          </p:nvPr>
        </p:nvSpPr>
        <p:spPr/>
        <p:txBody>
          <a:bodyPr/>
          <a:lstStyle/>
          <a:p>
            <a:fld id="{532C3811-9389-4FC2-8A9F-2B4FE86150CE}" type="datetimeFigureOut">
              <a:rPr lang="en-US" smtClean="0"/>
              <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99E556A8-C619-4E38-8D79-7C6ED83C5CCC}"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p:txBody>
          <a:bodyPr/>
          <a:lstStyle/>
          <a:p>
            <a:fld id="{AEADF319-BAD8-49FE-BFCA-77A3D93EFF06}" type="datetimeFigureOut">
              <a:rPr lang="en-US" smtClean="0"/>
              <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32A98B8A-8C9C-4D59-9F58-ED03E99F06C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1A355377-6892-4B79-9FED-54EFB8D50F7A}"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DFA45640-4049-47BE-B367-D4E064F1757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52D40FE-8688-4D75-978C-59490578E41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itchFamily="34" charset="0"/>
        <a:buNone/>
        <a:defRPr b="0" i="0" u="none" kern="1200" baseline="0">
          <a:solidFill>
            <a:schemeClr val="tx1"/>
          </a:solidFill>
          <a:latin typeface="Arial" pitchFamily="3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FD0B7A-F5DD-4F40-B4CB-3B2C354B893A}" type="datetimeFigureOut">
              <a:rPr lang="en-US" smtClean="0"/>
              <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E1883-0942-4AA3-9DB2-9C7C3A0314B1}"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6.pn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7.png"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7.xml"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1.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2.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5.png" /><Relationship Id="rId3" Type="http://schemas.openxmlformats.org/officeDocument/2006/relationships/image" Target="../media/image4.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4.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4.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4.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notesSlide" Target="../notesSlides/notesSlide1.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Subtitle 2"/>
          <p:cNvSpPr>
            <a:spLocks noGrp="1"/>
          </p:cNvSpPr>
          <p:nvPr>
            <p:ph type="subTitle" idx="1"/>
          </p:nvPr>
        </p:nvSpPr>
        <p:spPr>
          <a:xfrm>
            <a:off x="888365" y="589915"/>
            <a:ext cx="10682605" cy="5409565"/>
          </a:xfrm>
        </p:spPr>
        <p:txBody>
          <a:bodyPr>
            <a:normAutofit/>
          </a:bodyPr>
          <a:lstStyle/>
          <a:p>
            <a:pPr algn="just"/>
            <a:r>
              <a:rPr lang="en-US" sz="4890">
                <a:latin typeface="Times New Roman" panose="02020603050405020304" charset="0"/>
                <a:cs typeface="Times New Roman" panose="02020603050405020304" charset="0"/>
                <a:sym typeface="+mn-ea"/>
              </a:rPr>
              <a:t>                                           </a:t>
            </a:r>
            <a:endParaRPr lang="en-US" sz="3600">
              <a:latin typeface="Times New Roman" panose="02020603050405020304" charset="0"/>
              <a:cs typeface="Times New Roman" panose="02020603050405020304" charset="0"/>
              <a:sym typeface="+mn-ea"/>
            </a:endParaRPr>
          </a:p>
          <a:p>
            <a:pPr algn="just"/>
            <a:r>
              <a:rPr lang="en-US" sz="3555">
                <a:solidFill>
                  <a:srgbClr val="00B050"/>
                </a:solidFill>
                <a:latin typeface="Times New Roman" panose="02020603050405020304" charset="0"/>
                <a:cs typeface="Times New Roman" panose="02020603050405020304" charset="0"/>
              </a:rPr>
              <a:t>History of C programming</a:t>
            </a:r>
            <a:endParaRPr lang="en-US" sz="3555">
              <a:solidFill>
                <a:srgbClr val="00B050"/>
              </a:solidFill>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The C language was developed by Dennis Ritchie in 1970s at AT&amp;T Bell laboratories.</a:t>
            </a:r>
            <a:endParaRPr lang="en-IN"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Initially it was designed for programming in the operating system called UNIX.</a:t>
            </a:r>
            <a:endParaRPr lang="en-IN"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After the advent of C, the whole UNIX is rewritten using it. Now almost the entire UNIX operating system and the tools supplied with it including the C complier itself are written in C. </a:t>
            </a:r>
            <a:endParaRPr lang="en-IN" sz="1600">
              <a:latin typeface="Times New Roman" panose="02020603050405020304" charset="0"/>
              <a:cs typeface="Times New Roman" panose="02020603050405020304" charset="0"/>
              <a:sym typeface="+mn-ea"/>
            </a:endParaRPr>
          </a:p>
          <a:p>
            <a:pPr marL="342900" indent="-342900" algn="just">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The C language  is derived from B language, which was written by ken Thompson at AT&amp;T laboratories. </a:t>
            </a:r>
            <a:endParaRPr lang="en-US" altLang="en-IN" sz="1600">
              <a:latin typeface="Times New Roman" panose="02020603050405020304" charset="0"/>
              <a:cs typeface="Times New Roman" panose="02020603050405020304" charset="0"/>
              <a:sym typeface="+mn-ea"/>
            </a:endParaRPr>
          </a:p>
          <a:p>
            <a:pPr marL="342900" indent="-342900" algn="just">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The B language was adopted from from a language called BCPL(Basic Combined Programming Language),which was developed by Martin Richards at Cambridge University.</a:t>
            </a:r>
            <a:endParaRPr lang="en-IN" sz="1600">
              <a:latin typeface="Times New Roman" panose="02020603050405020304" charset="0"/>
              <a:cs typeface="Times New Roman" panose="02020603050405020304" charset="0"/>
              <a:sym typeface="+mn-ea"/>
            </a:endParaRPr>
          </a:p>
          <a:p>
            <a:pPr marL="457200" indent="-457200" algn="just"/>
            <a:endParaRPr lang="en-IN" sz="2800"/>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73710"/>
            <a:ext cx="10515600" cy="570357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Stack</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When we define a function and call that function then we use the stack frame.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variables which are declared inside the function are stored in the stack. The function arguments are also stored in the function as the arguments are also a part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stack section plays a very important role in the memory because whenever the function is called, a new stack frame is created.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Heap</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Heap memory is used for the dynamic memory allocation. Heap memory begins from the end of the uninitialized data segment and grows upwards to the higher addresses. </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malloc() and calloc() functions are used to allocate the memory in the heap.</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 Box 4"/>
          <p:cNvSpPr txBox="1"/>
          <p:nvPr/>
        </p:nvSpPr>
        <p:spPr>
          <a:xfrm>
            <a:off x="878205" y="305435"/>
            <a:ext cx="1043559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50000"/>
              </a:lnSpc>
              <a:buFont typeface="Wingdings" panose="05000000000000000000" charset="0"/>
              <a:buNone/>
            </a:pPr>
            <a:r>
              <a:rPr lang="en-US" sz="1600" b="1">
                <a:latin typeface="Times New Roman" panose="02020603050405020304" charset="0"/>
                <a:cs typeface="Times New Roman" panose="02020603050405020304" charset="0"/>
              </a:rPr>
              <a:t>Advantages of Using Functions in C Programming</a:t>
            </a:r>
            <a:endParaRPr lang="en-US" sz="1600" b="1">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It will reduce the time complexity</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One of the primary achievements of the C functions is reusability.</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we can call a function any place in program</a:t>
            </a:r>
            <a:endParaRPr lang="en-US" sz="1600">
              <a:latin typeface="Times New Roman" panose="02020603050405020304" charset="0"/>
              <a:cs typeface="Times New Roman" panose="02020603050405020304" charset="0"/>
              <a:sym typeface="+mn-ea"/>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sym typeface="+mn-ea"/>
              </a:rPr>
              <a:t>can easily correct or debug the program</a:t>
            </a:r>
            <a:endParaRPr 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Ø"/>
            </a:pPr>
            <a:r>
              <a:rPr lang="en-US" sz="1600">
                <a:latin typeface="Times New Roman" panose="02020603050405020304" charset="0"/>
                <a:cs typeface="Times New Roman" panose="02020603050405020304" charset="0"/>
              </a:rPr>
              <a:t>We can perform the tracking of a large C program pretty easily if we divide it into various functions.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1"/>
          <p:cNvSpPr>
            <a:spLocks noGrp="1"/>
          </p:cNvSpPr>
          <p:nvPr/>
        </p:nvSpPr>
        <p:spPr>
          <a:xfrm>
            <a:off x="1391285" y="2234565"/>
            <a:ext cx="6731635" cy="838835"/>
          </a:xfrm>
          <a:prstGeom prst="rect">
            <a:avLst/>
          </a:prstGeom>
          <a:noFill/>
          <a:ln w="9525">
            <a:noFill/>
          </a:ln>
        </p:spPr>
        <p:txBody>
          <a:bodyPr anchor="b" anchorCtr="0"/>
          <a:lstStyle>
            <a:defPPr>
              <a:defRPr lang="en-US"/>
            </a:defPPr>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latin typeface="Times New Roman" panose="02020603050405020304" charset="0"/>
                <a:cs typeface="Times New Roman" panose="02020603050405020304" charset="0"/>
              </a:rPr>
              <a:t>Recursion and Macros</a:t>
            </a:r>
            <a:endParaRPr lang="en-US" sz="4000" b="1">
              <a:latin typeface="Times New Roman" panose="02020603050405020304" charset="0"/>
              <a:cs typeface="Times New Roman" panose="02020603050405020304" charset="0"/>
            </a:endParaRPr>
          </a:p>
        </p:txBody>
      </p:sp>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520065" y="600710"/>
            <a:ext cx="2888615" cy="3981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10972800" cy="370776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is the process which comes into existence when a function calls a copy of itself to work on a smaller problem. Any function which calls itself is called recursive function, and such function calls are called recursive calls.</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involves several numbers of recursive calls. However, it is important to impose a termination condition of recursion. </a:t>
            </a:r>
            <a:endParaRPr lang="en-US" sz="160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Recursion cannot be applied to all the problem, but it is more useful for the tasks that can be defined in terms of similar subtasks. For Example, recursion may be applied to sorting, searching, and traversal problems.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19100" y="421005"/>
            <a:ext cx="2345055" cy="52959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t>Example 1:</a:t>
            </a:r>
            <a:endParaRPr lang="en-US" sz="2000" b="1"/>
          </a:p>
        </p:txBody>
      </p:sp>
      <p:sp>
        <p:nvSpPr>
          <p:cNvPr id="3" name="Content Placeholder 2"/>
          <p:cNvSpPr>
            <a:spLocks noGrp="1"/>
          </p:cNvSpPr>
          <p:nvPr/>
        </p:nvSpPr>
        <p:spPr>
          <a:xfrm>
            <a:off x="858520" y="950595"/>
            <a:ext cx="5376545" cy="57410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Calculate the factorial of a number using recursion</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#include &lt;stdio.h&gt;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 (int);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main()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int n,f;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printf("Enter the number whose factorial you want to calculate?");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scanf("%d",&amp;n);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f = fact(n);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printf("factorial = %d",f);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int fact(int n)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if (n==0)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0;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if ( n ==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else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return n*fact(n-1);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  </a:t>
            </a:r>
            <a:endParaRPr lang="en-US" sz="1400">
              <a:latin typeface="Times New Roman" panose="02020603050405020304" charset="0"/>
              <a:cs typeface="Times New Roman" panose="02020603050405020304" charset="0"/>
            </a:endParaRPr>
          </a:p>
          <a:p>
            <a:pPr marL="0" indent="0" eaLnBrk="1" latinLnBrk="0" hangingPunct="1">
              <a:lnSpc>
                <a:spcPct val="100000"/>
              </a:lnSpc>
              <a:spcBef>
                <a:spcPct val="0"/>
              </a:spcBef>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pic>
        <p:nvPicPr>
          <p:cNvPr id="8" name="Content Placeholder 3" descr="recursion (1)"/>
          <p:cNvPicPr>
            <a:picLocks noChangeAspect="1"/>
          </p:cNvPicPr>
          <p:nvPr/>
        </p:nvPicPr>
        <p:blipFill>
          <a:blip r:embed="rId2"/>
          <a:stretch>
            <a:fillRect/>
          </a:stretch>
        </p:blipFill>
        <p:spPr>
          <a:xfrm>
            <a:off x="7239000" y="2197100"/>
            <a:ext cx="4953000" cy="3248025"/>
          </a:xfrm>
          <a:prstGeom prst="rect">
            <a:avLst/>
          </a:prstGeom>
          <a:noFill/>
          <a:ln w="9525">
            <a:noFill/>
          </a:ln>
        </p:spPr>
      </p:pic>
    </p:spTree>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8285" y="596265"/>
            <a:ext cx="2142490" cy="5461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Example 2</a:t>
            </a:r>
            <a:endParaRPr lang="en-US" sz="2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594995" y="1142365"/>
            <a:ext cx="5376545" cy="55270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eaLnBrk="1" latinLnBrk="0" hangingPunct="1">
              <a:spcBef>
                <a:spcPct val="0"/>
              </a:spcBef>
              <a:buNone/>
            </a:pPr>
            <a:r>
              <a:rPr lang="en-US" sz="1400"/>
              <a:t>Sum of Natural Numbers Using Recursion</a:t>
            </a:r>
            <a:endParaRPr lang="en-US" sz="1400"/>
          </a:p>
          <a:p>
            <a:pPr marL="0" indent="0" eaLnBrk="1" latinLnBrk="0" hangingPunct="1">
              <a:spcBef>
                <a:spcPct val="0"/>
              </a:spcBef>
              <a:buNone/>
            </a:pPr>
            <a:r>
              <a:rPr lang="en-US" sz="1400"/>
              <a:t>#include &lt;stdio.h&gt;</a:t>
            </a: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main( )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r>
              <a:rPr lang="en-US" sz="1400"/>
              <a:t>    int number, result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printf("Enter a positive integer :");</a:t>
            </a:r>
            <a:endParaRPr lang="en-US" sz="1400"/>
          </a:p>
          <a:p>
            <a:pPr marL="0" indent="0" eaLnBrk="1" latinLnBrk="0" hangingPunct="1">
              <a:spcBef>
                <a:spcPct val="0"/>
              </a:spcBef>
              <a:buNone/>
            </a:pPr>
            <a:r>
              <a:rPr lang="en-US" sz="1400"/>
              <a:t>    scanf("%d", &amp;number)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result = sum(number) ;</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    printf("sum = %d", result) ;</a:t>
            </a:r>
            <a:endParaRPr lang="en-US" sz="1400"/>
          </a:p>
          <a:p>
            <a:pPr marL="0" indent="0" eaLnBrk="1" latinLnBrk="0" hangingPunct="1">
              <a:spcBef>
                <a:spcPct val="0"/>
              </a:spcBef>
              <a:buNone/>
            </a:pPr>
            <a:r>
              <a:rPr lang="en-US" sz="1400"/>
              <a:t>    return 0 ;</a:t>
            </a:r>
            <a:endParaRPr lang="en-US" sz="1400"/>
          </a:p>
          <a:p>
            <a:pPr marL="0" indent="0" eaLnBrk="1" latinLnBrk="0" hangingPunct="1">
              <a:spcBef>
                <a:spcPct val="0"/>
              </a:spcBef>
              <a:buNone/>
            </a:pPr>
            <a:r>
              <a:rPr lang="en-US" sz="1400"/>
              <a:t>}</a:t>
            </a:r>
            <a:endParaRPr lang="en-US" sz="1400"/>
          </a:p>
          <a:p>
            <a:pPr marL="0" indent="0" eaLnBrk="1" latinLnBrk="0" hangingPunct="1">
              <a:spcBef>
                <a:spcPct val="0"/>
              </a:spcBef>
              <a:buNone/>
            </a:pPr>
            <a:endParaRPr lang="en-US" sz="1400"/>
          </a:p>
          <a:p>
            <a:pPr marL="0" indent="0" eaLnBrk="1" latinLnBrk="0" hangingPunct="1">
              <a:spcBef>
                <a:spcPct val="0"/>
              </a:spcBef>
              <a:buNone/>
            </a:pPr>
            <a:r>
              <a:rPr lang="en-US" sz="1400"/>
              <a:t>int sum(int n)</a:t>
            </a:r>
            <a:endParaRPr lang="en-US" sz="1400"/>
          </a:p>
          <a:p>
            <a:pPr marL="0" indent="0" eaLnBrk="1" latinLnBrk="0" hangingPunct="1">
              <a:spcBef>
                <a:spcPct val="0"/>
              </a:spcBef>
              <a:buNone/>
            </a:pPr>
            <a:r>
              <a:rPr lang="en-US" sz="1400"/>
              <a:t> {</a:t>
            </a:r>
            <a:endParaRPr lang="en-US" sz="1400"/>
          </a:p>
          <a:p>
            <a:pPr marL="0" indent="0" eaLnBrk="1" latinLnBrk="0" hangingPunct="1">
              <a:spcBef>
                <a:spcPct val="0"/>
              </a:spcBef>
              <a:buNone/>
            </a:pPr>
            <a:r>
              <a:rPr lang="en-US" sz="1400"/>
              <a:t>    if (n != 0)</a:t>
            </a:r>
            <a:endParaRPr lang="en-US" sz="1400"/>
          </a:p>
          <a:p>
            <a:pPr marL="0" indent="0" eaLnBrk="1" latinLnBrk="0" hangingPunct="1">
              <a:spcBef>
                <a:spcPct val="0"/>
              </a:spcBef>
              <a:buNone/>
            </a:pPr>
            <a:r>
              <a:rPr lang="en-US" sz="1400"/>
              <a:t>        // sum() function calls itself</a:t>
            </a:r>
            <a:endParaRPr lang="en-US" sz="1400"/>
          </a:p>
          <a:p>
            <a:pPr marL="0" indent="0" eaLnBrk="1" latinLnBrk="0" hangingPunct="1">
              <a:spcBef>
                <a:spcPct val="0"/>
              </a:spcBef>
              <a:buNone/>
            </a:pPr>
            <a:r>
              <a:rPr lang="en-US" sz="1400"/>
              <a:t>        return n + sum(n-1) ; </a:t>
            </a:r>
            <a:endParaRPr lang="en-US" sz="1400"/>
          </a:p>
          <a:p>
            <a:pPr marL="0" indent="0" eaLnBrk="1" latinLnBrk="0" hangingPunct="1">
              <a:spcBef>
                <a:spcPct val="0"/>
              </a:spcBef>
              <a:buNone/>
            </a:pPr>
            <a:r>
              <a:rPr lang="en-US" sz="1400"/>
              <a:t>    else</a:t>
            </a:r>
            <a:endParaRPr lang="en-US" sz="1400"/>
          </a:p>
          <a:p>
            <a:pPr marL="0" indent="0" eaLnBrk="1" latinLnBrk="0" hangingPunct="1">
              <a:spcBef>
                <a:spcPct val="0"/>
              </a:spcBef>
              <a:buNone/>
            </a:pPr>
            <a:r>
              <a:rPr lang="en-US" sz="1400"/>
              <a:t>        return n ;</a:t>
            </a:r>
            <a:endParaRPr lang="en-US" sz="1400"/>
          </a:p>
          <a:p>
            <a:pPr marL="0" indent="0" eaLnBrk="1" latinLnBrk="0" hangingPunct="1">
              <a:spcBef>
                <a:spcPct val="0"/>
              </a:spcBef>
              <a:buNone/>
            </a:pPr>
            <a:r>
              <a:rPr lang="en-US" sz="1400"/>
              <a:t>}</a:t>
            </a:r>
            <a:endParaRPr lang="en-US" sz="1400"/>
          </a:p>
        </p:txBody>
      </p:sp>
      <p:pic>
        <p:nvPicPr>
          <p:cNvPr id="7" name="Content Placeholder 6"/>
          <p:cNvPicPr>
            <a:picLocks noChangeAspect="1"/>
          </p:cNvPicPr>
          <p:nvPr/>
        </p:nvPicPr>
        <p:blipFill>
          <a:blip r:embed="rId2"/>
          <a:srcRect l="48227" t="19192" r="26792"/>
          <a:stretch>
            <a:fillRect/>
          </a:stretch>
        </p:blipFill>
        <p:spPr>
          <a:xfrm>
            <a:off x="6205855" y="880110"/>
            <a:ext cx="5376545" cy="5789930"/>
          </a:xfrm>
          <a:prstGeom prst="rect">
            <a:avLst/>
          </a:prstGeom>
          <a:noFill/>
          <a:ln w="9525">
            <a:noFill/>
          </a:ln>
        </p:spPr>
      </p:pic>
    </p:spTree>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46075" y="684530"/>
            <a:ext cx="3520440" cy="58801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43280" y="1721485"/>
            <a:ext cx="10972800" cy="34150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When a function calls itself within the same function repeatedly, it is called the direct recursion.</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write some code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fun(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some code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 </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4091940" y="254635"/>
            <a:ext cx="517652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u="sng">
                <a:solidFill>
                  <a:schemeClr val="tx1"/>
                </a:solidFill>
                <a:latin typeface="Times New Roman" panose="02020603050405020304" charset="0"/>
                <a:cs typeface="Times New Roman" panose="02020603050405020304" charset="0"/>
                <a:sym typeface="+mn-ea"/>
              </a:rPr>
              <a:t>Types of the recursion</a:t>
            </a:r>
            <a:endParaRPr lang="en-US" sz="2200" b="1" u="sng">
              <a:solidFill>
                <a:schemeClr val="tx1"/>
              </a:solidFill>
              <a:latin typeface="Times New Roman" panose="02020603050405020304" charset="0"/>
              <a:cs typeface="Times New Roman" panose="02020603050405020304" charset="0"/>
              <a:sym typeface="+mn-ea"/>
            </a:endParaRPr>
          </a:p>
        </p:txBody>
      </p:sp>
    </p:spTree>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514350"/>
            <a:ext cx="220091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74750"/>
            <a:ext cx="6059805" cy="54654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200">
                <a:latin typeface="Times New Roman" panose="02020603050405020304" charset="0"/>
                <a:cs typeface="Times New Roman" panose="02020603050405020304" charset="0"/>
              </a:rPr>
              <a:t>#include&lt;stdio.h&gt;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fibo_num (int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if the num i is equal to 0, return 0;  </a:t>
            </a: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endParaRPr lang="en-US" sz="12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if ( i ==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1;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fibo_num (i - 1) + fibonacci (i -2);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main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int i;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for ( i = 0; i &lt; 10; i++)         </a:t>
            </a:r>
            <a:r>
              <a:rPr lang="en-US" sz="1200">
                <a:solidFill>
                  <a:schemeClr val="accent1">
                    <a:lumMod val="40000"/>
                    <a:lumOff val="60000"/>
                  </a:schemeClr>
                </a:solidFill>
                <a:latin typeface="Times New Roman" panose="02020603050405020304" charset="0"/>
                <a:cs typeface="Times New Roman" panose="02020603050405020304" charset="0"/>
              </a:rPr>
              <a:t> </a:t>
            </a:r>
            <a:r>
              <a:rPr lang="en-US" sz="1200">
                <a:solidFill>
                  <a:schemeClr val="accent1">
                    <a:lumMod val="40000"/>
                    <a:lumOff val="60000"/>
                  </a:schemeClr>
                </a:solidFill>
                <a:latin typeface="Times New Roman" panose="02020603050405020304" charset="0"/>
                <a:cs typeface="Times New Roman" panose="02020603050405020304" charset="0"/>
                <a:sym typeface="+mn-ea"/>
              </a:rPr>
              <a:t>// use for loop to get the first 10 fibonacci series</a:t>
            </a:r>
            <a:r>
              <a:rPr lang="en-US" sz="1200">
                <a:latin typeface="Times New Roman" panose="02020603050405020304" charset="0"/>
                <a:cs typeface="Times New Roman" panose="02020603050405020304" charset="0"/>
                <a:sym typeface="+mn-ea"/>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printf (" %d \t ", fibo_num (i) ) ;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return 0;  </a:t>
            </a:r>
            <a:endParaRPr lang="en-US" sz="1200">
              <a:latin typeface="Times New Roman" panose="02020603050405020304" charset="0"/>
              <a:cs typeface="Times New Roman" panose="02020603050405020304" charset="0"/>
            </a:endParaRPr>
          </a:p>
          <a:p>
            <a:pPr marL="0" indent="0">
              <a:buNone/>
            </a:pPr>
            <a:r>
              <a:rPr lang="en-US" sz="1200">
                <a:latin typeface="Times New Roman" panose="02020603050405020304" charset="0"/>
                <a:cs typeface="Times New Roman" panose="02020603050405020304" charset="0"/>
              </a:rPr>
              <a:t>}  </a:t>
            </a:r>
            <a:endParaRPr lang="en-US" sz="1200">
              <a:latin typeface="Times New Roman" panose="02020603050405020304" charset="0"/>
              <a:cs typeface="Times New Roman" panose="02020603050405020304" charset="0"/>
            </a:endParaRPr>
          </a:p>
        </p:txBody>
      </p:sp>
      <p:sp>
        <p:nvSpPr>
          <p:cNvPr id="5" name="Text Box 4"/>
          <p:cNvSpPr txBox="1"/>
          <p:nvPr/>
        </p:nvSpPr>
        <p:spPr>
          <a:xfrm>
            <a:off x="6131560" y="4509135"/>
            <a:ext cx="5222875"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0 1 1 2 3 5 8 13 21 34</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22935" y="420370"/>
            <a:ext cx="3209925" cy="4711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2.Indirect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870585" y="2153285"/>
            <a:ext cx="7141210" cy="418973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fun2()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fun3()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marL="0" indent="0">
              <a:buNone/>
            </a:pPr>
            <a:r>
              <a:rPr lang="en-US" sz="1400">
                <a:solidFill>
                  <a:schemeClr val="accent1">
                    <a:lumMod val="40000"/>
                    <a:lumOff val="60000"/>
                  </a:schemeClr>
                </a:solidFill>
                <a:latin typeface="Times New Roman" panose="02020603050405020304" charset="0"/>
                <a:cs typeface="Times New Roman" panose="02020603050405020304" charset="0"/>
              </a:rPr>
              <a:t>// write some code  </a:t>
            </a:r>
            <a:endParaRPr lang="en-US" sz="14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fun1()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
        <p:nvSpPr>
          <p:cNvPr id="4" name="Text Box 3"/>
          <p:cNvSpPr txBox="1"/>
          <p:nvPr/>
        </p:nvSpPr>
        <p:spPr>
          <a:xfrm>
            <a:off x="870585" y="1169035"/>
            <a:ext cx="1092327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When a function is mutually called by another function in a circular manner, the function is called an indirect recursion function.</a:t>
            </a:r>
            <a:endParaRPr lang="en-US" sz="1600"/>
          </a:p>
        </p:txBody>
      </p:sp>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7805" y="362585"/>
            <a:ext cx="1878330" cy="41211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774700"/>
            <a:ext cx="7843520" cy="594614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000"/>
              <a:t>#include &lt;stdio.h&gt;  </a:t>
            </a:r>
            <a:endParaRPr lang="en-US" sz="1000"/>
          </a:p>
          <a:p>
            <a:pPr marL="0" indent="0">
              <a:buNone/>
            </a:pPr>
            <a:r>
              <a:rPr lang="en-US" sz="1000"/>
              <a:t>// declaration of the odd and even() function  </a:t>
            </a:r>
            <a:endParaRPr lang="en-US" sz="1000"/>
          </a:p>
          <a:p>
            <a:pPr marL="0" indent="0">
              <a:buNone/>
            </a:pPr>
            <a:r>
              <a:rPr lang="en-US" sz="1000"/>
              <a:t>void odd(); // Add 1 when the function is odd()   </a:t>
            </a:r>
            <a:endParaRPr lang="en-US" sz="1000"/>
          </a:p>
          <a:p>
            <a:pPr marL="0" indent="0">
              <a:buNone/>
            </a:pPr>
            <a:r>
              <a:rPr lang="en-US" sz="1000"/>
              <a:t>void even(); // Subtract 1 when the function is even  </a:t>
            </a:r>
            <a:endParaRPr lang="en-US" sz="1000"/>
          </a:p>
          <a:p>
            <a:pPr marL="0" indent="0">
              <a:buNone/>
            </a:pPr>
            <a:r>
              <a:rPr lang="en-US" sz="1000"/>
              <a:t>int num = 1; // global variable   </a:t>
            </a:r>
            <a:endParaRPr lang="en-US" sz="1000"/>
          </a:p>
          <a:p>
            <a:pPr marL="0" indent="0">
              <a:buNone/>
            </a:pPr>
            <a:r>
              <a:rPr lang="en-US" sz="1000"/>
              <a:t>void odd ()  </a:t>
            </a:r>
            <a:endParaRPr lang="en-US" sz="1000"/>
          </a:p>
          <a:p>
            <a:pPr marL="0" indent="0">
              <a:buNone/>
            </a:pPr>
            <a:r>
              <a:rPr lang="en-US" sz="1000"/>
              <a:t>{     </a:t>
            </a:r>
            <a:endParaRPr lang="en-US" sz="1000"/>
          </a:p>
          <a:p>
            <a:pPr marL="0" indent="0">
              <a:buNone/>
            </a:pPr>
            <a:r>
              <a:rPr lang="en-US" sz="1000"/>
              <a:t>    // if statement check and execute the block till n is less than equal to 10  </a:t>
            </a:r>
            <a:endParaRPr lang="en-US" sz="1000"/>
          </a:p>
          <a:p>
            <a:pPr marL="0" indent="0">
              <a:buNone/>
            </a:pPr>
            <a:r>
              <a:rPr lang="en-US" sz="1000"/>
              <a:t>    if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 print a number by adding 1  </a:t>
            </a:r>
            <a:endParaRPr lang="en-US" sz="1000">
              <a:solidFill>
                <a:schemeClr val="accent1">
                  <a:lumMod val="40000"/>
                  <a:lumOff val="60000"/>
                </a:schemeClr>
              </a:solidFill>
            </a:endParaRPr>
          </a:p>
          <a:p>
            <a:pPr marL="0" indent="0">
              <a:buNone/>
            </a:pPr>
            <a:r>
              <a:rPr lang="en-US" sz="1000"/>
              <a:t>        num++;                                                           </a:t>
            </a:r>
            <a:r>
              <a:rPr lang="en-US" sz="1000">
                <a:solidFill>
                  <a:schemeClr val="accent1">
                    <a:lumMod val="40000"/>
                    <a:lumOff val="60000"/>
                  </a:schemeClr>
                </a:solidFill>
              </a:rPr>
              <a:t>     // increment by 1  </a:t>
            </a:r>
            <a:endParaRPr lang="en-US" sz="1000"/>
          </a:p>
          <a:p>
            <a:pPr marL="0" indent="0">
              <a:buNone/>
            </a:pPr>
            <a:r>
              <a:rPr lang="en-US" sz="1000"/>
              <a:t>        even();                                                           </a:t>
            </a:r>
            <a:r>
              <a:rPr lang="en-US" sz="1000">
                <a:solidFill>
                  <a:schemeClr val="accent1">
                    <a:lumMod val="40000"/>
                    <a:lumOff val="60000"/>
                  </a:schemeClr>
                </a:solidFill>
              </a:rPr>
              <a:t>     // invoke the even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void even ()  </a:t>
            </a:r>
            <a:endParaRPr lang="en-US" sz="1000"/>
          </a:p>
          <a:p>
            <a:pPr marL="0" indent="0">
              <a:buNone/>
            </a:pPr>
            <a:r>
              <a:rPr lang="en-US" sz="1000"/>
              <a:t>{  </a:t>
            </a:r>
            <a:endParaRPr lang="en-US" sz="1000"/>
          </a:p>
          <a:p>
            <a:pPr marL="0" indent="0">
              <a:buNone/>
            </a:pPr>
            <a:r>
              <a:rPr lang="en-US" sz="1000"/>
              <a:t>    // if block check the condition that n is less than equal to 10  </a:t>
            </a:r>
            <a:endParaRPr lang="en-US" sz="1000"/>
          </a:p>
          <a:p>
            <a:pPr marL="0" indent="0">
              <a:buNone/>
            </a:pPr>
            <a:r>
              <a:rPr lang="en-US" sz="1000"/>
              <a:t>    if ( num &lt;= 10)  </a:t>
            </a:r>
            <a:endParaRPr lang="en-US" sz="1000"/>
          </a:p>
          <a:p>
            <a:pPr marL="0" indent="0">
              <a:buNone/>
            </a:pPr>
            <a:r>
              <a:rPr lang="en-US" sz="1000"/>
              <a:t>    {  </a:t>
            </a:r>
            <a:endParaRPr lang="en-US" sz="1000"/>
          </a:p>
          <a:p>
            <a:pPr marL="0" indent="0">
              <a:buNone/>
            </a:pPr>
            <a:r>
              <a:rPr lang="en-US" sz="1000"/>
              <a:t>        printf (" %d ", num - 1);                                   </a:t>
            </a:r>
            <a:r>
              <a:rPr lang="en-US" sz="1000">
                <a:solidFill>
                  <a:schemeClr val="accent1">
                    <a:lumMod val="40000"/>
                    <a:lumOff val="60000"/>
                  </a:schemeClr>
                </a:solidFill>
              </a:rPr>
              <a:t>// print a number by subtracting 1</a:t>
            </a:r>
            <a:r>
              <a:rPr lang="en-US" sz="1000"/>
              <a:t>   </a:t>
            </a:r>
            <a:endParaRPr lang="en-US" sz="1000"/>
          </a:p>
          <a:p>
            <a:pPr marL="0" indent="0">
              <a:buNone/>
            </a:pPr>
            <a:r>
              <a:rPr lang="en-US" sz="1000"/>
              <a:t>        num++;  </a:t>
            </a:r>
            <a:endParaRPr lang="en-US" sz="1000"/>
          </a:p>
          <a:p>
            <a:pPr marL="0" indent="0">
              <a:buNone/>
            </a:pPr>
            <a:r>
              <a:rPr lang="en-US" sz="1000"/>
              <a:t>        odd();                                                             </a:t>
            </a:r>
            <a:r>
              <a:rPr lang="en-US" sz="1000">
                <a:solidFill>
                  <a:schemeClr val="accent1">
                    <a:lumMod val="40000"/>
                    <a:lumOff val="60000"/>
                  </a:schemeClr>
                </a:solidFill>
              </a:rPr>
              <a:t> // call the odd() function</a:t>
            </a:r>
            <a:r>
              <a:rPr lang="en-US" sz="1000"/>
              <a:t>  </a:t>
            </a:r>
            <a:endParaRPr lang="en-US" sz="1000"/>
          </a:p>
          <a:p>
            <a:pPr marL="0" indent="0">
              <a:buNone/>
            </a:pPr>
            <a:r>
              <a:rPr lang="en-US" sz="1000"/>
              <a:t>    }  </a:t>
            </a:r>
            <a:endParaRPr lang="en-US" sz="1000"/>
          </a:p>
          <a:p>
            <a:pPr marL="0" indent="0">
              <a:buNone/>
            </a:pPr>
            <a:r>
              <a:rPr lang="en-US" sz="1000"/>
              <a:t>    return;  </a:t>
            </a:r>
            <a:endParaRPr lang="en-US" sz="1000"/>
          </a:p>
          <a:p>
            <a:pPr marL="0" indent="0">
              <a:buNone/>
            </a:pPr>
            <a:r>
              <a:rPr lang="en-US" sz="1000"/>
              <a:t>}  </a:t>
            </a:r>
            <a:endParaRPr lang="en-US" sz="1000"/>
          </a:p>
          <a:p>
            <a:pPr marL="0" indent="0">
              <a:buNone/>
            </a:pPr>
            <a:r>
              <a:rPr lang="en-US" sz="1000"/>
              <a:t>int main ()  </a:t>
            </a:r>
            <a:endParaRPr lang="en-US" sz="1000"/>
          </a:p>
          <a:p>
            <a:pPr marL="0" indent="0">
              <a:buNone/>
            </a:pPr>
            <a:r>
              <a:rPr lang="en-US" sz="1000"/>
              <a:t>{  </a:t>
            </a:r>
            <a:endParaRPr lang="en-US" sz="1000"/>
          </a:p>
          <a:p>
            <a:pPr marL="0" indent="0">
              <a:buNone/>
            </a:pPr>
            <a:r>
              <a:rPr lang="en-US" sz="1000"/>
              <a:t>    odd();                                                                  </a:t>
            </a:r>
            <a:r>
              <a:rPr lang="en-US" sz="1000">
                <a:solidFill>
                  <a:schemeClr val="accent1">
                    <a:lumMod val="40000"/>
                    <a:lumOff val="60000"/>
                  </a:schemeClr>
                </a:solidFill>
              </a:rPr>
              <a:t> // main call the odd() function at once</a:t>
            </a:r>
            <a:r>
              <a:rPr lang="en-US" sz="1000"/>
              <a:t>  </a:t>
            </a:r>
            <a:endParaRPr lang="en-US" sz="1000"/>
          </a:p>
          <a:p>
            <a:pPr marL="0" indent="0">
              <a:buNone/>
            </a:pPr>
            <a:r>
              <a:rPr lang="en-US" sz="1000"/>
              <a:t>    return 0;  </a:t>
            </a:r>
            <a:endParaRPr lang="en-US" sz="1000"/>
          </a:p>
          <a:p>
            <a:pPr marL="0" indent="0">
              <a:buNone/>
            </a:pPr>
            <a:r>
              <a:rPr lang="en-US" sz="1000"/>
              <a:t>}  </a:t>
            </a:r>
            <a:endParaRPr lang="en-US" sz="1000"/>
          </a:p>
        </p:txBody>
      </p:sp>
      <p:sp>
        <p:nvSpPr>
          <p:cNvPr id="5" name="Text Box 4"/>
          <p:cNvSpPr txBox="1"/>
          <p:nvPr/>
        </p:nvSpPr>
        <p:spPr>
          <a:xfrm>
            <a:off x="6131560" y="4509135"/>
            <a:ext cx="5222875"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sym typeface="+mn-ea"/>
              </a:rPr>
              <a:t>2  1  4  3  6  5  8  7  10  9</a:t>
            </a:r>
            <a:endParaRPr lang="en-US" sz="1600"/>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304165"/>
            <a:ext cx="2973705" cy="57467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3.Tail Recursion</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161415"/>
            <a:ext cx="11134090" cy="195199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recursive function is called the tail-recursive if the function makes recursive calling itself, and that recursive call is the last statement executes by the function. After that, there is no function or statement is left to call the recursive function.</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83565"/>
            <a:ext cx="10515600" cy="5593715"/>
          </a:xfrm>
        </p:spPr>
        <p:txBody>
          <a:bodyPr/>
          <a:lstStyle/>
          <a:p>
            <a:pPr marL="0" indent="0" algn="just">
              <a:lnSpc>
                <a:spcPct val="150000"/>
              </a:lnSpc>
              <a:buNone/>
            </a:pPr>
            <a:r>
              <a:rPr lang="en-US" sz="1600">
                <a:solidFill>
                  <a:srgbClr val="00B050"/>
                </a:solidFill>
                <a:latin typeface="Times New Roman" panose="02020603050405020304" charset="0"/>
                <a:cs typeface="Times New Roman" panose="02020603050405020304" charset="0"/>
              </a:rPr>
              <a:t>printf() and scanf() in 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printf() function</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printf() function is used for output. It prints the given statement to the console.</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syntax of printf() function is given below:</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printf("format string",argument_list)</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The format string can be %d (integer), %c (character), %s (string), %f (float) etc.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scanf()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scanf() function is used for input. It reads the input data from the console.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syntax of scanf() function is given below:</a:t>
            </a:r>
            <a:endParaRPr lang="en-US" sz="1600">
              <a:latin typeface="Times New Roman" panose="02020603050405020304" charset="0"/>
              <a:cs typeface="Times New Roman" panose="02020603050405020304" charset="0"/>
            </a:endParaRPr>
          </a:p>
          <a:p>
            <a:pPr algn="just">
              <a:lnSpc>
                <a:spcPct val="150000"/>
              </a:lnSpc>
              <a:buFont typeface="Arial" pitchFamily="34" charset="0"/>
              <a:buNone/>
            </a:pPr>
            <a:r>
              <a:rPr lang="en-US" sz="1600">
                <a:latin typeface="Times New Roman" panose="02020603050405020304" charset="0"/>
                <a:cs typeface="Times New Roman" panose="02020603050405020304" charset="0"/>
              </a:rPr>
              <a:t>                   scanf("format string",argument_list);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43205" y="464820"/>
            <a:ext cx="2390140" cy="45656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1077595" y="1205230"/>
            <a:ext cx="9422765" cy="525843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#include &lt;stdio.h&gt;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void fun1( int num)                 </a:t>
            </a:r>
            <a:r>
              <a:rPr lang="en-US" sz="1800">
                <a:solidFill>
                  <a:schemeClr val="accent1">
                    <a:lumMod val="40000"/>
                    <a:lumOff val="60000"/>
                  </a:schemeClr>
                </a:solidFill>
                <a:latin typeface="Times New Roman" panose="02020603050405020304" charset="0"/>
                <a:cs typeface="Times New Roman" panose="02020603050405020304" charset="0"/>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function definition </a:t>
            </a:r>
            <a:r>
              <a:rPr lang="en-US" sz="1800">
                <a:latin typeface="Times New Roman" panose="02020603050405020304" charset="0"/>
                <a:cs typeface="Times New Roman" panose="02020603050405020304" charset="0"/>
                <a:sym typeface="+mn-ea"/>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if (num = = 0)                    </a:t>
            </a:r>
            <a:r>
              <a:rPr lang="en-US" sz="1800">
                <a:latin typeface="Times New Roman" panose="02020603050405020304" charset="0"/>
                <a:cs typeface="Times New Roman" panose="02020603050405020304" charset="0"/>
                <a:sym typeface="+mn-ea"/>
              </a:rPr>
              <a:t>   </a:t>
            </a:r>
            <a:r>
              <a:rPr lang="en-US" sz="1800">
                <a:solidFill>
                  <a:schemeClr val="accent1">
                    <a:lumMod val="40000"/>
                    <a:lumOff val="60000"/>
                  </a:schemeClr>
                </a:solidFill>
                <a:latin typeface="Times New Roman" panose="02020603050405020304" charset="0"/>
                <a:cs typeface="Times New Roman" panose="02020603050405020304" charset="0"/>
                <a:sym typeface="+mn-ea"/>
              </a:rPr>
              <a:t>// if block check the condition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else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printf ("\n Number is: %d", num); </a:t>
            </a:r>
            <a:r>
              <a:rPr lang="en-US" sz="1800">
                <a:solidFill>
                  <a:schemeClr val="accent1">
                    <a:lumMod val="40000"/>
                    <a:lumOff val="60000"/>
                  </a:schemeClr>
                </a:solidFill>
                <a:latin typeface="Times New Roman" panose="02020603050405020304" charset="0"/>
                <a:cs typeface="Times New Roman" panose="02020603050405020304" charset="0"/>
              </a:rPr>
              <a:t>// print the number  </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fun1 (num - 1);           </a:t>
            </a:r>
            <a:r>
              <a:rPr lang="en-US" sz="1800">
                <a:solidFill>
                  <a:schemeClr val="accent1">
                    <a:lumMod val="40000"/>
                    <a:lumOff val="60000"/>
                  </a:schemeClr>
                </a:solidFill>
                <a:latin typeface="Times New Roman" panose="02020603050405020304" charset="0"/>
                <a:cs typeface="Times New Roman" panose="02020603050405020304" charset="0"/>
              </a:rPr>
              <a:t>// recursive call at the end in the fun() function  </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int main ()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fun1(7);         </a:t>
            </a:r>
            <a:r>
              <a:rPr lang="en-US" sz="1800">
                <a:solidFill>
                  <a:schemeClr val="accent1">
                    <a:lumMod val="40000"/>
                    <a:lumOff val="60000"/>
                  </a:schemeClr>
                </a:solidFill>
                <a:latin typeface="Times New Roman" panose="02020603050405020304" charset="0"/>
                <a:cs typeface="Times New Roman" panose="02020603050405020304" charset="0"/>
              </a:rPr>
              <a:t>// pass 7 as integer argument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return 0;   Number is: 7</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357620" y="3860800"/>
            <a:ext cx="5249545" cy="27686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Output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6</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5</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4</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3</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2</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Number is: 1</a:t>
            </a:r>
            <a:endParaRPr lang="en-US">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617220"/>
            <a:ext cx="421767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sym typeface="+mn-ea"/>
              </a:rPr>
              <a:t>4.Non-Tail / Head Recursion</a:t>
            </a:r>
            <a:endParaRPr lang="en-US" sz="2400" b="1">
              <a:solidFill>
                <a:srgbClr val="00B050"/>
              </a:solidFill>
              <a:latin typeface="Times New Roman" panose="02020603050405020304" charset="0"/>
              <a:cs typeface="Times New Roman" panose="02020603050405020304" charset="0"/>
              <a:sym typeface="+mn-ea"/>
            </a:endParaRPr>
          </a:p>
        </p:txBody>
      </p:sp>
      <p:sp>
        <p:nvSpPr>
          <p:cNvPr id="3" name="Content Placeholder 2"/>
          <p:cNvSpPr>
            <a:spLocks noGrp="1"/>
          </p:cNvSpPr>
          <p:nvPr/>
        </p:nvSpPr>
        <p:spPr>
          <a:xfrm>
            <a:off x="609600" y="1600200"/>
            <a:ext cx="10972800" cy="21717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charset="0"/>
              <a:buChar char="Ø"/>
            </a:pPr>
            <a:r>
              <a:rPr lang="en-US" sz="2200">
                <a:latin typeface="Times New Roman" panose="02020603050405020304" charset="0"/>
                <a:cs typeface="Times New Roman" panose="02020603050405020304" charset="0"/>
              </a:rPr>
              <a:t>A function is called the non-tail or head recursive if a function makes a recursive call itself, the recursive call will be the first statement in the function. It means there should be no statement or operation is called before the recursive calls. </a:t>
            </a:r>
            <a:endParaRPr lang="en-US" sz="2200">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Furthermore, the head recursive does not perform any operation at the time of recursive calling. Instead, all operations are done at the return time.</a:t>
            </a:r>
            <a:endParaRPr lang="en-US" sz="2200">
              <a:latin typeface="Times New Roman" panose="02020603050405020304" charset="0"/>
              <a:cs typeface="Times New Roman" panose="02020603050405020304" charset="0"/>
            </a:endParaRPr>
          </a:p>
        </p:txBody>
      </p:sp>
    </p:spTree>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82880" y="450215"/>
            <a:ext cx="2230755" cy="36830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993775"/>
            <a:ext cx="7390765" cy="554990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void head_fun (int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if ( num &gt; 0 )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Here the head_fun() is the first statement to be called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(num -1);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%d", num);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int a = 5;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printf (" Use of Non-Tail/Head Recursive function \n");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head_fun (a);                        </a:t>
            </a:r>
            <a:r>
              <a:rPr lang="en-US" sz="1600">
                <a:solidFill>
                  <a:schemeClr val="accent1">
                    <a:lumMod val="40000"/>
                    <a:lumOff val="60000"/>
                  </a:schemeClr>
                </a:solidFill>
                <a:latin typeface="Times New Roman" panose="02020603050405020304" charset="0"/>
                <a:cs typeface="Times New Roman" panose="02020603050405020304" charset="0"/>
              </a:rPr>
              <a:t>// function calling</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181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Use of Non-Tail/Head Recursive function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 1 2 3 4 5</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916940" y="625475"/>
            <a:ext cx="2593975" cy="67437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b="1">
                <a:latin typeface="Times New Roman" panose="02020603050405020304" charset="0"/>
                <a:cs typeface="Times New Roman" panose="02020603050405020304" charset="0"/>
              </a:rPr>
              <a:t>C Macros</a:t>
            </a:r>
            <a:endParaRPr lang="en-US" sz="30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600">
                <a:latin typeface="Times New Roman" panose="02020603050405020304" charset="0"/>
                <a:cs typeface="Times New Roman" panose="02020603050405020304" charset="0"/>
              </a:rPr>
              <a:t>A macro is a segment of code which is replaced by the value of macro. Macro is defined by #define directive.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two types of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Object-like Macros</a:t>
            </a:r>
            <a:endParaRPr lang="en-US" sz="1600">
              <a:latin typeface="Times New Roman" panose="02020603050405020304" charset="0"/>
              <a:cs typeface="Times New Roman" panose="02020603050405020304" charset="0"/>
            </a:endParaRPr>
          </a:p>
          <a:p>
            <a:pPr marL="457200" indent="-457200" algn="just">
              <a:lnSpc>
                <a:spcPct val="150000"/>
              </a:lnSpc>
              <a:buFont typeface="+mj-lt"/>
              <a:buAutoNum type="arabicPeriod"/>
            </a:pPr>
            <a:r>
              <a:rPr lang="en-US" sz="1600">
                <a:latin typeface="Times New Roman" panose="02020603050405020304" charset="0"/>
                <a:cs typeface="Times New Roman" panose="02020603050405020304" charset="0"/>
              </a:rPr>
              <a:t>Function-like Macros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609600" y="406400"/>
            <a:ext cx="3532505" cy="80772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1.Object-like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609600" y="1600200"/>
            <a:ext cx="10972800" cy="4525963"/>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800">
                <a:latin typeface="Times New Roman" panose="02020603050405020304" charset="0"/>
                <a:cs typeface="Times New Roman" panose="02020603050405020304" charset="0"/>
              </a:rPr>
              <a:t>The object-like macro is an identifier that is replaced by value. It is widely used to represent numeric constants.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For example:      #define PI 3.14  </a:t>
            </a:r>
            <a:endParaRPr lang="en-US" sz="1800">
              <a:latin typeface="Times New Roman" panose="02020603050405020304" charset="0"/>
              <a:cs typeface="Times New Roman" panose="02020603050405020304" charset="0"/>
            </a:endParaRPr>
          </a:p>
          <a:p>
            <a:pPr marL="0" indent="0">
              <a:lnSpc>
                <a:spcPct val="150000"/>
              </a:lnSpc>
              <a:buNone/>
            </a:pPr>
            <a:r>
              <a:rPr lang="en-US" sz="1800">
                <a:latin typeface="Times New Roman" panose="02020603050405020304" charset="0"/>
                <a:cs typeface="Times New Roman" panose="02020603050405020304" charset="0"/>
              </a:rPr>
              <a:t>Here, PI is the macro name which will be replaced by the value 3.14.</a:t>
            </a: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72415" y="640080"/>
            <a:ext cx="2171065" cy="58864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931545" y="1702435"/>
            <a:ext cx="5665470" cy="452628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#define SIDE 4</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area = SIDE*SIDE;</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printf("Object Like Macros!\n");</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printf("Area is: %d",area);</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Object Like Macros!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is: 16</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405130" y="713105"/>
            <a:ext cx="4335145" cy="57404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solidFill>
                  <a:srgbClr val="00B050"/>
                </a:solidFill>
                <a:latin typeface="Times New Roman" panose="02020603050405020304" charset="0"/>
                <a:cs typeface="Times New Roman" panose="02020603050405020304" charset="0"/>
              </a:rPr>
              <a:t>2.Function-like Macros</a:t>
            </a:r>
            <a:endParaRPr lang="en-US" sz="2400"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nvSpPr>
        <p:spPr>
          <a:xfrm>
            <a:off x="989965" y="1658620"/>
            <a:ext cx="7887970" cy="2829560"/>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a:latin typeface="Times New Roman" panose="02020603050405020304" charset="0"/>
                <a:cs typeface="Times New Roman" panose="02020603050405020304" charset="0"/>
              </a:rPr>
              <a:t>The function-like macro looks like function call. For example:</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#define MIN(a,b) ((a)&lt;(b)?(a):(b))    </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Here, MIN is the macro name.</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214630" y="582295"/>
            <a:ext cx="2390140" cy="5924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ltLang="en-US" sz="2400" b="1">
                <a:latin typeface="Times New Roman" panose="02020603050405020304" charset="0"/>
                <a:cs typeface="Times New Roman" panose="02020603050405020304" charset="0"/>
              </a:rPr>
              <a:t>Example</a:t>
            </a:r>
            <a:endParaRPr lang="en-IN" alt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858520" y="1438275"/>
            <a:ext cx="7756525" cy="437959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1800">
                <a:latin typeface="Times New Roman" panose="02020603050405020304" charset="0"/>
                <a:cs typeface="Times New Roman" panose="02020603050405020304" charset="0"/>
              </a:rPr>
              <a:t>#include &lt;stdio.h&gt;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#define AREA(s) (s * s)            </a:t>
            </a:r>
            <a:r>
              <a:rPr lang="en-US" sz="1800">
                <a:solidFill>
                  <a:schemeClr val="accent1">
                    <a:lumMod val="40000"/>
                    <a:lumOff val="60000"/>
                  </a:schemeClr>
                </a:solidFill>
                <a:latin typeface="Times New Roman" panose="02020603050405020304" charset="0"/>
                <a:cs typeface="Times New Roman" panose="02020603050405020304" charset="0"/>
              </a:rPr>
              <a:t> // macro with argument</a:t>
            </a:r>
            <a:endParaRPr lang="en-US" sz="18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main()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int s1 = 10,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area_of_square = AREA(s1);</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printf("Macros with arguments!\n");</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printf("Area of square is: %d", area_of_square);</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return 0;</a:t>
            </a:r>
            <a:endParaRPr lang="en-US" sz="1800">
              <a:latin typeface="Times New Roman" panose="02020603050405020304" charset="0"/>
              <a:cs typeface="Times New Roman" panose="02020603050405020304" charset="0"/>
            </a:endParaRPr>
          </a:p>
          <a:p>
            <a:pPr marL="0" indent="0" algn="just">
              <a:lnSpc>
                <a:spcPct val="150000"/>
              </a:lnSpc>
              <a:buNone/>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p:txBody>
      </p:sp>
      <p:sp>
        <p:nvSpPr>
          <p:cNvPr id="5" name="Text Box 4"/>
          <p:cNvSpPr txBox="1"/>
          <p:nvPr/>
        </p:nvSpPr>
        <p:spPr>
          <a:xfrm>
            <a:off x="6167755" y="3644900"/>
            <a:ext cx="5778500"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Macros with arguments!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Area of square is: 100</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307340" y="450215"/>
            <a:ext cx="4407535" cy="734060"/>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C Predefined Macros</a:t>
            </a:r>
            <a:endParaRPr lang="en-US" sz="2400" b="1">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609600" y="1506855"/>
          <a:ext cx="10972800" cy="4858385"/>
        </p:xfrm>
        <a:graphic>
          <a:graphicData uri="http://schemas.openxmlformats.org/drawingml/2006/table">
            <a:tbl>
              <a:tblPr firstRow="1" bandRow="1">
                <a:tableStyleId>{5C22544A-7EE6-4342-B048-85BDC9FD1C3A}</a:tableStyleId>
              </a:tblPr>
              <a:tblGrid>
                <a:gridCol w="3657600"/>
                <a:gridCol w="3657600"/>
                <a:gridCol w="3657600"/>
              </a:tblGrid>
              <a:tr h="604520">
                <a:tc>
                  <a:txBody>
                    <a:bodyPr vert="horz" wrap="square"/>
                    <a:lstStyle/>
                    <a:p>
                      <a:pPr algn="ctr">
                        <a:buNone/>
                      </a:pPr>
                      <a:r>
                        <a:rPr lang="en-US" sz="1600">
                          <a:latin typeface="Times New Roman" panose="02020603050405020304" charset="0"/>
                          <a:cs typeface="Times New Roman" panose="02020603050405020304" charset="0"/>
                        </a:rPr>
                        <a:t>No.</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Macro</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Description</a:t>
                      </a:r>
                      <a:endParaRPr lang="en-US" sz="1600">
                        <a:latin typeface="Times New Roman" panose="02020603050405020304" charset="0"/>
                        <a:cs typeface="Times New Roman" panose="02020603050405020304" charset="0"/>
                      </a:endParaRPr>
                    </a:p>
                  </a:txBody>
                  <a:tcPr/>
                </a:tc>
              </a:tr>
              <a:tr h="1014730">
                <a:tc>
                  <a:txBody>
                    <a:bodyPr vert="horz" wrap="square"/>
                    <a:lstStyle/>
                    <a:p>
                      <a:pPr algn="ctr">
                        <a:buNone/>
                      </a:pPr>
                      <a:r>
                        <a:rPr lang="en-US" sz="1600">
                          <a:latin typeface="Times New Roman" panose="02020603050405020304" charset="0"/>
                          <a:cs typeface="Times New Roman" panose="02020603050405020304" charset="0"/>
                        </a:rPr>
                        <a:t>1</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_DATE_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date in "MMM DD YYYY" format.</a:t>
                      </a:r>
                      <a:endParaRPr lang="en-US" sz="1600">
                        <a:latin typeface="Times New Roman" panose="02020603050405020304" charset="0"/>
                        <a:cs typeface="Times New Roman" panose="02020603050405020304" charset="0"/>
                      </a:endParaRPr>
                    </a:p>
                  </a:txBody>
                  <a:tcPr/>
                </a:tc>
              </a:tr>
              <a:tr h="1015365">
                <a:tc>
                  <a:txBody>
                    <a:bodyPr vert="horz" wrap="square"/>
                    <a:lstStyle/>
                    <a:p>
                      <a:pPr algn="ctr">
                        <a:buNone/>
                      </a:pPr>
                      <a:r>
                        <a:rPr lang="en-US" sz="1600">
                          <a:latin typeface="Times New Roman" panose="02020603050405020304" charset="0"/>
                          <a:cs typeface="Times New Roman" panose="02020603050405020304" charset="0"/>
                        </a:rPr>
                        <a:t>2</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_TIME_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time in "HH:MM:SS" format.</a:t>
                      </a:r>
                      <a:endParaRPr lang="en-US" sz="1600">
                        <a:latin typeface="Times New Roman" panose="02020603050405020304" charset="0"/>
                        <a:cs typeface="Times New Roman" panose="02020603050405020304" charset="0"/>
                      </a:endParaRPr>
                    </a:p>
                  </a:txBody>
                  <a:tcPr/>
                </a:tc>
              </a:tr>
              <a:tr h="604520">
                <a:tc>
                  <a:txBody>
                    <a:bodyPr vert="horz" wrap="square"/>
                    <a:lstStyle/>
                    <a:p>
                      <a:pPr algn="ctr">
                        <a:buNone/>
                      </a:pPr>
                      <a:r>
                        <a:rPr lang="en-US" sz="1600">
                          <a:latin typeface="Times New Roman" panose="02020603050405020304" charset="0"/>
                          <a:cs typeface="Times New Roman" panose="02020603050405020304" charset="0"/>
                        </a:rPr>
                        <a:t>3</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_FILE_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file name.</a:t>
                      </a:r>
                      <a:endParaRPr lang="en-US" sz="1600">
                        <a:latin typeface="Times New Roman" panose="02020603050405020304" charset="0"/>
                        <a:cs typeface="Times New Roman" panose="02020603050405020304" charset="0"/>
                      </a:endParaRPr>
                    </a:p>
                  </a:txBody>
                  <a:tcPr/>
                </a:tc>
              </a:tr>
              <a:tr h="603885">
                <a:tc>
                  <a:txBody>
                    <a:bodyPr vert="horz" wrap="square"/>
                    <a:lstStyle/>
                    <a:p>
                      <a:pPr algn="ctr">
                        <a:buNone/>
                      </a:pPr>
                      <a:r>
                        <a:rPr lang="en-US" sz="1600">
                          <a:latin typeface="Times New Roman" panose="02020603050405020304" charset="0"/>
                          <a:cs typeface="Times New Roman" panose="02020603050405020304" charset="0"/>
                        </a:rPr>
                        <a:t>4</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_LINE_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represents current line number.</a:t>
                      </a:r>
                      <a:endParaRPr lang="en-US" sz="1600">
                        <a:latin typeface="Times New Roman" panose="02020603050405020304" charset="0"/>
                        <a:cs typeface="Times New Roman" panose="02020603050405020304" charset="0"/>
                      </a:endParaRPr>
                    </a:p>
                  </a:txBody>
                  <a:tcPr/>
                </a:tc>
              </a:tr>
              <a:tr h="1015365">
                <a:tc>
                  <a:txBody>
                    <a:bodyPr vert="horz" wrap="square"/>
                    <a:lstStyle/>
                    <a:p>
                      <a:pPr algn="ctr">
                        <a:buNone/>
                      </a:pPr>
                      <a:r>
                        <a:rPr lang="en-US" sz="1600">
                          <a:latin typeface="Times New Roman" panose="02020603050405020304" charset="0"/>
                          <a:cs typeface="Times New Roman" panose="02020603050405020304" charset="0"/>
                        </a:rPr>
                        <a:t>5</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_STDC_</a:t>
                      </a:r>
                      <a:endParaRPr lang="en-US" sz="1600">
                        <a:latin typeface="Times New Roman" panose="02020603050405020304" charset="0"/>
                        <a:cs typeface="Times New Roman" panose="02020603050405020304" charset="0"/>
                      </a:endParaRPr>
                    </a:p>
                  </a:txBody>
                  <a:tcPr/>
                </a:tc>
                <a:tc>
                  <a:txBody>
                    <a:bodyPr vert="horz" wrap="square"/>
                    <a:lstStyle/>
                    <a:p>
                      <a:pPr algn="ctr">
                        <a:buNone/>
                      </a:pPr>
                      <a:r>
                        <a:rPr lang="en-US" sz="1600">
                          <a:latin typeface="Times New Roman" panose="02020603050405020304" charset="0"/>
                          <a:cs typeface="Times New Roman" panose="02020603050405020304" charset="0"/>
                        </a:rPr>
                        <a:t>It is defined as 1 when compiler complies with the ANSI standard.</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p:cNvSpPr>
            <a:spLocks noGrp="1"/>
          </p:cNvSpPr>
          <p:nvPr/>
        </p:nvSpPr>
        <p:spPr>
          <a:xfrm>
            <a:off x="126365" y="801370"/>
            <a:ext cx="2623820" cy="617855"/>
          </a:xfrm>
          <a:prstGeom prst="rect">
            <a:avLst/>
          </a:prstGeom>
          <a:noFill/>
          <a:ln w="9525">
            <a:noFill/>
          </a:ln>
        </p:spPr>
        <p:txBody>
          <a:bodyPr anchor="ctr" anchorCtr="0"/>
          <a:lstStyle>
            <a:defPPr>
              <a:defRPr lang="en-US"/>
            </a:defPPr>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a:latin typeface="Times New Roman" panose="02020603050405020304" charset="0"/>
                <a:cs typeface="Times New Roman" panose="02020603050405020304" charset="0"/>
              </a:rPr>
              <a:t>Example</a:t>
            </a:r>
            <a:endParaRPr lang="en-US" sz="2400" b="1">
              <a:latin typeface="Times New Roman" panose="02020603050405020304" charset="0"/>
              <a:cs typeface="Times New Roman" panose="02020603050405020304" charset="0"/>
            </a:endParaRPr>
          </a:p>
        </p:txBody>
      </p:sp>
      <p:sp>
        <p:nvSpPr>
          <p:cNvPr id="3" name="Content Placeholder 2"/>
          <p:cNvSpPr>
            <a:spLocks noGrp="1"/>
          </p:cNvSpPr>
          <p:nvPr/>
        </p:nvSpPr>
        <p:spPr>
          <a:xfrm>
            <a:off x="623570" y="1340485"/>
            <a:ext cx="6148070" cy="5020945"/>
          </a:xfrm>
          <a:prstGeom prst="rect">
            <a:avLst/>
          </a:prstGeom>
          <a:noFill/>
          <a:ln w="9525">
            <a:noFill/>
          </a:ln>
        </p:spPr>
        <p:txBody>
          <a:bodyPr/>
          <a:lstStyle>
            <a:defPPr>
              <a:defRPr lang="en-US"/>
            </a:defPPr>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gn="just">
              <a:lnSpc>
                <a:spcPct val="150000"/>
              </a:lnSpc>
              <a:buNone/>
            </a:pPr>
            <a:r>
              <a:rPr lang="en-US" sz="2000">
                <a:latin typeface="Times New Roman" panose="02020603050405020304" charset="0"/>
                <a:cs typeface="Times New Roman" panose="02020603050405020304" charset="0"/>
              </a:rPr>
              <a:t>#include&lt;stdio.h&gt;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int main(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printf("File :%s\n", __FILE__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printf("Date :%s\n", __DATE__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printf("Time :%s\n", __TIME__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printf("Line :%d\n", __LINE__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printf("STDC :%d\n", __STDC__ ) ;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return 0;  </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p:txBody>
      </p:sp>
      <p:sp>
        <p:nvSpPr>
          <p:cNvPr id="5" name="Text Box 4"/>
          <p:cNvSpPr txBox="1"/>
          <p:nvPr/>
        </p:nvSpPr>
        <p:spPr>
          <a:xfrm>
            <a:off x="6527800" y="2924810"/>
            <a:ext cx="4704715" cy="30460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File :C:\Users\Brigosha_Guest\Desktop\P\q.c</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Date :Mar 25 2023</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Time :12:57:50</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Line :7</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STDC :1</a:t>
            </a:r>
            <a:endParaRPr lang="en-US" sz="16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sz="half" idx="1"/>
          </p:nvPr>
        </p:nvSpPr>
        <p:spPr>
          <a:xfrm>
            <a:off x="869315" y="314960"/>
            <a:ext cx="10356850" cy="6018530"/>
          </a:xfrm>
        </p:spPr>
        <p:txBody>
          <a:bodyPr>
            <a:normAutofit fontScale="25000"/>
          </a:bodyPr>
          <a:lstStyle/>
          <a:p>
            <a:pPr marL="0" indent="0" algn="just">
              <a:lnSpc>
                <a:spcPct val="150000"/>
              </a:lnSpc>
              <a:buNone/>
            </a:pPr>
            <a:r>
              <a:rPr lang="en-US" sz="6400">
                <a:latin typeface="Times New Roman" panose="02020603050405020304" charset="0"/>
                <a:cs typeface="Times New Roman" panose="02020603050405020304" charset="0"/>
              </a:rPr>
              <a:t>Example for printf and scanf function.</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Sum of two numbers</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#include&lt;stdio.h&gt;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main(){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int x=0,y=0,result=0;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first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scanf("%d",&amp;x);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printf("Enter second number:");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scanf("%d",&amp;y);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result=x+y;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printf("Sum of 2 numbers:%d ",result);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return 0;  </a:t>
            </a:r>
            <a:endParaRPr lang="en-US" sz="6400">
              <a:latin typeface="Times New Roman" panose="02020603050405020304" charset="0"/>
              <a:cs typeface="Times New Roman" panose="02020603050405020304" charset="0"/>
            </a:endParaRPr>
          </a:p>
          <a:p>
            <a:pPr marL="0" indent="0" algn="just">
              <a:lnSpc>
                <a:spcPct val="150000"/>
              </a:lnSpc>
              <a:buNone/>
            </a:pPr>
            <a:r>
              <a:rPr lang="en-US" sz="6400">
                <a:latin typeface="Times New Roman" panose="02020603050405020304" charset="0"/>
                <a:cs typeface="Times New Roman" panose="02020603050405020304" charset="0"/>
              </a:rPr>
              <a:t>}  </a:t>
            </a:r>
            <a:endParaRPr lang="en-US" sz="6400">
              <a:latin typeface="Times New Roman" panose="02020603050405020304" charset="0"/>
              <a:cs typeface="Times New Roman" panose="02020603050405020304" charset="0"/>
            </a:endParaRPr>
          </a:p>
        </p:txBody>
      </p:sp>
      <p:sp>
        <p:nvSpPr>
          <p:cNvPr id="5" name="Text Box 4"/>
          <p:cNvSpPr txBox="1"/>
          <p:nvPr/>
        </p:nvSpPr>
        <p:spPr>
          <a:xfrm>
            <a:off x="7176135" y="3860800"/>
            <a:ext cx="4553585"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first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second number : 9</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Sum of 2 numbers : 18</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Subtitle 5"/>
          <p:cNvSpPr>
            <a:spLocks noGrp="1"/>
          </p:cNvSpPr>
          <p:nvPr>
            <p:ph type="subTitle" idx="1"/>
          </p:nvPr>
        </p:nvSpPr>
        <p:spPr>
          <a:xfrm>
            <a:off x="1288415" y="408305"/>
            <a:ext cx="9379585" cy="6170295"/>
          </a:xfrm>
        </p:spPr>
        <p:txBody>
          <a:bodyPr>
            <a:normAutofit lnSpcReduction="10000"/>
          </a:bodyPr>
          <a:lstStyle/>
          <a:p>
            <a:pPr algn="just">
              <a:lnSpc>
                <a:spcPct val="150000"/>
              </a:lnSpc>
            </a:pPr>
            <a:r>
              <a:rPr lang="en-US" sz="1600">
                <a:solidFill>
                  <a:srgbClr val="00B050"/>
                </a:solidFill>
                <a:latin typeface="Times New Roman" panose="02020603050405020304" charset="0"/>
                <a:cs typeface="Times New Roman" panose="02020603050405020304" charset="0"/>
              </a:rPr>
              <a:t>Variables in C</a:t>
            </a:r>
            <a:endParaRPr lang="en-US" sz="1600">
              <a:solidFill>
                <a:srgbClr val="00B050"/>
              </a:solidFill>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A variable is a name of the memory location. It is used to store data. Its value can be changed, and it can be reused many times.</a:t>
            </a:r>
            <a:endParaRPr lang="en-US"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Let's see the syntax to declare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type variable_list;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Example of Declaring a variable:-</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int a;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b;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 </a:t>
            </a:r>
            <a:endParaRPr lang="en-US" sz="1600">
              <a:latin typeface="Times New Roman" panose="02020603050405020304" charset="0"/>
              <a:cs typeface="Times New Roman" panose="02020603050405020304" charset="0"/>
            </a:endParaRPr>
          </a:p>
          <a:p>
            <a:pPr marL="342900" indent="-342900" algn="just">
              <a:lnSpc>
                <a:spcPct val="150000"/>
              </a:lnSpc>
              <a:buFont typeface="Arial" pitchFamily="34" charset="0"/>
              <a:buChar char="•"/>
            </a:pPr>
            <a:r>
              <a:rPr lang="en-US" sz="1600">
                <a:latin typeface="Times New Roman" panose="02020603050405020304" charset="0"/>
                <a:cs typeface="Times New Roman" panose="02020603050405020304" charset="0"/>
              </a:rPr>
              <a:t>We can also provide values while declaring the variables as given below:</a:t>
            </a:r>
            <a:endParaRPr lang="en-US" sz="1600">
              <a:latin typeface="Times New Roman" panose="02020603050405020304" charset="0"/>
              <a:cs typeface="Times New Roman" panose="02020603050405020304" charset="0"/>
            </a:endParaRPr>
          </a:p>
          <a:p>
            <a:pPr algn="just">
              <a:lnSpc>
                <a:spcPct val="150000"/>
              </a:lnSpc>
              <a:buFont typeface="Arial" pitchFamily="34" charset="0"/>
            </a:pPr>
            <a:r>
              <a:rPr lang="en-US" sz="1600">
                <a:latin typeface="Times New Roman" panose="02020603050405020304" charset="0"/>
                <a:cs typeface="Times New Roman" panose="02020603050405020304" charset="0"/>
              </a:rPr>
              <a:t>       int a=10,b=20;                  </a:t>
            </a:r>
            <a:r>
              <a:rPr lang="en-US" sz="1600">
                <a:solidFill>
                  <a:schemeClr val="accent1">
                    <a:lumMod val="60000"/>
                    <a:lumOff val="40000"/>
                  </a:schemeClr>
                </a:solidFill>
                <a:latin typeface="Times New Roman" panose="02020603050405020304" charset="0"/>
                <a:cs typeface="Times New Roman" panose="02020603050405020304" charset="0"/>
              </a:rPr>
              <a:t>   //declaring 2 variable of integer type.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float f=20.8;  </a:t>
            </a:r>
            <a:endParaRPr lang="en-US" sz="1600">
              <a:latin typeface="Times New Roman" panose="02020603050405020304" charset="0"/>
              <a:cs typeface="Times New Roman" panose="02020603050405020304" charset="0"/>
            </a:endParaRPr>
          </a:p>
          <a:p>
            <a:pPr marL="342900" indent="-342900" algn="just">
              <a:lnSpc>
                <a:spcPct val="150000"/>
              </a:lnSpc>
            </a:pPr>
            <a:r>
              <a:rPr lang="en-US" sz="1600">
                <a:latin typeface="Times New Roman" panose="02020603050405020304" charset="0"/>
                <a:cs typeface="Times New Roman" panose="02020603050405020304" charset="0"/>
              </a:rPr>
              <a:t>       char c='A';</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1470"/>
            <a:ext cx="10515600" cy="6207760"/>
          </a:xfrm>
        </p:spPr>
        <p:txBody>
          <a:bodyPr>
            <a:normAutofit fontScale="90000" lnSpcReduction="20000"/>
          </a:bodyPr>
          <a:lstStyle/>
          <a:p>
            <a:pPr marL="0" indent="0" algn="just">
              <a:lnSpc>
                <a:spcPct val="150000"/>
              </a:lnSpc>
              <a:buNone/>
            </a:pPr>
            <a:r>
              <a:rPr lang="en-US" sz="1780">
                <a:latin typeface="Times New Roman" panose="02020603050405020304" charset="0"/>
                <a:cs typeface="Times New Roman" panose="02020603050405020304" charset="0"/>
              </a:rPr>
              <a:t>Rules for defining variables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can have alphabets, digits, and underscore.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can start with the alphabet, and underscore only. It can't start with a digit.</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No whitespace is allowed within the variable name.</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name must not be any reserved word or keyword, e.g. int, float, etc.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Types of Variables in C</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1) Local Variable</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A variable that is declared inside the function or block is called a local variable.</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r>
              <a:rPr lang="en-US" sz="2665">
                <a:latin typeface="Times New Roman" panose="02020603050405020304" charset="0"/>
                <a:cs typeface="Times New Roman" panose="02020603050405020304" charset="0"/>
              </a:rPr>
              <a:t> </a:t>
            </a:r>
            <a:endParaRPr lang="en-US" sz="2665">
              <a:latin typeface="Times New Roman" panose="02020603050405020304" charset="0"/>
              <a:cs typeface="Times New Roman" panose="02020603050405020304" charset="0"/>
            </a:endParaRPr>
          </a:p>
          <a:p>
            <a:pPr marL="0" indent="0">
              <a:buNone/>
            </a:pPr>
            <a:endParaRPr lang="en-US" sz="2665">
              <a:latin typeface="Times New Roman" panose="02020603050405020304" charset="0"/>
              <a:cs typeface="Times New Roman" panose="0202060305040502030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32105"/>
            <a:ext cx="10515600" cy="6525895"/>
          </a:xfrm>
        </p:spPr>
        <p:txBody>
          <a:bodyPr>
            <a:normAutofit fontScale="90000" lnSpcReduction="20000"/>
          </a:bodyPr>
          <a:lstStyle/>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Global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A variable that is declared outside the function or block is called a global variable. Any function can change the value of the global variable. It is available to all the functions.</a:t>
            </a:r>
            <a:endParaRPr lang="en-US" sz="1780">
              <a:latin typeface="Times New Roman" panose="02020603050405020304" charset="0"/>
              <a:cs typeface="Times New Roman" panose="02020603050405020304" charset="0"/>
            </a:endParaRPr>
          </a:p>
          <a:p>
            <a:pPr algn="just">
              <a:lnSpc>
                <a:spcPct val="150000"/>
              </a:lnSpc>
            </a:pPr>
            <a:r>
              <a:rPr lang="en-US" sz="1780">
                <a:latin typeface="Times New Roman" panose="02020603050405020304" charset="0"/>
                <a:cs typeface="Times New Roman" panose="02020603050405020304" charset="0"/>
              </a:rPr>
              <a:t>It must be declared at the start of the block.</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value=20;                            </a:t>
            </a:r>
            <a:r>
              <a:rPr lang="en-US" sz="1780">
                <a:solidFill>
                  <a:schemeClr val="accent1">
                    <a:lumMod val="60000"/>
                    <a:lumOff val="40000"/>
                  </a:schemeClr>
                </a:solidFill>
                <a:latin typeface="Times New Roman" panose="02020603050405020304" charset="0"/>
                <a:cs typeface="Times New Roman" panose="02020603050405020304" charset="0"/>
              </a:rPr>
              <a:t> //global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function1(){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solidFill>
                  <a:srgbClr val="FF0000"/>
                </a:solidFill>
                <a:latin typeface="Times New Roman" panose="02020603050405020304" charset="0"/>
                <a:cs typeface="Times New Roman" panose="02020603050405020304" charset="0"/>
              </a:rPr>
              <a:t> Automatic Variable</a:t>
            </a:r>
            <a:endParaRPr lang="en-US" sz="178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All variables in C that are declared inside the block, are automatic variables by default. We can explicitly declare an automatic variable using auto keyword.</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void main(){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int x=10;                          </a:t>
            </a:r>
            <a:r>
              <a:rPr lang="en-US" sz="1780">
                <a:solidFill>
                  <a:schemeClr val="accent1">
                    <a:lumMod val="60000"/>
                    <a:lumOff val="40000"/>
                  </a:schemeClr>
                </a:solidFill>
                <a:latin typeface="Times New Roman" panose="02020603050405020304" charset="0"/>
                <a:cs typeface="Times New Roman" panose="02020603050405020304" charset="0"/>
              </a:rPr>
              <a:t> //local variable (also automatic)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auto int y=20;               </a:t>
            </a:r>
            <a:r>
              <a:rPr lang="en-US" sz="1780">
                <a:solidFill>
                  <a:schemeClr val="accent1">
                    <a:lumMod val="60000"/>
                    <a:lumOff val="40000"/>
                  </a:schemeClr>
                </a:solidFill>
                <a:latin typeface="Times New Roman" panose="02020603050405020304" charset="0"/>
                <a:cs typeface="Times New Roman" panose="02020603050405020304" charset="0"/>
              </a:rPr>
              <a:t>  //automatic variable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rPr>
              <a:t>           }  </a:t>
            </a:r>
            <a:endParaRPr lang="en-US" sz="1780">
              <a:latin typeface="Times New Roman" panose="02020603050405020304" charset="0"/>
              <a:cs typeface="Times New Roman" panose="02020603050405020304" charset="0"/>
            </a:endParaRPr>
          </a:p>
          <a:p>
            <a:pPr marL="0" indent="0" algn="just">
              <a:lnSpc>
                <a:spcPct val="150000"/>
              </a:lnSpc>
              <a:buNone/>
            </a:pPr>
            <a:endParaRPr lang="en-US" sz="1780">
              <a:latin typeface="Times New Roman" panose="02020603050405020304" charset="0"/>
              <a:cs typeface="Times New Roman" panose="02020603050405020304" charset="0"/>
            </a:endParaRP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662114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Static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 variable that is declared with the static keyword is called static variable.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It retains its value between multiple function calls.</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void function1(){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x=10;                            </a:t>
            </a:r>
            <a:r>
              <a:rPr lang="en-US" sz="1600">
                <a:solidFill>
                  <a:schemeClr val="accent1">
                    <a:lumMod val="60000"/>
                    <a:lumOff val="40000"/>
                  </a:schemeClr>
                </a:solidFill>
                <a:latin typeface="Times New Roman" panose="02020603050405020304" charset="0"/>
                <a:cs typeface="Times New Roman" panose="02020603050405020304" charset="0"/>
              </a:rPr>
              <a:t>  //local variable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static int y=10;                </a:t>
            </a:r>
            <a:r>
              <a:rPr lang="en-US" sz="1600">
                <a:solidFill>
                  <a:schemeClr val="accent1">
                    <a:lumMod val="60000"/>
                    <a:lumOff val="40000"/>
                  </a:schemeClr>
                </a:solidFill>
                <a:latin typeface="Times New Roman" panose="02020603050405020304" charset="0"/>
                <a:cs typeface="Times New Roman" panose="02020603050405020304" charset="0"/>
              </a:rPr>
              <a:t>    //static variable</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x=x+1;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y=y+1;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printf("%d,%d",x,y);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External Variable</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We can share a variable in multiple C source files by using an external variable. To declare an external variable, you need to use extern keyword.</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extern int x=10;         </a:t>
            </a:r>
            <a:r>
              <a:rPr lang="en-US" sz="1600">
                <a:solidFill>
                  <a:schemeClr val="accent1">
                    <a:lumMod val="60000"/>
                    <a:lumOff val="40000"/>
                  </a:schemeClr>
                </a:solidFill>
                <a:latin typeface="Times New Roman" panose="02020603050405020304" charset="0"/>
                <a:cs typeface="Times New Roman" panose="02020603050405020304" charset="0"/>
              </a:rPr>
              <a:t>//external variable (also global)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90335"/>
          </a:xfrm>
        </p:spPr>
        <p:txBody>
          <a:bodyPr/>
          <a:lstStyle/>
          <a:p>
            <a:pPr marL="0" indent="0" algn="just">
              <a:lnSpc>
                <a:spcPct val="150000"/>
              </a:lnSpc>
              <a:buNone/>
            </a:pPr>
            <a:r>
              <a:rPr lang="en-US" sz="2000">
                <a:gradFill>
                  <a:gsLst>
                    <a:gs pos="0">
                      <a:srgbClr val="14CD68"/>
                    </a:gs>
                    <a:gs pos="100000">
                      <a:srgbClr val="0B6E38"/>
                    </a:gs>
                  </a:gsLst>
                  <a:lin scaled="0"/>
                </a:gradFill>
                <a:latin typeface="Times New Roman" panose="02020603050405020304" charset="0"/>
                <a:cs typeface="Times New Roman" panose="02020603050405020304" charset="0"/>
              </a:rPr>
              <a:t>Data Types in C</a:t>
            </a:r>
            <a:endParaRPr lang="en-US" sz="2000">
              <a:gradFill>
                <a:gsLst>
                  <a:gs pos="0">
                    <a:srgbClr val="14CD68"/>
                  </a:gs>
                  <a:gs pos="100000">
                    <a:srgbClr val="0B6E38"/>
                  </a:gs>
                </a:gsLst>
                <a:lin scaled="0"/>
              </a:gra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 data type specifies the type of data that a variable can store such as integer, floating, character, etc.</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There are different types of Data types.</a:t>
            </a:r>
            <a:endParaRPr lang="en-US" sz="1600">
              <a:latin typeface="Times New Roman" panose="02020603050405020304" charset="0"/>
              <a:cs typeface="Times New Roman" panose="02020603050405020304" charset="0"/>
            </a:endParaRPr>
          </a:p>
          <a:p>
            <a:pPr marL="0" indent="0" algn="just">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4" name="Rectangles 3"/>
          <p:cNvSpPr/>
          <p:nvPr/>
        </p:nvSpPr>
        <p:spPr>
          <a:xfrm>
            <a:off x="4057650" y="2099310"/>
            <a:ext cx="280035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DATA TYPES </a:t>
            </a:r>
            <a:endParaRPr lang="en-US" sz="1600">
              <a:latin typeface="Times New Roman" panose="02020603050405020304" charset="0"/>
              <a:cs typeface="Times New Roman" panose="02020603050405020304" charset="0"/>
            </a:endParaRPr>
          </a:p>
        </p:txBody>
      </p:sp>
      <p:sp>
        <p:nvSpPr>
          <p:cNvPr id="5" name="Rectangles 4"/>
          <p:cNvSpPr/>
          <p:nvPr/>
        </p:nvSpPr>
        <p:spPr>
          <a:xfrm>
            <a:off x="1022985" y="4098290"/>
            <a:ext cx="198247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BASIC</a:t>
            </a:r>
            <a:endParaRPr lang="en-US" sz="1600">
              <a:latin typeface="Times New Roman" panose="02020603050405020304" charset="0"/>
              <a:cs typeface="Times New Roman" panose="02020603050405020304" charset="0"/>
            </a:endParaRPr>
          </a:p>
        </p:txBody>
      </p:sp>
      <p:sp>
        <p:nvSpPr>
          <p:cNvPr id="6" name="Rectangles 5"/>
          <p:cNvSpPr/>
          <p:nvPr/>
        </p:nvSpPr>
        <p:spPr>
          <a:xfrm>
            <a:off x="3556000" y="4098290"/>
            <a:ext cx="206121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DERIVED</a:t>
            </a:r>
            <a:endParaRPr lang="en-US" sz="1600">
              <a:latin typeface="Times New Roman" panose="02020603050405020304" charset="0"/>
              <a:cs typeface="Times New Roman" panose="02020603050405020304" charset="0"/>
            </a:endParaRPr>
          </a:p>
        </p:txBody>
      </p:sp>
      <p:sp>
        <p:nvSpPr>
          <p:cNvPr id="7" name="Rectangles 6"/>
          <p:cNvSpPr/>
          <p:nvPr/>
        </p:nvSpPr>
        <p:spPr>
          <a:xfrm>
            <a:off x="6191885" y="4098290"/>
            <a:ext cx="239776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ENUMERATION</a:t>
            </a:r>
            <a:endParaRPr lang="en-US" sz="1600">
              <a:latin typeface="Times New Roman" panose="02020603050405020304" charset="0"/>
              <a:cs typeface="Times New Roman" panose="02020603050405020304" charset="0"/>
            </a:endParaRPr>
          </a:p>
        </p:txBody>
      </p:sp>
      <p:sp>
        <p:nvSpPr>
          <p:cNvPr id="8" name="Rectangles 7"/>
          <p:cNvSpPr/>
          <p:nvPr/>
        </p:nvSpPr>
        <p:spPr>
          <a:xfrm>
            <a:off x="9164320" y="4098290"/>
            <a:ext cx="1573530" cy="86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p:txBody>
      </p:sp>
      <p:cxnSp>
        <p:nvCxnSpPr>
          <p:cNvPr id="9" name="Straight Arrow Connector 8"/>
          <p:cNvCxnSpPr/>
          <p:nvPr/>
        </p:nvCxnSpPr>
        <p:spPr>
          <a:xfrm flipH="1">
            <a:off x="2154555" y="2964180"/>
            <a:ext cx="2312035" cy="11328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21780" y="2964180"/>
            <a:ext cx="2658745" cy="111696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66590" y="2948305"/>
            <a:ext cx="692150" cy="11252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0"/>
          </p:cNvCxnSpPr>
          <p:nvPr/>
        </p:nvCxnSpPr>
        <p:spPr>
          <a:xfrm>
            <a:off x="6035040" y="2948305"/>
            <a:ext cx="1355725" cy="11499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4" name="Content Placeholder 3"/>
          <p:cNvGraphicFramePr>
            <a:graphicFrameLocks noGrp="1"/>
          </p:cNvGraphicFramePr>
          <p:nvPr>
            <p:ph idx="1"/>
          </p:nvPr>
        </p:nvGraphicFramePr>
        <p:xfrm>
          <a:off x="1569720" y="1193800"/>
          <a:ext cx="9052560" cy="4470400"/>
        </p:xfrm>
        <a:graphic>
          <a:graphicData uri="http://schemas.openxmlformats.org/drawingml/2006/table">
            <a:tbl>
              <a:tblPr firstRow="1" bandRow="1">
                <a:tableStyleId>{5C22544A-7EE6-4342-B048-85BDC9FD1C3A}</a:tableStyleId>
              </a:tblPr>
              <a:tblGrid>
                <a:gridCol w="4526280"/>
                <a:gridCol w="4526280"/>
              </a:tblGrid>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Types</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Data Types</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Basic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int, char, float, double</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Derived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array, pointer, structure, union</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Enumeration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a:tc>
              </a:tr>
              <a:tr h="894080">
                <a:tc>
                  <a:txBody>
                    <a:bodyPr vert="horz" wrap="square"/>
                    <a:lstStyle/>
                    <a:p>
                      <a:pPr algn="ctr">
                        <a:lnSpc>
                          <a:spcPct val="200000"/>
                        </a:lnSpc>
                        <a:buNone/>
                      </a:pPr>
                      <a:r>
                        <a:rPr lang="en-US" sz="1600">
                          <a:latin typeface="Times New Roman" panose="02020603050405020304" charset="0"/>
                          <a:cs typeface="Times New Roman" panose="02020603050405020304" charset="0"/>
                        </a:rPr>
                        <a:t>Void Data Type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630555"/>
            <a:ext cx="10515600" cy="5546725"/>
          </a:xfrm>
        </p:spPr>
        <p:txBody>
          <a:bodyPr>
            <a:normAutofit/>
          </a:bodyPr>
          <a:lstStyle/>
          <a:p>
            <a:pPr marL="0" indent="0" algn="just">
              <a:lnSpc>
                <a:spcPct val="150000"/>
              </a:lnSpc>
              <a:buNone/>
            </a:pPr>
            <a:r>
              <a:rPr lang="en-US" sz="2000">
                <a:solidFill>
                  <a:srgbClr val="00B050"/>
                </a:solidFill>
                <a:latin typeface="Times New Roman" panose="02020603050405020304" charset="0"/>
                <a:cs typeface="Times New Roman" panose="02020603050405020304" charset="0"/>
              </a:rPr>
              <a:t>Keywords in C</a:t>
            </a:r>
            <a:endParaRPr lang="en-US" sz="20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keyword is a reserved word. You cannot use it as a variable name, constant name, etc. There are only 32 reserved words (keywords) in the C language.</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 list of 32 keywords in the c language is given below:</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nvGraphicFramePr>
        <p:xfrm>
          <a:off x="1168400" y="3105150"/>
          <a:ext cx="9677400" cy="2865120"/>
        </p:xfrm>
        <a:graphic>
          <a:graphicData uri="http://schemas.openxmlformats.org/drawingml/2006/table">
            <a:tbl>
              <a:tblPr firstRow="1" bandRow="1">
                <a:tableStyleId>{5C22544A-7EE6-4342-B048-85BDC9FD1C3A}</a:tableStyleId>
              </a:tblPr>
              <a:tblGrid>
                <a:gridCol w="1209675"/>
                <a:gridCol w="1209675"/>
                <a:gridCol w="1209675"/>
                <a:gridCol w="1209675"/>
                <a:gridCol w="1303655"/>
                <a:gridCol w="1351915"/>
                <a:gridCol w="1225550"/>
                <a:gridCol w="957580"/>
              </a:tblGrid>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auto</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break</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case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char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const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continue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default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do</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double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else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enum</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extern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float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for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goto</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if</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int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long</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register</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return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short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signed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sizeof</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static</a:t>
                      </a:r>
                      <a:endParaRPr lang="en-US" sz="1600">
                        <a:latin typeface="Times New Roman" panose="02020603050405020304" charset="0"/>
                        <a:cs typeface="Times New Roman" panose="02020603050405020304" charset="0"/>
                      </a:endParaRPr>
                    </a:p>
                  </a:txBody>
                  <a:tcPr/>
                </a:tc>
              </a:tr>
              <a:tr h="716280">
                <a:tc>
                  <a:txBody>
                    <a:bodyPr vert="horz" wrap="square"/>
                    <a:lstStyle/>
                    <a:p>
                      <a:pPr algn="ctr">
                        <a:lnSpc>
                          <a:spcPct val="200000"/>
                        </a:lnSpc>
                        <a:buNone/>
                      </a:pPr>
                      <a:r>
                        <a:rPr lang="en-US" sz="1600">
                          <a:latin typeface="Times New Roman" panose="02020603050405020304" charset="0"/>
                          <a:cs typeface="Times New Roman" panose="02020603050405020304" charset="0"/>
                        </a:rPr>
                        <a:t>struct</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switch</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typedef</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union</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unsigned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void</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volatile</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200000"/>
                        </a:lnSpc>
                        <a:buNone/>
                      </a:pPr>
                      <a:r>
                        <a:rPr lang="en-US" sz="1600">
                          <a:latin typeface="Times New Roman" panose="02020603050405020304" charset="0"/>
                          <a:cs typeface="Times New Roman" panose="02020603050405020304" charset="0"/>
                        </a:rPr>
                        <a:t>while</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767715" y="1412240"/>
            <a:ext cx="10515600" cy="4558030"/>
          </a:xfrm>
        </p:spPr>
        <p:txBody>
          <a:bodyPr>
            <a:normAutofit lnSpcReduction="20000"/>
          </a:bodyPr>
          <a:lstStyle/>
          <a:p>
            <a:pPr marL="0" indent="0">
              <a:buNone/>
            </a:pPr>
            <a:r>
              <a:rPr lang="en-US" sz="3200">
                <a:solidFill>
                  <a:srgbClr val="00B050"/>
                </a:solidFill>
                <a:latin typeface="Times New Roman" panose="02020603050405020304" charset="0"/>
                <a:cs typeface="Times New Roman" panose="02020603050405020304" charset="0"/>
              </a:rPr>
              <a:t>Characteristics of C</a:t>
            </a:r>
            <a:endParaRPr lang="en-US" sz="3200">
              <a:solidFill>
                <a:srgbClr val="00B050"/>
              </a:solidFill>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middle level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It has the simplicity of a high level language as well as the power of a low level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language is consisting the 32 keywords.</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portable language.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C is a case sensitive.</a:t>
            </a:r>
            <a:endParaRPr lang="en-IN" sz="1600">
              <a:latin typeface="Times New Roman" panose="02020603050405020304" charset="0"/>
              <a:cs typeface="Times New Roman" panose="02020603050405020304" charset="0"/>
            </a:endParaRPr>
          </a:p>
          <a:p>
            <a:pPr>
              <a:lnSpc>
                <a:spcPct val="150000"/>
              </a:lnSpc>
              <a:buFont typeface="Arial" pitchFamily="34" charset="0"/>
              <a:buChar char="•"/>
            </a:pPr>
            <a:r>
              <a:rPr lang="en-IN" sz="1600">
                <a:latin typeface="Times New Roman" panose="02020603050405020304" charset="0"/>
                <a:cs typeface="Times New Roman" panose="02020603050405020304" charset="0"/>
                <a:sym typeface="+mn-ea"/>
              </a:rPr>
              <a:t>In C language compilation and execution is faster.</a:t>
            </a:r>
            <a:endParaRPr lang="en-IN" sz="1600">
              <a:latin typeface="Times New Roman" panose="02020603050405020304" charset="0"/>
              <a:cs typeface="Times New Roman" panose="02020603050405020304" charset="0"/>
              <a:sym typeface="+mn-ea"/>
            </a:endParaRPr>
          </a:p>
          <a:p>
            <a:pPr>
              <a:lnSpc>
                <a:spcPct val="150000"/>
              </a:lnSpc>
              <a:buFont typeface="Arial" pitchFamily="34" charset="0"/>
              <a:buChar char="•"/>
            </a:pPr>
            <a:r>
              <a:rPr lang="en-US" altLang="en-IN" sz="1600">
                <a:latin typeface="Times New Roman" panose="02020603050405020304" charset="0"/>
                <a:cs typeface="Times New Roman" panose="02020603050405020304" charset="0"/>
                <a:sym typeface="+mn-ea"/>
              </a:rPr>
              <a:t>C language is Extendible.</a:t>
            </a:r>
            <a:endParaRPr lang="en-US" altLang="en-IN" sz="1600">
              <a:latin typeface="Times New Roman" panose="02020603050405020304" charset="0"/>
              <a:cs typeface="Times New Roman" panose="02020603050405020304" charset="0"/>
              <a:sym typeface="+mn-ea"/>
            </a:endParaRPr>
          </a:p>
          <a:p>
            <a:pPr>
              <a:lnSpc>
                <a:spcPct val="150000"/>
              </a:lnSpc>
              <a:buFont typeface="Arial" pitchFamily="34" charset="0"/>
              <a:buChar char="•"/>
            </a:pPr>
            <a:r>
              <a:rPr lang="en-US" altLang="en-IN" sz="1600">
                <a:latin typeface="Times New Roman" panose="02020603050405020304" charset="0"/>
                <a:cs typeface="Times New Roman" panose="02020603050405020304" charset="0"/>
              </a:rPr>
              <a:t>C is a structured language.</a:t>
            </a:r>
            <a:endParaRPr lang="en-IN" sz="1600">
              <a:latin typeface="Times New Roman" panose="02020603050405020304" charset="0"/>
              <a:cs typeface="Times New Roman" panose="02020603050405020304" charset="0"/>
            </a:endParaRPr>
          </a:p>
          <a:p>
            <a:pPr>
              <a:buNone/>
            </a:pP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67335"/>
            <a:ext cx="10515600" cy="5632450"/>
          </a:xfrm>
        </p:spPr>
        <p:txBody>
          <a:bodyPr>
            <a:normAutofit/>
          </a:bodyPr>
          <a:lstStyle/>
          <a:p>
            <a:pPr marL="0" indent="0" algn="just">
              <a:lnSpc>
                <a:spcPct val="150000"/>
              </a:lnSpc>
              <a:buFont typeface="Arial" pitchFamily="34" charset="0"/>
              <a:buNone/>
            </a:pPr>
            <a:r>
              <a:rPr lang="en-US" sz="2000">
                <a:solidFill>
                  <a:srgbClr val="00B050"/>
                </a:solidFill>
                <a:latin typeface="Times New Roman" panose="02020603050405020304" charset="0"/>
                <a:cs typeface="Times New Roman" panose="02020603050405020304" charset="0"/>
              </a:rPr>
              <a:t>C Identifiers</a:t>
            </a:r>
            <a:endParaRPr lang="en-US" sz="2000">
              <a:solidFill>
                <a:srgbClr val="00B05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C identifiers represent the name in the C program, for example, variables, functions, arrays, structures, unions, labels, etc.</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An identifier can be composed of letters such as uppercase, lowercase letters, underscore, digits, but the starting letter should be either an alphabet or an underscore.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Rules for constructing C identifiers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It should not begin with any numerical digit.</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In identifiers, both uppercase and lowercase letters are distinct. Therefore, we can say that identifiers are case sensitive.</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Commas or blank spaces cannot be specified within an identifier.</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length of the identifiers should not be more than 31 characters.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Identifiers should be written in such a way that it is meaningful, short, and easy to read.</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some example :- total, sum, average, _m _, sum_1, etc.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88315"/>
            <a:ext cx="10515600" cy="5688965"/>
          </a:xfrm>
        </p:spPr>
        <p:txBody>
          <a:bodyPr>
            <a:normAutofit fontScale="90000" lnSpcReduction="20000"/>
          </a:bodyPr>
          <a:lstStyle/>
          <a:p>
            <a:pPr marL="0" indent="0" algn="just">
              <a:lnSpc>
                <a:spcPct val="150000"/>
              </a:lnSpc>
              <a:buNone/>
            </a:pPr>
            <a:r>
              <a:rPr lang="en-US" sz="1600">
                <a:latin typeface="Times New Roman" panose="02020603050405020304" charset="0"/>
                <a:cs typeface="Times New Roman" panose="02020603050405020304" charset="0"/>
              </a:rPr>
              <a:t>Types of identifiers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solidFill>
                  <a:srgbClr val="FF0000"/>
                </a:solidFill>
                <a:latin typeface="Times New Roman" panose="02020603050405020304" charset="0"/>
                <a:cs typeface="Times New Roman" panose="02020603050405020304" charset="0"/>
              </a:rPr>
              <a:t>Internal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If the identifier is not used in the external linkage, then it is known as an internal identifier. The internal identifiers can be local variables.</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solidFill>
                  <a:srgbClr val="FF0000"/>
                </a:solidFill>
                <a:latin typeface="Times New Roman" panose="02020603050405020304" charset="0"/>
                <a:cs typeface="Times New Roman" panose="02020603050405020304" charset="0"/>
              </a:rPr>
              <a:t>External Identifier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If the identifier is used in the external linkage, then it is known as an external identifier. The external identifiers can be function names, global variables.</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a=10;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A=20;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printf("Value of a is : %d",a);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printf("\nValue of A is :%d",A);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6960235" y="4004945"/>
            <a:ext cx="5047615" cy="21228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10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Value of A is : 20</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7490"/>
            <a:ext cx="10515600" cy="6456680"/>
          </a:xfrm>
        </p:spPr>
        <p:txBody>
          <a:bodyPr/>
          <a:lstStyle/>
          <a:p>
            <a:pPr marL="0" indent="0">
              <a:lnSpc>
                <a:spcPct val="150000"/>
              </a:lnSpc>
              <a:buNone/>
            </a:pPr>
            <a:r>
              <a:rPr lang="en-US" sz="2000">
                <a:solidFill>
                  <a:srgbClr val="00B050"/>
                </a:solidFill>
                <a:latin typeface="Times New Roman" panose="02020603050405020304" charset="0"/>
                <a:cs typeface="Times New Roman" panose="02020603050405020304" charset="0"/>
              </a:rPr>
              <a:t>C Operators</a:t>
            </a:r>
            <a:endParaRPr lang="en-US" sz="2000">
              <a:solidFill>
                <a:srgbClr val="00B05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An operator is simply a symbol that is used to perform operations.</a:t>
            </a:r>
            <a:endParaRPr lang="en-US" sz="1600">
              <a:latin typeface="Times New Roman" panose="02020603050405020304" charset="0"/>
              <a:cs typeface="Times New Roman" panose="02020603050405020304" charset="0"/>
            </a:endParaRPr>
          </a:p>
        </p:txBody>
      </p:sp>
      <p:graphicFrame>
        <p:nvGraphicFramePr>
          <p:cNvPr id="7" name="Table 6"/>
          <p:cNvGraphicFramePr>
            <a:graphicFrameLocks noGrp="1"/>
          </p:cNvGraphicFramePr>
          <p:nvPr/>
        </p:nvGraphicFramePr>
        <p:xfrm>
          <a:off x="1199515" y="1257300"/>
          <a:ext cx="9319260" cy="5436870"/>
        </p:xfrm>
        <a:graphic>
          <a:graphicData uri="http://schemas.openxmlformats.org/drawingml/2006/table">
            <a:tbl>
              <a:tblPr firstRow="1" bandRow="1">
                <a:tableStyleId>{5C22544A-7EE6-4342-B048-85BDC9FD1C3A}</a:tableStyleId>
              </a:tblPr>
              <a:tblGrid>
                <a:gridCol w="4659630"/>
                <a:gridCol w="4659630"/>
              </a:tblGrid>
              <a:tr h="615315">
                <a:tc>
                  <a:txBody>
                    <a:bodyPr vert="horz" wrap="square"/>
                    <a:lstStyle/>
                    <a:p>
                      <a:pPr algn="ctr">
                        <a:lnSpc>
                          <a:spcPct val="150000"/>
                        </a:lnSpc>
                        <a:buNone/>
                      </a:pPr>
                      <a:r>
                        <a:rPr lang="en-US" sz="1600">
                          <a:latin typeface="Times New Roman" panose="02020603050405020304" charset="0"/>
                          <a:cs typeface="Times New Roman" panose="02020603050405020304" charset="0"/>
                        </a:rPr>
                        <a:t>Name of operators</a:t>
                      </a:r>
                      <a:endParaRPr lang="en-US"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US" sz="1600">
                          <a:latin typeface="Times New Roman" panose="02020603050405020304" charset="0"/>
                          <a:cs typeface="Times New Roman" panose="02020603050405020304" charset="0"/>
                        </a:rPr>
                        <a:t>Operators</a:t>
                      </a:r>
                      <a:endParaRPr lang="en-US"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Arithmetic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_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Increment/Decrement operators</a:t>
                      </a:r>
                      <a:endParaRPr lang="en-IN" sz="1600">
                        <a:latin typeface="Times New Roman" panose="02020603050405020304" charset="0"/>
                        <a:cs typeface="Times New Roman" panose="02020603050405020304" charset="0"/>
                        <a:sym typeface="+mn-ea"/>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Relational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 , &lt; = ,  &gt; = , &lt; , &gt;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Logical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&amp;&amp; , || , ! ,</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Bitwise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&amp; , ^ , | , ~ , &gt;&gt; , &lt;&lt;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Assignment operators</a:t>
                      </a:r>
                      <a:endParaRPr lang="en-IN" sz="1600">
                        <a:latin typeface="Times New Roman" panose="02020603050405020304" charset="0"/>
                        <a:cs typeface="Times New Roman" panose="02020603050405020304" charset="0"/>
                      </a:endParaRPr>
                    </a:p>
                    <a:p>
                      <a:pPr algn="ctr">
                        <a:lnSpc>
                          <a:spcPct val="100000"/>
                        </a:lnSpc>
                        <a:buNone/>
                      </a:pPr>
                      <a:endParaRPr lang="en-IN" sz="160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latin typeface="Times New Roman" panose="02020603050405020304" charset="0"/>
                          <a:cs typeface="Times New Roman" panose="02020603050405020304" charset="0"/>
                          <a:sym typeface="+mn-ea"/>
                        </a:rPr>
                        <a:t>= , += , - = , *= , /= , %= , &lt;&lt;= , &gt;&gt;= , &amp;= , ^=  , |= , </a:t>
                      </a:r>
                      <a:endParaRPr lang="en-IN" sz="1600">
                        <a:latin typeface="Times New Roman" panose="02020603050405020304" charset="0"/>
                        <a:cs typeface="Times New Roman" panose="02020603050405020304" charset="0"/>
                        <a:sym typeface="+mn-ea"/>
                      </a:endParaRPr>
                    </a:p>
                  </a:txBody>
                  <a:tcPr/>
                </a:tc>
              </a:tr>
              <a:tr h="615315">
                <a:tc>
                  <a:txBody>
                    <a:bodyPr vert="horz" wrap="square"/>
                    <a:lstStyle/>
                    <a:p>
                      <a:pPr algn="ctr">
                        <a:lnSpc>
                          <a:spcPct val="150000"/>
                        </a:lnSpc>
                        <a:buNone/>
                      </a:pPr>
                      <a:r>
                        <a:rPr lang="en-US" altLang="en-IN" sz="1600" b="0">
                          <a:solidFill>
                            <a:schemeClr val="tx1"/>
                          </a:solidFill>
                          <a:latin typeface="Times New Roman" panose="02020603050405020304" charset="0"/>
                          <a:cs typeface="Times New Roman" panose="02020603050405020304" charset="0"/>
                        </a:rPr>
                        <a:t>Other operators</a:t>
                      </a:r>
                      <a:endParaRPr lang="en-IN" sz="1600" b="0">
                        <a:solidFill>
                          <a:schemeClr val="bg1"/>
                        </a:solidFill>
                        <a:latin typeface="Times New Roman" panose="02020603050405020304" charset="0"/>
                        <a:cs typeface="Times New Roman" panose="02020603050405020304" charset="0"/>
                      </a:endParaRPr>
                    </a:p>
                    <a:p>
                      <a:pPr algn="ctr">
                        <a:lnSpc>
                          <a:spcPct val="100000"/>
                        </a:lnSpc>
                        <a:buNone/>
                      </a:pPr>
                      <a:endParaRPr lang="en-US" sz="1600" b="0">
                        <a:latin typeface="Times New Roman" panose="02020603050405020304" charset="0"/>
                        <a:cs typeface="Times New Roman" panose="02020603050405020304" charset="0"/>
                      </a:endParaRPr>
                    </a:p>
                  </a:txBody>
                  <a:tcPr/>
                </a:tc>
                <a:tc>
                  <a:txBody>
                    <a:bodyPr vert="horz" wrap="square"/>
                    <a:lstStyle/>
                    <a:p>
                      <a:pPr algn="ctr">
                        <a:lnSpc>
                          <a:spcPct val="150000"/>
                        </a:lnSpc>
                        <a:buNone/>
                      </a:pPr>
                      <a:r>
                        <a:rPr lang="en-IN" sz="1600">
                          <a:solidFill>
                            <a:schemeClr val="tx1"/>
                          </a:solidFill>
                          <a:latin typeface="Times New Roman" panose="02020603050405020304" charset="0"/>
                          <a:cs typeface="Times New Roman" panose="02020603050405020304" charset="0"/>
                          <a:sym typeface="+mn-ea"/>
                        </a:rPr>
                        <a:t>?:   &amp;    *  sizeof()    ,</a:t>
                      </a:r>
                      <a:endParaRPr lang="en-IN" sz="1600" b="0">
                        <a:solidFill>
                          <a:schemeClr val="tx1"/>
                        </a:solidFill>
                        <a:latin typeface="Times New Roman" panose="02020603050405020304" charset="0"/>
                        <a:cs typeface="Times New Roman" panose="02020603050405020304" charset="0"/>
                      </a:endParaRPr>
                    </a:p>
                    <a:p>
                      <a:pPr algn="ctr">
                        <a:lnSpc>
                          <a:spcPct val="100000"/>
                        </a:lnSpc>
                        <a:buNone/>
                      </a:pPr>
                      <a:endParaRPr lang="en-IN" sz="1600" b="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382270" y="346710"/>
            <a:ext cx="11809730" cy="6511290"/>
          </a:xfrm>
        </p:spPr>
        <p:txBody>
          <a:bodyPr>
            <a:normAutofit lnSpcReduction="10000"/>
          </a:bodyPr>
          <a:lstStyle/>
          <a:p>
            <a:pPr marL="0" indent="0" algn="just">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Arithmetic operator</a:t>
            </a:r>
            <a:endParaRPr lang="en-US">
              <a:latin typeface="Times New Roman" panose="02020603050405020304" charset="0"/>
              <a:cs typeface="Times New Roman" panose="02020603050405020304" charset="0"/>
            </a:endParaRPr>
          </a:p>
          <a:p>
            <a:pPr marL="0" indent="0" algn="just">
              <a:buNone/>
            </a:pPr>
            <a:r>
              <a:rPr lang="en-US">
                <a:latin typeface="Times New Roman" panose="02020603050405020304" charset="0"/>
                <a:cs typeface="Times New Roman" panose="02020603050405020304" charset="0"/>
              </a:rPr>
              <a:t>                                       </a:t>
            </a:r>
            <a:r>
              <a:rPr lang="en-US">
                <a:solidFill>
                  <a:schemeClr val="tx1"/>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 - , * ,  / , %</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All are binary operators = means two operands are required to perform operation.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For example :-        A   +   B</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#include&lt;stdio.h&gt;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int main()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a:t>
            </a:r>
            <a:r>
              <a:rPr lang="en-US" altLang="en-IN" sz="1600">
                <a:latin typeface="Times New Roman" panose="02020603050405020304" charset="0"/>
                <a:cs typeface="Times New Roman" panose="02020603050405020304" charset="0"/>
                <a:sym typeface="+mn-ea"/>
              </a:rPr>
              <a:t>=9</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b=3</a:t>
            </a: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 </a:t>
            </a:r>
            <a:r>
              <a:rPr lang="en-IN" sz="1600">
                <a:solidFill>
                  <a:schemeClr val="accent1">
                    <a:lumMod val="60000"/>
                    <a:lumOff val="40000"/>
                  </a:schemeClr>
                </a:solidFill>
                <a:latin typeface="Times New Roman" panose="02020603050405020304" charset="0"/>
                <a:cs typeface="Times New Roman" panose="02020603050405020304" charset="0"/>
                <a:sym typeface="+mn-ea"/>
              </a:rPr>
              <a:t> //declaring a and 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rintf(“enter the first and second number \n”);   </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//s</a:t>
            </a:r>
            <a:r>
              <a:rPr lang="en-IN" sz="1600" err="1">
                <a:latin typeface="Times New Roman" panose="02020603050405020304" charset="0"/>
                <a:cs typeface="Times New Roman" panose="02020603050405020304" charset="0"/>
                <a:sym typeface="+mn-ea"/>
              </a:rPr>
              <a:t>canf(“%d %d”, &amp;a,&amp;b);                 </a:t>
            </a:r>
            <a:r>
              <a:rPr lang="en-US" altLang="en-IN" sz="1600" err="1">
                <a:latin typeface="Times New Roman" panose="02020603050405020304" charset="0"/>
                <a:cs typeface="Times New Roman" panose="02020603050405020304" charset="0"/>
                <a:sym typeface="+mn-ea"/>
              </a:rPr>
              <a:t>               </a:t>
            </a:r>
            <a:r>
              <a:rPr lang="en-IN" sz="1600" err="1">
                <a:latin typeface="Times New Roman" panose="02020603050405020304" charset="0"/>
                <a:cs typeface="Times New Roman" panose="02020603050405020304" charset="0"/>
                <a:sym typeface="+mn-ea"/>
              </a:rPr>
              <a:t> </a:t>
            </a:r>
            <a:r>
              <a:rPr lang="en-IN" sz="1600" err="1">
                <a:solidFill>
                  <a:schemeClr val="accent1">
                    <a:lumMod val="60000"/>
                    <a:lumOff val="40000"/>
                  </a:schemeClr>
                </a:solidFill>
                <a:latin typeface="Times New Roman" panose="02020603050405020304" charset="0"/>
                <a:cs typeface="Times New Roman" panose="02020603050405020304" charset="0"/>
                <a:sym typeface="+mn-ea"/>
              </a:rPr>
              <a:t>//accept input from the user</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err="1">
                <a:latin typeface="Times New Roman" panose="02020603050405020304" charset="0"/>
                <a:cs typeface="Times New Roman" panose="02020603050405020304" charset="0"/>
                <a:sym typeface="+mn-ea"/>
              </a:rPr>
              <a:t>p</a:t>
            </a:r>
            <a:r>
              <a:rPr lang="en-IN" sz="1600" err="1">
                <a:latin typeface="Times New Roman" panose="02020603050405020304" charset="0"/>
                <a:cs typeface="Times New Roman" panose="02020603050405020304" charset="0"/>
                <a:sym typeface="+mn-ea"/>
              </a:rPr>
              <a:t>rintf(“a  % b =%d\n”, a%b);</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latin typeface="Times New Roman" panose="02020603050405020304" charset="0"/>
              <a:cs typeface="Times New Roman" panose="02020603050405020304" charset="0"/>
            </a:endParaRPr>
          </a:p>
        </p:txBody>
      </p:sp>
      <p:sp>
        <p:nvSpPr>
          <p:cNvPr id="6" name="Text Box 5"/>
          <p:cNvSpPr txBox="1"/>
          <p:nvPr/>
        </p:nvSpPr>
        <p:spPr>
          <a:xfrm>
            <a:off x="7314565" y="4883785"/>
            <a:ext cx="261048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7144385" y="4940935"/>
            <a:ext cx="5047615"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3</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 % b = 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57480"/>
            <a:ext cx="10515600" cy="6019800"/>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Increment/Decrement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rgbClr val="FF0000"/>
                </a:solidFill>
              </a:rPr>
              <a:t>     </a:t>
            </a:r>
            <a:r>
              <a:rPr lang="en-IN">
                <a:solidFill>
                  <a:srgbClr val="FF0000"/>
                </a:solidFill>
                <a:latin typeface="Times New Roman" panose="02020603050405020304" charset="0"/>
                <a:cs typeface="Times New Roman" panose="02020603050405020304" charset="0"/>
                <a:sym typeface="+mn-ea"/>
              </a:rPr>
              <a:t>++ , -- ,</a:t>
            </a:r>
            <a:endParaRPr lang="en-IN">
              <a:solidFill>
                <a:srgbClr val="FFFF00"/>
              </a:solidFill>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operator :-  It is used to increment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Decrement operator :-  It is used to decrement the value of a variable by one.</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Increment and Decrement operators are unary operators.Because they are applied on single operand.</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Example :-</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US" altLang="en-IN" sz="1600">
                <a:latin typeface="Times New Roman" panose="02020603050405020304" charset="0"/>
                <a:cs typeface="Times New Roman" panose="02020603050405020304" charset="0"/>
                <a:sym typeface="+mn-ea"/>
              </a:rPr>
              <a:t>                a++,a--</a:t>
            </a:r>
            <a:endParaRPr lang="en-IN"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p:txBody>
      </p:sp>
      <p:sp>
        <p:nvSpPr>
          <p:cNvPr id="7" name="TextBox 6"/>
          <p:cNvSpPr txBox="1"/>
          <p:nvPr/>
        </p:nvSpPr>
        <p:spPr>
          <a:xfrm>
            <a:off x="2283460" y="2485390"/>
            <a:ext cx="170815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Increment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a = 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 = 6</a:t>
            </a:r>
            <a:endParaRPr lang="en-IN" sz="1600">
              <a:latin typeface="Times New Roman" panose="02020603050405020304" charset="0"/>
              <a:cs typeface="Times New Roman" panose="02020603050405020304" charset="0"/>
            </a:endParaRPr>
          </a:p>
        </p:txBody>
      </p:sp>
      <p:sp>
        <p:nvSpPr>
          <p:cNvPr id="9" name="TextBox 8"/>
          <p:cNvSpPr txBox="1"/>
          <p:nvPr/>
        </p:nvSpPr>
        <p:spPr>
          <a:xfrm>
            <a:off x="5664200" y="2485390"/>
            <a:ext cx="2682240" cy="1568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solidFill>
                  <a:schemeClr val="tx1"/>
                </a:solidFill>
                <a:latin typeface="Times New Roman" panose="02020603050405020304" charset="0"/>
                <a:cs typeface="Times New Roman" panose="02020603050405020304" charset="0"/>
              </a:rPr>
              <a:t>Decrement</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int a = 5;</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a:t>
            </a:r>
            <a:endParaRPr lang="en-IN" sz="1600">
              <a:solidFill>
                <a:schemeClr val="tx1"/>
              </a:solidFill>
              <a:latin typeface="Times New Roman" panose="02020603050405020304" charset="0"/>
              <a:cs typeface="Times New Roman" panose="02020603050405020304" charset="0"/>
            </a:endParaRPr>
          </a:p>
          <a:p>
            <a:pPr>
              <a:lnSpc>
                <a:spcPct val="150000"/>
              </a:lnSpc>
            </a:pPr>
            <a:r>
              <a:rPr lang="en-IN" sz="1600">
                <a:solidFill>
                  <a:schemeClr val="tx1"/>
                </a:solidFill>
                <a:latin typeface="Times New Roman" panose="02020603050405020304" charset="0"/>
                <a:cs typeface="Times New Roman" panose="02020603050405020304" charset="0"/>
              </a:rPr>
              <a:t>a = 4</a:t>
            </a:r>
            <a:endParaRPr lang="en-IN" sz="1600">
              <a:solidFill>
                <a:schemeClr val="tx1"/>
              </a:solidFill>
              <a:latin typeface="Times New Roman" panose="02020603050405020304" charset="0"/>
              <a:cs typeface="Times New Roman" panose="02020603050405020304" charset="0"/>
            </a:endParaRP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08635" y="1212215"/>
            <a:ext cx="11473815" cy="496506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There are two types of increment operator</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Pre-increment operator   </a:t>
            </a:r>
            <a:r>
              <a:rPr lang="en-IN" sz="1600">
                <a:solidFill>
                  <a:srgbClr val="00B050"/>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Post-increment operator</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There are two types of decrement operator</a:t>
            </a:r>
            <a:endParaRPr lang="en-IN" sz="1600">
              <a:latin typeface="Times New Roman" panose="02020603050405020304" charset="0"/>
              <a:cs typeface="Times New Roman" panose="02020603050405020304" charset="0"/>
              <a:sym typeface="+mn-ea"/>
            </a:endParaRPr>
          </a:p>
          <a:p>
            <a:pPr marL="0" indent="0" algn="just">
              <a:lnSpc>
                <a:spcPct val="150000"/>
              </a:lnSpc>
              <a:buNone/>
            </a:pP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solidFill>
                  <a:schemeClr val="tx1"/>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Pre-decrement operator </a:t>
            </a:r>
            <a:r>
              <a:rPr lang="en-IN" sz="1600">
                <a:solidFill>
                  <a:schemeClr val="accent6">
                    <a:lumMod val="75000"/>
                  </a:schemeClr>
                </a:solidFill>
                <a:latin typeface="Times New Roman" panose="02020603050405020304" charset="0"/>
                <a:cs typeface="Times New Roman" panose="02020603050405020304" charset="0"/>
                <a:sym typeface="+mn-ea"/>
              </a:rPr>
              <a:t>                                              </a:t>
            </a:r>
            <a:r>
              <a:rPr lang="en-IN" sz="1600">
                <a:solidFill>
                  <a:srgbClr val="FF0000"/>
                </a:solidFill>
                <a:latin typeface="Times New Roman" panose="02020603050405020304" charset="0"/>
                <a:cs typeface="Times New Roman" panose="02020603050405020304" charset="0"/>
                <a:sym typeface="+mn-ea"/>
              </a:rPr>
              <a:t> Post-decrement operator</a:t>
            </a:r>
            <a:endParaRPr lang="en-IN" sz="1600">
              <a:solidFill>
                <a:schemeClr val="accent6">
                  <a:lumMod val="75000"/>
                </a:schemeClr>
              </a:solidFill>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             </a:t>
            </a:r>
            <a:r>
              <a:rPr lang="en-IN" sz="1600">
                <a:latin typeface="Times New Roman" panose="02020603050405020304" charset="0"/>
                <a:cs typeface="Times New Roman" panose="02020603050405020304" charset="0"/>
                <a:sym typeface="+mn-ea"/>
              </a:rPr>
              <a:t>--a;                                                                                        a--;</a:t>
            </a:r>
            <a:endParaRPr lang="en-IN" sz="1600">
              <a:solidFill>
                <a:srgbClr val="00B050"/>
              </a:solidFill>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pre – means first increment/decrement then assign it to another variable.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post – means first assign it to another variable then increment/decrement.</a:t>
            </a:r>
            <a:endParaRPr lang="en-IN" sz="1600">
              <a:latin typeface="Times New Roman" panose="02020603050405020304" charset="0"/>
              <a:cs typeface="Times New Roman" panose="02020603050405020304" charset="0"/>
            </a:endParaRPr>
          </a:p>
          <a:p>
            <a:pPr marL="0" indent="0" algn="just">
              <a:buNone/>
            </a:pPr>
            <a:endParaRPr lang="en-US" sz="1600"/>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6285865"/>
          </a:xfrm>
        </p:spPr>
        <p:txBody>
          <a:bodyPr>
            <a:normAutofit fontScale="60000"/>
          </a:bodyPr>
          <a:lstStyle/>
          <a:p>
            <a:pPr marL="0" indent="0">
              <a:buFont typeface="Arial" pitchFamily="34" charset="0"/>
              <a:buNone/>
            </a:pPr>
            <a:r>
              <a:rPr lang="en-US" altLang="en-IN" sz="4665">
                <a:latin typeface="Times New Roman" panose="02020603050405020304" charset="0"/>
                <a:cs typeface="Times New Roman" panose="02020603050405020304" charset="0"/>
                <a:sym typeface="+mn-ea"/>
              </a:rPr>
              <a:t>                              </a:t>
            </a:r>
            <a:r>
              <a:rPr lang="en-IN" sz="4665">
                <a:solidFill>
                  <a:srgbClr val="00B050"/>
                </a:solidFill>
                <a:latin typeface="Times New Roman" panose="02020603050405020304" charset="0"/>
                <a:cs typeface="Times New Roman" panose="02020603050405020304" charset="0"/>
                <a:sym typeface="+mn-ea"/>
              </a:rPr>
              <a:t>Relational operators</a:t>
            </a:r>
            <a:endParaRPr lang="en-IN" sz="4665">
              <a:latin typeface="Times New Roman" panose="02020603050405020304" charset="0"/>
              <a:cs typeface="Times New Roman" panose="02020603050405020304" charset="0"/>
              <a:sym typeface="+mn-ea"/>
            </a:endParaRPr>
          </a:p>
          <a:p>
            <a:pPr marL="0" indent="0">
              <a:buFont typeface="Arial" pitchFamily="34" charset="0"/>
              <a:buNone/>
            </a:pPr>
            <a:r>
              <a:rPr lang="en-IN" sz="4665">
                <a:latin typeface="Times New Roman" panose="02020603050405020304" charset="0"/>
                <a:cs typeface="Times New Roman" panose="02020603050405020304" charset="0"/>
                <a:sym typeface="+mn-ea"/>
              </a:rPr>
              <a:t> </a:t>
            </a:r>
            <a:r>
              <a:rPr lang="en-US" altLang="en-IN" sz="4665">
                <a:latin typeface="Times New Roman" panose="02020603050405020304" charset="0"/>
                <a:cs typeface="Times New Roman" panose="02020603050405020304" charset="0"/>
                <a:sym typeface="+mn-ea"/>
              </a:rPr>
              <a:t>                            </a:t>
            </a:r>
            <a:r>
              <a:rPr lang="en-US" altLang="en-IN" sz="4665">
                <a:solidFill>
                  <a:srgbClr val="FF0000"/>
                </a:solidFill>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 , != , &lt;= , &gt;= , &lt; , &gt;</a:t>
            </a:r>
            <a:endParaRPr lang="en-IN" sz="2400">
              <a:latin typeface="Times New Roman" panose="02020603050405020304" charset="0"/>
              <a:cs typeface="Times New Roman" panose="02020603050405020304" charset="0"/>
              <a:sym typeface="+mn-ea"/>
            </a:endParaRPr>
          </a:p>
          <a:p>
            <a:pPr algn="just">
              <a:lnSpc>
                <a:spcPct val="150000"/>
              </a:lnSpc>
              <a:buFont typeface="Arial" pitchFamily="34" charset="0"/>
              <a:buChar char="•"/>
            </a:pPr>
            <a:r>
              <a:rPr lang="en-IN" sz="2000">
                <a:latin typeface="Times New Roman" panose="02020603050405020304" charset="0"/>
                <a:cs typeface="Times New Roman" panose="02020603050405020304" charset="0"/>
                <a:sym typeface="+mn-ea"/>
              </a:rPr>
              <a:t>Relational operators they are used to comparing two values.</a:t>
            </a:r>
            <a:endParaRPr lang="en-IN" sz="2000">
              <a:latin typeface="Times New Roman" panose="02020603050405020304" charset="0"/>
              <a:cs typeface="Times New Roman" panose="02020603050405020304" charset="0"/>
            </a:endParaRPr>
          </a:p>
          <a:p>
            <a:pPr algn="just">
              <a:lnSpc>
                <a:spcPct val="150000"/>
              </a:lnSpc>
              <a:buFont typeface="Arial" pitchFamily="34" charset="0"/>
              <a:buChar char="•"/>
            </a:pPr>
            <a:r>
              <a:rPr lang="en-IN" sz="2000">
                <a:latin typeface="Times New Roman" panose="02020603050405020304" charset="0"/>
                <a:cs typeface="Times New Roman" panose="02020603050405020304" charset="0"/>
                <a:sym typeface="+mn-ea"/>
              </a:rPr>
              <a:t>All Relational operators will return either True or False.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For  example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int a=300, b = 2090;</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if ( b &gt;= a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printf(“Bingo! You are in”);</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else</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printf((“OOPS! You are out”);</a:t>
            </a:r>
            <a:endParaRPr lang="en-IN" sz="2000">
              <a:latin typeface="Times New Roman" panose="02020603050405020304" charset="0"/>
              <a:cs typeface="Times New Roman" panose="02020603050405020304" charset="0"/>
            </a:endParaRPr>
          </a:p>
          <a:p>
            <a:pPr marL="0" indent="0" algn="just">
              <a:lnSpc>
                <a:spcPct val="150000"/>
              </a:lnSpc>
              <a:buNone/>
            </a:pPr>
            <a:r>
              <a:rPr lang="en-IN" sz="2000">
                <a:latin typeface="Times New Roman" panose="02020603050405020304" charset="0"/>
                <a:cs typeface="Times New Roman" panose="02020603050405020304" charset="0"/>
                <a:sym typeface="+mn-ea"/>
              </a:rPr>
              <a:t>                         } </a:t>
            </a:r>
            <a:endParaRPr lang="en-US" sz="2000"/>
          </a:p>
        </p:txBody>
      </p:sp>
      <p:sp>
        <p:nvSpPr>
          <p:cNvPr id="4" name="Text Box 3"/>
          <p:cNvSpPr txBox="1"/>
          <p:nvPr/>
        </p:nvSpPr>
        <p:spPr>
          <a:xfrm>
            <a:off x="7392670" y="3168650"/>
            <a:ext cx="2029460"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816090" y="4509135"/>
            <a:ext cx="5047615"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sym typeface="+mn-ea"/>
              </a:rPr>
              <a:t>Bingo! You are in</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711950"/>
          </a:xfrm>
        </p:spPr>
        <p:txBody>
          <a:bodyPr>
            <a:normAutofit fontScale="50000"/>
          </a:bodyPr>
          <a:lstStyle/>
          <a:p>
            <a:pPr marL="0" indent="0">
              <a:buNone/>
            </a:pPr>
            <a:r>
              <a:rPr lang="en-US" altLang="en-IN">
                <a:latin typeface="Times New Roman" panose="02020603050405020304" charset="0"/>
                <a:cs typeface="Times New Roman" panose="02020603050405020304" charset="0"/>
                <a:sym typeface="+mn-ea"/>
              </a:rPr>
              <a:t>                                                   </a:t>
            </a:r>
            <a:r>
              <a:rPr lang="en-US" altLang="en-IN" sz="4000">
                <a:latin typeface="Times New Roman" panose="02020603050405020304" charset="0"/>
                <a:cs typeface="Times New Roman" panose="02020603050405020304" charset="0"/>
                <a:sym typeface="+mn-ea"/>
              </a:rPr>
              <a:t>     </a:t>
            </a:r>
            <a:r>
              <a:rPr lang="en-US" altLang="en-IN" sz="4000">
                <a:solidFill>
                  <a:srgbClr val="00B050"/>
                </a:solidFill>
                <a:latin typeface="Times New Roman" panose="02020603050405020304" charset="0"/>
                <a:cs typeface="Times New Roman" panose="02020603050405020304" charset="0"/>
                <a:sym typeface="+mn-ea"/>
              </a:rPr>
              <a:t>       </a:t>
            </a:r>
            <a:r>
              <a:rPr lang="en-IN" sz="4000">
                <a:solidFill>
                  <a:srgbClr val="00B050"/>
                </a:solidFill>
                <a:latin typeface="Times New Roman" panose="02020603050405020304" charset="0"/>
                <a:cs typeface="Times New Roman" panose="02020603050405020304" charset="0"/>
                <a:sym typeface="+mn-ea"/>
              </a:rPr>
              <a:t>Logical operators</a:t>
            </a:r>
            <a:r>
              <a:rPr lang="en-US" altLang="en-IN" sz="4000">
                <a:solidFill>
                  <a:srgbClr val="00B050"/>
                </a:solidFill>
                <a:latin typeface="Times New Roman" panose="02020603050405020304" charset="0"/>
                <a:cs typeface="Times New Roman" panose="02020603050405020304" charset="0"/>
                <a:sym typeface="+mn-ea"/>
              </a:rPr>
              <a:t> </a:t>
            </a:r>
            <a:endParaRPr lang="en-US" altLang="en-IN" sz="4000">
              <a:latin typeface="Times New Roman" panose="02020603050405020304" charset="0"/>
              <a:cs typeface="Times New Roman" panose="02020603050405020304" charset="0"/>
              <a:sym typeface="+mn-ea"/>
            </a:endParaRPr>
          </a:p>
          <a:p>
            <a:pPr marL="0" indent="0">
              <a:buNone/>
            </a:pPr>
            <a:r>
              <a:rPr lang="en-US" altLang="en-IN" sz="4000">
                <a:latin typeface="Times New Roman" panose="02020603050405020304" charset="0"/>
                <a:cs typeface="Times New Roman" panose="02020603050405020304" charset="0"/>
                <a:sym typeface="+mn-ea"/>
              </a:rPr>
              <a:t>                                                     </a:t>
            </a:r>
            <a:r>
              <a:rPr lang="en-IN" sz="4000">
                <a:solidFill>
                  <a:srgbClr val="FF0000"/>
                </a:solidFill>
                <a:latin typeface="Times New Roman" panose="02020603050405020304" charset="0"/>
                <a:cs typeface="Times New Roman" panose="02020603050405020304" charset="0"/>
                <a:sym typeface="+mn-ea"/>
              </a:rPr>
              <a:t>&amp;&amp; , || , ! ,</a:t>
            </a:r>
            <a:endParaRPr lang="en-IN" sz="4000">
              <a:solidFill>
                <a:schemeClr val="tx1"/>
              </a:solidFill>
              <a:latin typeface="Times New Roman" panose="02020603050405020304" charset="0"/>
              <a:cs typeface="Times New Roman" panose="02020603050405020304" charset="0"/>
              <a:sym typeface="+mn-ea"/>
            </a:endParaRPr>
          </a:p>
          <a:p>
            <a:pPr marL="0" indent="0">
              <a:lnSpc>
                <a:spcPct val="150000"/>
              </a:lnSpc>
              <a:buNone/>
            </a:pPr>
            <a:r>
              <a:rPr lang="en-IN" sz="2665">
                <a:latin typeface="Times New Roman" panose="02020603050405020304" charset="0"/>
                <a:cs typeface="Times New Roman" panose="02020603050405020304" charset="0"/>
                <a:sym typeface="+mn-ea"/>
              </a:rPr>
              <a:t>&amp;&amp; and || are used to combine two conditions.</a:t>
            </a:r>
            <a:endParaRPr lang="en-IN" sz="2665">
              <a:latin typeface="Times New Roman" panose="02020603050405020304" charset="0"/>
              <a:cs typeface="Times New Roman" panose="02020603050405020304" charset="0"/>
            </a:endParaRPr>
          </a:p>
          <a:p>
            <a:pPr marL="0" indent="0">
              <a:lnSpc>
                <a:spcPct val="150000"/>
              </a:lnSpc>
              <a:buNone/>
            </a:pPr>
            <a:r>
              <a:rPr lang="en-IN" sz="2665">
                <a:solidFill>
                  <a:srgbClr val="00B050"/>
                </a:solidFill>
                <a:latin typeface="Times New Roman" panose="02020603050405020304" charset="0"/>
                <a:cs typeface="Times New Roman" panose="02020603050405020304" charset="0"/>
                <a:sym typeface="+mn-ea"/>
              </a:rPr>
              <a:t>&amp;&amp; - </a:t>
            </a:r>
            <a:r>
              <a:rPr lang="en-IN" sz="2665">
                <a:latin typeface="Times New Roman" panose="02020603050405020304" charset="0"/>
                <a:cs typeface="Times New Roman" panose="02020603050405020304" charset="0"/>
                <a:sym typeface="+mn-ea"/>
              </a:rPr>
              <a:t>returns TRUE when all the conditions under consideration are true and returns FALSE when any one or more than one condition is false.</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For example :</a:t>
            </a:r>
            <a:endParaRPr lang="en-IN" sz="2665">
              <a:latin typeface="Times New Roman" panose="02020603050405020304" charset="0"/>
              <a:cs typeface="Times New Roman" panose="02020603050405020304" charset="0"/>
              <a:sym typeface="+mn-ea"/>
            </a:endParaRPr>
          </a:p>
          <a:p>
            <a:pPr marL="0" indent="0">
              <a:lnSpc>
                <a:spcPct val="150000"/>
              </a:lnSpc>
              <a:buNone/>
            </a:pPr>
            <a:r>
              <a:rPr lang="en-US" altLang="en-IN" sz="2665">
                <a:latin typeface="Times New Roman" panose="02020603050405020304" charset="0"/>
                <a:cs typeface="Times New Roman" panose="02020603050405020304" charset="0"/>
              </a:rPr>
              <a:t>#include&lt;stdio.h&gt;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int main(){</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int a = 5;</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 if(a == 5 &amp;&amp; a != 6 &amp;&amp; a &lt;= 56 &amp;&amp; a &gt; 4)</a:t>
            </a:r>
            <a:endParaRPr lang="en-IN" sz="2665">
              <a:latin typeface="Times New Roman" panose="02020603050405020304" charset="0"/>
              <a:cs typeface="Times New Roman" panose="02020603050405020304" charset="0"/>
            </a:endParaRPr>
          </a:p>
          <a:p>
            <a:pPr marL="0" indent="0">
              <a:lnSpc>
                <a:spcPct val="150000"/>
              </a:lnSpc>
              <a:buNone/>
            </a:pP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IN" sz="2665" err="1">
                <a:latin typeface="Times New Roman" panose="02020603050405020304" charset="0"/>
                <a:cs typeface="Times New Roman" panose="02020603050405020304" charset="0"/>
                <a:sym typeface="+mn-ea"/>
              </a:rPr>
              <a:t>printf(“</a:t>
            </a:r>
            <a:r>
              <a:rPr lang="en-US" altLang="en-IN" sz="2665">
                <a:latin typeface="Times New Roman" panose="02020603050405020304" charset="0"/>
                <a:cs typeface="Times New Roman" panose="02020603050405020304" charset="0"/>
                <a:sym typeface="+mn-ea"/>
              </a:rPr>
              <a:t>The codition is true</a:t>
            </a:r>
            <a:r>
              <a:rPr lang="en-IN" sz="2665">
                <a:latin typeface="Times New Roman" panose="02020603050405020304" charset="0"/>
                <a:cs typeface="Times New Roman" panose="02020603050405020304" charset="0"/>
                <a:sym typeface="+mn-ea"/>
              </a:rPr>
              <a:t>“);</a:t>
            </a:r>
            <a:endParaRPr 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True=1</a:t>
            </a:r>
            <a:endParaRPr lang="en-US" altLang="en-IN" sz="2665">
              <a:latin typeface="Times New Roman" panose="02020603050405020304" charset="0"/>
              <a:cs typeface="Times New Roman" panose="02020603050405020304" charset="0"/>
            </a:endParaRPr>
          </a:p>
          <a:p>
            <a:pPr marL="0" indent="0">
              <a:lnSpc>
                <a:spcPct val="150000"/>
              </a:lnSpc>
              <a:buNone/>
            </a:pPr>
            <a:r>
              <a:rPr lang="en-US" altLang="en-IN" sz="2665">
                <a:latin typeface="Times New Roman" panose="02020603050405020304" charset="0"/>
                <a:cs typeface="Times New Roman" panose="02020603050405020304" charset="0"/>
              </a:rPr>
              <a:t>          False=0</a:t>
            </a:r>
            <a:endParaRPr lang="en-IN" sz="2665">
              <a:latin typeface="Times New Roman" panose="02020603050405020304" charset="0"/>
              <a:cs typeface="Times New Roman" panose="02020603050405020304" charset="0"/>
            </a:endParaRPr>
          </a:p>
          <a:p>
            <a:pPr marL="0" indent="0">
              <a:buNone/>
            </a:pPr>
            <a:endParaRPr lang="en-IN" altLang="en-IN" sz="2665">
              <a:solidFill>
                <a:schemeClr val="tx1"/>
              </a:solidFill>
              <a:latin typeface="Times New Roman" panose="02020603050405020304" charset="0"/>
              <a:cs typeface="Times New Roman" panose="02020603050405020304" charset="0"/>
              <a:sym typeface="+mn-ea"/>
            </a:endParaRPr>
          </a:p>
        </p:txBody>
      </p:sp>
      <p:sp>
        <p:nvSpPr>
          <p:cNvPr id="4" name="Text Box 3"/>
          <p:cNvSpPr txBox="1"/>
          <p:nvPr/>
        </p:nvSpPr>
        <p:spPr>
          <a:xfrm>
            <a:off x="7392670" y="3153410"/>
            <a:ext cx="3303905" cy="3683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Text Box 4"/>
          <p:cNvSpPr txBox="1"/>
          <p:nvPr/>
        </p:nvSpPr>
        <p:spPr>
          <a:xfrm>
            <a:off x="6096000" y="4652645"/>
            <a:ext cx="504761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one or more than one condition under consideration is true and returns FLASE when all conditions are false.</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For example:</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int main(){</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if(a !=  5 || a == 6 || a &gt;= 56 || a &gt; 4)</a:t>
            </a:r>
            <a:endParaRPr lang="en-IN" sz="1600">
              <a:latin typeface="Times New Roman" panose="02020603050405020304" charset="0"/>
              <a:cs typeface="Times New Roman" panose="02020603050405020304" charset="0"/>
            </a:endParaRPr>
          </a:p>
          <a:p>
            <a:pPr marL="0" indent="0">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err="1">
                <a:latin typeface="Times New Roman" panose="02020603050405020304" charset="0"/>
                <a:cs typeface="Times New Roman" panose="02020603050405020304" charset="0"/>
                <a:sym typeface="+mn-ea"/>
              </a:rPr>
              <a:t>printf(“</a:t>
            </a:r>
            <a:r>
              <a:rPr lang="en-US" altLang="en-IN" sz="1600">
                <a:latin typeface="Times New Roman" panose="02020603050405020304" charset="0"/>
                <a:cs typeface="Times New Roman" panose="02020603050405020304" charset="0"/>
                <a:sym typeface="+mn-ea"/>
              </a:rPr>
              <a:t>The codition is true</a:t>
            </a: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IN" sz="1600" b="1">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 </a:t>
            </a:r>
            <a:endParaRPr lang="en-IN" sz="1600">
              <a:latin typeface="Times New Roman" panose="02020603050405020304" charset="0"/>
              <a:cs typeface="Times New Roman" panose="02020603050405020304" charset="0"/>
              <a:sym typeface="+mn-ea"/>
            </a:endParaRPr>
          </a:p>
          <a:p>
            <a:pPr marL="0" indent="0">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True=1</a:t>
            </a:r>
            <a:endParaRPr lang="en-US" altLang="en-IN" sz="1600">
              <a:latin typeface="Times New Roman" panose="02020603050405020304" charset="0"/>
              <a:cs typeface="Times New Roman" panose="02020603050405020304" charset="0"/>
            </a:endParaRPr>
          </a:p>
          <a:p>
            <a:pPr marL="0" indent="0">
              <a:lnSpc>
                <a:spcPct val="150000"/>
              </a:lnSpc>
              <a:buNone/>
            </a:pPr>
            <a:r>
              <a:rPr lang="en-US" altLang="en-IN" sz="1600">
                <a:latin typeface="Times New Roman" panose="02020603050405020304" charset="0"/>
                <a:cs typeface="Times New Roman" panose="02020603050405020304" charset="0"/>
                <a:sym typeface="+mn-ea"/>
              </a:rPr>
              <a:t>  False=0</a:t>
            </a:r>
            <a:endParaRPr lang="en-IN" sz="1600">
              <a:latin typeface="Times New Roman" panose="02020603050405020304" charset="0"/>
              <a:cs typeface="Times New Roman" panose="02020603050405020304" charset="0"/>
            </a:endParaRPr>
          </a:p>
          <a:p>
            <a:pPr marL="0" indent="0">
              <a:buNone/>
            </a:pPr>
            <a:endParaRPr lang="en-US" sz="1600"/>
          </a:p>
        </p:txBody>
      </p:sp>
      <p:sp>
        <p:nvSpPr>
          <p:cNvPr id="5" name="Text Box 4"/>
          <p:cNvSpPr txBox="1"/>
          <p:nvPr/>
        </p:nvSpPr>
        <p:spPr>
          <a:xfrm>
            <a:off x="4655820" y="4436745"/>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altLang="en-IN" sz="1600">
                <a:latin typeface="Times New Roman" panose="02020603050405020304" charset="0"/>
                <a:cs typeface="Times New Roman" panose="02020603050405020304" charset="0"/>
                <a:sym typeface="+mn-ea"/>
              </a:rPr>
              <a:t>The codition is true</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62585"/>
            <a:ext cx="10515600" cy="6270625"/>
          </a:xfrm>
        </p:spPr>
        <p:txBody>
          <a:bodyPr>
            <a:normAutofit/>
          </a:bodyPr>
          <a:lstStyle/>
          <a:p>
            <a:pPr marL="0" indent="0" algn="just">
              <a:lnSpc>
                <a:spcPct val="150000"/>
              </a:lnSpc>
              <a:buNone/>
            </a:pPr>
            <a:r>
              <a:rPr lang="en-IN" sz="1600">
                <a:latin typeface="Times New Roman" panose="02020603050405020304" charset="0"/>
                <a:cs typeface="Times New Roman" panose="02020603050405020304" charset="0"/>
                <a:sym typeface="+mn-ea"/>
              </a:rPr>
              <a:t>! Operator is used to complement the condition under consideration.</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solidFill>
                  <a:srgbClr val="00B050"/>
                </a:solidFill>
                <a:latin typeface="Times New Roman" panose="02020603050405020304" charset="0"/>
                <a:cs typeface="Times New Roman" panose="02020603050405020304" charset="0"/>
                <a:sym typeface="+mn-ea"/>
              </a:rPr>
              <a:t>!-</a:t>
            </a:r>
            <a:r>
              <a:rPr lang="en-IN" sz="1600">
                <a:latin typeface="Times New Roman" panose="02020603050405020304" charset="0"/>
                <a:cs typeface="Times New Roman" panose="02020603050405020304" charset="0"/>
                <a:sym typeface="+mn-ea"/>
              </a:rPr>
              <a:t>returns TRUE when condition is FLASE and returns when condition is TRUE.</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 For example:</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#include&lt;stdio.h&gt;</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int main()</a:t>
            </a:r>
            <a:endParaRPr lang="en-US" alt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nt a = 5;</a:t>
            </a:r>
            <a:endParaRPr lang="en-IN" sz="1600">
              <a:latin typeface="Times New Roman" panose="02020603050405020304" charset="0"/>
              <a:cs typeface="Times New Roman" panose="02020603050405020304" charset="0"/>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i</a:t>
            </a:r>
            <a:r>
              <a:rPr lang="en-IN" sz="1600">
                <a:latin typeface="Times New Roman" panose="02020603050405020304" charset="0"/>
                <a:cs typeface="Times New Roman" panose="02020603050405020304" charset="0"/>
                <a:sym typeface="+mn-ea"/>
              </a:rPr>
              <a:t>f(!(a == 6))</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err="1">
                <a:latin typeface="Times New Roman" panose="02020603050405020304" charset="0"/>
                <a:cs typeface="Times New Roman" panose="02020603050405020304" charset="0"/>
                <a:sym typeface="+mn-ea"/>
              </a:rPr>
              <a:t>printf (“Welcome to</a:t>
            </a:r>
            <a:r>
              <a:rPr lang="en-US" altLang="en-IN" sz="1600" err="1">
                <a:latin typeface="Times New Roman" panose="02020603050405020304" charset="0"/>
                <a:cs typeface="Times New Roman" panose="02020603050405020304" charset="0"/>
                <a:sym typeface="+mn-ea"/>
              </a:rPr>
              <a:t> c programming</a:t>
            </a:r>
            <a:r>
              <a:rPr lang="en-IN" sz="1600" err="1">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lnSpc>
                <a:spcPct val="150000"/>
              </a:lnSpc>
              <a:buNone/>
            </a:pPr>
            <a:r>
              <a:rPr 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sym typeface="+mn-ea"/>
            </a:endParaRPr>
          </a:p>
          <a:p>
            <a:pPr marL="0" indent="0" algn="just">
              <a:lnSpc>
                <a:spcPct val="150000"/>
              </a:lnSpc>
              <a:buNone/>
            </a:pPr>
            <a:r>
              <a:rPr lang="en-US" altLang="en-IN" sz="1600">
                <a:latin typeface="Times New Roman" panose="02020603050405020304" charset="0"/>
                <a:cs typeface="Times New Roman" panose="02020603050405020304" charset="0"/>
                <a:sym typeface="+mn-ea"/>
              </a:rPr>
              <a:t>}</a:t>
            </a:r>
            <a:endParaRPr lang="en-IN" sz="1600">
              <a:latin typeface="Times New Roman" panose="02020603050405020304" charset="0"/>
              <a:cs typeface="Times New Roman" panose="02020603050405020304" charset="0"/>
            </a:endParaRPr>
          </a:p>
          <a:p>
            <a:pPr marL="0" indent="0" algn="just">
              <a:buNone/>
            </a:pPr>
            <a:endParaRPr lang="en-US" sz="1600"/>
          </a:p>
        </p:txBody>
      </p:sp>
      <p:sp>
        <p:nvSpPr>
          <p:cNvPr id="5" name="Text Box 4"/>
          <p:cNvSpPr txBox="1"/>
          <p:nvPr/>
        </p:nvSpPr>
        <p:spPr>
          <a:xfrm>
            <a:off x="1271270" y="5300980"/>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IN" sz="1600" err="1">
                <a:latin typeface="Times New Roman" panose="02020603050405020304" charset="0"/>
                <a:cs typeface="Times New Roman" panose="02020603050405020304" charset="0"/>
                <a:sym typeface="+mn-ea"/>
              </a:rPr>
              <a:t>Welcome to</a:t>
            </a:r>
            <a:r>
              <a:rPr lang="en-US" altLang="en-IN" sz="1600" err="1">
                <a:latin typeface="Times New Roman" panose="02020603050405020304" charset="0"/>
                <a:cs typeface="Times New Roman" panose="02020603050405020304" charset="0"/>
                <a:sym typeface="+mn-ea"/>
              </a:rPr>
              <a:t> c programming</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Rectangle 3"/>
          <p:cNvSpPr/>
          <p:nvPr/>
        </p:nvSpPr>
        <p:spPr>
          <a:xfrm>
            <a:off x="4316506" y="1423592"/>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Pre-processor</a:t>
            </a:r>
            <a:endParaRPr lang="en-IN">
              <a:latin typeface="Times New Roman" panose="02020603050405020304" charset="0"/>
              <a:cs typeface="Times New Roman" panose="02020603050405020304" charset="0"/>
            </a:endParaRPr>
          </a:p>
        </p:txBody>
      </p:sp>
      <p:sp>
        <p:nvSpPr>
          <p:cNvPr id="7" name="Rectangle 4"/>
          <p:cNvSpPr/>
          <p:nvPr/>
        </p:nvSpPr>
        <p:spPr>
          <a:xfrm>
            <a:off x="4316506" y="2798785"/>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Compiler</a:t>
            </a:r>
            <a:endParaRPr lang="en-IN">
              <a:latin typeface="Times New Roman" panose="02020603050405020304" charset="0"/>
              <a:cs typeface="Times New Roman" panose="02020603050405020304" charset="0"/>
            </a:endParaRPr>
          </a:p>
        </p:txBody>
      </p:sp>
      <p:sp>
        <p:nvSpPr>
          <p:cNvPr id="8" name="Rectangle 5"/>
          <p:cNvSpPr/>
          <p:nvPr/>
        </p:nvSpPr>
        <p:spPr>
          <a:xfrm>
            <a:off x="4316506" y="4135419"/>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Assembler</a:t>
            </a:r>
            <a:endParaRPr lang="en-IN">
              <a:latin typeface="Times New Roman" panose="02020603050405020304" charset="0"/>
              <a:cs typeface="Times New Roman" panose="02020603050405020304" charset="0"/>
            </a:endParaRPr>
          </a:p>
        </p:txBody>
      </p:sp>
      <p:sp>
        <p:nvSpPr>
          <p:cNvPr id="9" name="Rectangle 6"/>
          <p:cNvSpPr/>
          <p:nvPr/>
        </p:nvSpPr>
        <p:spPr>
          <a:xfrm>
            <a:off x="4316506" y="5279136"/>
            <a:ext cx="2124636" cy="497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a:latin typeface="Times New Roman" panose="02020603050405020304" charset="0"/>
                <a:cs typeface="Times New Roman" panose="02020603050405020304" charset="0"/>
              </a:rPr>
              <a:t>Linker</a:t>
            </a:r>
            <a:endParaRPr lang="en-IN">
              <a:latin typeface="Times New Roman" panose="02020603050405020304" charset="0"/>
              <a:cs typeface="Times New Roman" panose="02020603050405020304" charset="0"/>
            </a:endParaRPr>
          </a:p>
        </p:txBody>
      </p:sp>
      <p:sp>
        <p:nvSpPr>
          <p:cNvPr id="20" name="TextBox 19"/>
          <p:cNvSpPr txBox="1"/>
          <p:nvPr/>
        </p:nvSpPr>
        <p:spPr>
          <a:xfrm>
            <a:off x="5490971" y="814875"/>
            <a:ext cx="1592581" cy="3799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Source code</a:t>
            </a:r>
            <a:endParaRPr lang="en-IN">
              <a:latin typeface="Times New Roman" panose="02020603050405020304" charset="0"/>
              <a:cs typeface="Times New Roman" panose="02020603050405020304" charset="0"/>
            </a:endParaRPr>
          </a:p>
        </p:txBody>
      </p:sp>
      <p:sp>
        <p:nvSpPr>
          <p:cNvPr id="27" name="TextBox 26"/>
          <p:cNvSpPr txBox="1"/>
          <p:nvPr/>
        </p:nvSpPr>
        <p:spPr>
          <a:xfrm>
            <a:off x="5523736" y="2167234"/>
            <a:ext cx="2124627"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Expended code</a:t>
            </a:r>
            <a:endParaRPr lang="en-IN">
              <a:latin typeface="Times New Roman" panose="02020603050405020304" charset="0"/>
              <a:cs typeface="Times New Roman" panose="02020603050405020304" charset="0"/>
            </a:endParaRPr>
          </a:p>
        </p:txBody>
      </p:sp>
      <p:sp>
        <p:nvSpPr>
          <p:cNvPr id="29" name="TextBox 28"/>
          <p:cNvSpPr txBox="1"/>
          <p:nvPr/>
        </p:nvSpPr>
        <p:spPr>
          <a:xfrm>
            <a:off x="5521585" y="3489243"/>
            <a:ext cx="1588050" cy="3702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Assembly code</a:t>
            </a:r>
            <a:endParaRPr lang="en-IN">
              <a:latin typeface="Times New Roman" panose="02020603050405020304" charset="0"/>
              <a:cs typeface="Times New Roman" panose="02020603050405020304" charset="0"/>
            </a:endParaRPr>
          </a:p>
        </p:txBody>
      </p:sp>
      <p:sp>
        <p:nvSpPr>
          <p:cNvPr id="30" name="TextBox 29"/>
          <p:cNvSpPr txBox="1"/>
          <p:nvPr/>
        </p:nvSpPr>
        <p:spPr>
          <a:xfrm>
            <a:off x="5591813" y="4794504"/>
            <a:ext cx="16986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Object code</a:t>
            </a:r>
            <a:endParaRPr lang="en-IN">
              <a:latin typeface="Times New Roman" panose="02020603050405020304" charset="0"/>
              <a:cs typeface="Times New Roman" panose="02020603050405020304" charset="0"/>
            </a:endParaRPr>
          </a:p>
        </p:txBody>
      </p:sp>
      <p:sp>
        <p:nvSpPr>
          <p:cNvPr id="32" name="TextBox 31"/>
          <p:cNvSpPr txBox="1"/>
          <p:nvPr/>
        </p:nvSpPr>
        <p:spPr>
          <a:xfrm>
            <a:off x="5591814" y="5961887"/>
            <a:ext cx="205654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Executable code</a:t>
            </a:r>
            <a:endParaRPr lang="en-IN">
              <a:latin typeface="Times New Roman" panose="02020603050405020304" charset="0"/>
              <a:cs typeface="Times New Roman" panose="02020603050405020304" charset="0"/>
            </a:endParaRPr>
          </a:p>
        </p:txBody>
      </p:sp>
      <p:cxnSp>
        <p:nvCxnSpPr>
          <p:cNvPr id="13" name="Straight Arrow Connector 12"/>
          <p:cNvCxnSpPr/>
          <p:nvPr/>
        </p:nvCxnSpPr>
        <p:spPr>
          <a:xfrm flipH="1">
            <a:off x="5378824" y="814875"/>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78824" y="1921133"/>
            <a:ext cx="0" cy="8624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78824" y="3296961"/>
            <a:ext cx="0" cy="854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78824" y="4632960"/>
            <a:ext cx="0" cy="646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378824" y="5776677"/>
            <a:ext cx="0" cy="6096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itle 9"/>
          <p:cNvSpPr/>
          <p:nvPr>
            <p:ph type="title"/>
          </p:nvPr>
        </p:nvSpPr>
        <p:spPr/>
        <p:txBody>
          <a:bodyPr/>
          <a:lstStyle/>
          <a:p>
            <a:r>
              <a:rPr lang="en-US" sz="3200">
                <a:solidFill>
                  <a:srgbClr val="00B050"/>
                </a:solidFill>
                <a:latin typeface="Times New Roman" panose="02020603050405020304" charset="0"/>
                <a:cs typeface="Times New Roman" panose="02020603050405020304" charset="0"/>
              </a:rPr>
              <a:t>Compilation stages</a:t>
            </a:r>
            <a:endParaRPr lang="en-US" sz="3200">
              <a:solidFill>
                <a:srgbClr val="00B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0"/>
            <a:ext cx="10515600" cy="6857365"/>
          </a:xfrm>
        </p:spPr>
        <p:txBody>
          <a:bodyPr/>
          <a:lstStyle/>
          <a:p>
            <a:pPr marL="0" indent="0">
              <a:buNone/>
            </a:pPr>
            <a:r>
              <a:rPr lang="en-US" altLang="en-IN">
                <a:latin typeface="Times New Roman" panose="02020603050405020304" charset="0"/>
                <a:cs typeface="Times New Roman" panose="02020603050405020304" charset="0"/>
                <a:sym typeface="+mn-ea"/>
              </a:rPr>
              <a:t>                                      </a:t>
            </a:r>
            <a:r>
              <a:rPr lang="en-US" altLang="en-IN">
                <a:solidFill>
                  <a:srgbClr val="00B050"/>
                </a:solidFill>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Bitwise operators</a:t>
            </a:r>
            <a:endParaRPr lang="en-IN">
              <a:latin typeface="Times New Roman" panose="02020603050405020304" charset="0"/>
              <a:cs typeface="Times New Roman" panose="02020603050405020304" charset="0"/>
              <a:sym typeface="+mn-ea"/>
            </a:endParaRPr>
          </a:p>
          <a:p>
            <a:pPr marL="0" indent="0">
              <a:buNone/>
            </a:pPr>
            <a:r>
              <a:rPr lang="en-IN">
                <a:latin typeface="Times New Roman" panose="02020603050405020304" charset="0"/>
                <a:cs typeface="Times New Roman" panose="02020603050405020304" charset="0"/>
                <a:sym typeface="+mn-ea"/>
              </a:rPr>
              <a:t> </a:t>
            </a:r>
            <a:r>
              <a:rPr lang="en-US" altLang="en-IN">
                <a:latin typeface="Times New Roman" panose="02020603050405020304" charset="0"/>
                <a:cs typeface="Times New Roman" panose="02020603050405020304" charset="0"/>
                <a:sym typeface="+mn-ea"/>
              </a:rPr>
              <a:t>                                      </a:t>
            </a:r>
            <a:r>
              <a:rPr lang="en-US" altLang="en-IN">
                <a:solidFill>
                  <a:srgbClr val="FF0000"/>
                </a:solidFill>
                <a:latin typeface="Times New Roman" panose="02020603050405020304" charset="0"/>
                <a:cs typeface="Times New Roman" panose="02020603050405020304" charset="0"/>
                <a:sym typeface="+mn-ea"/>
              </a:rPr>
              <a:t> </a:t>
            </a:r>
            <a:r>
              <a:rPr lang="en-IN">
                <a:solidFill>
                  <a:srgbClr val="FF0000"/>
                </a:solidFill>
                <a:latin typeface="Times New Roman" panose="02020603050405020304" charset="0"/>
                <a:cs typeface="Times New Roman" panose="02020603050405020304" charset="0"/>
                <a:sym typeface="+mn-ea"/>
              </a:rPr>
              <a:t>&amp; , ^ , | , ~ , &gt;&gt; , &lt;&lt; ,</a:t>
            </a:r>
            <a:endParaRPr lang="en-IN">
              <a:solidFill>
                <a:srgbClr val="FF0000"/>
              </a:solidFill>
              <a:latin typeface="Times New Roman" panose="02020603050405020304" charset="0"/>
              <a:cs typeface="Times New Roman" panose="02020603050405020304" charset="0"/>
              <a:sym typeface="+mn-ea"/>
            </a:endParaRPr>
          </a:p>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AND (&amp;)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 takes two bits at a time and perform AND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AND (&amp;) is binary operator. It takes two numbers and perform bitwise AND.</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AND is 1 when both bits are 1</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13" name="Table 13"/>
          <p:cNvGraphicFramePr>
            <a:graphicFrameLocks noGrp="1"/>
          </p:cNvGraphicFramePr>
          <p:nvPr/>
        </p:nvGraphicFramePr>
        <p:xfrm>
          <a:off x="6136640" y="3931920"/>
          <a:ext cx="2421255" cy="1882775"/>
        </p:xfrm>
        <a:graphic>
          <a:graphicData uri="http://schemas.openxmlformats.org/drawingml/2006/table">
            <a:tbl>
              <a:tblPr firstRow="1" bandRow="1">
                <a:tableStyleId>{5C22544A-7EE6-4342-B048-85BDC9FD1C3A}</a:tableStyleId>
              </a:tblPr>
              <a:tblGrid>
                <a:gridCol w="807085"/>
                <a:gridCol w="807085"/>
                <a:gridCol w="807085"/>
              </a:tblGrid>
              <a:tr h="376555">
                <a:tc>
                  <a:txBody>
                    <a:bodyPr vert="horz" wrap="square"/>
                    <a:lstStyle/>
                    <a:p>
                      <a:r>
                        <a:rPr lang="en-IN" sz="1600"/>
                        <a:t>A</a:t>
                      </a:r>
                      <a:endParaRPr lang="en-IN" sz="1600"/>
                    </a:p>
                  </a:txBody>
                  <a:tcPr/>
                </a:tc>
                <a:tc>
                  <a:txBody>
                    <a:bodyPr vert="horz" wrap="square"/>
                    <a:lstStyle/>
                    <a:p>
                      <a:r>
                        <a:rPr lang="en-IN" sz="1600"/>
                        <a:t>B</a:t>
                      </a:r>
                      <a:endParaRPr lang="en-IN" sz="1600"/>
                    </a:p>
                  </a:txBody>
                  <a:tcPr/>
                </a:tc>
                <a:tc>
                  <a:txBody>
                    <a:bodyPr vert="horz" wrap="square"/>
                    <a:lstStyle/>
                    <a:p>
                      <a:r>
                        <a:rPr lang="en-IN" sz="1600"/>
                        <a:t>A&amp;B</a:t>
                      </a:r>
                      <a:endParaRPr lang="en-IN" sz="1600"/>
                    </a:p>
                  </a:txBody>
                  <a:tcPr/>
                </a:tc>
              </a:tr>
              <a:tr h="376555">
                <a:tc>
                  <a:txBody>
                    <a:bodyPr vert="horz" wrap="square"/>
                    <a:lstStyle/>
                    <a:p>
                      <a:r>
                        <a:rPr lang="en-IN" sz="1600"/>
                        <a:t>0</a:t>
                      </a:r>
                      <a:endParaRPr lang="en-IN" sz="1600"/>
                    </a:p>
                  </a:txBody>
                  <a:tcPr/>
                </a:tc>
                <a:tc>
                  <a:txBody>
                    <a:bodyPr vert="horz" wrap="square"/>
                    <a:lstStyle/>
                    <a:p>
                      <a:r>
                        <a:rPr lang="en-IN" sz="1600"/>
                        <a:t>0</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0</a:t>
                      </a:r>
                      <a:endParaRPr lang="en-IN" sz="1600"/>
                    </a:p>
                  </a:txBody>
                  <a:tcPr/>
                </a:tc>
                <a:tc>
                  <a:txBody>
                    <a:bodyPr vert="horz" wrap="square"/>
                    <a:lstStyle/>
                    <a:p>
                      <a:r>
                        <a:rPr lang="en-IN" sz="1600"/>
                        <a:t>1</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1</a:t>
                      </a:r>
                      <a:endParaRPr lang="en-IN" sz="1600"/>
                    </a:p>
                  </a:txBody>
                  <a:tcPr/>
                </a:tc>
                <a:tc>
                  <a:txBody>
                    <a:bodyPr vert="horz" wrap="square"/>
                    <a:lstStyle/>
                    <a:p>
                      <a:r>
                        <a:rPr lang="en-IN" sz="1600"/>
                        <a:t>0</a:t>
                      </a:r>
                      <a:endParaRPr lang="en-IN" sz="1600"/>
                    </a:p>
                  </a:txBody>
                  <a:tcPr/>
                </a:tc>
                <a:tc>
                  <a:txBody>
                    <a:bodyPr vert="horz" wrap="square"/>
                    <a:lstStyle/>
                    <a:p>
                      <a:r>
                        <a:rPr lang="en-IN" sz="1600"/>
                        <a:t>0</a:t>
                      </a:r>
                      <a:endParaRPr lang="en-IN" sz="1600"/>
                    </a:p>
                  </a:txBody>
                  <a:tcPr/>
                </a:tc>
              </a:tr>
              <a:tr h="376555">
                <a:tc>
                  <a:txBody>
                    <a:bodyPr vert="horz" wrap="square"/>
                    <a:lstStyle/>
                    <a:p>
                      <a:r>
                        <a:rPr lang="en-IN" sz="1600"/>
                        <a:t>1</a:t>
                      </a:r>
                      <a:endParaRPr lang="en-IN" sz="1600"/>
                    </a:p>
                  </a:txBody>
                  <a:tcPr/>
                </a:tc>
                <a:tc>
                  <a:txBody>
                    <a:bodyPr vert="horz" wrap="square"/>
                    <a:lstStyle/>
                    <a:p>
                      <a:r>
                        <a:rPr lang="en-IN" sz="1600"/>
                        <a:t>1</a:t>
                      </a:r>
                      <a:endParaRPr lang="en-IN" sz="1600"/>
                    </a:p>
                  </a:txBody>
                  <a:tcPr/>
                </a:tc>
                <a:tc>
                  <a:txBody>
                    <a:bodyPr vert="horz" wrap="square"/>
                    <a:lstStyle/>
                    <a:p>
                      <a:r>
                        <a:rPr lang="en-IN" sz="1600"/>
                        <a:t>1</a:t>
                      </a:r>
                      <a:endParaRPr lang="en-IN" sz="1600"/>
                    </a:p>
                  </a:txBody>
                  <a:tcPr/>
                </a:tc>
              </a:tr>
            </a:tbl>
          </a:graphicData>
        </a:graphic>
      </p:graphicFrame>
      <p:sp>
        <p:nvSpPr>
          <p:cNvPr id="14" name="TextBox 13"/>
          <p:cNvSpPr txBox="1"/>
          <p:nvPr/>
        </p:nvSpPr>
        <p:spPr>
          <a:xfrm>
            <a:off x="6456680" y="32289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6" name="TextBox 5"/>
          <p:cNvSpPr txBox="1"/>
          <p:nvPr/>
        </p:nvSpPr>
        <p:spPr>
          <a:xfrm>
            <a:off x="1383665" y="3860165"/>
            <a:ext cx="352171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&amp;</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4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028190" y="4805045"/>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28190" y="515239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46710"/>
            <a:ext cx="10515600" cy="5830570"/>
          </a:xfrm>
        </p:spPr>
        <p:txBody>
          <a:bodyPr/>
          <a:lstStyle/>
          <a:p>
            <a:pPr marL="0" indent="0" algn="just">
              <a:lnSpc>
                <a:spcPct val="150000"/>
              </a:lnSpc>
              <a:buNone/>
            </a:pPr>
            <a:r>
              <a:rPr lang="en-US" sz="1600">
                <a:latin typeface="Times New Roman" panose="02020603050405020304" charset="0"/>
                <a:cs typeface="Times New Roman" panose="02020603050405020304" charset="0"/>
              </a:rPr>
              <a:t>Example for bitwise AND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AND operator a&amp;b is %d",a&amp;b);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509135"/>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AND operator a&amp;b is  : 4</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960"/>
            <a:ext cx="10515600" cy="5735320"/>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OR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 takes two bits at a time and perform OR operation.</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OR (|) is binary operator. It takes two numbers and  perform bitwise OR.</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OR is 0 when both bits are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9" name="Table 13"/>
          <p:cNvGraphicFramePr>
            <a:graphicFrameLocks noGrp="1"/>
          </p:cNvGraphicFramePr>
          <p:nvPr/>
        </p:nvGraphicFramePr>
        <p:xfrm>
          <a:off x="6543675" y="3392170"/>
          <a:ext cx="2348865" cy="1927225"/>
        </p:xfrm>
        <a:graphic>
          <a:graphicData uri="http://schemas.openxmlformats.org/drawingml/2006/table">
            <a:tbl>
              <a:tblPr firstRow="1" bandRow="1">
                <a:tableStyleId>{5C22544A-7EE6-4342-B048-85BDC9FD1C3A}</a:tableStyleId>
              </a:tblPr>
              <a:tblGrid>
                <a:gridCol w="782955"/>
                <a:gridCol w="782955"/>
                <a:gridCol w="782955"/>
              </a:tblGrid>
              <a:tr h="385445">
                <a:tc>
                  <a:txBody>
                    <a:bodyPr vert="horz" wrap="square"/>
                    <a:lstStyle/>
                    <a:p>
                      <a:r>
                        <a:rPr lang="en-IN"/>
                        <a:t>A</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385445">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385445">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385445">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385445">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bl>
          </a:graphicData>
        </a:graphic>
      </p:graphicFrame>
      <p:sp>
        <p:nvSpPr>
          <p:cNvPr id="14" name="TextBox 13"/>
          <p:cNvSpPr txBox="1"/>
          <p:nvPr/>
        </p:nvSpPr>
        <p:spPr>
          <a:xfrm>
            <a:off x="6897370" y="258381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16" name="TextBox 15"/>
          <p:cNvSpPr txBox="1"/>
          <p:nvPr/>
        </p:nvSpPr>
        <p:spPr>
          <a:xfrm>
            <a:off x="1824355" y="3583305"/>
            <a:ext cx="1918970"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a:t>
            </a:r>
            <a:r>
              <a:rPr lang="en-US" altLang="en-IN" sz="2000">
                <a:latin typeface="Times New Roman" panose="02020603050405020304" charset="0"/>
                <a:cs typeface="Times New Roman" panose="02020603050405020304" charset="0"/>
              </a:rPr>
              <a:t> </a:t>
            </a:r>
            <a:r>
              <a:rPr lang="en-IN" sz="2000">
                <a:latin typeface="Times New Roman" panose="02020603050405020304" charset="0"/>
                <a:cs typeface="Times New Roman" panose="02020603050405020304" charset="0"/>
              </a:rPr>
              <a:t>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7      0 1  1 1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6" name="Straight Connector 5"/>
          <p:cNvCxnSpPr/>
          <p:nvPr/>
        </p:nvCxnSpPr>
        <p:spPr>
          <a:xfrm>
            <a:off x="2374265" y="453771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74265" y="4916170"/>
            <a:ext cx="8972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5595"/>
            <a:ext cx="10515600" cy="586168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OR operator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a=7,b=4;                                </a:t>
            </a:r>
            <a:r>
              <a:rPr lang="en-US" sz="1600">
                <a:solidFill>
                  <a:schemeClr val="accent1">
                    <a:lumMod val="60000"/>
                    <a:lumOff val="40000"/>
                  </a:schemeClr>
                </a:solidFill>
                <a:latin typeface="Times New Roman" panose="02020603050405020304" charset="0"/>
                <a:cs typeface="Times New Roman" panose="02020603050405020304" charset="0"/>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60000"/>
                    <a:lumOff val="40000"/>
                  </a:schemeClr>
                </a:solidFill>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 printf("The output of the Bitwise OR operator a|b is %d\n",a|b);</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99515" y="4580890"/>
            <a:ext cx="73672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output of the Bitwise OR operator a|b is : 7</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42875"/>
            <a:ext cx="10515600" cy="6034405"/>
          </a:xfrm>
        </p:spPr>
        <p:txBody>
          <a:bodyPr/>
          <a:lstStyle/>
          <a:p>
            <a:pPr marL="0" indent="0" algn="just">
              <a:lnSpc>
                <a:spcPct val="150000"/>
              </a:lnSpc>
              <a:buNone/>
            </a:pPr>
            <a:r>
              <a:rPr lang="en-IN" sz="1600">
                <a:solidFill>
                  <a:srgbClr val="FF0000"/>
                </a:solidFill>
                <a:latin typeface="Times New Roman" panose="02020603050405020304" charset="0"/>
                <a:cs typeface="Times New Roman" panose="02020603050405020304" charset="0"/>
                <a:sym typeface="+mn-ea"/>
              </a:rPr>
              <a:t>Bitwise NOT (~) operator</a:t>
            </a:r>
            <a:endParaRPr lang="en-IN" sz="1600">
              <a:solidFill>
                <a:srgbClr val="FF0000"/>
              </a:solidFill>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NOT is a unary operator.</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Its job is to complement each bit one by one.</a:t>
            </a:r>
            <a:endParaRPr lang="en-IN" sz="1600">
              <a:latin typeface="Times New Roman" panose="02020603050405020304" charset="0"/>
              <a:cs typeface="Times New Roman" panose="02020603050405020304" charset="0"/>
            </a:endParaRPr>
          </a:p>
          <a:p>
            <a:pPr marL="285750" indent="-285750" algn="just">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NOT  is 0 when bits is 1 and 1 when bit is 0.</a:t>
            </a:r>
            <a:endParaRPr lang="en-IN" sz="1600">
              <a:latin typeface="Times New Roman" panose="02020603050405020304" charset="0"/>
              <a:cs typeface="Times New Roman" panose="02020603050405020304" charset="0"/>
            </a:endParaRPr>
          </a:p>
          <a:p>
            <a:pPr marL="0" indent="0" algn="just">
              <a:lnSpc>
                <a:spcPct val="150000"/>
              </a:lnSpc>
              <a:buNone/>
            </a:pPr>
            <a:endParaRPr lang="en-US" sz="1600"/>
          </a:p>
        </p:txBody>
      </p:sp>
      <p:graphicFrame>
        <p:nvGraphicFramePr>
          <p:cNvPr id="11" name="Table 11"/>
          <p:cNvGraphicFramePr>
            <a:graphicFrameLocks noGrp="1"/>
          </p:cNvGraphicFramePr>
          <p:nvPr/>
        </p:nvGraphicFramePr>
        <p:xfrm>
          <a:off x="5843905" y="3761105"/>
          <a:ext cx="2550160" cy="1647825"/>
        </p:xfrm>
        <a:graphic>
          <a:graphicData uri="http://schemas.openxmlformats.org/drawingml/2006/table">
            <a:tbl>
              <a:tblPr firstRow="1" bandRow="1">
                <a:tableStyleId>{5C22544A-7EE6-4342-B048-85BDC9FD1C3A}</a:tableStyleId>
              </a:tblPr>
              <a:tblGrid>
                <a:gridCol w="1275080"/>
                <a:gridCol w="1275080"/>
              </a:tblGrid>
              <a:tr h="549275">
                <a:tc>
                  <a:txBody>
                    <a:bodyPr vert="horz" wrap="square"/>
                    <a:lstStyle/>
                    <a:p>
                      <a:r>
                        <a:rPr lang="en-IN"/>
                        <a:t>A</a:t>
                      </a:r>
                      <a:endParaRPr lang="en-IN"/>
                    </a:p>
                  </a:txBody>
                  <a:tcPr/>
                </a:tc>
                <a:tc>
                  <a:txBody>
                    <a:bodyPr vert="horz" wrap="square"/>
                    <a:lstStyle/>
                    <a:p>
                      <a:r>
                        <a:rPr lang="en-IN"/>
                        <a:t>~A</a:t>
                      </a:r>
                      <a:endParaRPr lang="en-IN"/>
                    </a:p>
                  </a:txBody>
                  <a:tcPr/>
                </a:tc>
              </a:tr>
              <a:tr h="549275">
                <a:tc>
                  <a:txBody>
                    <a:bodyPr vert="horz" wrap="square"/>
                    <a:lstStyle/>
                    <a:p>
                      <a:r>
                        <a:rPr lang="en-IN"/>
                        <a:t>0</a:t>
                      </a:r>
                      <a:endParaRPr lang="en-IN"/>
                    </a:p>
                  </a:txBody>
                  <a:tcPr/>
                </a:tc>
                <a:tc>
                  <a:txBody>
                    <a:bodyPr vert="horz" wrap="square"/>
                    <a:lstStyle/>
                    <a:p>
                      <a:r>
                        <a:rPr lang="en-IN"/>
                        <a:t>1</a:t>
                      </a:r>
                      <a:endParaRPr lang="en-IN"/>
                    </a:p>
                  </a:txBody>
                  <a:tcPr/>
                </a:tc>
              </a:tr>
              <a:tr h="549275">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096000" y="3213100"/>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5" name="TextBox 4"/>
          <p:cNvSpPr txBox="1"/>
          <p:nvPr/>
        </p:nvSpPr>
        <p:spPr>
          <a:xfrm>
            <a:off x="1917700" y="4025900"/>
            <a:ext cx="2009140"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lain" startAt="7"/>
            </a:pPr>
            <a:r>
              <a:rPr lang="en-IN"/>
              <a:t>~</a:t>
            </a:r>
            <a:r>
              <a:rPr lang="en-US" altLang="en-IN"/>
              <a:t> </a:t>
            </a:r>
            <a:r>
              <a:rPr lang="en-IN"/>
              <a:t>0 1 1 1</a:t>
            </a:r>
            <a:endParaRPr lang="en-IN"/>
          </a:p>
          <a:p>
            <a:pPr marL="342900" indent="-342900">
              <a:buAutoNum type="arabicPlain" startAt="7"/>
            </a:pPr>
            <a:r>
              <a:rPr lang="en-IN"/>
              <a:t> </a:t>
            </a:r>
            <a:r>
              <a:rPr lang="en-US" altLang="en-IN"/>
              <a:t> </a:t>
            </a:r>
            <a:r>
              <a:rPr lang="en-IN"/>
              <a:t> 1 0 0 0</a:t>
            </a:r>
            <a:endParaRPr lang="en-IN"/>
          </a:p>
        </p:txBody>
      </p:sp>
      <p:cxnSp>
        <p:nvCxnSpPr>
          <p:cNvPr id="7" name="Straight Connector 6"/>
          <p:cNvCxnSpPr/>
          <p:nvPr/>
        </p:nvCxnSpPr>
        <p:spPr>
          <a:xfrm>
            <a:off x="2390140" y="433324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90140" y="4671060"/>
            <a:ext cx="83375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NOT operator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a=7;                                       </a:t>
            </a:r>
            <a:r>
              <a:rPr lang="en-US" sz="1600">
                <a:solidFill>
                  <a:schemeClr val="accent1">
                    <a:lumMod val="60000"/>
                    <a:lumOff val="40000"/>
                  </a:schemeClr>
                </a:solidFill>
                <a:latin typeface="Times New Roman" panose="02020603050405020304" charset="0"/>
                <a:cs typeface="Times New Roman" panose="02020603050405020304" charset="0"/>
              </a:rPr>
              <a:t>// variable declarations</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output of the Bitwise complement operator ~a is %d\n",~a);</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1127760" y="4978400"/>
            <a:ext cx="736727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The output of the Bitwise complement operator ~a is : -8</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73990"/>
            <a:ext cx="10515600" cy="6428105"/>
          </a:xfrm>
        </p:spPr>
        <p:txBody>
          <a:bodyPr/>
          <a:lstStyle/>
          <a:p>
            <a:pPr marL="0" indent="0">
              <a:buNone/>
            </a:pPr>
            <a:r>
              <a:rPr lang="en-US">
                <a:solidFill>
                  <a:srgbClr val="00B050"/>
                </a:solidFill>
                <a:latin typeface="Times New Roman" panose="02020603050405020304" charset="0"/>
                <a:cs typeface="Times New Roman" panose="02020603050405020304" charset="0"/>
              </a:rPr>
              <a:t>Bitwise shift operators</a:t>
            </a:r>
            <a:endParaRPr lang="en-US">
              <a:solidFill>
                <a:srgbClr val="00B050"/>
              </a:solidFill>
              <a:latin typeface="Times New Roman" panose="02020603050405020304" charset="0"/>
              <a:cs typeface="Times New Roman" panose="02020603050405020304" charset="0"/>
            </a:endParaRPr>
          </a:p>
          <a:p>
            <a:pPr>
              <a:lnSpc>
                <a:spcPct val="150000"/>
              </a:lnSpc>
              <a:buFont typeface="Arial" pitchFamily="34" charset="0"/>
              <a:buChar char="•"/>
            </a:pPr>
            <a:r>
              <a:rPr lang="en-US" sz="1600">
                <a:latin typeface="Times New Roman" panose="02020603050405020304" charset="0"/>
                <a:cs typeface="Times New Roman" panose="02020603050405020304" charset="0"/>
              </a:rPr>
              <a:t>Two types of bitwise shift operators exist in C programming. </a:t>
            </a:r>
            <a:endParaRPr lang="en-US" sz="1600">
              <a:latin typeface="Times New Roman" panose="02020603050405020304" charset="0"/>
              <a:cs typeface="Times New Roman" panose="02020603050405020304" charset="0"/>
            </a:endParaRPr>
          </a:p>
          <a:p>
            <a:pPr>
              <a:lnSpc>
                <a:spcPct val="150000"/>
              </a:lnSpc>
              <a:buFont typeface="Arial" pitchFamily="34" charset="0"/>
              <a:buChar char="•"/>
            </a:pPr>
            <a:r>
              <a:rPr lang="en-US" sz="1600">
                <a:latin typeface="Times New Roman" panose="02020603050405020304" charset="0"/>
                <a:cs typeface="Times New Roman" panose="02020603050405020304" charset="0"/>
              </a:rPr>
              <a:t>The bitwise shift operators will shift the bits either on the left-side or right-side. Therefore, we can say that the bitwise shift operator is divided into two categories:</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Left-shift operator</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Right-shift operator</a:t>
            </a:r>
            <a:endParaRPr lang="en-US" sz="1600">
              <a:latin typeface="Times New Roman" panose="02020603050405020304" charset="0"/>
              <a:cs typeface="Times New Roman" panose="02020603050405020304" charset="0"/>
            </a:endParaRPr>
          </a:p>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Left shift(&lt;&lt;) operator</a:t>
            </a:r>
            <a:endParaRPr lang="en-IN" sz="1600">
              <a:solidFill>
                <a:srgbClr val="FF0000"/>
              </a:solidFill>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Left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sym typeface="+mn-ea"/>
            </a:endParaRPr>
          </a:p>
          <a:p>
            <a:pPr marL="0" indent="0">
              <a:buFont typeface="Arial" pitchFamily="34" charset="0"/>
              <a:buNone/>
            </a:pPr>
            <a:endParaRPr lang="en-IN"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533394" y="4577143"/>
            <a:ext cx="4395216"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299077"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5920232" y="494647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11680" y="5608320"/>
            <a:ext cx="714438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rPr>
              <a:t>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lgn="just">
              <a:lnSpc>
                <a:spcPct val="150000"/>
              </a:lnSpc>
              <a:buNone/>
            </a:pPr>
            <a:r>
              <a:rPr lang="en-US" sz="1600">
                <a:latin typeface="Times New Roman" panose="02020603050405020304" charset="0"/>
                <a:cs typeface="Times New Roman" panose="02020603050405020304" charset="0"/>
                <a:sym typeface="+mn-ea"/>
              </a:rPr>
              <a:t>Example for bitwise Left shift operator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sym typeface="+mn-ea"/>
              </a:rPr>
              <a:t> #include &lt;stdio.h&gt;  </a:t>
            </a:r>
            <a:endParaRPr lang="en-US" sz="1600">
              <a:latin typeface="Times New Roman" panose="02020603050405020304" charset="0"/>
              <a:cs typeface="Times New Roman" panose="02020603050405020304" charset="0"/>
              <a:sym typeface="+mn-ea"/>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a=5;                                      </a:t>
            </a:r>
            <a:r>
              <a:rPr lang="en-US" sz="1600">
                <a:solidFill>
                  <a:schemeClr val="accent1">
                    <a:lumMod val="60000"/>
                    <a:lumOff val="40000"/>
                  </a:schemeClr>
                </a:solidFill>
                <a:latin typeface="Times New Roman" panose="02020603050405020304" charset="0"/>
                <a:cs typeface="Times New Roman" panose="02020603050405020304" charset="0"/>
              </a:rPr>
              <a:t>// variable initialization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printf("The value of a&lt;&lt;2 is : %d ", a&lt;&lt;2);   //0101&lt;&lt;2=00010100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buNone/>
            </a:pPr>
            <a:endParaRPr lang="en-US" sz="1600"/>
          </a:p>
        </p:txBody>
      </p:sp>
      <p:sp>
        <p:nvSpPr>
          <p:cNvPr id="10" name="Text Box 9"/>
          <p:cNvSpPr txBox="1"/>
          <p:nvPr/>
        </p:nvSpPr>
        <p:spPr>
          <a:xfrm>
            <a:off x="3359785" y="4364990"/>
            <a:ext cx="628777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The value of a&lt;&lt;2 is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767715" y="260350"/>
            <a:ext cx="10515600" cy="5673725"/>
          </a:xfrm>
        </p:spPr>
        <p:txBody>
          <a:bodyPr>
            <a:normAutofit lnSpcReduction="20000"/>
          </a:bodyPr>
          <a:lstStyle/>
          <a:p>
            <a:pPr marL="0" indent="0">
              <a:buNone/>
            </a:pPr>
            <a:endParaRPr lang="en-IN">
              <a:latin typeface="Times New Roman" panose="02020603050405020304" charset="0"/>
              <a:cs typeface="Times New Roman" panose="02020603050405020304" charset="0"/>
              <a:sym typeface="+mn-ea"/>
            </a:endParaRPr>
          </a:p>
          <a:p>
            <a:pPr marL="0" indent="0">
              <a:buNone/>
            </a:pPr>
            <a:r>
              <a:rPr lang="en-IN">
                <a:solidFill>
                  <a:srgbClr val="FF0000"/>
                </a:solidFill>
                <a:latin typeface="Times New Roman" panose="02020603050405020304" charset="0"/>
                <a:cs typeface="Times New Roman" panose="02020603050405020304" charset="0"/>
                <a:sym typeface="+mn-ea"/>
              </a:rPr>
              <a:t>Bitwise </a:t>
            </a:r>
            <a:r>
              <a:rPr lang="en-US" altLang="en-IN">
                <a:solidFill>
                  <a:srgbClr val="FF0000"/>
                </a:solidFill>
                <a:latin typeface="Times New Roman" panose="02020603050405020304" charset="0"/>
                <a:cs typeface="Times New Roman" panose="02020603050405020304" charset="0"/>
                <a:sym typeface="+mn-ea"/>
              </a:rPr>
              <a:t>Right</a:t>
            </a:r>
            <a:r>
              <a:rPr lang="en-IN">
                <a:solidFill>
                  <a:srgbClr val="FF0000"/>
                </a:solidFill>
                <a:latin typeface="Times New Roman" panose="02020603050405020304" charset="0"/>
                <a:cs typeface="Times New Roman" panose="02020603050405020304" charset="0"/>
                <a:sym typeface="+mn-ea"/>
              </a:rPr>
              <a:t> shift(</a:t>
            </a:r>
            <a:r>
              <a:rPr lang="en-US" altLang="en-IN">
                <a:solidFill>
                  <a:srgbClr val="FF0000"/>
                </a:solidFill>
                <a:latin typeface="Times New Roman" panose="02020603050405020304" charset="0"/>
                <a:cs typeface="Times New Roman" panose="02020603050405020304" charset="0"/>
                <a:sym typeface="+mn-ea"/>
              </a:rPr>
              <a:t>&gt;&gt;</a:t>
            </a:r>
            <a:r>
              <a:rPr lang="en-IN">
                <a:solidFill>
                  <a:srgbClr val="FF0000"/>
                </a:solidFill>
                <a:latin typeface="Times New Roman" panose="02020603050405020304" charset="0"/>
                <a:cs typeface="Times New Roman" panose="02020603050405020304" charset="0"/>
                <a:sym typeface="+mn-ea"/>
              </a:rPr>
              <a:t>) operator</a:t>
            </a:r>
            <a:endParaRPr lang="en-IN">
              <a:solidFill>
                <a:srgbClr val="FF0000"/>
              </a:solidFill>
              <a:latin typeface="Times New Roman" panose="02020603050405020304" charset="0"/>
              <a:cs typeface="Times New Roman" panose="02020603050405020304" charset="0"/>
              <a:sym typeface="+mn-ea"/>
            </a:endParaRPr>
          </a:p>
          <a:p>
            <a:pPr marL="0" indent="0">
              <a:buNone/>
            </a:pPr>
            <a:endParaRPr lang="en-IN">
              <a:latin typeface="Times New Roman" panose="02020603050405020304" charset="0"/>
              <a:cs typeface="Times New Roman" panose="02020603050405020304" charset="0"/>
              <a:sym typeface="+mn-ea"/>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Right shift operator is binary operator and it require a two operand for perform a operation.</a:t>
            </a:r>
            <a:endParaRPr lang="en-IN" sz="1600">
              <a:latin typeface="Times New Roman" panose="02020603050405020304" charset="0"/>
              <a:cs typeface="Times New Roman" panose="02020603050405020304" charset="0"/>
            </a:endParaRPr>
          </a:p>
          <a:p>
            <a:pPr marL="342900" indent="-342900">
              <a:lnSpc>
                <a:spcPct val="150000"/>
              </a:lnSpc>
              <a:buFont typeface="Arial" pitchFamily="34" charset="0"/>
              <a:buChar char="•"/>
            </a:pPr>
            <a:r>
              <a:rPr lang="en-IN" sz="1600">
                <a:latin typeface="Times New Roman" panose="02020603050405020304" charset="0"/>
                <a:cs typeface="Times New Roman" panose="02020603050405020304" charset="0"/>
                <a:sym typeface="+mn-ea"/>
              </a:rPr>
              <a:t>When bits are shifted left then trailing positions are filled with zeros.</a:t>
            </a:r>
            <a:endParaRPr lang="en-IN" sz="1600">
              <a:latin typeface="Times New Roman" panose="02020603050405020304" charset="0"/>
              <a:cs typeface="Times New Roman" panose="02020603050405020304" charset="0"/>
            </a:endParaRPr>
          </a:p>
          <a:p>
            <a:pPr marL="0" indent="0">
              <a:buNone/>
            </a:pPr>
            <a:endParaRPr lang="en-IN">
              <a:latin typeface="Times New Roman" panose="02020603050405020304" charset="0"/>
              <a:cs typeface="Times New Roman" panose="02020603050405020304" charset="0"/>
            </a:endParaRPr>
          </a:p>
          <a:p>
            <a:pPr marL="0" indent="0">
              <a:buNone/>
            </a:pPr>
            <a:endParaRPr lang="en-US"/>
          </a:p>
          <a:p>
            <a:pPr marL="0" indent="0">
              <a:buNone/>
            </a:pPr>
            <a:endParaRPr lang="en-US"/>
          </a:p>
          <a:p>
            <a:pPr marL="0" indent="0">
              <a:buNone/>
            </a:pPr>
            <a:endParaRPr lang="en-US"/>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
        <p:nvSpPr>
          <p:cNvPr id="15" name="TextBox 14"/>
          <p:cNvSpPr txBox="1"/>
          <p:nvPr/>
        </p:nvSpPr>
        <p:spPr>
          <a:xfrm>
            <a:off x="3215640" y="3140710"/>
            <a:ext cx="5198745"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operand &lt;&lt; Second operand</a:t>
            </a:r>
            <a:endParaRPr lang="en-IN" sz="1600">
              <a:latin typeface="Times New Roman" panose="02020603050405020304" charset="0"/>
              <a:cs typeface="Times New Roman" panose="02020603050405020304" charset="0"/>
            </a:endParaRPr>
          </a:p>
        </p:txBody>
      </p:sp>
      <p:cxnSp>
        <p:nvCxnSpPr>
          <p:cNvPr id="17" name="Straight Arrow Connector 16"/>
          <p:cNvCxnSpPr/>
          <p:nvPr/>
        </p:nvCxnSpPr>
        <p:spPr>
          <a:xfrm flipH="1">
            <a:off x="4080002" y="3572335"/>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6240272" y="3571700"/>
            <a:ext cx="0" cy="6620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9695" y="4293235"/>
            <a:ext cx="5867400" cy="5835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Whose bits get left shifted              Decides the number of</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places to shift the bits</a:t>
            </a:r>
            <a:endParaRPr lang="en-IN" sz="1600">
              <a:latin typeface="Times New Roman" panose="02020603050405020304" charset="0"/>
              <a:cs typeface="Times New Roman" panose="02020603050405020304" charset="0"/>
            </a:endParaRPr>
          </a:p>
        </p:txBody>
      </p:sp>
      <p:sp>
        <p:nvSpPr>
          <p:cNvPr id="5" name="Text Box 4"/>
          <p:cNvSpPr txBox="1"/>
          <p:nvPr/>
        </p:nvSpPr>
        <p:spPr>
          <a:xfrm>
            <a:off x="1289050" y="4568825"/>
            <a:ext cx="309880" cy="36830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36855"/>
            <a:ext cx="10515600" cy="5940425"/>
          </a:xfrm>
        </p:spPr>
        <p:txBody>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Right shift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int a=7;                                    </a:t>
            </a:r>
            <a:r>
              <a:rPr lang="en-US" sz="1600">
                <a:solidFill>
                  <a:schemeClr val="accent1">
                    <a:lumMod val="60000"/>
                    <a:lumOff val="40000"/>
                  </a:schemeClr>
                </a:solidFill>
                <a:latin typeface="Times New Roman" panose="02020603050405020304" charset="0"/>
                <a:cs typeface="Times New Roman" panose="02020603050405020304" charset="0"/>
                <a:sym typeface="+mn-ea"/>
              </a:rPr>
              <a:t>// variable initialization  </a:t>
            </a: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printf("The value of a&gt;&gt;2 is : %d ", a&gt;&gt;2);  //0111&gt;&gt;2=0000 0001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    return 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marL="0" indent="0">
              <a:buNone/>
            </a:pPr>
            <a:endParaRPr lang="en-US" sz="1600"/>
          </a:p>
        </p:txBody>
      </p:sp>
      <p:sp>
        <p:nvSpPr>
          <p:cNvPr id="2" name="Text Box 1"/>
          <p:cNvSpPr txBox="1"/>
          <p:nvPr/>
        </p:nvSpPr>
        <p:spPr>
          <a:xfrm>
            <a:off x="3359785" y="4364990"/>
            <a:ext cx="628777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value of a&gt;&gt;2 is : 1</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p:nvPr>
            <p:ph idx="1"/>
          </p:nvPr>
        </p:nvSpPr>
        <p:spPr>
          <a:xfrm>
            <a:off x="695325" y="764540"/>
            <a:ext cx="10515600" cy="5325110"/>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Preprocessor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Compiler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expended code is passed to the compier. the machine converts this code into the machine’s assembly language code.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Assembler</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This assembly language code is converted to object code by system,s assembler.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Linker</a:t>
            </a:r>
            <a:endParaRPr lang="en-US" sz="1600">
              <a:solidFill>
                <a:srgbClr val="FF0000"/>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The linker combines this object code of the library functions with object code of our program.Therefore, we conclude that the job of the linker is to link the object code of our program with the object code of the library files and other files. The output of the linker is the executable file. </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81305"/>
            <a:ext cx="10515600" cy="5895975"/>
          </a:xfrm>
        </p:spPr>
        <p:txBody>
          <a:bodyPr/>
          <a:lstStyle/>
          <a:p>
            <a:pPr marL="0" indent="0">
              <a:lnSpc>
                <a:spcPct val="150000"/>
              </a:lnSpc>
              <a:buNone/>
            </a:pPr>
            <a:r>
              <a:rPr lang="en-IN" sz="1600">
                <a:solidFill>
                  <a:srgbClr val="FF0000"/>
                </a:solidFill>
                <a:latin typeface="Times New Roman" panose="02020603050405020304" charset="0"/>
                <a:cs typeface="Times New Roman" panose="02020603050405020304" charset="0"/>
                <a:sym typeface="+mn-ea"/>
              </a:rPr>
              <a:t>Bitwise XOR(^) operator</a:t>
            </a:r>
            <a:endParaRPr lang="en-IN" sz="1600">
              <a:solidFill>
                <a:srgbClr val="FF0000"/>
              </a:solidFill>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600">
                <a:latin typeface="Times New Roman" panose="02020603050405020304" charset="0"/>
                <a:cs typeface="Times New Roman" panose="02020603050405020304" charset="0"/>
                <a:sym typeface="+mn-ea"/>
              </a:rPr>
              <a:t>Bitwise XOR (^) is binary operator. It takes two numbers and perform bitwise XOR.</a:t>
            </a:r>
            <a:endParaRPr lang="en-IN" sz="1600">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600">
                <a:latin typeface="Times New Roman" panose="02020603050405020304" charset="0"/>
                <a:cs typeface="Times New Roman" panose="02020603050405020304" charset="0"/>
                <a:sym typeface="+mn-ea"/>
              </a:rPr>
              <a:t>Result of XOR is 1 when two bits are different otherwise the result is 0.</a:t>
            </a:r>
            <a:endParaRPr lang="en-IN" sz="1600">
              <a:latin typeface="Times New Roman" panose="02020603050405020304" charset="0"/>
              <a:cs typeface="Times New Roman" panose="02020603050405020304" charset="0"/>
            </a:endParaRPr>
          </a:p>
          <a:p>
            <a:pPr marL="0" indent="0">
              <a:buNone/>
            </a:pPr>
            <a:endParaRPr lang="en-US" sz="1600"/>
          </a:p>
        </p:txBody>
      </p:sp>
      <p:graphicFrame>
        <p:nvGraphicFramePr>
          <p:cNvPr id="7" name="Table 13"/>
          <p:cNvGraphicFramePr>
            <a:graphicFrameLocks noGrp="1"/>
          </p:cNvGraphicFramePr>
          <p:nvPr/>
        </p:nvGraphicFramePr>
        <p:xfrm>
          <a:off x="6370320" y="3416935"/>
          <a:ext cx="2316480" cy="2003425"/>
        </p:xfrm>
        <a:graphic>
          <a:graphicData uri="http://schemas.openxmlformats.org/drawingml/2006/table">
            <a:tbl>
              <a:tblPr firstRow="1" bandRow="1">
                <a:tableStyleId>{5C22544A-7EE6-4342-B048-85BDC9FD1C3A}</a:tableStyleId>
              </a:tblPr>
              <a:tblGrid>
                <a:gridCol w="772160"/>
                <a:gridCol w="772160"/>
                <a:gridCol w="772160"/>
              </a:tblGrid>
              <a:tr h="400685">
                <a:tc>
                  <a:txBody>
                    <a:bodyPr vert="horz" wrap="square"/>
                    <a:lstStyle/>
                    <a:p>
                      <a:r>
                        <a:rPr lang="en-IN"/>
                        <a:t>A  </a:t>
                      </a:r>
                      <a:endParaRPr lang="en-IN"/>
                    </a:p>
                  </a:txBody>
                  <a:tcPr/>
                </a:tc>
                <a:tc>
                  <a:txBody>
                    <a:bodyPr vert="horz" wrap="square"/>
                    <a:lstStyle/>
                    <a:p>
                      <a:r>
                        <a:rPr lang="en-IN"/>
                        <a:t>B</a:t>
                      </a:r>
                      <a:endParaRPr lang="en-IN"/>
                    </a:p>
                  </a:txBody>
                  <a:tcPr/>
                </a:tc>
                <a:tc>
                  <a:txBody>
                    <a:bodyPr vert="horz" wrap="square"/>
                    <a:lstStyle/>
                    <a:p>
                      <a:r>
                        <a:rPr lang="en-IN"/>
                        <a:t>A^B</a:t>
                      </a:r>
                      <a:endParaRPr lang="en-IN"/>
                    </a:p>
                  </a:txBody>
                  <a:tcPr/>
                </a:tc>
              </a:tr>
              <a:tr h="400685">
                <a:tc>
                  <a:txBody>
                    <a:bodyPr vert="horz" wrap="square"/>
                    <a:lstStyle/>
                    <a:p>
                      <a:r>
                        <a:rPr lang="en-IN"/>
                        <a:t>0</a:t>
                      </a:r>
                      <a:endParaRPr lang="en-IN"/>
                    </a:p>
                  </a:txBody>
                  <a:tcPr/>
                </a:tc>
                <a:tc>
                  <a:txBody>
                    <a:bodyPr vert="horz" wrap="square"/>
                    <a:lstStyle/>
                    <a:p>
                      <a:r>
                        <a:rPr lang="en-IN"/>
                        <a:t>0</a:t>
                      </a:r>
                      <a:endParaRPr lang="en-IN"/>
                    </a:p>
                  </a:txBody>
                  <a:tcPr/>
                </a:tc>
                <a:tc>
                  <a:txBody>
                    <a:bodyPr vert="horz" wrap="square"/>
                    <a:lstStyle/>
                    <a:p>
                      <a:r>
                        <a:rPr lang="en-IN"/>
                        <a:t>0</a:t>
                      </a:r>
                      <a:endParaRPr lang="en-IN"/>
                    </a:p>
                  </a:txBody>
                  <a:tcPr/>
                </a:tc>
              </a:tr>
              <a:tr h="400685">
                <a:tc>
                  <a:txBody>
                    <a:bodyPr vert="horz" wrap="square"/>
                    <a:lstStyle/>
                    <a:p>
                      <a:r>
                        <a:rPr lang="en-IN"/>
                        <a:t>0</a:t>
                      </a:r>
                      <a:endParaRPr lang="en-IN"/>
                    </a:p>
                  </a:txBody>
                  <a:tcPr/>
                </a:tc>
                <a:tc>
                  <a:txBody>
                    <a:bodyPr vert="horz" wrap="square"/>
                    <a:lstStyle/>
                    <a:p>
                      <a:r>
                        <a:rPr lang="en-IN"/>
                        <a:t>1</a:t>
                      </a:r>
                      <a:endParaRPr lang="en-IN"/>
                    </a:p>
                  </a:txBody>
                  <a:tcPr/>
                </a:tc>
                <a:tc>
                  <a:txBody>
                    <a:bodyPr vert="horz" wrap="square"/>
                    <a:lstStyle/>
                    <a:p>
                      <a:r>
                        <a:rPr lang="en-IN"/>
                        <a:t>1</a:t>
                      </a:r>
                      <a:endParaRPr lang="en-IN"/>
                    </a:p>
                  </a:txBody>
                  <a:tcPr/>
                </a:tc>
              </a:tr>
              <a:tr h="400685">
                <a:tc>
                  <a:txBody>
                    <a:bodyPr vert="horz" wrap="square"/>
                    <a:lstStyle/>
                    <a:p>
                      <a:r>
                        <a:rPr lang="en-IN"/>
                        <a:t>1</a:t>
                      </a:r>
                      <a:endParaRPr lang="en-IN"/>
                    </a:p>
                  </a:txBody>
                  <a:tcPr/>
                </a:tc>
                <a:tc>
                  <a:txBody>
                    <a:bodyPr vert="horz" wrap="square"/>
                    <a:lstStyle/>
                    <a:p>
                      <a:r>
                        <a:rPr lang="en-IN"/>
                        <a:t>0</a:t>
                      </a:r>
                      <a:endParaRPr lang="en-IN"/>
                    </a:p>
                  </a:txBody>
                  <a:tcPr/>
                </a:tc>
                <a:tc>
                  <a:txBody>
                    <a:bodyPr vert="horz" wrap="square"/>
                    <a:lstStyle/>
                    <a:p>
                      <a:r>
                        <a:rPr lang="en-IN"/>
                        <a:t>1</a:t>
                      </a:r>
                      <a:endParaRPr lang="en-IN"/>
                    </a:p>
                  </a:txBody>
                  <a:tcPr/>
                </a:tc>
              </a:tr>
              <a:tr h="400685">
                <a:tc>
                  <a:txBody>
                    <a:bodyPr vert="horz" wrap="square"/>
                    <a:lstStyle/>
                    <a:p>
                      <a:r>
                        <a:rPr lang="en-IN"/>
                        <a:t>1</a:t>
                      </a:r>
                      <a:endParaRPr lang="en-IN"/>
                    </a:p>
                  </a:txBody>
                  <a:tcPr/>
                </a:tc>
                <a:tc>
                  <a:txBody>
                    <a:bodyPr vert="horz" wrap="square"/>
                    <a:lstStyle/>
                    <a:p>
                      <a:r>
                        <a:rPr lang="en-IN"/>
                        <a:t>1</a:t>
                      </a:r>
                      <a:endParaRPr lang="en-IN"/>
                    </a:p>
                  </a:txBody>
                  <a:tcPr/>
                </a:tc>
                <a:tc>
                  <a:txBody>
                    <a:bodyPr vert="horz" wrap="square"/>
                    <a:lstStyle/>
                    <a:p>
                      <a:r>
                        <a:rPr lang="en-IN"/>
                        <a:t>0</a:t>
                      </a:r>
                      <a:endParaRPr lang="en-IN"/>
                    </a:p>
                  </a:txBody>
                  <a:tcPr/>
                </a:tc>
              </a:tr>
            </a:tbl>
          </a:graphicData>
        </a:graphic>
      </p:graphicFrame>
      <p:sp>
        <p:nvSpPr>
          <p:cNvPr id="14" name="TextBox 13"/>
          <p:cNvSpPr txBox="1"/>
          <p:nvPr/>
        </p:nvSpPr>
        <p:spPr>
          <a:xfrm>
            <a:off x="6715760" y="2670175"/>
            <a:ext cx="1781810" cy="3371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Truth table</a:t>
            </a:r>
            <a:endParaRPr lang="en-IN" sz="1600">
              <a:latin typeface="Times New Roman" panose="02020603050405020304" charset="0"/>
              <a:cs typeface="Times New Roman" panose="02020603050405020304" charset="0"/>
            </a:endParaRPr>
          </a:p>
        </p:txBody>
      </p:sp>
      <p:sp>
        <p:nvSpPr>
          <p:cNvPr id="8" name="TextBox 7"/>
          <p:cNvSpPr txBox="1"/>
          <p:nvPr/>
        </p:nvSpPr>
        <p:spPr>
          <a:xfrm>
            <a:off x="2073275" y="3416935"/>
            <a:ext cx="2204085" cy="16300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a:latin typeface="Times New Roman" panose="02020603050405020304" charset="0"/>
                <a:cs typeface="Times New Roman" panose="02020603050405020304" charset="0"/>
              </a:rPr>
              <a:t>   </a:t>
            </a:r>
            <a:endParaRPr lang="en-IN" sz="2000">
              <a:latin typeface="Times New Roman" panose="02020603050405020304" charset="0"/>
              <a:cs typeface="Times New Roman" panose="02020603050405020304" charset="0"/>
            </a:endParaRPr>
          </a:p>
          <a:p>
            <a:pPr marL="342900" indent="-342900">
              <a:buAutoNum type="arabicPlain" startAt="7"/>
            </a:pPr>
            <a:r>
              <a:rPr lang="en-IN" sz="2000">
                <a:latin typeface="Times New Roman" panose="02020603050405020304" charset="0"/>
                <a:cs typeface="Times New Roman" panose="02020603050405020304" charset="0"/>
              </a:rPr>
              <a:t>   0 1 1 1</a:t>
            </a:r>
            <a:endParaRPr lang="en-IN" sz="2000">
              <a:latin typeface="Times New Roman" panose="02020603050405020304" charset="0"/>
              <a:cs typeface="Times New Roman" panose="02020603050405020304" charset="0"/>
            </a:endParaRPr>
          </a:p>
          <a:p>
            <a:pPr marL="342900" indent="-342900">
              <a:buAutoNum type="arabicPlain" startAt="4"/>
            </a:pPr>
            <a:r>
              <a:rPr lang="en-IN" sz="2000">
                <a:latin typeface="Times New Roman" panose="02020603050405020304" charset="0"/>
                <a:cs typeface="Times New Roman" panose="02020603050405020304" charset="0"/>
              </a:rPr>
              <a:t>^ 0 1 0 0</a:t>
            </a:r>
            <a:endParaRPr lang="en-IN" sz="2000">
              <a:latin typeface="Times New Roman" panose="02020603050405020304" charset="0"/>
              <a:cs typeface="Times New Roman" panose="02020603050405020304" charset="0"/>
            </a:endParaRPr>
          </a:p>
          <a:p>
            <a:r>
              <a:rPr lang="en-IN" sz="2000">
                <a:latin typeface="Times New Roman" panose="02020603050405020304" charset="0"/>
                <a:cs typeface="Times New Roman" panose="02020603050405020304" charset="0"/>
              </a:rPr>
              <a:t>3      0 0  1 1</a:t>
            </a:r>
            <a:endParaRPr lang="en-IN" sz="2000">
              <a:latin typeface="Times New Roman" panose="02020603050405020304" charset="0"/>
              <a:cs typeface="Times New Roman" panose="02020603050405020304" charset="0"/>
            </a:endParaRPr>
          </a:p>
          <a:p>
            <a:pPr marL="342900" indent="-342900">
              <a:buAutoNum type="arabicPlain" startAt="7"/>
            </a:pPr>
            <a:endParaRPr lang="en-IN" sz="2000">
              <a:latin typeface="Times New Roman" panose="02020603050405020304" charset="0"/>
              <a:cs typeface="Times New Roman" panose="02020603050405020304" charset="0"/>
            </a:endParaRPr>
          </a:p>
        </p:txBody>
      </p:sp>
      <p:cxnSp>
        <p:nvCxnSpPr>
          <p:cNvPr id="5" name="Straight Connector 4"/>
          <p:cNvCxnSpPr/>
          <p:nvPr/>
        </p:nvCxnSpPr>
        <p:spPr>
          <a:xfrm>
            <a:off x="2568575" y="405638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68575" y="4385310"/>
            <a:ext cx="90932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95910"/>
            <a:ext cx="10515600" cy="5881370"/>
          </a:xfrm>
        </p:spPr>
        <p:txBody>
          <a:bodyPr>
            <a:normAutofit/>
          </a:bodyPr>
          <a:lstStyle/>
          <a:p>
            <a:pPr marL="0" indent="0">
              <a:lnSpc>
                <a:spcPct val="150000"/>
              </a:lnSpc>
              <a:buNone/>
            </a:pPr>
            <a:r>
              <a:rPr lang="en-US" sz="1600">
                <a:latin typeface="Times New Roman" panose="02020603050405020304" charset="0"/>
                <a:cs typeface="Times New Roman" panose="02020603050405020304" charset="0"/>
                <a:sym typeface="+mn-ea"/>
              </a:rPr>
              <a:t>Example for bitwise XOR operator :-</a:t>
            </a:r>
            <a:endParaRPr lang="en-US" sz="1600">
              <a:latin typeface="Times New Roman" panose="02020603050405020304" charset="0"/>
              <a:cs typeface="Times New Roman" panose="02020603050405020304" charset="0"/>
              <a:sym typeface="+mn-ea"/>
            </a:endParaRPr>
          </a:p>
          <a:p>
            <a:pPr marL="0" indent="0">
              <a:lnSpc>
                <a:spcPct val="150000"/>
              </a:lnSpc>
              <a:buNone/>
            </a:pP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#include &lt;stdio.h&gt;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int main()</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int a=7,b=4;                    </a:t>
            </a:r>
            <a:r>
              <a:rPr lang="en-US" sz="1600">
                <a:solidFill>
                  <a:schemeClr val="accent1">
                    <a:lumMod val="60000"/>
                    <a:lumOff val="40000"/>
                  </a:schemeClr>
                </a:solidFill>
                <a:latin typeface="Times New Roman" panose="02020603050405020304" charset="0"/>
                <a:cs typeface="Times New Roman" panose="02020603050405020304" charset="0"/>
                <a:sym typeface="+mn-ea"/>
              </a:rPr>
              <a:t> // variable declarations</a:t>
            </a:r>
            <a:endParaRPr lang="en-US" sz="1600">
              <a:solidFill>
                <a:schemeClr val="accent1">
                  <a:lumMod val="60000"/>
                  <a:lumOff val="40000"/>
                </a:schemeClr>
              </a:solidFill>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printf("The output of the Bitwise XOR operator a|b is %d\n",a^b);</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   return 0;</a:t>
            </a:r>
            <a:endParaRPr lang="en-US" sz="1600">
              <a:latin typeface="Times New Roman" panose="02020603050405020304" charset="0"/>
              <a:cs typeface="Times New Roman" panose="02020603050405020304" charset="0"/>
              <a:sym typeface="+mn-ea"/>
            </a:endParaRPr>
          </a:p>
          <a:p>
            <a:pPr marL="0" indent="0">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sym typeface="+mn-ea"/>
            </a:endParaRPr>
          </a:p>
          <a:p>
            <a:pPr marL="0" indent="0">
              <a:buNone/>
            </a:pPr>
            <a:endParaRPr lang="en-US" sz="1600"/>
          </a:p>
        </p:txBody>
      </p:sp>
      <p:sp>
        <p:nvSpPr>
          <p:cNvPr id="2" name="Text Box 1"/>
          <p:cNvSpPr txBox="1"/>
          <p:nvPr/>
        </p:nvSpPr>
        <p:spPr>
          <a:xfrm>
            <a:off x="3359785" y="4364990"/>
            <a:ext cx="628777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The output of the Bitwise XOR operator a|b is 3</a:t>
            </a:r>
            <a:endParaRPr lang="en-US" sz="1600" b="1">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0055"/>
            <a:ext cx="10515600" cy="6184900"/>
          </a:xfrm>
        </p:spPr>
        <p:txBody>
          <a:bodyPr>
            <a:normAutofit fontScale="90000" lnSpcReduction="20000"/>
          </a:bodyPr>
          <a:lstStyle/>
          <a:p>
            <a:pPr marL="0" indent="0">
              <a:buNone/>
            </a:pPr>
            <a:r>
              <a:rPr lang="en-US" altLang="en-IN">
                <a:latin typeface="Times New Roman" panose="02020603050405020304" charset="0"/>
                <a:cs typeface="Times New Roman" panose="02020603050405020304" charset="0"/>
                <a:sym typeface="+mn-ea"/>
              </a:rPr>
              <a:t>                                      </a:t>
            </a:r>
            <a:r>
              <a:rPr lang="en-IN">
                <a:solidFill>
                  <a:srgbClr val="00B050"/>
                </a:solidFill>
                <a:latin typeface="Times New Roman" panose="02020603050405020304" charset="0"/>
                <a:cs typeface="Times New Roman" panose="02020603050405020304" charset="0"/>
                <a:sym typeface="+mn-ea"/>
              </a:rPr>
              <a:t>Assignment operators</a:t>
            </a:r>
            <a:endParaRPr lang="en-IN">
              <a:latin typeface="Times New Roman" panose="02020603050405020304" charset="0"/>
              <a:cs typeface="Times New Roman" panose="02020603050405020304" charset="0"/>
              <a:sym typeface="+mn-ea"/>
            </a:endParaRPr>
          </a:p>
          <a:p>
            <a:pPr marL="0" indent="0">
              <a:buNone/>
            </a:pPr>
            <a:r>
              <a:rPr lang="en-US"/>
              <a:t>                  </a:t>
            </a:r>
            <a:r>
              <a:rPr lang="en-US">
                <a:solidFill>
                  <a:schemeClr val="tx1"/>
                </a:solidFill>
              </a:rPr>
              <a:t> </a:t>
            </a:r>
            <a:r>
              <a:rPr lang="en-IN">
                <a:solidFill>
                  <a:srgbClr val="FF0000"/>
                </a:solidFill>
                <a:latin typeface="Times New Roman" panose="02020603050405020304" charset="0"/>
                <a:cs typeface="Times New Roman" panose="02020603050405020304" charset="0"/>
                <a:sym typeface="+mn-ea"/>
              </a:rPr>
              <a:t>= , += , - = , *= , /= , %= , &lt;&lt;= , &gt;&gt;= , &amp;= , ^=  , |= ,</a:t>
            </a:r>
            <a:endParaRPr lang="en-IN" sz="1555">
              <a:solidFill>
                <a:schemeClr val="tx1"/>
              </a:solidFill>
              <a:latin typeface="Times New Roman" panose="02020603050405020304" charset="0"/>
              <a:cs typeface="Times New Roman" panose="02020603050405020304" charset="0"/>
              <a:sym typeface="+mn-ea"/>
            </a:endParaRPr>
          </a:p>
          <a:p>
            <a:pPr marL="285750" indent="-285750">
              <a:lnSpc>
                <a:spcPct val="150000"/>
              </a:lnSpc>
              <a:buFont typeface="Arial" pitchFamily="34" charset="0"/>
              <a:buChar char="•"/>
            </a:pPr>
            <a:r>
              <a:rPr lang="en-IN" sz="1555">
                <a:latin typeface="Times New Roman" panose="02020603050405020304" charset="0"/>
                <a:cs typeface="Times New Roman" panose="02020603050405020304" charset="0"/>
                <a:sym typeface="+mn-ea"/>
              </a:rPr>
              <a:t>Assignment operator  is an operator which is used to assigned value to variable.</a:t>
            </a:r>
            <a:endParaRPr lang="en-IN" sz="1555">
              <a:latin typeface="Times New Roman" panose="02020603050405020304" charset="0"/>
              <a:cs typeface="Times New Roman" panose="02020603050405020304" charset="0"/>
            </a:endParaRPr>
          </a:p>
          <a:p>
            <a:pPr marL="285750" indent="-285750">
              <a:lnSpc>
                <a:spcPct val="150000"/>
              </a:lnSpc>
              <a:buFont typeface="Arial" pitchFamily="34" charset="0"/>
              <a:buChar char="•"/>
            </a:pPr>
            <a:r>
              <a:rPr lang="en-IN" sz="1555">
                <a:latin typeface="Times New Roman" panose="02020603050405020304" charset="0"/>
                <a:cs typeface="Times New Roman" panose="02020603050405020304" charset="0"/>
                <a:sym typeface="+mn-ea"/>
              </a:rPr>
              <a:t>Assignment operator is a binary operator.</a:t>
            </a:r>
            <a:endParaRPr lang="en-IN" sz="1555">
              <a:latin typeface="Times New Roman" panose="02020603050405020304" charset="0"/>
              <a:cs typeface="Times New Roman" panose="02020603050405020304" charset="0"/>
              <a:sym typeface="+mn-ea"/>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a:t>
            </a:r>
            <a:r>
              <a:rPr lang="en-US" altLang="en-IN" sz="1555">
                <a:solidFill>
                  <a:srgbClr val="FF0000"/>
                </a:solidFill>
                <a:latin typeface="Times New Roman" panose="02020603050405020304" charset="0"/>
                <a:cs typeface="Times New Roman" panose="02020603050405020304" charset="0"/>
              </a:rPr>
              <a:t>   = Operator</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This is a simple Assignment Operator.</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55">
                <a:latin typeface="Times New Roman" panose="02020603050405020304" charset="0"/>
                <a:cs typeface="Times New Roman" panose="02020603050405020304" charset="0"/>
                <a:sym typeface="+mn-ea"/>
              </a:rPr>
              <a:t>For example :-</a:t>
            </a:r>
            <a:endParaRPr lang="en-US" sz="1555">
              <a:latin typeface="Times New Roman" panose="02020603050405020304" charset="0"/>
              <a:cs typeface="Times New Roman" panose="02020603050405020304" charset="0"/>
            </a:endParaRPr>
          </a:p>
          <a:p>
            <a:pPr marL="0" indent="0">
              <a:lnSpc>
                <a:spcPct val="150000"/>
              </a:lnSpc>
              <a:buFont typeface="Arial" pitchFamily="34" charset="0"/>
              <a:buNone/>
            </a:pP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#include &lt;stdio.h&gt;</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void main() {</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int x = 10;</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int y = x;              </a:t>
            </a:r>
            <a:r>
              <a:rPr lang="en-US" altLang="en-IN" sz="1555">
                <a:solidFill>
                  <a:schemeClr val="accent1">
                    <a:lumMod val="60000"/>
                    <a:lumOff val="40000"/>
                  </a:schemeClr>
                </a:solidFill>
                <a:latin typeface="Times New Roman" panose="02020603050405020304" charset="0"/>
                <a:cs typeface="Times New Roman" panose="02020603050405020304" charset="0"/>
              </a:rPr>
              <a:t> // y will becomes x</a:t>
            </a:r>
            <a:endParaRPr lang="en-US" altLang="en-IN" sz="1555">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printf("x = %d\n" , x); </a:t>
            </a:r>
            <a:r>
              <a:rPr lang="en-US" altLang="en-IN" sz="1555">
                <a:solidFill>
                  <a:schemeClr val="accent1">
                    <a:lumMod val="60000"/>
                    <a:lumOff val="40000"/>
                  </a:schemeClr>
                </a:solidFill>
                <a:latin typeface="Times New Roman" panose="02020603050405020304" charset="0"/>
                <a:cs typeface="Times New Roman" panose="02020603050405020304" charset="0"/>
              </a:rPr>
              <a:t>// x = ?</a:t>
            </a:r>
            <a:endParaRPr lang="en-US" altLang="en-IN" sz="1555">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itchFamily="34" charset="0"/>
              <a:buNone/>
            </a:pPr>
            <a:r>
              <a:rPr lang="en-US" altLang="en-IN" sz="1555">
                <a:latin typeface="Times New Roman" panose="02020603050405020304" charset="0"/>
                <a:cs typeface="Times New Roman" panose="02020603050405020304" charset="0"/>
              </a:rPr>
              <a:t>    printf("y = %d\n" , y); </a:t>
            </a:r>
            <a:r>
              <a:rPr lang="en-US" altLang="en-IN" sz="1555">
                <a:solidFill>
                  <a:schemeClr val="accent1">
                    <a:lumMod val="60000"/>
                    <a:lumOff val="40000"/>
                  </a:schemeClr>
                </a:solidFill>
                <a:latin typeface="Times New Roman" panose="02020603050405020304" charset="0"/>
                <a:cs typeface="Times New Roman" panose="02020603050405020304" charset="0"/>
              </a:rPr>
              <a:t>// y = ?</a:t>
            </a:r>
            <a:endParaRPr lang="en-US" altLang="en-IN" sz="1555">
              <a:solidFill>
                <a:schemeClr val="accent1">
                  <a:lumMod val="60000"/>
                  <a:lumOff val="40000"/>
                </a:schemeClr>
              </a:solidFill>
              <a:latin typeface="Times New Roman" panose="02020603050405020304" charset="0"/>
              <a:cs typeface="Times New Roman" panose="02020603050405020304" charset="0"/>
            </a:endParaRPr>
          </a:p>
          <a:p>
            <a:pPr marL="0" indent="0">
              <a:buFont typeface="Arial" pitchFamily="34" charset="0"/>
              <a:buNone/>
            </a:pPr>
            <a:r>
              <a:rPr lang="en-US" altLang="en-IN" sz="1555">
                <a:latin typeface="Times New Roman" panose="02020603050405020304" charset="0"/>
                <a:cs typeface="Times New Roman" panose="02020603050405020304" charset="0"/>
              </a:rPr>
              <a:t>}</a:t>
            </a:r>
            <a:endParaRPr lang="en-US" altLang="en-IN" sz="1555">
              <a:latin typeface="Times New Roman" panose="02020603050405020304" charset="0"/>
              <a:cs typeface="Times New Roman" panose="02020603050405020304" charset="0"/>
            </a:endParaRPr>
          </a:p>
          <a:p>
            <a:pPr marL="0" indent="0">
              <a:buNone/>
            </a:pPr>
            <a:endParaRPr lang="en-IN" sz="1555">
              <a:solidFill>
                <a:schemeClr val="tx1"/>
              </a:solidFill>
              <a:latin typeface="Times New Roman" panose="02020603050405020304" charset="0"/>
              <a:cs typeface="Times New Roman" panose="02020603050405020304" charset="0"/>
              <a:sym typeface="+mn-ea"/>
            </a:endParaRPr>
          </a:p>
        </p:txBody>
      </p:sp>
      <p:sp>
        <p:nvSpPr>
          <p:cNvPr id="2" name="Text Box 1"/>
          <p:cNvSpPr txBox="1"/>
          <p:nvPr/>
        </p:nvSpPr>
        <p:spPr>
          <a:xfrm>
            <a:off x="6887845" y="3932555"/>
            <a:ext cx="3293110" cy="1076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10</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y  = 10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53060"/>
            <a:ext cx="10515600" cy="5824220"/>
          </a:xfrm>
        </p:spPr>
        <p:txBody>
          <a:bodyPr>
            <a:normAutofit lnSpcReduction="2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the Addition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which the left operand becomes equal to the addition of the right operand and left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sym typeface="+mn-ea"/>
              </a:rPr>
              <a:t>For example :-</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x now?</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7752080" y="40767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20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224790"/>
            <a:ext cx="10515600" cy="5952490"/>
          </a:xfrm>
        </p:spPr>
        <p:txBody>
          <a:bodyPr/>
          <a:lstStyle/>
          <a:p>
            <a:pPr marL="0" indent="0">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This is the Subtraction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 which left operand becomes equal to the subtraction of right operator from left operand.</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y = 10;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value of x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8400415" y="38608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0</a:t>
            </a:r>
            <a:r>
              <a:rPr lang="en-US" sz="16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24485"/>
            <a:ext cx="10515600" cy="5852795"/>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The main purpose of this operator is that this left operand becomes equal to the product of the left and right operand. This is the Multiplication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X = 100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99440"/>
            <a:ext cx="10515600" cy="5577840"/>
          </a:xfrm>
        </p:spPr>
        <p:txBody>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one is Division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this, the left operand becomes equal to the division of the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similar to x = x/y</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41325"/>
            <a:ext cx="10515600" cy="573595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It is well known Modulus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 this , left operand becomes equal to the modulo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what is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0</a:t>
            </a:r>
            <a:r>
              <a:rPr lang="en-US" sz="1600" b="1">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69595"/>
            <a:ext cx="10515600" cy="560768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&lt;&lt;=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Left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x &lt;&lt;= y so in this, x becomes equal to x left shifted by y.</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&lt;&lt;= y;                        </a:t>
            </a:r>
            <a:r>
              <a:rPr lang="en-US" sz="1600">
                <a:solidFill>
                  <a:schemeClr val="accent1">
                    <a:lumMod val="40000"/>
                    <a:lumOff val="60000"/>
                  </a:schemeClr>
                </a:solidFill>
                <a:latin typeface="Times New Roman" panose="02020603050405020304" charset="0"/>
                <a:cs typeface="Times New Roman" panose="02020603050405020304" charset="0"/>
              </a:rPr>
              <a:t>// similar to x = x &lt;&lt;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X = 10240</a:t>
            </a: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69900"/>
            <a:ext cx="10515600" cy="6142355"/>
          </a:xfrm>
        </p:spPr>
        <p:txBody>
          <a:bodyPr>
            <a:noAutofit/>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&gt;&gt;=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Right Shift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x &gt;&gt;= y so , x becomes equal to x right shifted by y.</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10;</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&gt;&gt;= y;                    </a:t>
            </a:r>
            <a:r>
              <a:rPr lang="en-US" sz="1600">
                <a:solidFill>
                  <a:schemeClr val="accent1">
                    <a:lumMod val="40000"/>
                    <a:lumOff val="60000"/>
                  </a:schemeClr>
                </a:solidFill>
                <a:latin typeface="Times New Roman" panose="02020603050405020304" charset="0"/>
                <a:cs typeface="Times New Roman" panose="02020603050405020304" charset="0"/>
              </a:rPr>
              <a:t>  // similar to x = x &gt;&gt;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860800"/>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endParaRPr lang="en-US" sz="1600" b="1">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X = 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492760" y="252730"/>
            <a:ext cx="10861040" cy="5923280"/>
          </a:xfrm>
        </p:spPr>
        <p:txBody>
          <a:bodyPr/>
          <a:lstStyle/>
          <a:p>
            <a:pPr marL="0" indent="0">
              <a:buNone/>
            </a:pPr>
            <a:r>
              <a:rPr lang="en-US">
                <a:solidFill>
                  <a:schemeClr val="accent6"/>
                </a:solidFill>
                <a:latin typeface="Times New Roman" panose="02020603050405020304" charset="0"/>
                <a:cs typeface="Times New Roman" panose="02020603050405020304" charset="0"/>
              </a:rPr>
              <a:t>C Memory Layout </a:t>
            </a:r>
            <a:endParaRPr lang="en-US">
              <a:solidFill>
                <a:schemeClr val="accent6"/>
              </a:solidFill>
              <a:latin typeface="Times New Roman" panose="02020603050405020304" charset="0"/>
              <a:cs typeface="Times New Roman" panose="02020603050405020304" charset="0"/>
            </a:endParaRPr>
          </a:p>
        </p:txBody>
      </p:sp>
      <p:sp>
        <p:nvSpPr>
          <p:cNvPr id="4" name="Rectangles 3"/>
          <p:cNvSpPr/>
          <p:nvPr/>
        </p:nvSpPr>
        <p:spPr>
          <a:xfrm>
            <a:off x="3429000" y="431165"/>
            <a:ext cx="5333365" cy="593788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8" name="Rectangles 7"/>
          <p:cNvSpPr/>
          <p:nvPr/>
        </p:nvSpPr>
        <p:spPr>
          <a:xfrm>
            <a:off x="3673475" y="87566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Stack</a:t>
            </a:r>
            <a:endParaRPr lang="en-US" sz="2800">
              <a:latin typeface="Times New Roman" panose="02020603050405020304" charset="0"/>
              <a:cs typeface="Times New Roman" panose="02020603050405020304" charset="0"/>
            </a:endParaRPr>
          </a:p>
        </p:txBody>
      </p:sp>
      <p:sp>
        <p:nvSpPr>
          <p:cNvPr id="9" name="Rectangles 8"/>
          <p:cNvSpPr/>
          <p:nvPr/>
        </p:nvSpPr>
        <p:spPr>
          <a:xfrm>
            <a:off x="3673475" y="29660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Heap</a:t>
            </a:r>
            <a:endParaRPr lang="en-US" sz="2800">
              <a:latin typeface="Times New Roman" panose="02020603050405020304" charset="0"/>
              <a:cs typeface="Times New Roman" panose="02020603050405020304" charset="0"/>
            </a:endParaRPr>
          </a:p>
        </p:txBody>
      </p:sp>
      <p:sp>
        <p:nvSpPr>
          <p:cNvPr id="10" name="Rectangles 9"/>
          <p:cNvSpPr/>
          <p:nvPr/>
        </p:nvSpPr>
        <p:spPr>
          <a:xfrm>
            <a:off x="3673475" y="38106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Uninitialized data Segment</a:t>
            </a:r>
            <a:endParaRPr lang="en-US" sz="2800">
              <a:latin typeface="Times New Roman" panose="02020603050405020304" charset="0"/>
              <a:cs typeface="Times New Roman" panose="02020603050405020304" charset="0"/>
            </a:endParaRPr>
          </a:p>
        </p:txBody>
      </p:sp>
      <p:sp>
        <p:nvSpPr>
          <p:cNvPr id="12" name="Rectangles 11"/>
          <p:cNvSpPr/>
          <p:nvPr/>
        </p:nvSpPr>
        <p:spPr>
          <a:xfrm>
            <a:off x="3680460" y="465518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Initialized data Segment</a:t>
            </a:r>
            <a:endParaRPr lang="en-US" sz="2800">
              <a:latin typeface="Times New Roman" panose="02020603050405020304" charset="0"/>
              <a:cs typeface="Times New Roman" panose="02020603050405020304" charset="0"/>
            </a:endParaRPr>
          </a:p>
        </p:txBody>
      </p:sp>
      <p:sp>
        <p:nvSpPr>
          <p:cNvPr id="13" name="Rectangles 12"/>
          <p:cNvSpPr/>
          <p:nvPr/>
        </p:nvSpPr>
        <p:spPr>
          <a:xfrm>
            <a:off x="3673475" y="5499735"/>
            <a:ext cx="484505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US" sz="2800">
                <a:latin typeface="Times New Roman" panose="02020603050405020304" charset="0"/>
                <a:cs typeface="Times New Roman" panose="02020603050405020304" charset="0"/>
              </a:rPr>
              <a:t>Text/Code segment</a:t>
            </a:r>
            <a:endParaRPr lang="en-US" sz="2800">
              <a:latin typeface="Times New Roman" panose="02020603050405020304" charset="0"/>
              <a:cs typeface="Times New Roman" panose="02020603050405020304" charset="0"/>
            </a:endParaRPr>
          </a:p>
        </p:txBody>
      </p:sp>
      <p:cxnSp>
        <p:nvCxnSpPr>
          <p:cNvPr id="14" name="Straight Connector 13"/>
          <p:cNvCxnSpPr/>
          <p:nvPr/>
        </p:nvCxnSpPr>
        <p:spPr>
          <a:xfrm>
            <a:off x="3444240" y="2225040"/>
            <a:ext cx="5317490"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6087110" y="1551940"/>
            <a:ext cx="88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087110" y="2397125"/>
            <a:ext cx="8890" cy="5683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8997315" y="5816600"/>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Lower address</a:t>
            </a:r>
            <a:endParaRPr lang="en-US" sz="2000">
              <a:latin typeface="Times New Roman" panose="02020603050405020304" charset="0"/>
              <a:cs typeface="Times New Roman" panose="02020603050405020304" charset="0"/>
            </a:endParaRPr>
          </a:p>
        </p:txBody>
      </p:sp>
      <p:sp>
        <p:nvSpPr>
          <p:cNvPr id="18" name="Text Box 17"/>
          <p:cNvSpPr txBox="1"/>
          <p:nvPr/>
        </p:nvSpPr>
        <p:spPr>
          <a:xfrm>
            <a:off x="1227455" y="875665"/>
            <a:ext cx="1966595" cy="3987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Higher address</a:t>
            </a:r>
            <a:endParaRPr lang="en-US" sz="2000">
              <a:latin typeface="Times New Roman" panose="02020603050405020304" charset="0"/>
              <a:cs typeface="Times New Roman" panose="02020603050405020304" charset="0"/>
            </a:endParaRPr>
          </a:p>
        </p:txBody>
      </p:sp>
      <p:cxnSp>
        <p:nvCxnSpPr>
          <p:cNvPr id="20" name="Straight Connector 19"/>
          <p:cNvCxnSpPr/>
          <p:nvPr/>
        </p:nvCxnSpPr>
        <p:spPr>
          <a:xfrm flipH="1">
            <a:off x="9516745" y="1092200"/>
            <a:ext cx="0" cy="22180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761730" y="1108075"/>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762365" y="3303905"/>
            <a:ext cx="755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761730" y="3280410"/>
            <a:ext cx="755015"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547860" y="2114550"/>
            <a:ext cx="47244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0051415" y="165354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Dynamic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sp>
        <p:nvSpPr>
          <p:cNvPr id="27" name="Text Box 26"/>
          <p:cNvSpPr txBox="1"/>
          <p:nvPr/>
        </p:nvSpPr>
        <p:spPr>
          <a:xfrm>
            <a:off x="645795" y="4564380"/>
            <a:ext cx="1494155" cy="1014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Static Memory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layout</a:t>
            </a:r>
            <a:endParaRPr lang="en-US" sz="2000">
              <a:latin typeface="Times New Roman" panose="02020603050405020304" charset="0"/>
              <a:cs typeface="Times New Roman" panose="02020603050405020304" charset="0"/>
            </a:endParaRPr>
          </a:p>
        </p:txBody>
      </p:sp>
      <p:cxnSp>
        <p:nvCxnSpPr>
          <p:cNvPr id="28" name="Straight Connector 27"/>
          <p:cNvCxnSpPr/>
          <p:nvPr/>
        </p:nvCxnSpPr>
        <p:spPr>
          <a:xfrm flipH="1">
            <a:off x="2493645" y="4065270"/>
            <a:ext cx="15875" cy="19354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93645" y="406527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00630" y="6000750"/>
            <a:ext cx="92837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918335" y="5025390"/>
            <a:ext cx="566420"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6055995"/>
          </a:xfrm>
        </p:spPr>
        <p:txBody>
          <a:bodyPr>
            <a:noAutofit/>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&amp;=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operator is called the Bitwise AND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Left operand becomes equal to the bitwise AND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&amp;= y;                         </a:t>
            </a:r>
            <a:r>
              <a:rPr lang="en-US" sz="1600">
                <a:solidFill>
                  <a:schemeClr val="accent1">
                    <a:lumMod val="40000"/>
                    <a:lumOff val="60000"/>
                  </a:schemeClr>
                </a:solidFill>
                <a:latin typeface="Times New Roman" panose="02020603050405020304" charset="0"/>
                <a:cs typeface="Times New Roman" panose="02020603050405020304" charset="0"/>
              </a:rPr>
              <a:t>// similar to x = x &amp; y  </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9531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55295"/>
            <a:ext cx="10515600" cy="572198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This is called the Bitwise Inclusive OR Assignment Operator</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Left operand becomes equal to bitwise OR of left and right operand.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 | 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printf("x = %d\n" , x);</a:t>
            </a:r>
            <a:r>
              <a:rPr lang="en-US" sz="1600">
                <a:solidFill>
                  <a:schemeClr val="accent1">
                    <a:lumMod val="40000"/>
                    <a:lumOff val="60000"/>
                  </a:schemeClr>
                </a:solidFill>
                <a:latin typeface="Times New Roman" panose="02020603050405020304" charset="0"/>
                <a:cs typeface="Times New Roman" panose="02020603050405020304" charset="0"/>
              </a:rPr>
              <a:t> // x =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1</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11480"/>
            <a:ext cx="10515600" cy="5765800"/>
          </a:xfrm>
        </p:spPr>
        <p:txBody>
          <a:bodyPr>
            <a:normAutofit lnSpcReduction="10000"/>
          </a:bodyPr>
          <a:lstStyle/>
          <a:p>
            <a:pPr marL="0" indent="0">
              <a:lnSpc>
                <a:spcPct val="150000"/>
              </a:lnSpc>
              <a:buNone/>
            </a:pPr>
            <a:r>
              <a:rPr lang="en-US" sz="1600">
                <a:solidFill>
                  <a:srgbClr val="FF0000"/>
                </a:solidFill>
                <a:latin typeface="Times New Roman" panose="02020603050405020304" charset="0"/>
                <a:cs typeface="Times New Roman" panose="02020603050405020304" charset="0"/>
              </a:rPr>
              <a:t>^= Operator</a:t>
            </a:r>
            <a:endParaRPr lang="en-US" sz="1600">
              <a:solidFill>
                <a:srgbClr val="FF0000"/>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This is called the Bitwise Exclusive OR Assignment Operator</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Left operand becomes equal to bitwise XOR of left and right operand.</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void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x =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y = 1;</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x ^= y;                         </a:t>
            </a:r>
            <a:r>
              <a:rPr lang="en-US" sz="1600">
                <a:solidFill>
                  <a:schemeClr val="accent1">
                    <a:lumMod val="40000"/>
                    <a:lumOff val="60000"/>
                  </a:schemeClr>
                </a:solidFill>
                <a:latin typeface="Times New Roman" panose="02020603050405020304" charset="0"/>
                <a:cs typeface="Times New Roman" panose="02020603050405020304" charset="0"/>
              </a:rPr>
              <a:t> // similar to x = x^y</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printf("x = %d\n" , x); </a:t>
            </a:r>
            <a:r>
              <a:rPr lang="en-US" sz="1600">
                <a:solidFill>
                  <a:schemeClr val="accent1">
                    <a:lumMod val="40000"/>
                    <a:lumOff val="60000"/>
                  </a:schemeClr>
                </a:solidFill>
                <a:latin typeface="Times New Roman" panose="02020603050405020304" charset="0"/>
                <a:cs typeface="Times New Roman" panose="02020603050405020304" charset="0"/>
              </a:rPr>
              <a:t>// x =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87845" y="3932555"/>
            <a:ext cx="3293110" cy="1383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X = 0</a:t>
            </a:r>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593090" y="354330"/>
            <a:ext cx="10760710" cy="5807710"/>
          </a:xfrm>
        </p:spPr>
        <p:txBody>
          <a:bodyPr>
            <a:normAutofit/>
          </a:bodyPr>
          <a:lstStyle/>
          <a:p>
            <a:pPr marL="0" indent="0">
              <a:buNone/>
            </a:pPr>
            <a:r>
              <a:rPr lang="en-US">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    Conditional Operator in C</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a:solidFill>
                  <a:srgbClr val="FF0000"/>
                </a:solidFill>
                <a:latin typeface="Times New Roman" panose="02020603050405020304" charset="0"/>
                <a:cs typeface="Times New Roman" panose="02020603050405020304" charset="0"/>
              </a:rPr>
              <a:t> </a:t>
            </a:r>
            <a:r>
              <a:rPr lang="en-IN">
                <a:solidFill>
                  <a:srgbClr val="FF0000"/>
                </a:solidFill>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conditional operator is also known as a ternary operator.</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conditional statements are the decision-making statements which depends upon the output of the expression. It is represented by two symbols, i.e., '?' and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Syntax of a conditional operator :-    Expression1? Expression2: Expression3;  </a:t>
            </a:r>
            <a:endParaRPr lang="en-US" sz="16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6" name="Content Placeholder 5" descr="f"/>
          <p:cNvPicPr>
            <a:picLocks noChangeAspect="1"/>
          </p:cNvPicPr>
          <p:nvPr>
            <p:ph sz="half" idx="2"/>
          </p:nvPr>
        </p:nvPicPr>
        <p:blipFill>
          <a:blip r:embed="rId2"/>
          <a:stretch>
            <a:fillRect/>
          </a:stretch>
        </p:blipFill>
        <p:spPr>
          <a:xfrm>
            <a:off x="1958975" y="3643630"/>
            <a:ext cx="6351270" cy="2188845"/>
          </a:xfrm>
          <a:prstGeom prst="rect">
            <a:avLst/>
          </a:prstGeom>
        </p:spPr>
      </p:pic>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975985"/>
          </a:xfrm>
        </p:spPr>
        <p:txBody>
          <a:bodyPr/>
          <a:lstStyle/>
          <a:p>
            <a:pPr marL="0" indent="0">
              <a:lnSpc>
                <a:spcPct val="150000"/>
              </a:lnSpc>
              <a:buNone/>
            </a:pPr>
            <a:r>
              <a:rPr lang="en-US" sz="1600">
                <a:latin typeface="Times New Roman" panose="02020603050405020304" charset="0"/>
                <a:cs typeface="Times New Roman" panose="02020603050405020304" charset="0"/>
              </a:rPr>
              <a:t>Examples of the Conditional operator in C</a:t>
            </a:r>
            <a:endParaRPr lang="en-US" sz="1600">
              <a:latin typeface="Times New Roman" panose="02020603050405020304" charset="0"/>
              <a:cs typeface="Times New Roman" panose="02020603050405020304" charset="0"/>
            </a:endParaRPr>
          </a:p>
          <a:p>
            <a:pPr marL="0" indent="0">
              <a:lnSpc>
                <a:spcPct val="150000"/>
              </a:lnSpc>
              <a:buNone/>
            </a:pP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int num;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printf(“emnter the any number”);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scanf("%d", &amp;num);</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(num % 2 == 0)? printf("The given number is even") : printf("The given number is odd");    </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marL="0" indent="0">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816090" y="4796790"/>
            <a:ext cx="329311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the any number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45</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The given number is odd</a:t>
            </a:r>
            <a:endParaRPr lang="en-US" sz="16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  </a:t>
            </a:r>
            <a:endParaRPr lang="en-US" sz="2400" b="1">
              <a:latin typeface="Times New Roman" panose="02020603050405020304" charset="0"/>
              <a:cs typeface="Times New Roman" panose="02020603050405020304" charset="0"/>
            </a:endParaRP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6875"/>
            <a:ext cx="10515600" cy="6329045"/>
          </a:xfrm>
        </p:spPr>
        <p:txBody>
          <a:bodyPr>
            <a:normAutofit fontScale="80000"/>
          </a:bodyPr>
          <a:lstStyle/>
          <a:p>
            <a:pPr marL="0" indent="0">
              <a:buNone/>
            </a:pPr>
            <a:r>
              <a:rPr lang="en-US" sz="3110">
                <a:latin typeface="Times New Roman" panose="02020603050405020304" charset="0"/>
                <a:cs typeface="Times New Roman" panose="02020603050405020304" charset="0"/>
              </a:rPr>
              <a:t>                                         </a:t>
            </a:r>
            <a:r>
              <a:rPr lang="en-US" sz="3110">
                <a:solidFill>
                  <a:srgbClr val="00B050"/>
                </a:solidFill>
                <a:latin typeface="Times New Roman" panose="02020603050405020304" charset="0"/>
                <a:cs typeface="Times New Roman" panose="02020603050405020304" charset="0"/>
              </a:rPr>
              <a:t>Comma operators in C</a:t>
            </a:r>
            <a:endParaRPr lang="en-US" sz="3110">
              <a:latin typeface="Times New Roman" panose="02020603050405020304" charset="0"/>
              <a:cs typeface="Times New Roman" panose="02020603050405020304" charset="0"/>
            </a:endParaRPr>
          </a:p>
          <a:p>
            <a:pPr marL="0" indent="0">
              <a:buNone/>
            </a:pPr>
            <a:r>
              <a:rPr lang="en-US" sz="3110">
                <a:latin typeface="Times New Roman" panose="02020603050405020304" charset="0"/>
                <a:cs typeface="Times New Roman" panose="02020603050405020304" charset="0"/>
              </a:rPr>
              <a:t>                                                     </a:t>
            </a:r>
            <a:r>
              <a:rPr lang="en-US" sz="3110">
                <a:solidFill>
                  <a:srgbClr val="FF0000"/>
                </a:solidFill>
                <a:latin typeface="Times New Roman" panose="02020603050405020304" charset="0"/>
                <a:cs typeface="Times New Roman" panose="02020603050405020304" charset="0"/>
              </a:rPr>
              <a:t>   ,</a:t>
            </a:r>
            <a:endParaRPr lang="en-US" sz="311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To separate two or more expressions we use the comma operator in C.</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rPr>
              <a:t> Where expression1 is evaluated first, and after that expression2, and the value of expression2 is returned for the entire expression.</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Comma as an Operator</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When we want to assign multiple numbers of values to any variable in a program, we use the comma in the form of an operator.</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#include&lt;stdio.h&gt;</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int main()</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int x;</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int a = (x=2,x+4);</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printf("%d", a);</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return 0;</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p:txBody>
      </p:sp>
      <p:sp>
        <p:nvSpPr>
          <p:cNvPr id="2" name="Text Box 1"/>
          <p:cNvSpPr txBox="1"/>
          <p:nvPr/>
        </p:nvSpPr>
        <p:spPr>
          <a:xfrm>
            <a:off x="6960235" y="4725035"/>
            <a:ext cx="329311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6</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27050"/>
            <a:ext cx="10515600" cy="5650230"/>
          </a:xfrm>
        </p:spPr>
        <p:txBody>
          <a:bodyPr>
            <a:normAutofit lnSpcReduction="10000"/>
          </a:bodyPr>
          <a:lstStyle/>
          <a:p>
            <a:pPr marL="0" indent="0">
              <a:buNone/>
            </a:pPr>
            <a:r>
              <a:rPr lang="en-US">
                <a:solidFill>
                  <a:srgbClr val="FF0000"/>
                </a:solidFill>
                <a:latin typeface="Times New Roman" panose="02020603050405020304" charset="0"/>
                <a:cs typeface="Times New Roman" panose="02020603050405020304" charset="0"/>
              </a:rPr>
              <a:t>Comma as a Separator</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The comma operator in C can be used as a separator (multiple definitions in a single line) in the program whenever we want to declare multiple variables and provide different parameters in the function.</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#include &lt;stdio.h&gt;</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int a = 10, b = 20, c = 30;</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printf("%d %d %d", a, b, c);</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marL="0" indent="0">
              <a:buFont typeface="Arial" pitchFamily="34" charset="0"/>
              <a:buNone/>
            </a:pPr>
            <a:endParaRPr lang="en-US" sz="1600">
              <a:latin typeface="Times New Roman" panose="02020603050405020304" charset="0"/>
              <a:cs typeface="Times New Roman" panose="02020603050405020304" charset="0"/>
            </a:endParaRPr>
          </a:p>
        </p:txBody>
      </p:sp>
      <p:sp>
        <p:nvSpPr>
          <p:cNvPr id="2" name="Text Box 1"/>
          <p:cNvSpPr txBox="1"/>
          <p:nvPr/>
        </p:nvSpPr>
        <p:spPr>
          <a:xfrm>
            <a:off x="6671945" y="393255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10 20 30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11150"/>
            <a:ext cx="10515600" cy="6371590"/>
          </a:xfrm>
        </p:spPr>
        <p:txBody>
          <a:bodyPr>
            <a:normAutofit fontScale="90000" lnSpcReduction="20000"/>
          </a:bodyPr>
          <a:lstStyle/>
          <a:p>
            <a:pPr marL="0" indent="0" algn="just">
              <a:buNone/>
            </a:pPr>
            <a:r>
              <a:rPr lang="en-US" sz="3110">
                <a:solidFill>
                  <a:srgbClr val="00B050"/>
                </a:solidFill>
                <a:latin typeface="Times New Roman" panose="02020603050405020304" charset="0"/>
                <a:cs typeface="Times New Roman" panose="02020603050405020304" charset="0"/>
                <a:sym typeface="+mn-ea"/>
              </a:rPr>
              <a:t>Comments in C</a:t>
            </a:r>
            <a:endParaRPr lang="en-US" sz="3110">
              <a:solidFill>
                <a:srgbClr val="00B050"/>
              </a:solidFill>
              <a:latin typeface="Times New Roman" panose="02020603050405020304" charset="0"/>
              <a:cs typeface="Times New Roman" panose="02020603050405020304" charset="0"/>
            </a:endParaRPr>
          </a:p>
          <a:p>
            <a:pPr marL="0" indent="0" algn="just">
              <a:lnSpc>
                <a:spcPct val="150000"/>
              </a:lnSpc>
              <a:buNone/>
            </a:pPr>
            <a:r>
              <a:rPr lang="en-US" sz="1780">
                <a:latin typeface="Times New Roman" panose="02020603050405020304" charset="0"/>
                <a:cs typeface="Times New Roman" panose="02020603050405020304" charset="0"/>
                <a:sym typeface="+mn-ea"/>
              </a:rPr>
              <a:t>Comments in C language are used to provide information about lines of code. It is widely used for documenting code. There are 2 types of comments in the C language.</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sym typeface="+mn-ea"/>
              </a:rPr>
              <a:t>Single Line Comments</a:t>
            </a:r>
            <a:endParaRPr lang="en-US" sz="178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780">
                <a:latin typeface="Times New Roman" panose="02020603050405020304" charset="0"/>
                <a:cs typeface="Times New Roman" panose="02020603050405020304" charset="0"/>
                <a:sym typeface="+mn-ea"/>
              </a:rPr>
              <a:t>Multi-Line Comments</a:t>
            </a:r>
            <a:endParaRPr lang="en-US" sz="1780">
              <a:latin typeface="Times New Roman" panose="02020603050405020304" charset="0"/>
              <a:cs typeface="Times New Roman" panose="02020603050405020304" charset="0"/>
              <a:sym typeface="+mn-ea"/>
            </a:endParaRPr>
          </a:p>
          <a:p>
            <a:pPr marL="0" indent="0" algn="just">
              <a:lnSpc>
                <a:spcPct val="150000"/>
              </a:lnSpc>
              <a:buFont typeface="Arial" pitchFamily="34" charset="0"/>
              <a:buNone/>
            </a:pPr>
            <a:r>
              <a:rPr lang="en-US" sz="1780">
                <a:solidFill>
                  <a:srgbClr val="FF0000"/>
                </a:solidFill>
                <a:latin typeface="Times New Roman" panose="02020603050405020304" charset="0"/>
                <a:cs typeface="Times New Roman" panose="02020603050405020304" charset="0"/>
              </a:rPr>
              <a:t>  Single Line Comments</a:t>
            </a:r>
            <a:endParaRPr lang="en-US" sz="1780">
              <a:solidFill>
                <a:srgbClr val="FF0000"/>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Single line comments are represented by double slash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sym typeface="+mn-ea"/>
              </a:rPr>
              <a:t>For example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#include&lt;stdio.h&gt;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int main(){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a:t>
            </a:r>
            <a:r>
              <a:rPr lang="en-US" sz="1780">
                <a:solidFill>
                  <a:schemeClr val="accent1">
                    <a:lumMod val="40000"/>
                    <a:lumOff val="60000"/>
                  </a:schemeClr>
                </a:solidFill>
                <a:latin typeface="Times New Roman" panose="02020603050405020304" charset="0"/>
                <a:cs typeface="Times New Roman" panose="02020603050405020304" charset="0"/>
              </a:rPr>
              <a:t> //printing information   </a:t>
            </a:r>
            <a:r>
              <a:rPr lang="en-US" sz="1780">
                <a:latin typeface="Times New Roman" panose="02020603050405020304" charset="0"/>
                <a:cs typeface="Times New Roman" panose="02020603050405020304" charset="0"/>
              </a:rPr>
              <a:t>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    printf("Hello C");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return 0;  </a:t>
            </a:r>
            <a:endParaRPr lang="en-US" sz="178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780">
                <a:latin typeface="Times New Roman" panose="02020603050405020304" charset="0"/>
                <a:cs typeface="Times New Roman" panose="02020603050405020304" charset="0"/>
              </a:rPr>
              <a:t>}</a:t>
            </a:r>
            <a:endParaRPr lang="en-US" sz="1780">
              <a:latin typeface="Times New Roman" panose="02020603050405020304" charset="0"/>
              <a:cs typeface="Times New Roman" panose="02020603050405020304" charset="0"/>
            </a:endParaRPr>
          </a:p>
          <a:p>
            <a:pPr algn="just"/>
            <a:endParaRPr lang="en-US" sz="1780"/>
          </a:p>
        </p:txBody>
      </p:sp>
      <p:sp>
        <p:nvSpPr>
          <p:cNvPr id="2" name="Text Box 1"/>
          <p:cNvSpPr txBox="1"/>
          <p:nvPr/>
        </p:nvSpPr>
        <p:spPr>
          <a:xfrm>
            <a:off x="6744335" y="3789045"/>
            <a:ext cx="329311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167005"/>
            <a:ext cx="10515600" cy="6010275"/>
          </a:xfrm>
        </p:spPr>
        <p:txBody>
          <a:bodyPr/>
          <a:lstStyle/>
          <a:p>
            <a:pPr marL="0" indent="0">
              <a:buNone/>
            </a:pPr>
            <a:r>
              <a:rPr lang="en-US">
                <a:solidFill>
                  <a:srgbClr val="FF0000"/>
                </a:solidFill>
                <a:latin typeface="Times New Roman" panose="02020603050405020304" charset="0"/>
                <a:cs typeface="Times New Roman" panose="02020603050405020304" charset="0"/>
              </a:rPr>
              <a:t>Multi Line Comments</a:t>
            </a:r>
            <a:endParaRPr lang="en-US">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Multi-Line comments are represented by slash asterisk \* ... *\. It can occupy many lines of code, but it can't be nested.</a:t>
            </a:r>
            <a:endParaRPr lang="en-US" sz="1600">
              <a:latin typeface="Times New Roman" panose="02020603050405020304" charset="0"/>
              <a:cs typeface="Times New Roman" panose="02020603050405020304" charset="0"/>
            </a:endParaRPr>
          </a:p>
          <a:p>
            <a:pPr marL="0" indent="0" algn="just">
              <a:lnSpc>
                <a:spcPct val="150000"/>
              </a:lnSpc>
              <a:buNone/>
            </a:pP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#include&lt;stdio.h&gt;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rPr>
              <a:t> /*printing information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rPr>
              <a:t>      Multi-Line Comment*/  </a:t>
            </a:r>
            <a:endParaRPr lang="en-US" sz="1600">
              <a:solidFill>
                <a:schemeClr val="accent1">
                  <a:lumMod val="40000"/>
                  <a:lumOff val="60000"/>
                </a:schemeClr>
              </a:solidFill>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    printf("Hello C");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return 0;  </a:t>
            </a:r>
            <a:endParaRPr lang="en-US" sz="1600">
              <a:latin typeface="Times New Roman" panose="02020603050405020304" charset="0"/>
              <a:cs typeface="Times New Roman" panose="02020603050405020304" charset="0"/>
            </a:endParaRPr>
          </a:p>
          <a:p>
            <a:pPr marL="0" indent="0" algn="just">
              <a:lnSpc>
                <a:spcPct val="150000"/>
              </a:lnSpc>
              <a:buNone/>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2" name="Text Box 1"/>
          <p:cNvSpPr txBox="1"/>
          <p:nvPr/>
        </p:nvSpPr>
        <p:spPr>
          <a:xfrm>
            <a:off x="6744335" y="3789045"/>
            <a:ext cx="329311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r>
              <a:rPr lang="en-US" sz="1600" b="1">
                <a:latin typeface="Times New Roman" panose="02020603050405020304" charset="0"/>
                <a:cs typeface="Times New Roman" panose="02020603050405020304" charset="0"/>
              </a:rPr>
              <a:t>   </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Hello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09295" y="700405"/>
            <a:ext cx="771969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a:latin typeface="Times New Roman" panose="02020603050405020304" charset="0"/>
                <a:cs typeface="Times New Roman" panose="02020603050405020304" charset="0"/>
              </a:rPr>
              <a:t>Control statements in C</a:t>
            </a:r>
            <a:endParaRPr lang="en-IN" sz="3600" b="1">
              <a:latin typeface="Times New Roman" panose="02020603050405020304" charset="0"/>
              <a:cs typeface="Times New Roman" panose="02020603050405020304" charset="0"/>
            </a:endParaRPr>
          </a:p>
        </p:txBody>
      </p:sp>
      <p:sp>
        <p:nvSpPr>
          <p:cNvPr id="7" name="TextBox 6"/>
          <p:cNvSpPr txBox="1"/>
          <p:nvPr/>
        </p:nvSpPr>
        <p:spPr>
          <a:xfrm>
            <a:off x="1127760" y="1412240"/>
            <a:ext cx="10220325"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control statements in C help the computer to execute a certain logical statement  and decide whether to enable the control of the flow through a certain set of statements or not.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And also these are used to direct the execution of statements under certain conditions.</a:t>
            </a:r>
            <a:endParaRPr lang="en-IN" sz="1600">
              <a:latin typeface="Times New Roman" panose="02020603050405020304" charset="0"/>
              <a:cs typeface="Times New Roman" panose="02020603050405020304" charset="0"/>
            </a:endParaRPr>
          </a:p>
        </p:txBody>
      </p:sp>
      <p:sp>
        <p:nvSpPr>
          <p:cNvPr id="11" name="Rectangle 10"/>
          <p:cNvSpPr/>
          <p:nvPr/>
        </p:nvSpPr>
        <p:spPr>
          <a:xfrm>
            <a:off x="4323184" y="3254517"/>
            <a:ext cx="2058955" cy="529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b="1">
                <a:solidFill>
                  <a:schemeClr val="tx1"/>
                </a:solidFill>
                <a:latin typeface="Times New Roman" panose="02020603050405020304" charset="0"/>
                <a:cs typeface="Times New Roman" panose="02020603050405020304" charset="0"/>
              </a:rPr>
              <a:t>Control Statements</a:t>
            </a:r>
            <a:endParaRPr lang="en-IN" sz="1600">
              <a:solidFill>
                <a:schemeClr val="tx1"/>
              </a:solidFill>
            </a:endParaRPr>
          </a:p>
        </p:txBody>
      </p:sp>
      <p:sp>
        <p:nvSpPr>
          <p:cNvPr id="12" name="Rectangle 11"/>
          <p:cNvSpPr/>
          <p:nvPr/>
        </p:nvSpPr>
        <p:spPr>
          <a:xfrm>
            <a:off x="1198983" y="4614890"/>
            <a:ext cx="2058955" cy="529512"/>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chemeClr val="accent2">
                    <a:lumMod val="75000"/>
                  </a:schemeClr>
                </a:solidFill>
                <a:latin typeface="Times New Roman" panose="02020603050405020304" charset="0"/>
                <a:cs typeface="Times New Roman" panose="02020603050405020304" charset="0"/>
              </a:rPr>
              <a:t>Decision control statements.</a:t>
            </a:r>
            <a:endParaRPr lang="en-IN" sz="1600">
              <a:solidFill>
                <a:schemeClr val="accent2">
                  <a:lumMod val="75000"/>
                </a:schemeClr>
              </a:solidFill>
            </a:endParaRPr>
          </a:p>
        </p:txBody>
      </p:sp>
      <p:sp>
        <p:nvSpPr>
          <p:cNvPr id="13" name="Rectangle 12"/>
          <p:cNvSpPr/>
          <p:nvPr/>
        </p:nvSpPr>
        <p:spPr>
          <a:xfrm>
            <a:off x="4323183" y="4614890"/>
            <a:ext cx="2058955" cy="52951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70C0"/>
                </a:solidFill>
                <a:latin typeface="Times New Roman" panose="02020603050405020304" charset="0"/>
                <a:cs typeface="Times New Roman" panose="02020603050405020304" charset="0"/>
              </a:rPr>
              <a:t>Iterative control statements.</a:t>
            </a:r>
            <a:endParaRPr lang="en-IN" sz="1600">
              <a:solidFill>
                <a:srgbClr val="0070C0"/>
              </a:solidFill>
            </a:endParaRPr>
          </a:p>
        </p:txBody>
      </p:sp>
      <p:sp>
        <p:nvSpPr>
          <p:cNvPr id="14" name="Rectangle 13"/>
          <p:cNvSpPr/>
          <p:nvPr/>
        </p:nvSpPr>
        <p:spPr>
          <a:xfrm>
            <a:off x="7632441" y="4614890"/>
            <a:ext cx="2058955" cy="529512"/>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600">
                <a:solidFill>
                  <a:srgbClr val="00B050"/>
                </a:solidFill>
                <a:latin typeface="Times New Roman" panose="02020603050405020304" charset="0"/>
                <a:cs typeface="Times New Roman" panose="02020603050405020304" charset="0"/>
              </a:rPr>
              <a:t>Jumping control statements</a:t>
            </a:r>
            <a:endParaRPr lang="en-IN" sz="1600">
              <a:solidFill>
                <a:srgbClr val="00B050"/>
              </a:solidFill>
            </a:endParaRPr>
          </a:p>
        </p:txBody>
      </p:sp>
      <p:cxnSp>
        <p:nvCxnSpPr>
          <p:cNvPr id="16" name="Straight Arrow Connector 15"/>
          <p:cNvCxnSpPr>
            <a:stCxn id="11" idx="2"/>
            <a:endCxn id="13" idx="0"/>
          </p:cNvCxnSpPr>
          <p:nvPr/>
        </p:nvCxnSpPr>
        <p:spPr>
          <a:xfrm flipH="1">
            <a:off x="5352661" y="3784029"/>
            <a:ext cx="1" cy="830861"/>
          </a:xfrm>
          <a:prstGeom prst="straightConnector1">
            <a:avLst/>
          </a:prstGeom>
          <a:ln>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2"/>
          </p:cNvCxnSpPr>
          <p:nvPr/>
        </p:nvCxnSpPr>
        <p:spPr>
          <a:xfrm flipH="1">
            <a:off x="2228460" y="3784029"/>
            <a:ext cx="3124202" cy="845447"/>
          </a:xfrm>
          <a:prstGeom prst="straightConnector1">
            <a:avLst/>
          </a:prstGeom>
          <a:ln>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2"/>
            <a:endCxn id="14" idx="0"/>
          </p:cNvCxnSpPr>
          <p:nvPr/>
        </p:nvCxnSpPr>
        <p:spPr>
          <a:xfrm>
            <a:off x="5352662" y="3784029"/>
            <a:ext cx="3309257" cy="83086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343608" y="5144402"/>
            <a:ext cx="0" cy="116632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1343608" y="540876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772816" y="5254879"/>
            <a:ext cx="3716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1" name="TextBox 30"/>
          <p:cNvSpPr txBox="1"/>
          <p:nvPr/>
        </p:nvSpPr>
        <p:spPr>
          <a:xfrm>
            <a:off x="1772816" y="5519244"/>
            <a:ext cx="64846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if else</a:t>
            </a:r>
            <a:endParaRPr lang="en-IN" sz="1400">
              <a:solidFill>
                <a:schemeClr val="accent2">
                  <a:lumMod val="75000"/>
                </a:schemeClr>
              </a:solidFill>
              <a:latin typeface="Times New Roman" panose="02020603050405020304" charset="0"/>
              <a:cs typeface="Times New Roman" panose="02020603050405020304" charset="0"/>
            </a:endParaRPr>
          </a:p>
        </p:txBody>
      </p:sp>
      <p:sp>
        <p:nvSpPr>
          <p:cNvPr id="32" name="TextBox 31"/>
          <p:cNvSpPr txBox="1"/>
          <p:nvPr/>
        </p:nvSpPr>
        <p:spPr>
          <a:xfrm>
            <a:off x="1731593" y="5827021"/>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Nested if else</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3" name="Straight Connector 32"/>
          <p:cNvCxnSpPr/>
          <p:nvPr/>
        </p:nvCxnSpPr>
        <p:spPr>
          <a:xfrm flipH="1">
            <a:off x="1343608" y="5677853"/>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1343608" y="5969365"/>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1343608" y="6310728"/>
            <a:ext cx="429208" cy="0"/>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772816" y="6123253"/>
            <a:ext cx="137937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chemeClr val="accent2">
                    <a:lumMod val="75000"/>
                  </a:schemeClr>
                </a:solidFill>
                <a:latin typeface="Times New Roman" panose="02020603050405020304" charset="0"/>
                <a:cs typeface="Times New Roman" panose="02020603050405020304" charset="0"/>
              </a:rPr>
              <a:t>switch</a:t>
            </a:r>
            <a:endParaRPr lang="en-IN" sz="1400">
              <a:solidFill>
                <a:schemeClr val="accent2">
                  <a:lumMod val="75000"/>
                </a:schemeClr>
              </a:solidFill>
              <a:latin typeface="Times New Roman" panose="02020603050405020304" charset="0"/>
              <a:cs typeface="Times New Roman" panose="02020603050405020304" charset="0"/>
            </a:endParaRPr>
          </a:p>
        </p:txBody>
      </p:sp>
      <p:cxnSp>
        <p:nvCxnSpPr>
          <p:cNvPr id="38" name="Straight Connector 37"/>
          <p:cNvCxnSpPr/>
          <p:nvPr/>
        </p:nvCxnSpPr>
        <p:spPr>
          <a:xfrm flipH="1">
            <a:off x="4612427" y="5147506"/>
            <a:ext cx="0" cy="83340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4612427" y="5411872"/>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4612427" y="5680957"/>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4612427" y="5972469"/>
            <a:ext cx="429208" cy="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7999440" y="5138178"/>
            <a:ext cx="0" cy="82496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999440" y="5402544"/>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7999440" y="5963141"/>
            <a:ext cx="429208" cy="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5024164" y="5515024"/>
            <a:ext cx="5232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for</a:t>
            </a:r>
            <a:endParaRPr lang="en-IN" sz="1400">
              <a:solidFill>
                <a:srgbClr val="0070C0"/>
              </a:solidFill>
              <a:latin typeface="Times New Roman" panose="02020603050405020304" charset="0"/>
              <a:cs typeface="Times New Roman" panose="02020603050405020304" charset="0"/>
            </a:endParaRPr>
          </a:p>
        </p:txBody>
      </p:sp>
      <p:sp>
        <p:nvSpPr>
          <p:cNvPr id="51" name="TextBox 50"/>
          <p:cNvSpPr txBox="1"/>
          <p:nvPr/>
        </p:nvSpPr>
        <p:spPr>
          <a:xfrm>
            <a:off x="4993293" y="5234021"/>
            <a:ext cx="64769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while</a:t>
            </a:r>
            <a:endParaRPr lang="en-IN" sz="1400">
              <a:solidFill>
                <a:srgbClr val="0070C0"/>
              </a:solidFill>
              <a:latin typeface="Times New Roman" panose="02020603050405020304" charset="0"/>
              <a:cs typeface="Times New Roman" panose="02020603050405020304" charset="0"/>
            </a:endParaRPr>
          </a:p>
        </p:txBody>
      </p:sp>
      <p:sp>
        <p:nvSpPr>
          <p:cNvPr id="52" name="TextBox 51"/>
          <p:cNvSpPr txBox="1"/>
          <p:nvPr/>
        </p:nvSpPr>
        <p:spPr>
          <a:xfrm>
            <a:off x="5006680" y="5791434"/>
            <a:ext cx="90815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70C0"/>
                </a:solidFill>
                <a:latin typeface="Times New Roman" panose="02020603050405020304" charset="0"/>
                <a:cs typeface="Times New Roman" panose="02020603050405020304" charset="0"/>
              </a:rPr>
              <a:t>do while</a:t>
            </a:r>
            <a:endParaRPr lang="en-IN" sz="1400">
              <a:solidFill>
                <a:srgbClr val="0070C0"/>
              </a:solidFill>
              <a:latin typeface="Times New Roman" panose="02020603050405020304" charset="0"/>
              <a:cs typeface="Times New Roman" panose="02020603050405020304" charset="0"/>
            </a:endParaRPr>
          </a:p>
        </p:txBody>
      </p:sp>
      <p:sp>
        <p:nvSpPr>
          <p:cNvPr id="54" name="TextBox 53"/>
          <p:cNvSpPr txBox="1"/>
          <p:nvPr/>
        </p:nvSpPr>
        <p:spPr>
          <a:xfrm>
            <a:off x="8366440" y="5218096"/>
            <a:ext cx="61646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break</a:t>
            </a:r>
            <a:endParaRPr lang="en-IN" sz="1400">
              <a:solidFill>
                <a:srgbClr val="00B050"/>
              </a:solidFill>
              <a:latin typeface="Times New Roman" panose="02020603050405020304" charset="0"/>
              <a:cs typeface="Times New Roman" panose="02020603050405020304" charset="0"/>
            </a:endParaRPr>
          </a:p>
        </p:txBody>
      </p:sp>
      <p:sp>
        <p:nvSpPr>
          <p:cNvPr id="56" name="TextBox 55"/>
          <p:cNvSpPr txBox="1"/>
          <p:nvPr/>
        </p:nvSpPr>
        <p:spPr>
          <a:xfrm>
            <a:off x="8366440" y="5779169"/>
            <a:ext cx="84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a:solidFill>
                  <a:srgbClr val="00B050"/>
                </a:solidFill>
                <a:latin typeface="Times New Roman" panose="02020603050405020304" charset="0"/>
                <a:cs typeface="Times New Roman" panose="02020603050405020304" charset="0"/>
              </a:rPr>
              <a:t>continue</a:t>
            </a:r>
            <a:endParaRPr lang="en-IN" sz="1400">
              <a:solidFill>
                <a:srgbClr val="00B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04825"/>
            <a:ext cx="10515600" cy="5501005"/>
          </a:xfrm>
        </p:spPr>
        <p:txBody>
          <a:bodyPr>
            <a:normAutofit fontScale="60000"/>
          </a:bodyPr>
          <a:lstStyle/>
          <a:p>
            <a:pPr marL="0" indent="0">
              <a:lnSpc>
                <a:spcPct val="150000"/>
              </a:lnSpc>
              <a:buNone/>
            </a:pPr>
            <a:r>
              <a:rPr lang="en-US">
                <a:solidFill>
                  <a:srgbClr val="FF0000"/>
                </a:solidFill>
                <a:latin typeface="Times New Roman" panose="02020603050405020304" charset="0"/>
                <a:cs typeface="Times New Roman" panose="02020603050405020304" charset="0"/>
              </a:rPr>
              <a:t>Text segment</a:t>
            </a:r>
            <a:endParaRPr lang="en-US">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 text segment is also known as the code segment. When we compile any program, it creates an executable file like a.out, .exe, etc., that gets stored in the text or code section of the RAM memory.</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a:solidFill>
                  <a:srgbClr val="FF0000"/>
                </a:solidFill>
                <a:latin typeface="Times New Roman" panose="02020603050405020304" charset="0"/>
                <a:cs typeface="Times New Roman" panose="02020603050405020304" charset="0"/>
              </a:rPr>
              <a:t>Data section</a:t>
            </a:r>
            <a:endParaRPr lang="en-US">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 data which we use in our program will be stored in the data section. The variables declared in the data section could be stored in the form of initialized, uninitialized, and it could be local or global. </a:t>
            </a:r>
            <a:endParaRPr lang="en-US" sz="24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2400">
                <a:latin typeface="Times New Roman" panose="02020603050405020304" charset="0"/>
                <a:cs typeface="Times New Roman" panose="02020603050405020304" charset="0"/>
              </a:rPr>
              <a:t>Therefore, the data section is divided into four categories, i.e.,</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initialized.</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uninitialized.</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global.</a:t>
            </a:r>
            <a:endParaRPr lang="en-US" sz="24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2400">
                <a:latin typeface="Times New Roman" panose="02020603050405020304" charset="0"/>
                <a:cs typeface="Times New Roman" panose="02020603050405020304" charset="0"/>
              </a:rPr>
              <a:t>        local.</a:t>
            </a:r>
            <a:endParaRPr lang="en-US" sz="2400">
              <a:latin typeface="Times New Roman" panose="02020603050405020304" charset="0"/>
              <a:cs typeface="Times New Roman" panose="02020603050405020304" charset="0"/>
            </a:endParaRPr>
          </a:p>
          <a:p>
            <a:pPr marL="0" indent="0" algn="just">
              <a:buFont typeface="Arial" pitchFamily="34"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lgn="just">
              <a:buFont typeface="Arial" pitchFamily="34" charset="0"/>
              <a:buNone/>
            </a:pP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1123271" y="1602885"/>
            <a:ext cx="66993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An </a:t>
            </a:r>
            <a:r>
              <a:rPr lang="en-IN" sz="1600" b="1">
                <a:latin typeface="Times New Roman" panose="02020603050405020304" charset="0"/>
                <a:cs typeface="Times New Roman" panose="02020603050405020304" charset="0"/>
              </a:rPr>
              <a:t>if </a:t>
            </a:r>
            <a:r>
              <a:rPr lang="en-IN" sz="1600">
                <a:latin typeface="Times New Roman" panose="02020603050405020304" charset="0"/>
                <a:cs typeface="Times New Roman" panose="02020603050405020304" charset="0"/>
              </a:rPr>
              <a:t>statement consist of an Expression followed by one or more statements .</a:t>
            </a:r>
            <a:endParaRPr lang="en-IN" sz="1600">
              <a:latin typeface="Times New Roman" panose="02020603050405020304" charset="0"/>
              <a:cs typeface="Times New Roman" panose="02020603050405020304" charset="0"/>
            </a:endParaRPr>
          </a:p>
        </p:txBody>
      </p:sp>
      <p:sp>
        <p:nvSpPr>
          <p:cNvPr id="5" name="TextBox 4"/>
          <p:cNvSpPr txBox="1"/>
          <p:nvPr/>
        </p:nvSpPr>
        <p:spPr>
          <a:xfrm>
            <a:off x="1123271" y="1053605"/>
            <a:ext cx="17821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1.if statement:</a:t>
            </a:r>
            <a:endParaRPr lang="en-IN" b="1">
              <a:solidFill>
                <a:schemeClr val="accent2"/>
              </a:solidFill>
              <a:latin typeface="Times New Roman" panose="02020603050405020304" charset="0"/>
              <a:cs typeface="Times New Roman" panose="02020603050405020304" charset="0"/>
            </a:endParaRPr>
          </a:p>
        </p:txBody>
      </p:sp>
      <p:sp>
        <p:nvSpPr>
          <p:cNvPr id="6" name="TextBox 5"/>
          <p:cNvSpPr txBox="1"/>
          <p:nvPr/>
        </p:nvSpPr>
        <p:spPr>
          <a:xfrm>
            <a:off x="1074023" y="259317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7" name="TextBox 6"/>
          <p:cNvSpPr txBox="1"/>
          <p:nvPr/>
        </p:nvSpPr>
        <p:spPr>
          <a:xfrm>
            <a:off x="1215766" y="3155942"/>
            <a:ext cx="4512520"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r>
              <a:rPr lang="en-IN" sz="1400">
                <a:solidFill>
                  <a:srgbClr val="FF0000"/>
                </a:solidFill>
                <a:latin typeface="Times New Roman" panose="02020603050405020304" charset="0"/>
                <a:cs typeface="Times New Roman" panose="02020603050405020304" charset="0"/>
              </a:rPr>
              <a:t>.</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10" name="TextBox 9"/>
          <p:cNvSpPr txBox="1"/>
          <p:nvPr/>
        </p:nvSpPr>
        <p:spPr>
          <a:xfrm>
            <a:off x="968828" y="4795935"/>
            <a:ext cx="10254343"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true, then block of code inside the if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entered expression/Condition is validated to false, then first set of  code after the end of  the if statement is going to execute.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 language assumes that any non zero or non null values are true value, and if it is either zero or null then it is false value.</a:t>
            </a:r>
            <a:endParaRPr lang="en-IN" sz="1600">
              <a:latin typeface="Times New Roman" panose="02020603050405020304" charset="0"/>
              <a:cs typeface="Times New Roman" panose="02020603050405020304" charset="0"/>
            </a:endParaRPr>
          </a:p>
        </p:txBody>
      </p:sp>
      <p:sp>
        <p:nvSpPr>
          <p:cNvPr id="11" name="TextBox 10"/>
          <p:cNvSpPr txBox="1"/>
          <p:nvPr/>
        </p:nvSpPr>
        <p:spPr>
          <a:xfrm>
            <a:off x="6344106" y="199988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3" name="Oval 12"/>
          <p:cNvSpPr/>
          <p:nvPr/>
        </p:nvSpPr>
        <p:spPr>
          <a:xfrm>
            <a:off x="7822651" y="2341972"/>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7841670" y="4224393"/>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510433"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7" name="Rectangle 16"/>
          <p:cNvSpPr/>
          <p:nvPr/>
        </p:nvSpPr>
        <p:spPr>
          <a:xfrm>
            <a:off x="9664637"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statements</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3" idx="4"/>
            <a:endCxn id="16" idx="0"/>
          </p:cNvCxnSpPr>
          <p:nvPr/>
        </p:nvCxnSpPr>
        <p:spPr>
          <a:xfrm>
            <a:off x="8181880" y="2713439"/>
            <a:ext cx="2690" cy="31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0"/>
          </p:cNvCxnSpPr>
          <p:nvPr/>
        </p:nvCxnSpPr>
        <p:spPr>
          <a:xfrm>
            <a:off x="8190012" y="3874856"/>
            <a:ext cx="10887" cy="349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862594"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2"/>
          </p:cNvCxnSpPr>
          <p:nvPr/>
        </p:nvCxnSpPr>
        <p:spPr>
          <a:xfrm flipH="1">
            <a:off x="10182486" y="3630992"/>
            <a:ext cx="0" cy="778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555462" y="4401429"/>
            <a:ext cx="1627024" cy="7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75339"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42" name="TextBox 41"/>
          <p:cNvSpPr txBox="1"/>
          <p:nvPr/>
        </p:nvSpPr>
        <p:spPr>
          <a:xfrm>
            <a:off x="8116923" y="3893100"/>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 name="Rectangle 1"/>
          <p:cNvSpPr/>
          <p:nvPr/>
        </p:nvSpPr>
        <p:spPr>
          <a:xfrm>
            <a:off x="314079" y="344145"/>
            <a:ext cx="365815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chemeClr val="accent2">
                    <a:lumMod val="75000"/>
                  </a:schemeClr>
                </a:solidFill>
                <a:latin typeface="Times New Roman" panose="02020603050405020304" charset="0"/>
                <a:cs typeface="Times New Roman" panose="02020603050405020304" charset="0"/>
              </a:rPr>
              <a:t>1.Decision Control Statements:</a:t>
            </a:r>
            <a:endParaRPr lang="en-IN" sz="2000" b="1" i="1">
              <a:solidFill>
                <a:schemeClr val="accent2">
                  <a:lumMod val="75000"/>
                </a:schemeClr>
              </a:solidFill>
            </a:endParaRP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37118" y="895739"/>
            <a:ext cx="6735398" cy="57708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int main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int a = 10;                                     </a:t>
            </a:r>
            <a:r>
              <a:rPr lang="en-US">
                <a:solidFill>
                  <a:schemeClr val="accent1">
                    <a:lumMod val="40000"/>
                    <a:lumOff val="60000"/>
                  </a:schemeClr>
                </a:solidFill>
                <a:latin typeface="Times New Roman" panose="02020603050405020304" charset="0"/>
                <a:cs typeface="Times New Roman" panose="02020603050405020304" charset="0"/>
              </a:rPr>
              <a:t>   </a:t>
            </a:r>
            <a:r>
              <a:rPr lang="en-US" sz="1400">
                <a:solidFill>
                  <a:schemeClr val="accent1">
                    <a:lumMod val="40000"/>
                    <a:lumOff val="60000"/>
                  </a:schemeClr>
                </a:solidFill>
                <a:latin typeface="Times New Roman" panose="02020603050405020304" charset="0"/>
                <a:cs typeface="Times New Roman" panose="02020603050405020304" charset="0"/>
              </a:rPr>
              <a:t>// local variable definition </a:t>
            </a:r>
            <a:endParaRPr lang="en-US"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if( a &lt; 20 )                                       </a:t>
            </a:r>
            <a:r>
              <a:rPr lang="en-US" sz="1400">
                <a:solidFill>
                  <a:schemeClr val="accent1">
                    <a:lumMod val="40000"/>
                    <a:lumOff val="60000"/>
                  </a:schemeClr>
                </a:solidFill>
                <a:latin typeface="Times New Roman" panose="02020603050405020304" charset="0"/>
                <a:cs typeface="Times New Roman" panose="02020603050405020304" charset="0"/>
              </a:rPr>
              <a:t>// check the condition using if statement</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printf("a is less than 20\n" );       </a:t>
            </a:r>
            <a:r>
              <a:rPr lang="en-US"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r>
              <a:rPr lang="en-US" sz="1400">
                <a:solidFill>
                  <a:srgbClr val="FF0000"/>
                </a:solidFill>
                <a:latin typeface="Times New Roman" panose="02020603050405020304" charset="0"/>
                <a:cs typeface="Times New Roman" panose="02020603050405020304" charset="0"/>
              </a:rPr>
              <a:t> </a:t>
            </a:r>
            <a:endParaRPr lang="en-US" sz="1400">
              <a:solidFill>
                <a:srgbClr val="FF0000"/>
              </a:solidFill>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printf("value of a is : %d\n", a);</a:t>
            </a:r>
            <a:endParaRPr lang="en-US">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IN">
              <a:latin typeface="Times New Roman" panose="02020603050405020304" charset="0"/>
              <a:cs typeface="Times New Roman" panose="02020603050405020304" charset="0"/>
            </a:endParaRPr>
          </a:p>
        </p:txBody>
      </p:sp>
      <p:sp>
        <p:nvSpPr>
          <p:cNvPr id="6" name="TextBox 5"/>
          <p:cNvSpPr txBox="1"/>
          <p:nvPr/>
        </p:nvSpPr>
        <p:spPr>
          <a:xfrm>
            <a:off x="8607841" y="116812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8" name="TextBox 7"/>
          <p:cNvSpPr txBox="1"/>
          <p:nvPr/>
        </p:nvSpPr>
        <p:spPr>
          <a:xfrm>
            <a:off x="8607840" y="1579671"/>
            <a:ext cx="1800809"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a is less than 20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is : 10</a:t>
            </a:r>
            <a:endParaRPr lang="en-IN">
              <a:latin typeface="Times New Roman" panose="02020603050405020304" charset="0"/>
              <a:cs typeface="Times New Roman" panose="02020603050405020304" charset="0"/>
            </a:endParaRPr>
          </a:p>
        </p:txBody>
      </p:sp>
      <p:sp>
        <p:nvSpPr>
          <p:cNvPr id="11" name="TextBox 10"/>
          <p:cNvSpPr txBox="1"/>
          <p:nvPr/>
        </p:nvSpPr>
        <p:spPr>
          <a:xfrm>
            <a:off x="889518" y="422988"/>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754224" y="2124034"/>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3" name="TextBox 2"/>
          <p:cNvSpPr txBox="1"/>
          <p:nvPr/>
        </p:nvSpPr>
        <p:spPr>
          <a:xfrm>
            <a:off x="6849832" y="2003639"/>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 name="TextBox 3"/>
          <p:cNvSpPr txBox="1"/>
          <p:nvPr/>
        </p:nvSpPr>
        <p:spPr>
          <a:xfrm>
            <a:off x="671803" y="487840"/>
            <a:ext cx="21180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2.if-else statement:</a:t>
            </a:r>
            <a:endParaRPr lang="en-IN" b="1">
              <a:solidFill>
                <a:schemeClr val="accent2"/>
              </a:solidFill>
              <a:latin typeface="Times New Roman" panose="02020603050405020304" charset="0"/>
              <a:cs typeface="Times New Roman" panose="02020603050405020304" charset="0"/>
            </a:endParaRPr>
          </a:p>
        </p:txBody>
      </p:sp>
      <p:sp>
        <p:nvSpPr>
          <p:cNvPr id="7" name="TextBox 6"/>
          <p:cNvSpPr txBox="1"/>
          <p:nvPr/>
        </p:nvSpPr>
        <p:spPr>
          <a:xfrm>
            <a:off x="671803" y="980561"/>
            <a:ext cx="932128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In </a:t>
            </a:r>
            <a:r>
              <a:rPr lang="en-IN" sz="1600" b="1">
                <a:latin typeface="Times New Roman" panose="02020603050405020304" charset="0"/>
                <a:cs typeface="Times New Roman" panose="02020603050405020304" charset="0"/>
              </a:rPr>
              <a:t>if-else </a:t>
            </a:r>
            <a:r>
              <a:rPr lang="en-IN" sz="1600">
                <a:latin typeface="Times New Roman" panose="02020603050405020304" charset="0"/>
                <a:cs typeface="Times New Roman" panose="02020603050405020304" charset="0"/>
              </a:rPr>
              <a:t>statement an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statement can be followed by an optional </a:t>
            </a:r>
            <a:r>
              <a:rPr lang="en-IN" sz="1600" b="1">
                <a:latin typeface="Times New Roman" panose="02020603050405020304" charset="0"/>
                <a:cs typeface="Times New Roman" panose="02020603050405020304" charset="0"/>
              </a:rPr>
              <a:t>else</a:t>
            </a:r>
            <a:r>
              <a:rPr lang="en-IN" sz="1600">
                <a:latin typeface="Times New Roman" panose="02020603050405020304" charset="0"/>
                <a:cs typeface="Times New Roman" panose="02020603050405020304" charset="0"/>
              </a:rPr>
              <a:t> statement ,which executes only when the expression or condition is false.</a:t>
            </a:r>
            <a:endParaRPr lang="en-IN" sz="1600">
              <a:latin typeface="Times New Roman" panose="02020603050405020304" charset="0"/>
              <a:cs typeface="Times New Roman" panose="02020603050405020304" charset="0"/>
            </a:endParaRPr>
          </a:p>
        </p:txBody>
      </p:sp>
      <p:sp>
        <p:nvSpPr>
          <p:cNvPr id="9" name="TextBox 8"/>
          <p:cNvSpPr txBox="1"/>
          <p:nvPr/>
        </p:nvSpPr>
        <p:spPr>
          <a:xfrm>
            <a:off x="1130167" y="2603608"/>
            <a:ext cx="5001209" cy="206210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(expression/Condition)</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true.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else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//will execute if the expression is false.</a:t>
            </a:r>
            <a:endParaRPr lang="en-IN" sz="1400">
              <a:solidFill>
                <a:schemeClr val="accent1">
                  <a:lumMod val="40000"/>
                  <a:lumOff val="60000"/>
                </a:schemeClr>
              </a:solidFill>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5" name="Oval 14"/>
          <p:cNvSpPr/>
          <p:nvPr/>
        </p:nvSpPr>
        <p:spPr>
          <a:xfrm>
            <a:off x="8129293" y="2379750"/>
            <a:ext cx="718457" cy="3714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6" name="Oval 15"/>
          <p:cNvSpPr/>
          <p:nvPr/>
        </p:nvSpPr>
        <p:spPr>
          <a:xfrm>
            <a:off x="8136411" y="4842888"/>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7" name="Diamond 16"/>
          <p:cNvSpPr/>
          <p:nvPr/>
        </p:nvSpPr>
        <p:spPr>
          <a:xfrm>
            <a:off x="7814385" y="3032544"/>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sp>
        <p:nvSpPr>
          <p:cNvPr id="18" name="Rectangle 17"/>
          <p:cNvSpPr/>
          <p:nvPr/>
        </p:nvSpPr>
        <p:spPr>
          <a:xfrm>
            <a:off x="9968589" y="331841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 Code</a:t>
            </a:r>
            <a:endParaRPr lang="en-IN" sz="1000">
              <a:solidFill>
                <a:schemeClr val="tx1"/>
              </a:solidFill>
              <a:latin typeface="Times New Roman" panose="02020603050405020304" charset="0"/>
              <a:cs typeface="Times New Roman" panose="02020603050405020304" charset="0"/>
            </a:endParaRPr>
          </a:p>
        </p:txBody>
      </p:sp>
      <p:cxnSp>
        <p:nvCxnSpPr>
          <p:cNvPr id="19" name="Straight Arrow Connector 18"/>
          <p:cNvCxnSpPr>
            <a:stCxn id="15" idx="4"/>
            <a:endCxn id="17" idx="0"/>
          </p:cNvCxnSpPr>
          <p:nvPr/>
        </p:nvCxnSpPr>
        <p:spPr>
          <a:xfrm flipH="1">
            <a:off x="8488522" y="2751217"/>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488521" y="3876311"/>
            <a:ext cx="0" cy="318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166546" y="3448321"/>
            <a:ext cx="802043" cy="1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2"/>
          </p:cNvCxnSpPr>
          <p:nvPr/>
        </p:nvCxnSpPr>
        <p:spPr>
          <a:xfrm flipH="1">
            <a:off x="10486438" y="3630992"/>
            <a:ext cx="0" cy="709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9" idx="3"/>
          </p:cNvCxnSpPr>
          <p:nvPr/>
        </p:nvCxnSpPr>
        <p:spPr>
          <a:xfrm flipH="1">
            <a:off x="9006370" y="4340805"/>
            <a:ext cx="14800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9291" y="326532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TextBox 24"/>
          <p:cNvSpPr txBox="1"/>
          <p:nvPr/>
        </p:nvSpPr>
        <p:spPr>
          <a:xfrm>
            <a:off x="8038439" y="385729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6" name="TextBox 25"/>
          <p:cNvSpPr txBox="1"/>
          <p:nvPr/>
        </p:nvSpPr>
        <p:spPr>
          <a:xfrm>
            <a:off x="754224" y="5686352"/>
            <a:ext cx="99106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If the entered expression or condition is validated to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 then the if block will be executed, otherwise the else block will be executed. </a:t>
            </a:r>
            <a:endParaRPr lang="en-IN" sz="1600">
              <a:latin typeface="Times New Roman" panose="02020603050405020304" charset="0"/>
              <a:cs typeface="Times New Roman" panose="02020603050405020304" charset="0"/>
            </a:endParaRPr>
          </a:p>
        </p:txBody>
      </p:sp>
      <p:sp>
        <p:nvSpPr>
          <p:cNvPr id="27" name="Rectangle 26"/>
          <p:cNvSpPr/>
          <p:nvPr/>
        </p:nvSpPr>
        <p:spPr>
          <a:xfrm>
            <a:off x="9968589" y="332604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if Code</a:t>
            </a:r>
            <a:endParaRPr lang="en-IN" sz="1000">
              <a:solidFill>
                <a:schemeClr val="tx1"/>
              </a:solidFill>
              <a:latin typeface="Times New Roman" panose="02020603050405020304" charset="0"/>
              <a:cs typeface="Times New Roman" panose="02020603050405020304" charset="0"/>
            </a:endParaRPr>
          </a:p>
        </p:txBody>
      </p:sp>
      <p:sp>
        <p:nvSpPr>
          <p:cNvPr id="29" name="Rectangle 28"/>
          <p:cNvSpPr/>
          <p:nvPr/>
        </p:nvSpPr>
        <p:spPr>
          <a:xfrm>
            <a:off x="7970672" y="418451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else Code</a:t>
            </a:r>
            <a:endParaRPr lang="en-IN" sz="1000">
              <a:solidFill>
                <a:schemeClr val="tx1"/>
              </a:solidFill>
              <a:latin typeface="Times New Roman" panose="02020603050405020304" charset="0"/>
              <a:cs typeface="Times New Roman" panose="02020603050405020304" charset="0"/>
            </a:endParaRPr>
          </a:p>
        </p:txBody>
      </p:sp>
      <p:pic>
        <p:nvPicPr>
          <p:cNvPr id="36" name="Picture 35"/>
          <p:cNvPicPr>
            <a:picLocks noChangeAspect="1"/>
          </p:cNvPicPr>
          <p:nvPr/>
        </p:nvPicPr>
        <p:blipFill>
          <a:blip r:embed="rId2"/>
          <a:stretch>
            <a:fillRect/>
          </a:stretch>
        </p:blipFill>
        <p:spPr>
          <a:xfrm>
            <a:off x="8413337" y="4507285"/>
            <a:ext cx="164606" cy="402371"/>
          </a:xfrm>
          <a:prstGeom prst="rect">
            <a:avLst/>
          </a:prstGeom>
        </p:spPr>
      </p:pic>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Box 5"/>
          <p:cNvSpPr txBox="1"/>
          <p:nvPr/>
        </p:nvSpPr>
        <p:spPr>
          <a:xfrm>
            <a:off x="451056" y="880188"/>
            <a:ext cx="7050957" cy="55848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a = 100;  			</a:t>
            </a:r>
            <a:r>
              <a:rPr lang="en-IN" sz="14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a &lt; 20 )		 	</a:t>
            </a:r>
            <a:r>
              <a:rPr lang="en-IN" sz="1400">
                <a:solidFill>
                  <a:schemeClr val="accent1">
                    <a:lumMod val="40000"/>
                    <a:lumOff val="60000"/>
                  </a:schemeClr>
                </a:solidFill>
                <a:latin typeface="Times New Roman" panose="02020603050405020304" charset="0"/>
                <a:cs typeface="Times New Roman" panose="02020603050405020304" charset="0"/>
              </a:rPr>
              <a:t> //check the Boolean condition</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less than 20\n" );    	</a:t>
            </a: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//if condition is true then print the following</a:t>
            </a:r>
            <a:endParaRPr lang="en-IN" sz="1400">
              <a:solidFill>
                <a:srgbClr val="FF0000"/>
              </a:solidFill>
              <a:latin typeface="Times New Roman" panose="02020603050405020304" charset="0"/>
              <a:cs typeface="Times New Roman" panose="02020603050405020304" charset="0"/>
            </a:endParaRPr>
          </a:p>
          <a:p>
            <a:pPr>
              <a:lnSpc>
                <a:spcPct val="150000"/>
              </a:lnSpc>
            </a:pPr>
            <a:r>
              <a:rPr lang="en-IN" sz="1400">
                <a:latin typeface="Times New Roman" panose="02020603050405020304" charset="0"/>
                <a:cs typeface="Times New Roman" panose="02020603050405020304" charset="0"/>
              </a:rPr>
              <a:t>    }</a:t>
            </a:r>
            <a:endParaRPr lang="en-IN" sz="14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chemeClr val="accent2">
                    <a:lumMod val="75000"/>
                  </a:schemeClr>
                </a:solidFill>
                <a:latin typeface="Times New Roman" panose="02020603050405020304" charset="0"/>
                <a:cs typeface="Times New Roman" panose="02020603050405020304" charset="0"/>
              </a:rPr>
              <a:t>else</a:t>
            </a:r>
            <a:endParaRPr lang="en-IN" sz="1600">
              <a:solidFill>
                <a:schemeClr val="accent2">
                  <a:lumMod val="75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printf("a is not less than 20\n" );  	</a:t>
            </a:r>
            <a:r>
              <a:rPr lang="en-IN" sz="1400">
                <a:solidFill>
                  <a:schemeClr val="accent1">
                    <a:lumMod val="40000"/>
                    <a:lumOff val="60000"/>
                  </a:schemeClr>
                </a:solidFill>
                <a:latin typeface="Times New Roman" panose="02020603050405020304" charset="0"/>
                <a:cs typeface="Times New Roman" panose="02020603050405020304" charset="0"/>
              </a:rPr>
              <a:t>//if condition is false then print the following</a:t>
            </a:r>
            <a:endParaRPr lang="en-IN" sz="14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solidFill>
                  <a:schemeClr val="accent1">
                    <a:lumMod val="40000"/>
                    <a:lumOff val="60000"/>
                  </a:schemeClr>
                </a:solidFill>
                <a:latin typeface="Times New Roman" panose="02020603050405020304" charset="0"/>
                <a:cs typeface="Times New Roman" panose="02020603050405020304" charset="0"/>
              </a:rPr>
              <a:t>    </a:t>
            </a:r>
            <a:r>
              <a:rPr lang="en-IN" sz="1600">
                <a:latin typeface="Times New Roman" panose="02020603050405020304" charset="0"/>
                <a:cs typeface="Times New Roman" panose="02020603050405020304" charset="0"/>
                <a:sym typeface="+mn-ea"/>
              </a:rPr>
              <a:t>  }</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printf("value of a is : %d\n", a);</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7" name="TextBox 6"/>
          <p:cNvSpPr txBox="1"/>
          <p:nvPr/>
        </p:nvSpPr>
        <p:spPr>
          <a:xfrm>
            <a:off x="426877" y="506964"/>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8" name="TextBox 7"/>
          <p:cNvSpPr txBox="1"/>
          <p:nvPr/>
        </p:nvSpPr>
        <p:spPr>
          <a:xfrm>
            <a:off x="8470089" y="1020740"/>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Output:</a:t>
            </a:r>
            <a:endParaRPr lang="en-IN" b="1">
              <a:latin typeface="Times New Roman" panose="02020603050405020304" charset="0"/>
              <a:cs typeface="Times New Roman" panose="02020603050405020304" charset="0"/>
            </a:endParaRPr>
          </a:p>
        </p:txBody>
      </p:sp>
      <p:sp>
        <p:nvSpPr>
          <p:cNvPr id="10" name="TextBox 9"/>
          <p:cNvSpPr txBox="1"/>
          <p:nvPr/>
        </p:nvSpPr>
        <p:spPr>
          <a:xfrm>
            <a:off x="8470089" y="1393964"/>
            <a:ext cx="2189584" cy="7867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a is not less than 20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value of a is : 100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16125" y="1789762"/>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5" name="TextBox 4"/>
          <p:cNvSpPr txBox="1"/>
          <p:nvPr/>
        </p:nvSpPr>
        <p:spPr>
          <a:xfrm>
            <a:off x="6363478" y="2060062"/>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3.Nested if else statement:</a:t>
            </a:r>
            <a:endParaRPr lang="en-IN" b="1">
              <a:solidFill>
                <a:schemeClr val="accent2">
                  <a:lumMod val="75000"/>
                </a:schemeClr>
              </a:solidFill>
              <a:latin typeface="Times New Roman" panose="02020603050405020304" charset="0"/>
              <a:cs typeface="Times New Roman" panose="02020603050405020304" charset="0"/>
            </a:endParaRPr>
          </a:p>
        </p:txBody>
      </p:sp>
      <p:sp>
        <p:nvSpPr>
          <p:cNvPr id="8" name="TextBox 7"/>
          <p:cNvSpPr txBox="1"/>
          <p:nvPr/>
        </p:nvSpPr>
        <p:spPr>
          <a:xfrm>
            <a:off x="1116919" y="2109981"/>
            <a:ext cx="2754862" cy="47089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500">
                <a:latin typeface="Times New Roman" panose="02020603050405020304" charset="0"/>
                <a:cs typeface="Times New Roman" panose="02020603050405020304" charset="0"/>
              </a:rPr>
              <a:t>if (expression/Condition 1)</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 (expression/Condition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1;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2;</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if(condition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3;</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else{</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Statement 4;</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      }</a:t>
            </a:r>
            <a:endParaRPr lang="en-IN" sz="1500">
              <a:latin typeface="Times New Roman" panose="02020603050405020304" charset="0"/>
              <a:cs typeface="Times New Roman" panose="02020603050405020304" charset="0"/>
            </a:endParaRPr>
          </a:p>
          <a:p>
            <a:r>
              <a:rPr lang="en-IN" sz="1500">
                <a:latin typeface="Times New Roman" panose="02020603050405020304" charset="0"/>
                <a:cs typeface="Times New Roman" panose="02020603050405020304" charset="0"/>
              </a:rPr>
              <a:t>}</a:t>
            </a:r>
            <a:endParaRPr lang="en-IN" sz="1500">
              <a:latin typeface="Times New Roman" panose="02020603050405020304" charset="0"/>
              <a:cs typeface="Times New Roman" panose="02020603050405020304" charset="0"/>
            </a:endParaRPr>
          </a:p>
        </p:txBody>
      </p:sp>
      <p:sp>
        <p:nvSpPr>
          <p:cNvPr id="11" name="TextBox 10"/>
          <p:cNvSpPr txBox="1"/>
          <p:nvPr/>
        </p:nvSpPr>
        <p:spPr>
          <a:xfrm>
            <a:off x="716125" y="885243"/>
            <a:ext cx="9759821"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C language gives the permission to </a:t>
            </a:r>
            <a:r>
              <a:rPr lang="en-IN" sz="1600" b="1">
                <a:latin typeface="Times New Roman" panose="02020603050405020304" charset="0"/>
                <a:cs typeface="Times New Roman" panose="02020603050405020304" charset="0"/>
              </a:rPr>
              <a:t>nest</a:t>
            </a:r>
            <a:r>
              <a:rPr lang="en-IN" sz="1600">
                <a:latin typeface="Times New Roman" panose="02020603050405020304" charset="0"/>
                <a:cs typeface="Times New Roman" panose="02020603050405020304" charset="0"/>
              </a:rPr>
              <a:t> if-else statements, means that we can use one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a:t>
            </a:r>
            <a:r>
              <a:rPr lang="en-IN" sz="1600">
                <a:latin typeface="Times New Roman" panose="02020603050405020304" charset="0"/>
                <a:cs typeface="Times New Roman" panose="02020603050405020304" charset="0"/>
              </a:rPr>
              <a:t>if statement inside another </a:t>
            </a:r>
            <a:r>
              <a:rPr lang="en-IN" sz="1600" b="1">
                <a:latin typeface="Times New Roman" panose="02020603050405020304" charset="0"/>
                <a:cs typeface="Times New Roman" panose="02020603050405020304" charset="0"/>
              </a:rPr>
              <a:t>if</a:t>
            </a:r>
            <a:r>
              <a:rPr lang="en-IN" sz="1600">
                <a:latin typeface="Times New Roman" panose="02020603050405020304" charset="0"/>
                <a:cs typeface="Times New Roman" panose="02020603050405020304" charset="0"/>
              </a:rPr>
              <a:t> or </a:t>
            </a:r>
            <a:r>
              <a:rPr lang="en-IN" sz="1600" b="1">
                <a:latin typeface="Times New Roman" panose="02020603050405020304" charset="0"/>
                <a:cs typeface="Times New Roman" panose="02020603050405020304" charset="0"/>
              </a:rPr>
              <a:t>else if</a:t>
            </a: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p:txBody>
      </p:sp>
      <p:pic>
        <p:nvPicPr>
          <p:cNvPr id="14" name="Picture 13"/>
          <p:cNvPicPr>
            <a:picLocks noChangeAspect="1"/>
          </p:cNvPicPr>
          <p:nvPr/>
        </p:nvPicPr>
        <p:blipFill>
          <a:blip r:embed="rId2"/>
          <a:stretch>
            <a:fillRect/>
          </a:stretch>
        </p:blipFill>
        <p:spPr>
          <a:xfrm>
            <a:off x="5225143" y="2453671"/>
            <a:ext cx="6624734" cy="3626527"/>
          </a:xfrm>
          <a:prstGeom prst="rect">
            <a:avLst/>
          </a:prstGeom>
        </p:spPr>
      </p:pic>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noFill/>
        <a:effectLst/>
      </p:bgPr>
    </p:bg>
    <p:spTree>
      <p:nvGrpSpPr>
        <p:cNvPr id="1" name=""/>
        <p:cNvGrpSpPr/>
        <p:nvPr/>
      </p:nvGrpSpPr>
      <p:grpSpPr>
        <a:xfrm>
          <a:off x="0" y="0"/>
          <a:ext cx="0" cy="0"/>
        </a:xfrm>
      </p:grpSpPr>
      <p:sp>
        <p:nvSpPr>
          <p:cNvPr id="10" name="TextBox 9"/>
          <p:cNvSpPr txBox="1"/>
          <p:nvPr/>
        </p:nvSpPr>
        <p:spPr>
          <a:xfrm>
            <a:off x="0" y="613165"/>
            <a:ext cx="6794090" cy="63239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50">
                <a:latin typeface="Times New Roman" panose="02020603050405020304" charset="0"/>
                <a:cs typeface="Times New Roman" panose="02020603050405020304" charset="0"/>
              </a:rPr>
              <a:t>           #include&lt;stdio.h&gt;</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main()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int num1, num2,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printf("Enter three numbers:\n");</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scanf("%d%d%d",&amp;num1, &amp;num2, &amp;num3);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 if</a:t>
            </a:r>
            <a:r>
              <a:rPr lang="en-IN" sz="1350">
                <a:latin typeface="Times New Roman" panose="02020603050405020304" charset="0"/>
                <a:cs typeface="Times New Roman" panose="02020603050405020304" charset="0"/>
              </a:rPr>
              <a:t>(num1&gt;num2)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(num1&gt;num3)                                                     </a:t>
            </a:r>
            <a:r>
              <a:rPr lang="en-IN" sz="1350">
                <a:solidFill>
                  <a:schemeClr val="accent1">
                    <a:lumMod val="40000"/>
                    <a:lumOff val="60000"/>
                  </a:schemeClr>
                </a:solidFill>
                <a:latin typeface="Times New Roman" panose="02020603050405020304" charset="0"/>
                <a:cs typeface="Times New Roman" panose="02020603050405020304" charset="0"/>
              </a:rPr>
              <a:t>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num1);</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if</a:t>
            </a:r>
            <a:r>
              <a:rPr lang="en-IN" sz="1350">
                <a:latin typeface="Times New Roman" panose="02020603050405020304" charset="0"/>
                <a:cs typeface="Times New Roman" panose="02020603050405020304" charset="0"/>
              </a:rPr>
              <a:t>(num2&gt;num3)                               </a:t>
            </a:r>
            <a:r>
              <a:rPr lang="en-IN" sz="1350">
                <a:solidFill>
                  <a:schemeClr val="accent1">
                    <a:lumMod val="40000"/>
                    <a:lumOff val="60000"/>
                  </a:schemeClr>
                </a:solidFill>
                <a:latin typeface="Times New Roman" panose="02020603050405020304" charset="0"/>
                <a:cs typeface="Times New Roman" panose="02020603050405020304" charset="0"/>
              </a:rPr>
              <a:t>  / /This is nested if-else</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solidFill>
                  <a:schemeClr val="accent1">
                    <a:lumMod val="40000"/>
                    <a:lumOff val="60000"/>
                  </a:schemeClr>
                </a:solidFill>
                <a:latin typeface="Times New Roman" panose="02020603050405020304" charset="0"/>
                <a:cs typeface="Times New Roman" panose="02020603050405020304" charset="0"/>
              </a:rPr>
              <a:t>	           </a:t>
            </a:r>
            <a:r>
              <a:rPr lang="en-IN" sz="1350">
                <a:latin typeface="Times New Roman" panose="02020603050405020304" charset="0"/>
                <a:cs typeface="Times New Roman" panose="02020603050405020304" charset="0"/>
                <a:sym typeface="+mn-ea"/>
              </a:rPr>
              <a:t> {</a:t>
            </a:r>
            <a:endParaRPr lang="en-IN" sz="1350">
              <a:solidFill>
                <a:schemeClr val="accent1">
                  <a:lumMod val="40000"/>
                  <a:lumOff val="60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num2);</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r>
              <a:rPr lang="en-IN" sz="1350">
                <a:solidFill>
                  <a:schemeClr val="accent2">
                    <a:lumMod val="75000"/>
                  </a:schemeClr>
                </a:solidFill>
                <a:latin typeface="Times New Roman" panose="02020603050405020304" charset="0"/>
                <a:cs typeface="Times New Roman" panose="02020603050405020304" charset="0"/>
              </a:rPr>
              <a:t>else</a:t>
            </a:r>
            <a:endParaRPr lang="en-IN" sz="1350">
              <a:solidFill>
                <a:schemeClr val="accent2">
                  <a:lumMod val="75000"/>
                </a:schemeClr>
              </a:solidFill>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printf("Largest = %d", num3);</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return(0);</a:t>
            </a:r>
            <a:endParaRPr lang="en-IN" sz="1350">
              <a:latin typeface="Times New Roman" panose="02020603050405020304" charset="0"/>
              <a:cs typeface="Times New Roman" panose="02020603050405020304" charset="0"/>
            </a:endParaRPr>
          </a:p>
          <a:p>
            <a:r>
              <a:rPr lang="en-IN" sz="1350">
                <a:latin typeface="Times New Roman" panose="02020603050405020304" charset="0"/>
                <a:cs typeface="Times New Roman" panose="02020603050405020304" charset="0"/>
              </a:rPr>
              <a:t>           }   </a:t>
            </a:r>
            <a:endParaRPr lang="en-IN" sz="1350">
              <a:latin typeface="Times New Roman" panose="02020603050405020304" charset="0"/>
              <a:cs typeface="Times New Roman" panose="02020603050405020304" charset="0"/>
            </a:endParaRPr>
          </a:p>
        </p:txBody>
      </p:sp>
      <p:sp>
        <p:nvSpPr>
          <p:cNvPr id="11" name="TextBox 10"/>
          <p:cNvSpPr txBox="1"/>
          <p:nvPr/>
        </p:nvSpPr>
        <p:spPr>
          <a:xfrm>
            <a:off x="314910" y="23701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12" name="Picture 11"/>
          <p:cNvPicPr>
            <a:picLocks noChangeAspect="1"/>
          </p:cNvPicPr>
          <p:nvPr/>
        </p:nvPicPr>
        <p:blipFill>
          <a:blip r:embed="rId2"/>
          <a:stretch>
            <a:fillRect/>
          </a:stretch>
        </p:blipFill>
        <p:spPr>
          <a:xfrm>
            <a:off x="7109927" y="790405"/>
            <a:ext cx="1274174" cy="499915"/>
          </a:xfrm>
          <a:prstGeom prst="rect">
            <a:avLst/>
          </a:prstGeom>
        </p:spPr>
      </p:pic>
      <p:sp>
        <p:nvSpPr>
          <p:cNvPr id="14" name="TextBox 13"/>
          <p:cNvSpPr txBox="1"/>
          <p:nvPr/>
        </p:nvSpPr>
        <p:spPr>
          <a:xfrm>
            <a:off x="7109927" y="1187683"/>
            <a:ext cx="2768860" cy="189474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Enter three numbers: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200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29</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Largest = 200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630983" y="398146"/>
            <a:ext cx="2840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solidFill>
                <a:latin typeface="Times New Roman" panose="02020603050405020304" charset="0"/>
                <a:cs typeface="Times New Roman" panose="02020603050405020304" charset="0"/>
              </a:rPr>
              <a:t>4.switch statement:</a:t>
            </a:r>
            <a:endParaRPr lang="en-IN" b="1">
              <a:solidFill>
                <a:schemeClr val="accent2"/>
              </a:solidFill>
              <a:latin typeface="Times New Roman" panose="02020603050405020304" charset="0"/>
              <a:cs typeface="Times New Roman" panose="02020603050405020304" charset="0"/>
            </a:endParaRPr>
          </a:p>
        </p:txBody>
      </p:sp>
      <p:sp>
        <p:nvSpPr>
          <p:cNvPr id="5" name="TextBox 4"/>
          <p:cNvSpPr txBox="1"/>
          <p:nvPr/>
        </p:nvSpPr>
        <p:spPr>
          <a:xfrm>
            <a:off x="716124" y="1873393"/>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6484651" y="1826185"/>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7" name="TextBox 6"/>
          <p:cNvSpPr txBox="1"/>
          <p:nvPr/>
        </p:nvSpPr>
        <p:spPr>
          <a:xfrm>
            <a:off x="905069" y="825829"/>
            <a:ext cx="892939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allows a variable to be tested for equality against a list of values. Each value is called as a </a:t>
            </a:r>
            <a:r>
              <a:rPr lang="en-US" sz="1600" b="1" i="0">
                <a:solidFill>
                  <a:srgbClr val="000000"/>
                </a:solidFill>
                <a:effectLst/>
                <a:latin typeface="Times New Roman" panose="02020603050405020304" charset="0"/>
                <a:cs typeface="Times New Roman" panose="02020603050405020304" charset="0"/>
              </a:rPr>
              <a:t>case</a:t>
            </a:r>
            <a:r>
              <a:rPr lang="en-US" sz="1600" b="0" i="0">
                <a:solidFill>
                  <a:srgbClr val="000000"/>
                </a:solidFill>
                <a:effectLst/>
                <a:latin typeface="Times New Roman" panose="02020603050405020304" charset="0"/>
                <a:cs typeface="Times New Roman" panose="02020603050405020304" charset="0"/>
              </a:rPr>
              <a:t>, and the variable being switched on is checked for each </a:t>
            </a:r>
            <a:r>
              <a:rPr lang="en-US" sz="1600" b="1" i="0">
                <a:solidFill>
                  <a:srgbClr val="000000"/>
                </a:solidFill>
                <a:effectLst/>
                <a:latin typeface="Times New Roman" panose="02020603050405020304" charset="0"/>
                <a:cs typeface="Times New Roman" panose="02020603050405020304" charset="0"/>
              </a:rPr>
              <a:t>switch case</a:t>
            </a:r>
            <a:r>
              <a:rPr lang="en-US" sz="1600" b="0" i="0">
                <a:solidFill>
                  <a:srgbClr val="000000"/>
                </a:solidFill>
                <a:effectLst/>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830424" y="2369976"/>
            <a:ext cx="2901821" cy="4387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switch(expression)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case ‘constant expression’: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break;</a:t>
            </a:r>
            <a:endParaRPr lang="en-IN" sz="1600">
              <a:latin typeface="Times New Roman" panose="02020603050405020304" charset="0"/>
              <a:cs typeface="Times New Roman" panose="02020603050405020304" charset="0"/>
            </a:endParaRPr>
          </a:p>
          <a:p>
            <a:pPr>
              <a:lnSpc>
                <a:spcPct val="150000"/>
              </a:lnSpc>
            </a:pPr>
            <a:r>
              <a:rPr lang="en-IN" sz="1200" b="1">
                <a:solidFill>
                  <a:schemeClr val="accent1">
                    <a:lumMod val="40000"/>
                    <a:lumOff val="60000"/>
                  </a:schemeClr>
                </a:solidFill>
                <a:latin typeface="Times New Roman" panose="02020603050405020304" charset="0"/>
                <a:cs typeface="Times New Roman" panose="02020603050405020304" charset="0"/>
              </a:rPr>
              <a:t>//you can have any number of cases</a:t>
            </a:r>
            <a:r>
              <a:rPr lang="en-IN" sz="1200" b="1">
                <a:solidFill>
                  <a:srgbClr val="FF0000"/>
                </a:solidFill>
                <a:latin typeface="Times New Roman" panose="02020603050405020304" charset="0"/>
                <a:cs typeface="Times New Roman" panose="02020603050405020304" charset="0"/>
              </a:rPr>
              <a:t> </a:t>
            </a:r>
            <a:endParaRPr lang="en-IN" sz="1200" b="1">
              <a:solidFill>
                <a:srgbClr val="FF0000"/>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default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9" name="Diamond 8"/>
          <p:cNvSpPr/>
          <p:nvPr/>
        </p:nvSpPr>
        <p:spPr>
          <a:xfrm>
            <a:off x="7496245" y="3221173"/>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1</a:t>
            </a:r>
            <a:endParaRPr lang="en-IN" sz="900"/>
          </a:p>
        </p:txBody>
      </p:sp>
      <p:sp>
        <p:nvSpPr>
          <p:cNvPr id="10" name="Oval 9"/>
          <p:cNvSpPr/>
          <p:nvPr/>
        </p:nvSpPr>
        <p:spPr>
          <a:xfrm>
            <a:off x="7556120" y="230235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9326295" y="3411261"/>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1</a:t>
            </a:r>
            <a:endParaRPr lang="en-IN" sz="1000">
              <a:solidFill>
                <a:schemeClr val="tx1"/>
              </a:solidFill>
              <a:latin typeface="Times New Roman" panose="02020603050405020304" charset="0"/>
              <a:cs typeface="Times New Roman" panose="02020603050405020304" charset="0"/>
            </a:endParaRPr>
          </a:p>
        </p:txBody>
      </p:sp>
      <p:sp>
        <p:nvSpPr>
          <p:cNvPr id="12" name="Rectangle 11"/>
          <p:cNvSpPr/>
          <p:nvPr/>
        </p:nvSpPr>
        <p:spPr>
          <a:xfrm>
            <a:off x="9326295" y="436032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2</a:t>
            </a:r>
            <a:endParaRPr lang="en-IN" sz="1000">
              <a:solidFill>
                <a:schemeClr val="tx1"/>
              </a:solidFill>
              <a:latin typeface="Times New Roman" panose="02020603050405020304" charset="0"/>
              <a:cs typeface="Times New Roman" panose="02020603050405020304" charset="0"/>
            </a:endParaRPr>
          </a:p>
        </p:txBody>
      </p:sp>
      <p:sp>
        <p:nvSpPr>
          <p:cNvPr id="13" name="Rectangle 12"/>
          <p:cNvSpPr/>
          <p:nvPr/>
        </p:nvSpPr>
        <p:spPr>
          <a:xfrm>
            <a:off x="9326295" y="538709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Statement N</a:t>
            </a:r>
            <a:endParaRPr lang="en-IN" sz="1000">
              <a:solidFill>
                <a:schemeClr val="tx1"/>
              </a:solidFill>
              <a:latin typeface="Times New Roman" panose="02020603050405020304" charset="0"/>
              <a:cs typeface="Times New Roman" panose="02020603050405020304" charset="0"/>
            </a:endParaRPr>
          </a:p>
        </p:txBody>
      </p:sp>
      <p:cxnSp>
        <p:nvCxnSpPr>
          <p:cNvPr id="15" name="Straight Connector 14"/>
          <p:cNvCxnSpPr/>
          <p:nvPr/>
        </p:nvCxnSpPr>
        <p:spPr>
          <a:xfrm flipH="1" flipV="1">
            <a:off x="7931516" y="3927094"/>
            <a:ext cx="0" cy="183720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8361194" y="3567549"/>
            <a:ext cx="965101" cy="0"/>
          </a:xfrm>
          <a:prstGeom prst="line">
            <a:avLst/>
          </a:prstGeom>
        </p:spPr>
        <p:style>
          <a:lnRef idx="1">
            <a:schemeClr val="dk1"/>
          </a:lnRef>
          <a:fillRef idx="0">
            <a:schemeClr val="dk1"/>
          </a:fillRef>
          <a:effectRef idx="0">
            <a:schemeClr val="dk1"/>
          </a:effectRef>
          <a:fontRef idx="minor">
            <a:schemeClr val="tx1"/>
          </a:fontRef>
        </p:style>
      </p:cxnSp>
      <p:sp>
        <p:nvSpPr>
          <p:cNvPr id="22" name="Diamond 21"/>
          <p:cNvSpPr/>
          <p:nvPr/>
        </p:nvSpPr>
        <p:spPr>
          <a:xfrm>
            <a:off x="7496245" y="4181299"/>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2</a:t>
            </a:r>
            <a:endParaRPr lang="en-IN" sz="900"/>
          </a:p>
        </p:txBody>
      </p:sp>
      <p:sp>
        <p:nvSpPr>
          <p:cNvPr id="23" name="Diamond 22"/>
          <p:cNvSpPr/>
          <p:nvPr/>
        </p:nvSpPr>
        <p:spPr>
          <a:xfrm>
            <a:off x="7496245" y="5190418"/>
            <a:ext cx="869305" cy="70592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rPr>
              <a:t>Case N</a:t>
            </a:r>
            <a:endParaRPr lang="en-IN" sz="900"/>
          </a:p>
        </p:txBody>
      </p:sp>
      <p:cxnSp>
        <p:nvCxnSpPr>
          <p:cNvPr id="24" name="Straight Connector 23"/>
          <p:cNvCxnSpPr/>
          <p:nvPr/>
        </p:nvCxnSpPr>
        <p:spPr>
          <a:xfrm flipH="1">
            <a:off x="8361193" y="4534259"/>
            <a:ext cx="96510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8361193" y="5543378"/>
            <a:ext cx="965101"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547513" y="337622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7" name="TextBox 26"/>
          <p:cNvSpPr txBox="1"/>
          <p:nvPr/>
        </p:nvSpPr>
        <p:spPr>
          <a:xfrm>
            <a:off x="8615143" y="4330447"/>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8" name="TextBox 27"/>
          <p:cNvSpPr txBox="1"/>
          <p:nvPr/>
        </p:nvSpPr>
        <p:spPr>
          <a:xfrm>
            <a:off x="8682133" y="5353254"/>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9" name="TextBox 28"/>
          <p:cNvSpPr txBox="1"/>
          <p:nvPr/>
        </p:nvSpPr>
        <p:spPr>
          <a:xfrm>
            <a:off x="7865016" y="3911316"/>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0" name="TextBox 29"/>
          <p:cNvSpPr txBox="1"/>
          <p:nvPr/>
        </p:nvSpPr>
        <p:spPr>
          <a:xfrm>
            <a:off x="7869942" y="4910982"/>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cxnSp>
        <p:nvCxnSpPr>
          <p:cNvPr id="32" name="Straight Connector 31"/>
          <p:cNvCxnSpPr>
            <a:endCxn id="23" idx="2"/>
          </p:cNvCxnSpPr>
          <p:nvPr/>
        </p:nvCxnSpPr>
        <p:spPr>
          <a:xfrm flipH="1" flipV="1">
            <a:off x="7930898" y="5896339"/>
            <a:ext cx="0" cy="376679"/>
          </a:xfrm>
          <a:prstGeom prst="line">
            <a:avLst/>
          </a:prstGeom>
        </p:spPr>
        <p:style>
          <a:lnRef idx="1">
            <a:schemeClr val="dk1"/>
          </a:lnRef>
          <a:fillRef idx="0">
            <a:schemeClr val="dk1"/>
          </a:fillRef>
          <a:effectRef idx="0">
            <a:schemeClr val="dk1"/>
          </a:effectRef>
          <a:fontRef idx="minor">
            <a:schemeClr val="tx1"/>
          </a:fontRef>
        </p:style>
      </p:cxnSp>
      <p:sp>
        <p:nvSpPr>
          <p:cNvPr id="34" name="Rectangle 33"/>
          <p:cNvSpPr/>
          <p:nvPr/>
        </p:nvSpPr>
        <p:spPr>
          <a:xfrm>
            <a:off x="9351695" y="6116730"/>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Default statement</a:t>
            </a:r>
            <a:endParaRPr lang="en-IN" sz="1000">
              <a:solidFill>
                <a:schemeClr val="tx1"/>
              </a:solidFill>
              <a:latin typeface="Times New Roman" panose="02020603050405020304" charset="0"/>
              <a:cs typeface="Times New Roman" panose="02020603050405020304" charset="0"/>
            </a:endParaRPr>
          </a:p>
        </p:txBody>
      </p:sp>
      <p:cxnSp>
        <p:nvCxnSpPr>
          <p:cNvPr id="35" name="Straight Connector 34"/>
          <p:cNvCxnSpPr>
            <a:stCxn id="34" idx="1"/>
          </p:cNvCxnSpPr>
          <p:nvPr/>
        </p:nvCxnSpPr>
        <p:spPr>
          <a:xfrm flipH="1">
            <a:off x="7930896" y="6273018"/>
            <a:ext cx="1420799"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8374743" y="6084678"/>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38" name="Rectangle 37"/>
          <p:cNvSpPr/>
          <p:nvPr/>
        </p:nvSpPr>
        <p:spPr>
          <a:xfrm>
            <a:off x="7413047" y="2810909"/>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Switch expression</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7930896" y="2677518"/>
            <a:ext cx="0" cy="13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7930896" y="3123485"/>
            <a:ext cx="0" cy="106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9235978" y="3567549"/>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9235978" y="4531350"/>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9227383" y="554337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9261379" y="627301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a:off x="7930896" y="4076661"/>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a:off x="7930896" y="5085780"/>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p:cNvSpPr/>
          <p:nvPr/>
        </p:nvSpPr>
        <p:spPr>
          <a:xfrm>
            <a:off x="10661242" y="6063146"/>
            <a:ext cx="718457"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cxnSp>
        <p:nvCxnSpPr>
          <p:cNvPr id="58" name="Straight Connector 57"/>
          <p:cNvCxnSpPr>
            <a:stCxn id="11" idx="3"/>
          </p:cNvCxnSpPr>
          <p:nvPr/>
        </p:nvCxnSpPr>
        <p:spPr>
          <a:xfrm>
            <a:off x="10361993" y="3567549"/>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endCxn id="56" idx="0"/>
          </p:cNvCxnSpPr>
          <p:nvPr/>
        </p:nvCxnSpPr>
        <p:spPr>
          <a:xfrm>
            <a:off x="11020470" y="3567549"/>
            <a:ext cx="1" cy="249559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H="1">
            <a:off x="11020470" y="5958508"/>
            <a:ext cx="0" cy="104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10387393" y="6265398"/>
            <a:ext cx="273849"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10570926" y="6265398"/>
            <a:ext cx="90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10361992" y="4515825"/>
            <a:ext cx="658478"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0361992" y="5565549"/>
            <a:ext cx="65847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773723" y="955431"/>
            <a:ext cx="10644554" cy="521873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expression used in switch must be an integral or enumerated type. </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We can use any number of case statements within a switch. Each case is followed by the value to be compared to and a colon.</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constant expression for a case must be the same data types as the variable in the switch, and it must be constant or a literal.</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switch case when the variable is equal to a case, then statement following that case will execute until it reaches the break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After break statement is reached the switch terminates and flow of control jumps to next line following the switch statements.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Not every case needs to contain a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If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appears, the flow of control will </a:t>
            </a:r>
            <a:r>
              <a:rPr lang="en-US" sz="1600" b="0" i="1">
                <a:solidFill>
                  <a:srgbClr val="000000"/>
                </a:solidFill>
                <a:effectLst/>
                <a:latin typeface="Times New Roman" panose="02020603050405020304" charset="0"/>
                <a:cs typeface="Times New Roman" panose="02020603050405020304" charset="0"/>
              </a:rPr>
              <a:t>fall through</a:t>
            </a:r>
            <a:r>
              <a:rPr lang="en-US" sz="1600" b="0" i="0">
                <a:solidFill>
                  <a:srgbClr val="000000"/>
                </a:solidFill>
                <a:effectLst/>
                <a:latin typeface="Times New Roman" panose="02020603050405020304" charset="0"/>
                <a:cs typeface="Times New Roman" panose="02020603050405020304" charset="0"/>
              </a:rPr>
              <a:t> to subsequent cases until a break is reached.</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switch</a:t>
            </a:r>
            <a:r>
              <a:rPr lang="en-US" sz="1600" b="0" i="0">
                <a:solidFill>
                  <a:srgbClr val="000000"/>
                </a:solidFill>
                <a:effectLst/>
                <a:latin typeface="Times New Roman" panose="02020603050405020304" charset="0"/>
                <a:cs typeface="Times New Roman" panose="02020603050405020304" charset="0"/>
              </a:rPr>
              <a:t> statement can have an optional </a:t>
            </a:r>
            <a:r>
              <a:rPr lang="en-US" sz="1600" b="1" i="0">
                <a:solidFill>
                  <a:srgbClr val="000000"/>
                </a:solidFill>
                <a:effectLst/>
                <a:latin typeface="Times New Roman" panose="02020603050405020304" charset="0"/>
                <a:cs typeface="Times New Roman" panose="02020603050405020304" charset="0"/>
              </a:rPr>
              <a:t>default</a:t>
            </a:r>
            <a:r>
              <a:rPr lang="en-US" sz="1600" b="0" i="0">
                <a:solidFill>
                  <a:srgbClr val="000000"/>
                </a:solidFill>
                <a:effectLst/>
                <a:latin typeface="Times New Roman" panose="02020603050405020304" charset="0"/>
                <a:cs typeface="Times New Roman" panose="02020603050405020304" charset="0"/>
              </a:rPr>
              <a:t> case, which must appear at the end of the switch. The default case can be used for performing a task when none of the cases is true. No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is needed in the default case</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endParaRPr lang="en-IN" sz="1600">
              <a:latin typeface="Times New Roman" panose="02020603050405020304" charset="0"/>
              <a:cs typeface="Times New Roman" panose="02020603050405020304" charset="0"/>
            </a:endParaRPr>
          </a:p>
        </p:txBody>
      </p:sp>
      <p:sp>
        <p:nvSpPr>
          <p:cNvPr id="5" name="TextBox 4"/>
          <p:cNvSpPr txBox="1"/>
          <p:nvPr/>
        </p:nvSpPr>
        <p:spPr>
          <a:xfrm>
            <a:off x="586154" y="456335"/>
            <a:ext cx="40947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chemeClr val="accent2">
                    <a:lumMod val="75000"/>
                  </a:schemeClr>
                </a:solidFill>
                <a:latin typeface="Times New Roman" panose="02020603050405020304" charset="0"/>
                <a:cs typeface="Times New Roman" panose="02020603050405020304" charset="0"/>
              </a:rPr>
              <a:t>Rules and working of switch statement:</a:t>
            </a:r>
            <a:endParaRPr lang="en-IN" b="1">
              <a:solidFill>
                <a:schemeClr val="accent2">
                  <a:lumMod val="75000"/>
                </a:schemeClr>
              </a:solidFill>
              <a:latin typeface="Times New Roman" panose="02020603050405020304" charset="0"/>
              <a:cs typeface="Times New Roman" panose="02020603050405020304" charset="0"/>
            </a:endParaRP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Picture 1"/>
          <p:cNvPicPr>
            <a:picLocks noChangeAspect="1"/>
          </p:cNvPicPr>
          <p:nvPr/>
        </p:nvPicPr>
        <p:blipFill>
          <a:blip r:embed="rId2"/>
          <a:stretch>
            <a:fillRect/>
          </a:stretch>
        </p:blipFill>
        <p:spPr>
          <a:xfrm>
            <a:off x="397056" y="163699"/>
            <a:ext cx="1274174" cy="499915"/>
          </a:xfrm>
          <a:prstGeom prst="rect">
            <a:avLst/>
          </a:prstGeom>
        </p:spPr>
      </p:pic>
      <p:pic>
        <p:nvPicPr>
          <p:cNvPr id="3" name="Picture 2"/>
          <p:cNvPicPr>
            <a:picLocks noChangeAspect="1"/>
          </p:cNvPicPr>
          <p:nvPr/>
        </p:nvPicPr>
        <p:blipFill>
          <a:blip r:embed="rId3"/>
          <a:stretch>
            <a:fillRect/>
          </a:stretch>
        </p:blipFill>
        <p:spPr>
          <a:xfrm>
            <a:off x="6923314" y="1046270"/>
            <a:ext cx="1274174" cy="499915"/>
          </a:xfrm>
          <a:prstGeom prst="rect">
            <a:avLst/>
          </a:prstGeom>
        </p:spPr>
      </p:pic>
      <p:sp>
        <p:nvSpPr>
          <p:cNvPr id="5" name="TextBox 4"/>
          <p:cNvSpPr txBox="1"/>
          <p:nvPr/>
        </p:nvSpPr>
        <p:spPr>
          <a:xfrm>
            <a:off x="397057" y="566103"/>
            <a:ext cx="5938430" cy="6232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latin typeface="Times New Roman" panose="02020603050405020304" charset="0"/>
                <a:cs typeface="Times New Roman" panose="02020603050405020304" charset="0"/>
              </a:rPr>
              <a:t>#include &lt;stdio.h&gt;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int main()</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int week;                               		</a:t>
            </a:r>
            <a:r>
              <a:rPr lang="en-IN" sz="1050">
                <a:solidFill>
                  <a:srgbClr val="FF0000"/>
                </a:solidFill>
                <a:latin typeface="Times New Roman" panose="02020603050405020304" charset="0"/>
                <a:cs typeface="Times New Roman" panose="02020603050405020304" charset="0"/>
              </a:rPr>
              <a:t>     </a:t>
            </a:r>
            <a:r>
              <a:rPr lang="en-IN" sz="1050">
                <a:solidFill>
                  <a:schemeClr val="accent1">
                    <a:lumMod val="40000"/>
                    <a:lumOff val="60000"/>
                  </a:schemeClr>
                </a:solidFill>
                <a:latin typeface="Times New Roman" panose="02020603050405020304" charset="0"/>
                <a:cs typeface="Times New Roman" panose="02020603050405020304" charset="0"/>
              </a:rPr>
              <a:t>//Declare integer variable to store week number</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printf("Enter day  number of week (1-7): ");          </a:t>
            </a:r>
            <a:r>
              <a:rPr lang="en-IN" sz="1050">
                <a:solidFill>
                  <a:schemeClr val="accent1">
                    <a:lumMod val="40000"/>
                    <a:lumOff val="60000"/>
                  </a:schemeClr>
                </a:solidFill>
                <a:latin typeface="Times New Roman" panose="02020603050405020304" charset="0"/>
                <a:cs typeface="Times New Roman" panose="02020603050405020304" charset="0"/>
              </a:rPr>
              <a:t> //Input week number from user</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scanf("%d", &amp;week);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switch(week)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1:</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Monday.\n");       	</a:t>
            </a:r>
            <a:r>
              <a:rPr lang="en-IN" sz="1050">
                <a:solidFill>
                  <a:schemeClr val="accent1">
                    <a:lumMod val="40000"/>
                    <a:lumOff val="60000"/>
                  </a:schemeClr>
                </a:solidFill>
                <a:latin typeface="Times New Roman" panose="02020603050405020304" charset="0"/>
                <a:cs typeface="Times New Roman" panose="02020603050405020304" charset="0"/>
              </a:rPr>
              <a:t>  //If day == 1</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a busy 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2:</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Tuesday.");        	</a:t>
            </a:r>
            <a:r>
              <a:rPr lang="en-IN" sz="1050">
                <a:solidFill>
                  <a:schemeClr val="accent1">
                    <a:lumMod val="40000"/>
                    <a:lumOff val="60000"/>
                  </a:schemeClr>
                </a:solidFill>
                <a:latin typeface="Times New Roman" panose="02020603050405020304" charset="0"/>
                <a:cs typeface="Times New Roman" panose="02020603050405020304" charset="0"/>
              </a:rPr>
              <a:t>//If day == 2</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3:</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Wednesday.");		</a:t>
            </a:r>
            <a:r>
              <a:rPr lang="en-IN" sz="1050">
                <a:solidFill>
                  <a:schemeClr val="accent1">
                    <a:lumMod val="40000"/>
                    <a:lumOff val="60000"/>
                  </a:schemeClr>
                </a:solidFill>
                <a:latin typeface="Times New Roman" panose="02020603050405020304" charset="0"/>
                <a:cs typeface="Times New Roman" panose="02020603050405020304" charset="0"/>
              </a:rPr>
              <a:t>//If day == 3</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4:</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Thursday.\n");		</a:t>
            </a:r>
            <a:r>
              <a:rPr lang="en-IN" sz="1050">
                <a:solidFill>
                  <a:schemeClr val="accent1">
                    <a:lumMod val="40000"/>
                    <a:lumOff val="60000"/>
                  </a:schemeClr>
                </a:solidFill>
                <a:latin typeface="Times New Roman" panose="02020603050405020304" charset="0"/>
                <a:cs typeface="Times New Roman" panose="02020603050405020304" charset="0"/>
              </a:rPr>
              <a:t>//If day == 4</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printf("Feeling bit relaxed.");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5:</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Friday.");		</a:t>
            </a:r>
            <a:r>
              <a:rPr lang="en-IN" sz="1050">
                <a:solidFill>
                  <a:schemeClr val="accent1">
                    <a:lumMod val="40000"/>
                    <a:lumOff val="60000"/>
                  </a:schemeClr>
                </a:solidFill>
                <a:latin typeface="Times New Roman" panose="02020603050405020304" charset="0"/>
                <a:cs typeface="Times New Roman" panose="02020603050405020304" charset="0"/>
              </a:rPr>
              <a:t>//If day == 5</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6:</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Saturday.\n");		</a:t>
            </a:r>
            <a:r>
              <a:rPr lang="en-IN" sz="1050">
                <a:solidFill>
                  <a:schemeClr val="accent1">
                    <a:lumMod val="40000"/>
                    <a:lumOff val="60000"/>
                  </a:schemeClr>
                </a:solidFill>
                <a:latin typeface="Times New Roman" panose="02020603050405020304" charset="0"/>
                <a:cs typeface="Times New Roman" panose="02020603050405020304" charset="0"/>
              </a:rPr>
              <a:t>//If day == 6</a:t>
            </a:r>
            <a:endParaRPr lang="en-IN" sz="1050">
              <a:solidFill>
                <a:schemeClr val="accent1">
                  <a:lumMod val="40000"/>
                  <a:lumOff val="60000"/>
                </a:schemeClr>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 is weekend.");</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case 7:</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printf("Its Sunday.\n");		</a:t>
            </a:r>
            <a:r>
              <a:rPr lang="en-IN" sz="1050">
                <a:solidFill>
                  <a:schemeClr val="accent1">
                    <a:lumMod val="40000"/>
                    <a:lumOff val="60000"/>
                  </a:schemeClr>
                </a:solidFill>
                <a:latin typeface="Times New Roman" panose="02020603050405020304" charset="0"/>
                <a:cs typeface="Times New Roman" panose="02020603050405020304" charset="0"/>
              </a:rPr>
              <a:t> //If day == 7</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printf("Hurray! Its holiday.");</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break;</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default:</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printf("Um! Please enter day  number between 1-7.");    	</a:t>
            </a:r>
            <a:r>
              <a:rPr lang="en-IN" sz="1050">
                <a:solidFill>
                  <a:schemeClr val="accent1">
                    <a:lumMod val="40000"/>
                    <a:lumOff val="60000"/>
                  </a:schemeClr>
                </a:solidFill>
                <a:latin typeface="Times New Roman" panose="02020603050405020304" charset="0"/>
                <a:cs typeface="Times New Roman" panose="02020603050405020304" charset="0"/>
              </a:rPr>
              <a:t>//If day 1 to 7 </a:t>
            </a:r>
            <a:endParaRPr lang="en-IN" sz="1050">
              <a:solidFill>
                <a:srgbClr val="FF0000"/>
              </a:solidFill>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    return 0;</a:t>
            </a:r>
            <a:endParaRPr lang="en-IN" sz="1050">
              <a:latin typeface="Times New Roman" panose="02020603050405020304" charset="0"/>
              <a:cs typeface="Times New Roman" panose="02020603050405020304" charset="0"/>
            </a:endParaRPr>
          </a:p>
          <a:p>
            <a:r>
              <a:rPr lang="en-IN" sz="1050">
                <a:latin typeface="Times New Roman" panose="02020603050405020304" charset="0"/>
                <a:cs typeface="Times New Roman" panose="02020603050405020304" charset="0"/>
              </a:rPr>
              <a:t>}</a:t>
            </a:r>
            <a:endParaRPr lang="en-IN" sz="1050">
              <a:latin typeface="Times New Roman" panose="02020603050405020304" charset="0"/>
              <a:cs typeface="Times New Roman" panose="02020603050405020304" charset="0"/>
            </a:endParaRPr>
          </a:p>
        </p:txBody>
      </p:sp>
      <p:sp>
        <p:nvSpPr>
          <p:cNvPr id="7" name="TextBox 6"/>
          <p:cNvSpPr txBox="1"/>
          <p:nvPr/>
        </p:nvSpPr>
        <p:spPr>
          <a:xfrm>
            <a:off x="7053943" y="1922306"/>
            <a:ext cx="378822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Sunday.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Hurray! Its holiday.</a:t>
            </a:r>
            <a:endParaRPr lang="en-IN">
              <a:latin typeface="Times New Roman" panose="02020603050405020304" charset="0"/>
              <a:cs typeface="Times New Roman" panose="02020603050405020304" charset="0"/>
            </a:endParaRPr>
          </a:p>
        </p:txBody>
      </p:sp>
      <p:sp>
        <p:nvSpPr>
          <p:cNvPr id="9" name="TextBox 8"/>
          <p:cNvSpPr txBox="1"/>
          <p:nvPr/>
        </p:nvSpPr>
        <p:spPr>
          <a:xfrm>
            <a:off x="7053943" y="3097963"/>
            <a:ext cx="3570514"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Enter day  number of week (1-7): 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Its Thursday.</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Feeling bit relaxed.</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3130418" y="1084995"/>
            <a:ext cx="5010539" cy="923330"/>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5400" b="1">
                <a:solidFill>
                  <a:srgbClr val="0070C0"/>
                </a:solidFill>
                <a:latin typeface="Times New Roman" panose="02020603050405020304" charset="0"/>
                <a:cs typeface="Times New Roman" panose="02020603050405020304" charset="0"/>
              </a:rPr>
              <a:t>LOOPS in C</a:t>
            </a:r>
            <a:endParaRPr lang="en-IN" sz="5400" b="1">
              <a:solidFill>
                <a:srgbClr val="0070C0"/>
              </a:solidFill>
              <a:latin typeface="Times New Roman" panose="02020603050405020304" charset="0"/>
              <a:cs typeface="Times New Roman" panose="02020603050405020304" charset="0"/>
            </a:endParaRPr>
          </a:p>
        </p:txBody>
      </p:sp>
      <p:sp>
        <p:nvSpPr>
          <p:cNvPr id="6" name="TextBox 5"/>
          <p:cNvSpPr txBox="1"/>
          <p:nvPr/>
        </p:nvSpPr>
        <p:spPr>
          <a:xfrm>
            <a:off x="998375" y="3681535"/>
            <a:ext cx="5990253" cy="20612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IN" sz="1600">
                <a:latin typeface="Times New Roman" panose="02020603050405020304" charset="0"/>
                <a:cs typeface="Times New Roman" panose="02020603050405020304" charset="0"/>
              </a:rPr>
              <a:t>There are 3 loops in C;</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1.while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2.for loop.</a:t>
            </a:r>
            <a:endParaRPr lang="en-IN" sz="1600">
              <a:latin typeface="Times New Roman" panose="02020603050405020304" charset="0"/>
              <a:cs typeface="Times New Roman" panose="02020603050405020304" charset="0"/>
            </a:endParaRPr>
          </a:p>
          <a:p>
            <a:pPr>
              <a:lnSpc>
                <a:spcPct val="200000"/>
              </a:lnSpc>
            </a:pPr>
            <a:r>
              <a:rPr lang="en-IN" sz="1600">
                <a:latin typeface="Times New Roman" panose="02020603050405020304" charset="0"/>
                <a:cs typeface="Times New Roman" panose="02020603050405020304" charset="0"/>
              </a:rPr>
              <a:t>3.do while loop.</a:t>
            </a:r>
            <a:endParaRPr lang="en-IN" sz="1600">
              <a:latin typeface="Times New Roman" panose="02020603050405020304" charset="0"/>
              <a:cs typeface="Times New Roman" panose="02020603050405020304" charset="0"/>
            </a:endParaRPr>
          </a:p>
        </p:txBody>
      </p:sp>
      <p:sp>
        <p:nvSpPr>
          <p:cNvPr id="9" name="TextBox 8"/>
          <p:cNvSpPr txBox="1"/>
          <p:nvPr/>
        </p:nvSpPr>
        <p:spPr>
          <a:xfrm>
            <a:off x="765109" y="1875853"/>
            <a:ext cx="9741159" cy="18947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Loops are also called as </a:t>
            </a:r>
            <a:r>
              <a:rPr lang="en-IN" sz="1600" b="1">
                <a:latin typeface="Times New Roman" panose="02020603050405020304" charset="0"/>
                <a:cs typeface="Times New Roman" panose="02020603050405020304" charset="0"/>
              </a:rPr>
              <a:t>Iterative statements.</a:t>
            </a:r>
            <a:endParaRPr lang="en-IN" sz="1600" b="1">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Loops are used in c because</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These provides code reusability.</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do not need to write the same code again  and again.</a:t>
            </a:r>
            <a:endParaRPr lang="en-IN" sz="1600">
              <a:latin typeface="Times New Roman" panose="02020603050405020304" charset="0"/>
              <a:cs typeface="Times New Roman" panose="02020603050405020304" charset="0"/>
            </a:endParaRPr>
          </a:p>
          <a:p>
            <a:pPr marL="285750" indent="-285750">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Using loops we can traverse over the elements of data structures.(array or linked lists)</a:t>
            </a:r>
            <a:endParaRPr lang="en-IN" sz="1600">
              <a:latin typeface="Times New Roman" panose="02020603050405020304" charset="0"/>
              <a:cs typeface="Times New Roman" panose="02020603050405020304" charset="0"/>
            </a:endParaRPr>
          </a:p>
        </p:txBody>
      </p:sp>
      <p:sp>
        <p:nvSpPr>
          <p:cNvPr id="2" name="Rectangle 1"/>
          <p:cNvSpPr/>
          <p:nvPr/>
        </p:nvSpPr>
        <p:spPr>
          <a:xfrm>
            <a:off x="478770" y="237510"/>
            <a:ext cx="3896585"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70C0"/>
                </a:solidFill>
                <a:latin typeface="Times New Roman" panose="02020603050405020304" charset="0"/>
                <a:cs typeface="Times New Roman" panose="02020603050405020304" charset="0"/>
              </a:rPr>
              <a:t>2.Iterative control </a:t>
            </a:r>
            <a:r>
              <a:rPr lang="en-IN" sz="2000" b="1">
                <a:solidFill>
                  <a:srgbClr val="0070C0"/>
                </a:solidFill>
                <a:latin typeface="Times New Roman" panose="02020603050405020304" charset="0"/>
                <a:cs typeface="Times New Roman" panose="02020603050405020304" charset="0"/>
              </a:rPr>
              <a:t>statements</a:t>
            </a:r>
            <a:r>
              <a:rPr lang="en-IN" sz="2000" b="1" i="1">
                <a:solidFill>
                  <a:srgbClr val="0070C0"/>
                </a:solidFill>
                <a:latin typeface="Times New Roman" panose="02020603050405020304" charset="0"/>
                <a:cs typeface="Times New Roman" panose="02020603050405020304" charset="0"/>
              </a:rPr>
              <a:t>.</a:t>
            </a:r>
            <a:endParaRPr lang="en-IN" sz="2000" b="1" i="1">
              <a:solidFill>
                <a:srgbClr val="0070C0"/>
              </a:solidFill>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409575"/>
            <a:ext cx="10515600" cy="5767705"/>
          </a:xfrm>
        </p:spPr>
        <p:txBody>
          <a:bodyPr>
            <a:noAutofit/>
          </a:bodyPr>
          <a:lstStyle/>
          <a:p>
            <a:pPr marL="0" indent="0" algn="just">
              <a:lnSpc>
                <a:spcPct val="150000"/>
              </a:lnSpc>
              <a:buNone/>
            </a:pPr>
            <a:r>
              <a:rPr lang="en-US" sz="1500">
                <a:latin typeface="Times New Roman" panose="02020603050405020304" charset="0"/>
                <a:cs typeface="Times New Roman" panose="02020603050405020304" charset="0"/>
              </a:rPr>
              <a:t>Example for </a:t>
            </a:r>
            <a:r>
              <a:rPr lang="en-US" sz="1500">
                <a:latin typeface="Times New Roman" panose="02020603050405020304" charset="0"/>
                <a:cs typeface="Times New Roman" panose="02020603050405020304" charset="0"/>
                <a:sym typeface="+mn-ea"/>
              </a:rPr>
              <a:t>Uninitialized and Initialized </a:t>
            </a: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#include&lt;stdio.h&gt;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var1;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var2 = 10;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void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printf("I am function");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func();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gn="just">
              <a:lnSpc>
                <a:spcPct val="150000"/>
              </a:lnSpc>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504802" y="608268"/>
            <a:ext cx="17905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1.While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00269" y="1442106"/>
            <a:ext cx="877077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a:latin typeface="Times New Roman" panose="02020603050405020304" charset="0"/>
                <a:cs typeface="Times New Roman" panose="02020603050405020304" charset="0"/>
              </a:rPr>
              <a:t>The </a:t>
            </a:r>
            <a:r>
              <a:rPr lang="en-IN" sz="1600" b="1">
                <a:latin typeface="Times New Roman" panose="02020603050405020304" charset="0"/>
                <a:cs typeface="Times New Roman" panose="02020603050405020304" charset="0"/>
              </a:rPr>
              <a:t>while </a:t>
            </a:r>
            <a:r>
              <a:rPr lang="en-IN" sz="1600">
                <a:latin typeface="Times New Roman" panose="02020603050405020304" charset="0"/>
                <a:cs typeface="Times New Roman" panose="02020603050405020304" charset="0"/>
              </a:rPr>
              <a:t>loop in C will repeatedly executes the target statement as long as the entered condition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8" name="TextBox 7"/>
          <p:cNvSpPr txBox="1"/>
          <p:nvPr/>
        </p:nvSpPr>
        <p:spPr>
          <a:xfrm>
            <a:off x="600269" y="212521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9" name="TextBox 8"/>
          <p:cNvSpPr txBox="1"/>
          <p:nvPr/>
        </p:nvSpPr>
        <p:spPr>
          <a:xfrm>
            <a:off x="6599707" y="199299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11" name="TextBox 10"/>
          <p:cNvSpPr txBox="1"/>
          <p:nvPr/>
        </p:nvSpPr>
        <p:spPr>
          <a:xfrm>
            <a:off x="953135" y="2659229"/>
            <a:ext cx="2071396" cy="15254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3" name="TextBox 12"/>
          <p:cNvSpPr txBox="1"/>
          <p:nvPr/>
        </p:nvSpPr>
        <p:spPr>
          <a:xfrm>
            <a:off x="504802" y="5243213"/>
            <a:ext cx="10599576" cy="11560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Here, </a:t>
            </a:r>
            <a:r>
              <a:rPr lang="en-US" sz="1600" b="1" i="0">
                <a:solidFill>
                  <a:srgbClr val="000000"/>
                </a:solidFill>
                <a:effectLst/>
                <a:latin typeface="Times New Roman" panose="02020603050405020304" charset="0"/>
                <a:cs typeface="Times New Roman" panose="02020603050405020304" charset="0"/>
              </a:rPr>
              <a:t>statement(s)</a:t>
            </a:r>
            <a:r>
              <a:rPr lang="en-US" sz="1600" b="0" i="0">
                <a:solidFill>
                  <a:srgbClr val="000000"/>
                </a:solidFill>
                <a:effectLst/>
                <a:latin typeface="Times New Roman" panose="02020603050405020304" charset="0"/>
                <a:cs typeface="Times New Roman" panose="02020603050405020304" charset="0"/>
              </a:rPr>
              <a:t> may be of single statement or are of block statements.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may be any expression, and true is any nonzero value. The loop iterates while the condition is true.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When the condition becomes false, the program control passes to the line immediately following the loop.</a:t>
            </a:r>
            <a:endParaRPr lang="en-US" sz="1600" b="0" i="0">
              <a:solidFill>
                <a:srgbClr val="000000"/>
              </a:solidFill>
              <a:effectLst/>
              <a:latin typeface="Times New Roman" panose="02020603050405020304" charset="0"/>
              <a:cs typeface="Times New Roman" panose="02020603050405020304" charset="0"/>
            </a:endParaRPr>
          </a:p>
        </p:txBody>
      </p:sp>
      <p:sp>
        <p:nvSpPr>
          <p:cNvPr id="14" name="Oval 13"/>
          <p:cNvSpPr/>
          <p:nvPr/>
        </p:nvSpPr>
        <p:spPr>
          <a:xfrm>
            <a:off x="8259926" y="2426016"/>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5" name="Oval 14"/>
          <p:cNvSpPr/>
          <p:nvPr/>
        </p:nvSpPr>
        <p:spPr>
          <a:xfrm>
            <a:off x="8290251" y="4807902"/>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7945018" y="2892577"/>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8" name="Straight Arrow Connector 17"/>
          <p:cNvCxnSpPr>
            <a:stCxn id="14" idx="4"/>
            <a:endCxn id="16" idx="0"/>
          </p:cNvCxnSpPr>
          <p:nvPr/>
        </p:nvCxnSpPr>
        <p:spPr>
          <a:xfrm flipH="1">
            <a:off x="8619155" y="2611250"/>
            <a:ext cx="0" cy="281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p:cNvCxnSpPr>
          <p:nvPr/>
        </p:nvCxnSpPr>
        <p:spPr>
          <a:xfrm>
            <a:off x="8619155" y="3744811"/>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77598" y="423305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81485" y="3318694"/>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09924" y="3125361"/>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24" name="TextBox 23"/>
          <p:cNvSpPr txBox="1"/>
          <p:nvPr/>
        </p:nvSpPr>
        <p:spPr>
          <a:xfrm>
            <a:off x="8606521" y="3772639"/>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5" name="Rectangle 24"/>
          <p:cNvSpPr/>
          <p:nvPr/>
        </p:nvSpPr>
        <p:spPr>
          <a:xfrm>
            <a:off x="8088672" y="4076766"/>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31" name="Straight Arrow Connector 30"/>
          <p:cNvCxnSpPr>
            <a:endCxn id="15" idx="0"/>
          </p:cNvCxnSpPr>
          <p:nvPr/>
        </p:nvCxnSpPr>
        <p:spPr>
          <a:xfrm flipH="1">
            <a:off x="8649480" y="4595571"/>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377598" y="3318694"/>
            <a:ext cx="0" cy="914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991258" y="3301567"/>
            <a:ext cx="1438" cy="12775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9285224" y="3301567"/>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649479" y="4579101"/>
            <a:ext cx="1341779"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67422" y="1556407"/>
            <a:ext cx="6097554" cy="45231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while</a:t>
            </a:r>
            <a:r>
              <a:rPr lang="en-IN" sz="1600">
                <a:latin typeface="Times New Roman" panose="02020603050405020304" charset="0"/>
                <a:cs typeface="Times New Roman" panose="02020603050405020304" charset="0"/>
              </a:rPr>
              <a:t>( a &lt; 20 )                          </a:t>
            </a:r>
            <a:r>
              <a:rPr lang="en-IN" sz="1600">
                <a:solidFill>
                  <a:schemeClr val="accent1">
                    <a:lumMod val="40000"/>
                    <a:lumOff val="60000"/>
                  </a:schemeClr>
                </a:solidFill>
                <a:latin typeface="Times New Roman" panose="02020603050405020304" charset="0"/>
                <a:cs typeface="Times New Roman" panose="02020603050405020304" charset="0"/>
              </a:rPr>
              <a:t>   //while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32150" y="790405"/>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109927" y="790405"/>
            <a:ext cx="1274174" cy="499915"/>
          </a:xfrm>
          <a:prstGeom prst="rect">
            <a:avLst/>
          </a:prstGeom>
        </p:spPr>
      </p:pic>
      <p:sp>
        <p:nvSpPr>
          <p:cNvPr id="9" name="TextBox 8"/>
          <p:cNvSpPr txBox="1"/>
          <p:nvPr/>
        </p:nvSpPr>
        <p:spPr>
          <a:xfrm>
            <a:off x="7538514" y="1628994"/>
            <a:ext cx="1691173" cy="374140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value of a: 10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11</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12</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13</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14</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15</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16</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17</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18</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value of a: 19</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254878" y="330878"/>
            <a:ext cx="14275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2.for loop:</a:t>
            </a:r>
            <a:endParaRPr lang="en-IN" b="1">
              <a:solidFill>
                <a:srgbClr val="0070C0"/>
              </a:solidFill>
              <a:latin typeface="Times New Roman" panose="02020603050405020304" charset="0"/>
              <a:cs typeface="Times New Roman" panose="02020603050405020304" charset="0"/>
            </a:endParaRPr>
          </a:p>
        </p:txBody>
      </p:sp>
      <p:sp>
        <p:nvSpPr>
          <p:cNvPr id="5" name="TextBox 4"/>
          <p:cNvSpPr txBox="1"/>
          <p:nvPr/>
        </p:nvSpPr>
        <p:spPr>
          <a:xfrm>
            <a:off x="407460" y="1510691"/>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6" name="TextBox 5"/>
          <p:cNvSpPr txBox="1"/>
          <p:nvPr/>
        </p:nvSpPr>
        <p:spPr>
          <a:xfrm>
            <a:off x="9812243" y="1625151"/>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8" name="TextBox 7"/>
          <p:cNvSpPr txBox="1"/>
          <p:nvPr/>
        </p:nvSpPr>
        <p:spPr>
          <a:xfrm>
            <a:off x="352850" y="838325"/>
            <a:ext cx="9171407"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600" b="0" i="0">
                <a:solidFill>
                  <a:srgbClr val="000000"/>
                </a:solidFill>
                <a:effectLst/>
                <a:latin typeface="Times New Roman" panose="02020603050405020304" charset="0"/>
                <a:cs typeface="Times New Roman" panose="02020603050405020304" charset="0"/>
              </a:rPr>
              <a:t>A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is a repetition control structure that allows you to efficiently write a loop that needs to execute a specific number of times.</a:t>
            </a:r>
            <a:endParaRPr lang="en-IN" sz="1600">
              <a:latin typeface="Times New Roman" panose="02020603050405020304" charset="0"/>
              <a:cs typeface="Times New Roman" panose="02020603050405020304" charset="0"/>
            </a:endParaRPr>
          </a:p>
        </p:txBody>
      </p:sp>
      <p:sp>
        <p:nvSpPr>
          <p:cNvPr id="10" name="TextBox 9"/>
          <p:cNvSpPr txBox="1"/>
          <p:nvPr/>
        </p:nvSpPr>
        <p:spPr>
          <a:xfrm>
            <a:off x="551239" y="1967178"/>
            <a:ext cx="2901820"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for(init ; condition ; increment)</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statement(s);</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p:txBody>
      </p:sp>
      <p:sp>
        <p:nvSpPr>
          <p:cNvPr id="11" name="Oval 10"/>
          <p:cNvSpPr/>
          <p:nvPr/>
        </p:nvSpPr>
        <p:spPr>
          <a:xfrm>
            <a:off x="10401959" y="2158062"/>
            <a:ext cx="702442" cy="1770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Start</a:t>
            </a:r>
            <a:endParaRPr lang="en-IN" sz="1200">
              <a:solidFill>
                <a:schemeClr val="tx1"/>
              </a:solidFill>
              <a:latin typeface="Times New Roman" panose="02020603050405020304" charset="0"/>
              <a:cs typeface="Times New Roman" panose="02020603050405020304" charset="0"/>
            </a:endParaRPr>
          </a:p>
        </p:txBody>
      </p:sp>
      <p:sp>
        <p:nvSpPr>
          <p:cNvPr id="12" name="Oval 11"/>
          <p:cNvSpPr/>
          <p:nvPr/>
        </p:nvSpPr>
        <p:spPr>
          <a:xfrm>
            <a:off x="10436910" y="5677591"/>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200">
                <a:solidFill>
                  <a:schemeClr val="tx1"/>
                </a:solidFill>
                <a:latin typeface="Times New Roman" panose="02020603050405020304" charset="0"/>
                <a:cs typeface="Times New Roman" panose="02020603050405020304" charset="0"/>
              </a:rPr>
              <a:t>End</a:t>
            </a:r>
            <a:endParaRPr lang="en-IN" sz="1200">
              <a:solidFill>
                <a:schemeClr val="tx1"/>
              </a:solidFill>
              <a:latin typeface="Times New Roman" panose="02020603050405020304" charset="0"/>
              <a:cs typeface="Times New Roman" panose="02020603050405020304" charset="0"/>
            </a:endParaRPr>
          </a:p>
        </p:txBody>
      </p:sp>
      <p:sp>
        <p:nvSpPr>
          <p:cNvPr id="13" name="Diamond 12"/>
          <p:cNvSpPr/>
          <p:nvPr/>
        </p:nvSpPr>
        <p:spPr>
          <a:xfrm>
            <a:off x="10091677" y="3209816"/>
            <a:ext cx="1348274"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4" name="Straight Arrow Connector 13"/>
          <p:cNvCxnSpPr>
            <a:endCxn id="13" idx="0"/>
          </p:cNvCxnSpPr>
          <p:nvPr/>
        </p:nvCxnSpPr>
        <p:spPr>
          <a:xfrm flipH="1">
            <a:off x="10765814" y="2872519"/>
            <a:ext cx="0" cy="33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p:cNvCxnSpPr>
          <p:nvPr/>
        </p:nvCxnSpPr>
        <p:spPr>
          <a:xfrm>
            <a:off x="10765814" y="4062050"/>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24257" y="5096494"/>
            <a:ext cx="7110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528144" y="3635933"/>
            <a:ext cx="5681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556583" y="3442600"/>
            <a:ext cx="517849"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False</a:t>
            </a:r>
            <a:endParaRPr lang="en-IN" sz="1000">
              <a:latin typeface="Times New Roman" panose="02020603050405020304" charset="0"/>
              <a:cs typeface="Times New Roman" panose="02020603050405020304" charset="0"/>
            </a:endParaRPr>
          </a:p>
        </p:txBody>
      </p:sp>
      <p:sp>
        <p:nvSpPr>
          <p:cNvPr id="19" name="TextBox 18"/>
          <p:cNvSpPr txBox="1"/>
          <p:nvPr/>
        </p:nvSpPr>
        <p:spPr>
          <a:xfrm>
            <a:off x="10753180" y="4089878"/>
            <a:ext cx="4572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a:latin typeface="Times New Roman" panose="02020603050405020304" charset="0"/>
                <a:cs typeface="Times New Roman" panose="02020603050405020304" charset="0"/>
              </a:rPr>
              <a:t>True</a:t>
            </a:r>
            <a:endParaRPr lang="en-IN" sz="1000">
              <a:latin typeface="Times New Roman" panose="02020603050405020304" charset="0"/>
              <a:cs typeface="Times New Roman" panose="02020603050405020304" charset="0"/>
            </a:endParaRPr>
          </a:p>
        </p:txBody>
      </p:sp>
      <p:sp>
        <p:nvSpPr>
          <p:cNvPr id="20" name="Rectangle 19"/>
          <p:cNvSpPr/>
          <p:nvPr/>
        </p:nvSpPr>
        <p:spPr>
          <a:xfrm>
            <a:off x="10235331" y="439400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Code block</a:t>
            </a:r>
            <a:endParaRPr lang="en-IN" sz="1000">
              <a:solidFill>
                <a:schemeClr val="tx1"/>
              </a:solidFill>
              <a:latin typeface="Times New Roman" panose="02020603050405020304" charset="0"/>
              <a:cs typeface="Times New Roman" panose="02020603050405020304" charset="0"/>
            </a:endParaRPr>
          </a:p>
        </p:txBody>
      </p:sp>
      <p:cxnSp>
        <p:nvCxnSpPr>
          <p:cNvPr id="21" name="Straight Arrow Connector 20"/>
          <p:cNvCxnSpPr>
            <a:endCxn id="12" idx="0"/>
          </p:cNvCxnSpPr>
          <p:nvPr/>
        </p:nvCxnSpPr>
        <p:spPr>
          <a:xfrm flipH="1">
            <a:off x="10796139" y="5465260"/>
            <a:ext cx="0" cy="21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524257" y="3635933"/>
            <a:ext cx="0" cy="145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139355" y="3618806"/>
            <a:ext cx="11669" cy="1829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1431883" y="3618806"/>
            <a:ext cx="706034" cy="15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796138" y="5448790"/>
            <a:ext cx="1356324" cy="8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0484524" y="2679224"/>
            <a:ext cx="562580" cy="195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err="1">
                <a:solidFill>
                  <a:schemeClr val="tx1"/>
                </a:solidFill>
                <a:latin typeface="Times New Roman" panose="02020603050405020304" charset="0"/>
                <a:cs typeface="Times New Roman" panose="02020603050405020304" charset="0"/>
              </a:rPr>
              <a:t>init</a:t>
            </a:r>
            <a:endParaRPr lang="en-IN" sz="1000">
              <a:solidFill>
                <a:schemeClr val="tx1"/>
              </a:solidFill>
              <a:latin typeface="Times New Roman" panose="02020603050405020304" charset="0"/>
              <a:cs typeface="Times New Roman" panose="02020603050405020304" charset="0"/>
            </a:endParaRPr>
          </a:p>
        </p:txBody>
      </p:sp>
      <p:cxnSp>
        <p:nvCxnSpPr>
          <p:cNvPr id="29" name="Straight Arrow Connector 28"/>
          <p:cNvCxnSpPr/>
          <p:nvPr/>
        </p:nvCxnSpPr>
        <p:spPr>
          <a:xfrm flipH="1">
            <a:off x="10765814" y="2335148"/>
            <a:ext cx="0" cy="345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35331" y="4936718"/>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increment</a:t>
            </a:r>
            <a:endParaRPr lang="en-IN" sz="1000">
              <a:solidFill>
                <a:schemeClr val="tx1"/>
              </a:solidFill>
              <a:latin typeface="Times New Roman" panose="02020603050405020304" charset="0"/>
              <a:cs typeface="Times New Roman" panose="02020603050405020304" charset="0"/>
            </a:endParaRPr>
          </a:p>
        </p:txBody>
      </p:sp>
      <p:cxnSp>
        <p:nvCxnSpPr>
          <p:cNvPr id="40" name="Straight Arrow Connector 39"/>
          <p:cNvCxnSpPr/>
          <p:nvPr/>
        </p:nvCxnSpPr>
        <p:spPr>
          <a:xfrm flipH="1">
            <a:off x="10777402" y="4703863"/>
            <a:ext cx="0" cy="232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28233" y="3065671"/>
            <a:ext cx="9039269"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init</a:t>
            </a:r>
            <a:r>
              <a:rPr lang="en-US" sz="1600" b="0" i="0">
                <a:solidFill>
                  <a:srgbClr val="000000"/>
                </a:solidFill>
                <a:effectLst/>
                <a:latin typeface="Times New Roman" panose="02020603050405020304" charset="0"/>
                <a:cs typeface="Times New Roman" panose="02020603050405020304" charset="0"/>
              </a:rPr>
              <a:t> step is executed first, and only once. This step allows you to declare and initialize any loop control variables. You are not required to put a statement here, as long as a semicolon appears.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Next, the </a:t>
            </a:r>
            <a:r>
              <a:rPr lang="en-US" sz="1600" b="1" i="0">
                <a:solidFill>
                  <a:srgbClr val="000000"/>
                </a:solidFill>
                <a:effectLst/>
                <a:latin typeface="Times New Roman" panose="02020603050405020304" charset="0"/>
                <a:cs typeface="Times New Roman" panose="02020603050405020304" charset="0"/>
              </a:rPr>
              <a:t>condition</a:t>
            </a:r>
            <a:r>
              <a:rPr lang="en-US" sz="1600" b="0" i="0">
                <a:solidFill>
                  <a:srgbClr val="000000"/>
                </a:solidFill>
                <a:effectLst/>
                <a:latin typeface="Times New Roman" panose="02020603050405020304" charset="0"/>
                <a:cs typeface="Times New Roman" panose="02020603050405020304" charset="0"/>
              </a:rPr>
              <a:t> is evaluated. If it is true, the body of the loop is executed. If it is false, the body of the loop does not execute and the flow of control jumps to the next statement just after the 'for' loop.</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After the body of the 'for' loop executes, the flow of control jumps back up to the </a:t>
            </a:r>
            <a:r>
              <a:rPr lang="en-US" sz="1600" b="1" i="0">
                <a:solidFill>
                  <a:srgbClr val="000000"/>
                </a:solidFill>
                <a:effectLst/>
                <a:latin typeface="Times New Roman" panose="02020603050405020304" charset="0"/>
                <a:cs typeface="Times New Roman" panose="02020603050405020304" charset="0"/>
              </a:rPr>
              <a:t>increment</a:t>
            </a:r>
            <a:r>
              <a:rPr lang="en-US" sz="1600" b="0" i="0">
                <a:solidFill>
                  <a:srgbClr val="000000"/>
                </a:solidFill>
                <a:effectLst/>
                <a:latin typeface="Times New Roman" panose="02020603050405020304" charset="0"/>
                <a:cs typeface="Times New Roman" panose="02020603050405020304" charset="0"/>
              </a:rPr>
              <a:t> statement. This statement allows you to update any loop control variables. This statement can be left blank, as long as a semicolon appears after the condition.</a:t>
            </a:r>
            <a:endParaRPr lang="en-US" sz="1600" b="0" i="0">
              <a:solidFill>
                <a:srgbClr val="000000"/>
              </a:solidFill>
              <a:effectLst/>
              <a:latin typeface="Times New Roman" panose="02020603050405020304" charset="0"/>
              <a:cs typeface="Times New Roman" panose="02020603050405020304" charset="0"/>
            </a:endParaRPr>
          </a:p>
          <a:p>
            <a:pPr marL="171450" indent="-1714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condition is now evaluated again. If it is true, the loop executes and the process repeats itself (body of loop, then increment step, and then again condition). After the condition becomes false, the 'for' loop terminates.</a:t>
            </a:r>
            <a:endParaRPr lang="en-US" sz="1600" b="0" i="0">
              <a:solidFill>
                <a:srgbClr val="000000"/>
              </a:solidFill>
              <a:effectLst/>
              <a:latin typeface="Times New Roman" panose="02020603050405020304" charset="0"/>
              <a:cs typeface="Times New Roman" panose="02020603050405020304" charset="0"/>
            </a:endParaRPr>
          </a:p>
          <a:p>
            <a:pPr marL="228600" indent="-228600" algn="just">
              <a:lnSpc>
                <a:spcPct val="150000"/>
              </a:lnSpc>
              <a:buFont typeface="Wingdings" panose="05000000000000000000" pitchFamily="2" charset="2"/>
              <a:buChar char="Ø"/>
            </a:pPr>
            <a:endParaRPr lang="en-US" sz="1600" b="0" i="0">
              <a:solidFill>
                <a:srgbClr val="000000"/>
              </a:solidFill>
              <a:effectLst/>
              <a:latin typeface="Times New Roman" panose="02020603050405020304" charset="0"/>
              <a:cs typeface="Times New Roman" panose="02020603050405020304" charset="0"/>
            </a:endParaRPr>
          </a:p>
        </p:txBody>
      </p:sp>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781439" y="1440921"/>
            <a:ext cx="5470072" cy="41541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i;                          </a:t>
            </a:r>
            <a:r>
              <a:rPr lang="en-US" altLang="en-IN" sz="1600">
                <a:latin typeface="Times New Roman" panose="02020603050405020304" charset="0"/>
                <a:cs typeface="Times New Roman" panose="02020603050405020304" charset="0"/>
              </a:rPr>
              <a:t>          </a:t>
            </a:r>
            <a:r>
              <a:rPr lang="en-US" altLang="en-IN" sz="1600">
                <a:solidFill>
                  <a:schemeClr val="accent1">
                    <a:lumMod val="40000"/>
                    <a:lumOff val="60000"/>
                  </a:schemeClr>
                </a:solidFill>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printf("first 10 natural numbers are:\n");</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for</a:t>
            </a:r>
            <a:r>
              <a:rPr lang="en-IN" sz="1600">
                <a:latin typeface="Times New Roman" panose="02020603050405020304" charset="0"/>
                <a:cs typeface="Times New Roman" panose="02020603050405020304" charset="0"/>
              </a:rPr>
              <a:t>( i =1; i&lt;=10; i++ )        </a:t>
            </a:r>
            <a:r>
              <a:rPr lang="en-IN" sz="1600">
                <a:solidFill>
                  <a:schemeClr val="accent1">
                    <a:lumMod val="40000"/>
                    <a:lumOff val="60000"/>
                  </a:schemeClr>
                </a:solidFill>
                <a:latin typeface="Times New Roman" panose="02020603050405020304" charset="0"/>
                <a:cs typeface="Times New Roman" panose="02020603050405020304" charset="0"/>
              </a:rPr>
              <a:t> //for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printf("%d\n",i);</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706795" y="51693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511144" y="516936"/>
            <a:ext cx="1274174" cy="499915"/>
          </a:xfrm>
          <a:prstGeom prst="rect">
            <a:avLst/>
          </a:prstGeom>
        </p:spPr>
      </p:pic>
      <p:sp>
        <p:nvSpPr>
          <p:cNvPr id="9" name="TextBox 8"/>
          <p:cNvSpPr txBox="1"/>
          <p:nvPr/>
        </p:nvSpPr>
        <p:spPr>
          <a:xfrm>
            <a:off x="7378183" y="1147480"/>
            <a:ext cx="3090765" cy="280076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first 10 natural numbers are:</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2</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3</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4</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5</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6</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7</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8</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9</a:t>
            </a:r>
            <a:endParaRPr lang="en-IN" sz="1600">
              <a:latin typeface="Times New Roman" panose="02020603050405020304" charset="0"/>
              <a:cs typeface="Times New Roman" panose="02020603050405020304" charset="0"/>
            </a:endParaRPr>
          </a:p>
          <a:p>
            <a:r>
              <a:rPr lang="en-IN" sz="1600">
                <a:latin typeface="Times New Roman" panose="02020603050405020304" charset="0"/>
                <a:cs typeface="Times New Roman" panose="02020603050405020304" charset="0"/>
              </a:rPr>
              <a:t>10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531844" y="457343"/>
            <a:ext cx="1838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70C0"/>
                </a:solidFill>
                <a:latin typeface="Times New Roman" panose="02020603050405020304" charset="0"/>
                <a:cs typeface="Times New Roman" panose="02020603050405020304" charset="0"/>
              </a:rPr>
              <a:t>3.do-while loop:</a:t>
            </a:r>
            <a:endParaRPr lang="en-IN" b="1">
              <a:solidFill>
                <a:srgbClr val="0070C0"/>
              </a:solidFill>
              <a:latin typeface="Times New Roman" panose="02020603050405020304" charset="0"/>
              <a:cs typeface="Times New Roman" panose="02020603050405020304" charset="0"/>
            </a:endParaRPr>
          </a:p>
        </p:txBody>
      </p:sp>
      <p:sp>
        <p:nvSpPr>
          <p:cNvPr id="7" name="TextBox 6"/>
          <p:cNvSpPr txBox="1"/>
          <p:nvPr/>
        </p:nvSpPr>
        <p:spPr>
          <a:xfrm>
            <a:off x="665629" y="1044879"/>
            <a:ext cx="9545216" cy="7867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In previous two loops unlike for and while loops, </a:t>
            </a:r>
            <a:r>
              <a:rPr lang="en-IN" sz="1600" b="1">
                <a:latin typeface="Times New Roman" panose="02020603050405020304" charset="0"/>
                <a:cs typeface="Times New Roman" panose="02020603050405020304" charset="0"/>
              </a:rPr>
              <a:t>do while </a:t>
            </a:r>
            <a:r>
              <a:rPr lang="en-IN" sz="1600">
                <a:latin typeface="Times New Roman" panose="02020603050405020304" charset="0"/>
                <a:cs typeface="Times New Roman" panose="02020603050405020304" charset="0"/>
              </a:rPr>
              <a:t>loop check the condition at the bottom of the loop.</a:t>
            </a:r>
            <a:endParaRPr lang="en-IN"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The do-while loop is same as while loop except the fact that its guaranteed to execute at least one time.</a:t>
            </a:r>
            <a:endParaRPr lang="en-IN" sz="1600">
              <a:latin typeface="Times New Roman" panose="02020603050405020304" charset="0"/>
              <a:cs typeface="Times New Roman" panose="02020603050405020304" charset="0"/>
            </a:endParaRPr>
          </a:p>
        </p:txBody>
      </p:sp>
      <p:sp>
        <p:nvSpPr>
          <p:cNvPr id="9" name="TextBox 8"/>
          <p:cNvSpPr txBox="1"/>
          <p:nvPr/>
        </p:nvSpPr>
        <p:spPr>
          <a:xfrm>
            <a:off x="783771" y="2319429"/>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10" name="TextBox 9"/>
          <p:cNvSpPr txBox="1"/>
          <p:nvPr/>
        </p:nvSpPr>
        <p:spPr>
          <a:xfrm>
            <a:off x="959453" y="2682999"/>
            <a:ext cx="2043404"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do</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Statement(s);</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while(condition);</a:t>
            </a:r>
            <a:endParaRPr lang="en-IN" sz="1600">
              <a:latin typeface="Times New Roman" panose="02020603050405020304" charset="0"/>
              <a:cs typeface="Times New Roman" panose="02020603050405020304" charset="0"/>
            </a:endParaRPr>
          </a:p>
        </p:txBody>
      </p:sp>
      <p:sp>
        <p:nvSpPr>
          <p:cNvPr id="14" name="Oval 13"/>
          <p:cNvSpPr/>
          <p:nvPr/>
        </p:nvSpPr>
        <p:spPr>
          <a:xfrm>
            <a:off x="9310332" y="2967192"/>
            <a:ext cx="718457" cy="185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Start</a:t>
            </a:r>
            <a:endParaRPr lang="en-IN" sz="900">
              <a:solidFill>
                <a:schemeClr val="tx1"/>
              </a:solidFill>
              <a:latin typeface="Times New Roman" panose="02020603050405020304" charset="0"/>
              <a:cs typeface="Times New Roman" panose="02020603050405020304" charset="0"/>
            </a:endParaRPr>
          </a:p>
        </p:txBody>
      </p:sp>
      <p:sp>
        <p:nvSpPr>
          <p:cNvPr id="15" name="Oval 14"/>
          <p:cNvSpPr/>
          <p:nvPr/>
        </p:nvSpPr>
        <p:spPr>
          <a:xfrm>
            <a:off x="9364019" y="5536889"/>
            <a:ext cx="718457" cy="2015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End</a:t>
            </a:r>
            <a:endParaRPr lang="en-IN" sz="900">
              <a:solidFill>
                <a:schemeClr val="tx1"/>
              </a:solidFill>
              <a:latin typeface="Times New Roman" panose="02020603050405020304" charset="0"/>
              <a:cs typeface="Times New Roman" panose="02020603050405020304" charset="0"/>
            </a:endParaRPr>
          </a:p>
        </p:txBody>
      </p:sp>
      <p:sp>
        <p:nvSpPr>
          <p:cNvPr id="16" name="Diamond 15"/>
          <p:cNvSpPr/>
          <p:nvPr/>
        </p:nvSpPr>
        <p:spPr>
          <a:xfrm>
            <a:off x="9043668" y="4332604"/>
            <a:ext cx="1341779"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Condition</a:t>
            </a:r>
            <a:endParaRPr lang="en-IN" sz="900">
              <a:latin typeface="Times New Roman" panose="02020603050405020304" charset="0"/>
              <a:cs typeface="Times New Roman" panose="02020603050405020304" charset="0"/>
            </a:endParaRPr>
          </a:p>
        </p:txBody>
      </p:sp>
      <p:cxnSp>
        <p:nvCxnSpPr>
          <p:cNvPr id="17" name="Straight Arrow Connector 16"/>
          <p:cNvCxnSpPr/>
          <p:nvPr/>
        </p:nvCxnSpPr>
        <p:spPr>
          <a:xfrm flipH="1">
            <a:off x="9692996" y="3152426"/>
            <a:ext cx="0" cy="552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712362" y="4006438"/>
            <a:ext cx="10886" cy="335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428004" y="4774230"/>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3" idx="1"/>
          </p:cNvCxnSpPr>
          <p:nvPr/>
        </p:nvCxnSpPr>
        <p:spPr>
          <a:xfrm>
            <a:off x="8426566" y="3842743"/>
            <a:ext cx="748581" cy="7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669560" y="5182022"/>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2" name="TextBox 21"/>
          <p:cNvSpPr txBox="1"/>
          <p:nvPr/>
        </p:nvSpPr>
        <p:spPr>
          <a:xfrm>
            <a:off x="8486960" y="4517303"/>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Rectangle 22"/>
          <p:cNvSpPr/>
          <p:nvPr/>
        </p:nvSpPr>
        <p:spPr>
          <a:xfrm>
            <a:off x="9175147" y="3693862"/>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900">
                <a:solidFill>
                  <a:schemeClr val="tx1"/>
                </a:solidFill>
                <a:latin typeface="Times New Roman" panose="02020603050405020304" charset="0"/>
                <a:cs typeface="Times New Roman" panose="02020603050405020304" charset="0"/>
              </a:rPr>
              <a:t>Code block</a:t>
            </a:r>
            <a:endParaRPr lang="en-IN" sz="900">
              <a:solidFill>
                <a:schemeClr val="tx1"/>
              </a:solidFill>
              <a:latin typeface="Times New Roman" panose="02020603050405020304" charset="0"/>
              <a:cs typeface="Times New Roman" panose="02020603050405020304" charset="0"/>
            </a:endParaRPr>
          </a:p>
        </p:txBody>
      </p:sp>
      <p:cxnSp>
        <p:nvCxnSpPr>
          <p:cNvPr id="24" name="Straight Arrow Connector 23"/>
          <p:cNvCxnSpPr>
            <a:stCxn id="16" idx="2"/>
            <a:endCxn id="15" idx="0"/>
          </p:cNvCxnSpPr>
          <p:nvPr/>
        </p:nvCxnSpPr>
        <p:spPr>
          <a:xfrm>
            <a:off x="9714558" y="5184838"/>
            <a:ext cx="8690" cy="352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23811" y="3842743"/>
            <a:ext cx="2755" cy="92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23811" y="4758721"/>
            <a:ext cx="6198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83490" y="4581023"/>
            <a:ext cx="715330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Look up to flowchart that the conditional expression appears at the end of the loop, so  whatever statement or expression are present are executes once before the condition is tested.</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the conditional expression is </a:t>
            </a:r>
            <a:r>
              <a:rPr lang="en-IN" sz="1600" b="1">
                <a:latin typeface="Times New Roman" panose="02020603050405020304" charset="0"/>
                <a:cs typeface="Times New Roman" panose="02020603050405020304" charset="0"/>
              </a:rPr>
              <a:t>true</a:t>
            </a:r>
            <a:r>
              <a:rPr lang="en-IN" sz="1600">
                <a:latin typeface="Times New Roman" panose="02020603050405020304" charset="0"/>
                <a:cs typeface="Times New Roman" panose="02020603050405020304" charset="0"/>
              </a:rPr>
              <a:t> then the again flow control jumps to do, and executes statements until the expression becomes false.</a:t>
            </a:r>
            <a:endParaRPr lang="en-IN" sz="1600">
              <a:latin typeface="Times New Roman" panose="02020603050405020304" charset="0"/>
              <a:cs typeface="Times New Roman" panose="02020603050405020304" charset="0"/>
            </a:endParaRPr>
          </a:p>
        </p:txBody>
      </p:sp>
      <p:sp>
        <p:nvSpPr>
          <p:cNvPr id="47" name="TextBox 46"/>
          <p:cNvSpPr txBox="1"/>
          <p:nvPr/>
        </p:nvSpPr>
        <p:spPr>
          <a:xfrm>
            <a:off x="8071692" y="2300640"/>
            <a:ext cx="18567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extBox 4"/>
          <p:cNvSpPr txBox="1"/>
          <p:nvPr/>
        </p:nvSpPr>
        <p:spPr>
          <a:xfrm>
            <a:off x="641481" y="1347360"/>
            <a:ext cx="5274127" cy="48926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600">
                <a:latin typeface="Times New Roman" panose="02020603050405020304" charset="0"/>
                <a:cs typeface="Times New Roman" panose="02020603050405020304" charset="0"/>
              </a:rPr>
              <a:t>#include&lt;stdio.h&gt;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int main()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int i=1;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r>
              <a:rPr lang="en-IN" sz="1600">
                <a:solidFill>
                  <a:srgbClr val="0070C0"/>
                </a:solidFill>
                <a:latin typeface="Times New Roman" panose="02020603050405020304" charset="0"/>
                <a:cs typeface="Times New Roman" panose="02020603050405020304" charset="0"/>
              </a:rPr>
              <a:t>do</a:t>
            </a:r>
            <a:r>
              <a:rPr lang="en-IN" sz="1600">
                <a:latin typeface="Times New Roman" panose="02020603050405020304" charset="0"/>
                <a:cs typeface="Times New Roman" panose="02020603050405020304" charset="0"/>
              </a:rPr>
              <a:t>		</a:t>
            </a:r>
            <a:r>
              <a:rPr lang="en-IN" sz="1600">
                <a:solidFill>
                  <a:schemeClr val="accent1">
                    <a:lumMod val="40000"/>
                    <a:lumOff val="60000"/>
                  </a:schemeClr>
                </a:solidFill>
                <a:latin typeface="Times New Roman" panose="02020603050405020304" charset="0"/>
                <a:cs typeface="Times New Roman" panose="02020603050405020304" charset="0"/>
              </a:rPr>
              <a:t> //do while loop execution</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printf("%d \t",i);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i++;</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nSpc>
                <a:spcPct val="150000"/>
              </a:lnSpc>
            </a:pPr>
            <a:r>
              <a:rPr lang="en-IN" sz="1600">
                <a:solidFill>
                  <a:srgbClr val="0070C0"/>
                </a:solidFill>
                <a:latin typeface="Times New Roman" panose="02020603050405020304" charset="0"/>
                <a:cs typeface="Times New Roman" panose="02020603050405020304" charset="0"/>
              </a:rPr>
              <a:t> while</a:t>
            </a:r>
            <a:r>
              <a:rPr lang="en-IN" sz="1600">
                <a:latin typeface="Times New Roman" panose="02020603050405020304" charset="0"/>
                <a:cs typeface="Times New Roman" panose="02020603050405020304" charset="0"/>
              </a:rPr>
              <a:t>(i&lt;=10);</a:t>
            </a:r>
            <a:endParaRPr lang="en-IN" sz="1600">
              <a:latin typeface="Times New Roman" panose="02020603050405020304" charset="0"/>
              <a:cs typeface="Times New Roman" panose="02020603050405020304" charset="0"/>
            </a:endParaRPr>
          </a:p>
          <a:p>
            <a:pPr>
              <a:lnSpc>
                <a:spcPct val="150000"/>
              </a:lnSpc>
            </a:pP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sp>
        <p:nvSpPr>
          <p:cNvPr id="6" name="TextBox 5"/>
          <p:cNvSpPr txBox="1"/>
          <p:nvPr/>
        </p:nvSpPr>
        <p:spPr>
          <a:xfrm>
            <a:off x="641481" y="533806"/>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6384035" y="1340375"/>
            <a:ext cx="1274174" cy="499915"/>
          </a:xfrm>
          <a:prstGeom prst="rect">
            <a:avLst/>
          </a:prstGeom>
        </p:spPr>
      </p:pic>
      <p:sp>
        <p:nvSpPr>
          <p:cNvPr id="9" name="TextBox 8"/>
          <p:cNvSpPr txBox="1"/>
          <p:nvPr/>
        </p:nvSpPr>
        <p:spPr>
          <a:xfrm>
            <a:off x="6528193" y="1777101"/>
            <a:ext cx="6097554"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a:latin typeface="Times New Roman" panose="02020603050405020304" charset="0"/>
                <a:cs typeface="Times New Roman" panose="02020603050405020304" charset="0"/>
              </a:rPr>
              <a:t> 1       2       3       4       5       6       7       8       9      10</a:t>
            </a:r>
            <a:endParaRPr lang="en-IN" sz="1600">
              <a:latin typeface="Times New Roman" panose="02020603050405020304" charset="0"/>
              <a:cs typeface="Times New Roman" panose="02020603050405020304" charset="0"/>
            </a:endParaRPr>
          </a:p>
        </p:txBody>
      </p:sp>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Box 3"/>
          <p:cNvSpPr txBox="1"/>
          <p:nvPr/>
        </p:nvSpPr>
        <p:spPr>
          <a:xfrm>
            <a:off x="486518" y="722907"/>
            <a:ext cx="1099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1.break:</a:t>
            </a:r>
            <a:endParaRPr lang="en-IN" b="1">
              <a:solidFill>
                <a:srgbClr val="00B050"/>
              </a:solidFill>
              <a:latin typeface="Times New Roman" panose="02020603050405020304" charset="0"/>
              <a:cs typeface="Times New Roman" panose="02020603050405020304" charset="0"/>
            </a:endParaRPr>
          </a:p>
        </p:txBody>
      </p:sp>
      <p:sp>
        <p:nvSpPr>
          <p:cNvPr id="5" name="TextBox 4"/>
          <p:cNvSpPr txBox="1"/>
          <p:nvPr/>
        </p:nvSpPr>
        <p:spPr>
          <a:xfrm>
            <a:off x="603797" y="1036812"/>
            <a:ext cx="11212288" cy="23069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The break used in C has following advantages:</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Whenever the break is encountered inside a loop the loop is immediately terminated and the control resumes at the next statement following the loop.</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It can be used to terminate a case in the switch statement.</a:t>
            </a:r>
            <a:endParaRPr lang="en-IN"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IN" sz="1600">
                <a:latin typeface="Times New Roman" panose="02020603050405020304" charset="0"/>
                <a:cs typeface="Times New Roman" panose="02020603050405020304" charset="0"/>
              </a:rPr>
              <a:t>If suppose we are using nested loops, and the break statement will stop the execution of the innermost loop and start executing the next line of code after the block.</a:t>
            </a:r>
            <a:endParaRPr lang="en-IN" sz="1600">
              <a:latin typeface="Times New Roman" panose="02020603050405020304" charset="0"/>
              <a:cs typeface="Times New Roman" panose="02020603050405020304" charset="0"/>
            </a:endParaRPr>
          </a:p>
        </p:txBody>
      </p:sp>
      <p:sp>
        <p:nvSpPr>
          <p:cNvPr id="6" name="Diamond 5"/>
          <p:cNvSpPr/>
          <p:nvPr/>
        </p:nvSpPr>
        <p:spPr>
          <a:xfrm>
            <a:off x="10616370" y="4988526"/>
            <a:ext cx="1348274" cy="852234"/>
          </a:xfrm>
          <a:prstGeom prst="diamond">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break</a:t>
            </a:r>
            <a:endParaRPr lang="en-IN" sz="1000">
              <a:latin typeface="Times New Roman" panose="02020603050405020304" charset="0"/>
              <a:cs typeface="Times New Roman" panose="02020603050405020304" charset="0"/>
            </a:endParaRPr>
          </a:p>
        </p:txBody>
      </p:sp>
      <p:sp>
        <p:nvSpPr>
          <p:cNvPr id="7" name="Rectangle 6"/>
          <p:cNvSpPr/>
          <p:nvPr/>
        </p:nvSpPr>
        <p:spPr>
          <a:xfrm>
            <a:off x="8552129" y="4200787"/>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8" name="Diamond 7"/>
          <p:cNvSpPr/>
          <p:nvPr/>
        </p:nvSpPr>
        <p:spPr>
          <a:xfrm>
            <a:off x="8323991" y="4988526"/>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9" name="Oval 8"/>
          <p:cNvSpPr/>
          <p:nvPr/>
        </p:nvSpPr>
        <p:spPr>
          <a:xfrm>
            <a:off x="8710749" y="6315923"/>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0" name="Oval 9"/>
          <p:cNvSpPr/>
          <p:nvPr/>
        </p:nvSpPr>
        <p:spPr>
          <a:xfrm>
            <a:off x="8705148" y="3528151"/>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9069978" y="4513363"/>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9069978" y="5840760"/>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9069977" y="3840727"/>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7909126" y="4371622"/>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909126" y="5414643"/>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7909126" y="4371622"/>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1286310" y="4357075"/>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7" idx="3"/>
          </p:cNvCxnSpPr>
          <p:nvPr/>
        </p:nvCxnSpPr>
        <p:spPr>
          <a:xfrm>
            <a:off x="9587827" y="4357075"/>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11286310" y="5840760"/>
            <a:ext cx="0" cy="64974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9423605" y="6490500"/>
            <a:ext cx="1862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7880169" y="4868086"/>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46" name="TextBox 45"/>
          <p:cNvSpPr txBox="1"/>
          <p:nvPr/>
        </p:nvSpPr>
        <p:spPr>
          <a:xfrm>
            <a:off x="9007710" y="5961200"/>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47" name="TextBox 46"/>
          <p:cNvSpPr txBox="1"/>
          <p:nvPr/>
        </p:nvSpPr>
        <p:spPr>
          <a:xfrm>
            <a:off x="7209330" y="3343485"/>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48" name="TextBox 47"/>
          <p:cNvSpPr txBox="1"/>
          <p:nvPr/>
        </p:nvSpPr>
        <p:spPr>
          <a:xfrm>
            <a:off x="764719" y="35863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9" name="TextBox 48"/>
          <p:cNvSpPr txBox="1"/>
          <p:nvPr/>
        </p:nvSpPr>
        <p:spPr>
          <a:xfrm>
            <a:off x="1205591" y="4200787"/>
            <a:ext cx="79076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break;</a:t>
            </a:r>
            <a:endParaRPr lang="en-IN">
              <a:latin typeface="Times New Roman" panose="02020603050405020304" charset="0"/>
              <a:cs typeface="Times New Roman" panose="02020603050405020304" charset="0"/>
            </a:endParaRPr>
          </a:p>
        </p:txBody>
      </p:sp>
      <p:sp>
        <p:nvSpPr>
          <p:cNvPr id="50" name="Rectangle 49"/>
          <p:cNvSpPr/>
          <p:nvPr/>
        </p:nvSpPr>
        <p:spPr>
          <a:xfrm>
            <a:off x="279332" y="131983"/>
            <a:ext cx="3702733" cy="52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2000" b="1" i="1">
                <a:solidFill>
                  <a:srgbClr val="00B050"/>
                </a:solidFill>
                <a:latin typeface="Times New Roman" panose="02020603050405020304" charset="0"/>
                <a:cs typeface="Times New Roman" panose="02020603050405020304" charset="0"/>
              </a:rPr>
              <a:t>3.Jumping control statements:</a:t>
            </a:r>
            <a:endParaRPr lang="en-IN" sz="2000" b="1" i="1">
              <a:solidFill>
                <a:srgbClr val="00B050"/>
              </a:solidFill>
            </a:endParaRPr>
          </a:p>
        </p:txBody>
      </p:sp>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550901" y="548452"/>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sp>
        <p:nvSpPr>
          <p:cNvPr id="5" name="TextBox 4"/>
          <p:cNvSpPr txBox="1"/>
          <p:nvPr/>
        </p:nvSpPr>
        <p:spPr>
          <a:xfrm>
            <a:off x="623782" y="1052611"/>
            <a:ext cx="6359087" cy="56311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IN" sz="1600">
                <a:latin typeface="Times New Roman" panose="02020603050405020304" charset="0"/>
                <a:cs typeface="Times New Roman" panose="02020603050405020304" charset="0"/>
              </a:rPr>
              <a:t>#include &lt;stdio.h&gt;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int main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int a = 10;                   </a:t>
            </a:r>
            <a:r>
              <a:rPr lang="en-IN" sz="1600">
                <a:solidFill>
                  <a:schemeClr val="accent1">
                    <a:lumMod val="40000"/>
                    <a:lumOff val="60000"/>
                  </a:schemeClr>
                </a:solidFill>
                <a:latin typeface="Times New Roman" panose="02020603050405020304" charset="0"/>
                <a:cs typeface="Times New Roman" panose="02020603050405020304" charset="0"/>
              </a:rPr>
              <a:t>  //local variable definition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while( a &lt; 20 )             </a:t>
            </a:r>
            <a:r>
              <a:rPr lang="en-IN" sz="1600">
                <a:solidFill>
                  <a:schemeClr val="accent1">
                    <a:lumMod val="40000"/>
                    <a:lumOff val="60000"/>
                  </a:schemeClr>
                </a:solidFill>
                <a:latin typeface="Times New Roman" panose="02020603050405020304" charset="0"/>
                <a:cs typeface="Times New Roman" panose="02020603050405020304" charset="0"/>
              </a:rPr>
              <a:t>//while loop execution</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printf("value of a: %d\n",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if( a &gt; 15)</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r>
              <a:rPr lang="en-IN" sz="1600">
                <a:solidFill>
                  <a:srgbClr val="92D050"/>
                </a:solidFill>
                <a:latin typeface="Times New Roman" panose="02020603050405020304" charset="0"/>
                <a:cs typeface="Times New Roman" panose="02020603050405020304" charset="0"/>
              </a:rPr>
              <a:t>break;                   </a:t>
            </a:r>
            <a:r>
              <a:rPr lang="en-IN" sz="1600">
                <a:solidFill>
                  <a:schemeClr val="accent1">
                    <a:lumMod val="40000"/>
                    <a:lumOff val="60000"/>
                  </a:schemeClr>
                </a:solidFill>
                <a:latin typeface="Times New Roman" panose="02020603050405020304" charset="0"/>
                <a:cs typeface="Times New Roman" panose="02020603050405020304" charset="0"/>
              </a:rPr>
              <a:t>//terminate the loop using break statement</a:t>
            </a:r>
            <a:endParaRPr lang="en-IN" sz="1600">
              <a:solidFill>
                <a:srgbClr val="FF0000"/>
              </a:solidFill>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   return 0;</a:t>
            </a:r>
            <a:endParaRPr lang="en-IN" sz="1600">
              <a:latin typeface="Times New Roman" panose="02020603050405020304" charset="0"/>
              <a:cs typeface="Times New Roman" panose="02020603050405020304" charset="0"/>
            </a:endParaRPr>
          </a:p>
          <a:p>
            <a:pPr algn="just">
              <a:lnSpc>
                <a:spcPct val="150000"/>
              </a:lnSpc>
            </a:pPr>
            <a:r>
              <a:rPr lang="en-IN" sz="1600">
                <a:latin typeface="Times New Roman" panose="02020603050405020304" charset="0"/>
                <a:cs typeface="Times New Roman" panose="02020603050405020304" charset="0"/>
              </a:rPr>
              <a:t>}</a:t>
            </a:r>
            <a:endParaRPr lang="en-IN" sz="16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7242637" y="805426"/>
            <a:ext cx="1274174" cy="499915"/>
          </a:xfrm>
          <a:prstGeom prst="rect">
            <a:avLst/>
          </a:prstGeom>
        </p:spPr>
      </p:pic>
      <p:sp>
        <p:nvSpPr>
          <p:cNvPr id="8" name="TextBox 7"/>
          <p:cNvSpPr txBox="1"/>
          <p:nvPr/>
        </p:nvSpPr>
        <p:spPr>
          <a:xfrm>
            <a:off x="7242637" y="1305341"/>
            <a:ext cx="1661652"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15</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435427" y="262094"/>
            <a:ext cx="13540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solidFill>
                  <a:srgbClr val="00B050"/>
                </a:solidFill>
                <a:latin typeface="Times New Roman" panose="02020603050405020304" charset="0"/>
                <a:cs typeface="Times New Roman" panose="02020603050405020304" charset="0"/>
              </a:rPr>
              <a:t>2.continue:</a:t>
            </a:r>
            <a:endParaRPr lang="en-IN" b="1">
              <a:solidFill>
                <a:srgbClr val="00B050"/>
              </a:solidFill>
              <a:latin typeface="Times New Roman" panose="02020603050405020304" charset="0"/>
              <a:cs typeface="Times New Roman" panose="02020603050405020304" charset="0"/>
            </a:endParaRPr>
          </a:p>
        </p:txBody>
      </p:sp>
      <p:sp>
        <p:nvSpPr>
          <p:cNvPr id="3" name="TextBox 2"/>
          <p:cNvSpPr txBox="1"/>
          <p:nvPr/>
        </p:nvSpPr>
        <p:spPr>
          <a:xfrm>
            <a:off x="625957" y="3305275"/>
            <a:ext cx="123164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Syntax:</a:t>
            </a:r>
            <a:endParaRPr lang="en-IN" b="1">
              <a:latin typeface="Times New Roman" panose="02020603050405020304" charset="0"/>
              <a:cs typeface="Times New Roman" panose="02020603050405020304" charset="0"/>
            </a:endParaRPr>
          </a:p>
        </p:txBody>
      </p:sp>
      <p:sp>
        <p:nvSpPr>
          <p:cNvPr id="4" name="TextBox 3"/>
          <p:cNvSpPr txBox="1"/>
          <p:nvPr/>
        </p:nvSpPr>
        <p:spPr>
          <a:xfrm>
            <a:off x="6531443" y="3250616"/>
            <a:ext cx="139959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Flowchart:</a:t>
            </a:r>
            <a:endParaRPr lang="en-IN" b="1">
              <a:latin typeface="Times New Roman" panose="02020603050405020304" charset="0"/>
              <a:cs typeface="Times New Roman" panose="02020603050405020304" charset="0"/>
            </a:endParaRPr>
          </a:p>
        </p:txBody>
      </p:sp>
      <p:sp>
        <p:nvSpPr>
          <p:cNvPr id="6" name="TextBox 5"/>
          <p:cNvSpPr txBox="1"/>
          <p:nvPr/>
        </p:nvSpPr>
        <p:spPr>
          <a:xfrm>
            <a:off x="678426" y="631426"/>
            <a:ext cx="10668000" cy="16148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The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in C programming works same as  like the </a:t>
            </a:r>
            <a:r>
              <a:rPr lang="en-US" sz="1600" b="1" i="0">
                <a:solidFill>
                  <a:srgbClr val="000000"/>
                </a:solidFill>
                <a:effectLst/>
                <a:latin typeface="Times New Roman" panose="02020603050405020304" charset="0"/>
                <a:cs typeface="Times New Roman" panose="02020603050405020304" charset="0"/>
              </a:rPr>
              <a:t>break</a:t>
            </a:r>
            <a:r>
              <a:rPr lang="en-US" sz="1600" b="0" i="0">
                <a:solidFill>
                  <a:srgbClr val="000000"/>
                </a:solidFill>
                <a:effectLst/>
                <a:latin typeface="Times New Roman" panose="02020603050405020304" charset="0"/>
                <a:cs typeface="Times New Roman" panose="02020603050405020304" charset="0"/>
              </a:rPr>
              <a:t> statement. Difference is Instead of forcing termination, it forces the next iteration of the loop to take place, skips any code in between.</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For the </a:t>
            </a:r>
            <a:r>
              <a:rPr lang="en-US" sz="1600" b="1" i="0">
                <a:solidFill>
                  <a:srgbClr val="000000"/>
                </a:solidFill>
                <a:effectLst/>
                <a:latin typeface="Times New Roman" panose="02020603050405020304" charset="0"/>
                <a:cs typeface="Times New Roman" panose="02020603050405020304" charset="0"/>
              </a:rPr>
              <a:t>for</a:t>
            </a:r>
            <a:r>
              <a:rPr lang="en-US" sz="1600" b="0" i="0">
                <a:solidFill>
                  <a:srgbClr val="000000"/>
                </a:solidFill>
                <a:effectLst/>
                <a:latin typeface="Times New Roman" panose="02020603050405020304" charset="0"/>
                <a:cs typeface="Times New Roman" panose="02020603050405020304" charset="0"/>
              </a:rPr>
              <a:t> loop,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conditional test and increment portions of the loop to execute.</a:t>
            </a:r>
            <a:endParaRPr lang="en-US" sz="1600" b="0" i="0">
              <a:solidFill>
                <a:srgbClr val="000000"/>
              </a:solidFill>
              <a:effectLst/>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600" b="0" i="0">
                <a:solidFill>
                  <a:srgbClr val="000000"/>
                </a:solidFill>
                <a:effectLst/>
                <a:latin typeface="Times New Roman" panose="02020603050405020304" charset="0"/>
                <a:cs typeface="Times New Roman" panose="02020603050405020304" charset="0"/>
              </a:rPr>
              <a:t> For the </a:t>
            </a:r>
            <a:r>
              <a:rPr lang="en-US" sz="1600" b="1" i="0">
                <a:solidFill>
                  <a:srgbClr val="000000"/>
                </a:solidFill>
                <a:effectLst/>
                <a:latin typeface="Times New Roman" panose="02020603050405020304" charset="0"/>
                <a:cs typeface="Times New Roman" panose="02020603050405020304" charset="0"/>
              </a:rPr>
              <a:t>while</a:t>
            </a:r>
            <a:r>
              <a:rPr lang="en-US" sz="1600" b="0" i="0">
                <a:solidFill>
                  <a:srgbClr val="000000"/>
                </a:solidFill>
                <a:effectLst/>
                <a:latin typeface="Times New Roman" panose="02020603050405020304" charset="0"/>
                <a:cs typeface="Times New Roman" panose="02020603050405020304" charset="0"/>
              </a:rPr>
              <a:t> and </a:t>
            </a:r>
            <a:r>
              <a:rPr lang="en-US" sz="1600" b="1" i="0">
                <a:solidFill>
                  <a:srgbClr val="000000"/>
                </a:solidFill>
                <a:effectLst/>
                <a:latin typeface="Times New Roman" panose="02020603050405020304" charset="0"/>
                <a:cs typeface="Times New Roman" panose="02020603050405020304" charset="0"/>
              </a:rPr>
              <a:t>do...while</a:t>
            </a:r>
            <a:r>
              <a:rPr lang="en-US" sz="1600" b="0" i="0">
                <a:solidFill>
                  <a:srgbClr val="000000"/>
                </a:solidFill>
                <a:effectLst/>
                <a:latin typeface="Times New Roman" panose="02020603050405020304" charset="0"/>
                <a:cs typeface="Times New Roman" panose="02020603050405020304" charset="0"/>
              </a:rPr>
              <a:t> loops, </a:t>
            </a:r>
            <a:r>
              <a:rPr lang="en-US" sz="1600" b="1" i="0">
                <a:solidFill>
                  <a:srgbClr val="000000"/>
                </a:solidFill>
                <a:effectLst/>
                <a:latin typeface="Times New Roman" panose="02020603050405020304" charset="0"/>
                <a:cs typeface="Times New Roman" panose="02020603050405020304" charset="0"/>
              </a:rPr>
              <a:t>continue</a:t>
            </a:r>
            <a:r>
              <a:rPr lang="en-US" sz="1600" b="0" i="0">
                <a:solidFill>
                  <a:srgbClr val="000000"/>
                </a:solidFill>
                <a:effectLst/>
                <a:latin typeface="Times New Roman" panose="02020603050405020304" charset="0"/>
                <a:cs typeface="Times New Roman" panose="02020603050405020304" charset="0"/>
              </a:rPr>
              <a:t> statement causes the program control to pass to the conditional tests</a:t>
            </a:r>
            <a:r>
              <a:rPr lang="en-US" b="0" i="0">
                <a:solidFill>
                  <a:srgbClr val="000000"/>
                </a:solidFill>
                <a:effectLst/>
                <a:latin typeface="Times New Roman" panose="02020603050405020304" charset="0"/>
                <a:cs typeface="Times New Roman" panose="02020603050405020304" charset="0"/>
              </a:rPr>
              <a:t>.</a:t>
            </a:r>
            <a:endParaRPr lang="en-US" b="0" i="0">
              <a:solidFill>
                <a:srgbClr val="000000"/>
              </a:solidFill>
              <a:effectLst/>
              <a:latin typeface="Times New Roman" panose="02020603050405020304" charset="0"/>
              <a:cs typeface="Times New Roman" panose="02020603050405020304" charset="0"/>
            </a:endParaRPr>
          </a:p>
        </p:txBody>
      </p:sp>
      <p:sp>
        <p:nvSpPr>
          <p:cNvPr id="7" name="Diamond 6"/>
          <p:cNvSpPr/>
          <p:nvPr/>
        </p:nvSpPr>
        <p:spPr>
          <a:xfrm>
            <a:off x="9967440" y="4978694"/>
            <a:ext cx="1348274" cy="852234"/>
          </a:xfrm>
          <a:prstGeom prst="diamond">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continue</a:t>
            </a:r>
            <a:endParaRPr lang="en-IN" sz="1000">
              <a:latin typeface="Times New Roman" panose="02020603050405020304" charset="0"/>
              <a:cs typeface="Times New Roman" panose="02020603050405020304" charset="0"/>
            </a:endParaRPr>
          </a:p>
        </p:txBody>
      </p:sp>
      <p:sp>
        <p:nvSpPr>
          <p:cNvPr id="8" name="Rectangle 7"/>
          <p:cNvSpPr/>
          <p:nvPr/>
        </p:nvSpPr>
        <p:spPr>
          <a:xfrm>
            <a:off x="7903199" y="4190955"/>
            <a:ext cx="1035698" cy="312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Conditional Code</a:t>
            </a:r>
            <a:endParaRPr lang="en-IN" sz="1000">
              <a:solidFill>
                <a:schemeClr val="tx1"/>
              </a:solidFill>
              <a:latin typeface="Times New Roman" panose="02020603050405020304" charset="0"/>
              <a:cs typeface="Times New Roman" panose="02020603050405020304" charset="0"/>
            </a:endParaRPr>
          </a:p>
        </p:txBody>
      </p:sp>
      <p:sp>
        <p:nvSpPr>
          <p:cNvPr id="9" name="Diamond 8"/>
          <p:cNvSpPr/>
          <p:nvPr/>
        </p:nvSpPr>
        <p:spPr>
          <a:xfrm>
            <a:off x="7675061" y="4978694"/>
            <a:ext cx="1497101" cy="85223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Condition</a:t>
            </a:r>
            <a:endParaRPr lang="en-IN" sz="1000">
              <a:latin typeface="Times New Roman" panose="02020603050405020304" charset="0"/>
              <a:cs typeface="Times New Roman" panose="02020603050405020304" charset="0"/>
            </a:endParaRPr>
          </a:p>
        </p:txBody>
      </p:sp>
      <p:sp>
        <p:nvSpPr>
          <p:cNvPr id="10" name="Oval 9"/>
          <p:cNvSpPr/>
          <p:nvPr/>
        </p:nvSpPr>
        <p:spPr>
          <a:xfrm>
            <a:off x="8061819" y="6306091"/>
            <a:ext cx="718457" cy="3841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End</a:t>
            </a:r>
            <a:endParaRPr lang="en-IN" sz="1000">
              <a:solidFill>
                <a:schemeClr val="tx1"/>
              </a:solidFill>
              <a:latin typeface="Times New Roman" panose="02020603050405020304" charset="0"/>
              <a:cs typeface="Times New Roman" panose="02020603050405020304" charset="0"/>
            </a:endParaRPr>
          </a:p>
        </p:txBody>
      </p:sp>
      <p:sp>
        <p:nvSpPr>
          <p:cNvPr id="11" name="Oval 10"/>
          <p:cNvSpPr/>
          <p:nvPr/>
        </p:nvSpPr>
        <p:spPr>
          <a:xfrm>
            <a:off x="8056218" y="3518319"/>
            <a:ext cx="718457" cy="3125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r>
              <a:rPr lang="en-IN" sz="1000">
                <a:solidFill>
                  <a:schemeClr val="tx1"/>
                </a:solidFill>
                <a:latin typeface="Times New Roman" panose="02020603050405020304" charset="0"/>
                <a:cs typeface="Times New Roman" panose="02020603050405020304" charset="0"/>
              </a:rPr>
              <a:t>Start</a:t>
            </a:r>
            <a:endParaRPr lang="en-IN" sz="10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8421048" y="4503531"/>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8421048" y="5830928"/>
            <a:ext cx="0" cy="475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8421047" y="3830895"/>
            <a:ext cx="0" cy="36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260196" y="4361790"/>
            <a:ext cx="643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260196" y="5404811"/>
            <a:ext cx="41486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7260196" y="4361790"/>
            <a:ext cx="0" cy="104302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637380" y="4347243"/>
            <a:ext cx="6096" cy="63145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8" idx="3"/>
          </p:cNvCxnSpPr>
          <p:nvPr/>
        </p:nvCxnSpPr>
        <p:spPr>
          <a:xfrm>
            <a:off x="8938897" y="4347243"/>
            <a:ext cx="170457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1"/>
          </p:cNvCxnSpPr>
          <p:nvPr/>
        </p:nvCxnSpPr>
        <p:spPr>
          <a:xfrm flipH="1">
            <a:off x="9172162" y="5404811"/>
            <a:ext cx="7952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231239" y="4858254"/>
            <a:ext cx="45720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True</a:t>
            </a:r>
            <a:endParaRPr lang="en-IN" sz="900">
              <a:latin typeface="Times New Roman" panose="02020603050405020304" charset="0"/>
              <a:cs typeface="Times New Roman" panose="02020603050405020304" charset="0"/>
            </a:endParaRPr>
          </a:p>
        </p:txBody>
      </p:sp>
      <p:sp>
        <p:nvSpPr>
          <p:cNvPr id="23" name="TextBox 22"/>
          <p:cNvSpPr txBox="1"/>
          <p:nvPr/>
        </p:nvSpPr>
        <p:spPr>
          <a:xfrm>
            <a:off x="8358780" y="5951368"/>
            <a:ext cx="517849"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a:latin typeface="Times New Roman" panose="02020603050405020304" charset="0"/>
                <a:cs typeface="Times New Roman" panose="02020603050405020304" charset="0"/>
              </a:rPr>
              <a:t>False</a:t>
            </a:r>
            <a:endParaRPr lang="en-IN" sz="900">
              <a:latin typeface="Times New Roman" panose="02020603050405020304" charset="0"/>
              <a:cs typeface="Times New Roman" panose="02020603050405020304" charset="0"/>
            </a:endParaRPr>
          </a:p>
        </p:txBody>
      </p:sp>
      <p:sp>
        <p:nvSpPr>
          <p:cNvPr id="25" name="TextBox 24"/>
          <p:cNvSpPr txBox="1"/>
          <p:nvPr/>
        </p:nvSpPr>
        <p:spPr>
          <a:xfrm>
            <a:off x="877001" y="3977911"/>
            <a:ext cx="1035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continue;</a:t>
            </a:r>
            <a:endParaRPr lang="en-IN">
              <a:latin typeface="Times New Roman" panose="02020603050405020304" charset="0"/>
              <a:cs typeface="Times New Roman" panose="02020603050405020304" charset="0"/>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Box 1"/>
          <p:cNvSpPr txBox="1"/>
          <p:nvPr/>
        </p:nvSpPr>
        <p:spPr>
          <a:xfrm>
            <a:off x="425171" y="799277"/>
            <a:ext cx="1222311" cy="3732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a:latin typeface="Times New Roman" panose="02020603050405020304" charset="0"/>
                <a:cs typeface="Times New Roman" panose="02020603050405020304" charset="0"/>
              </a:rPr>
              <a:t>Example:</a:t>
            </a:r>
            <a:endParaRPr lang="en-IN" b="1">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7104985" y="775924"/>
            <a:ext cx="1274174" cy="499915"/>
          </a:xfrm>
          <a:prstGeom prst="rect">
            <a:avLst/>
          </a:prstGeom>
        </p:spPr>
      </p:pic>
      <p:sp>
        <p:nvSpPr>
          <p:cNvPr id="5" name="TextBox 4"/>
          <p:cNvSpPr txBox="1"/>
          <p:nvPr/>
        </p:nvSpPr>
        <p:spPr>
          <a:xfrm>
            <a:off x="609600" y="1312824"/>
            <a:ext cx="5034116" cy="452431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#include &lt;stdio.h&gt;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int main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int a = 10;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//local variable definition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do</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a:t>
            </a:r>
            <a:r>
              <a:rPr lang="en-IN">
                <a:solidFill>
                  <a:schemeClr val="accent1">
                    <a:lumMod val="40000"/>
                    <a:lumOff val="60000"/>
                  </a:schemeClr>
                </a:solidFill>
                <a:latin typeface="Times New Roman" panose="02020603050405020304" charset="0"/>
                <a:cs typeface="Times New Roman" panose="02020603050405020304" charset="0"/>
              </a:rPr>
              <a:t>        </a:t>
            </a:r>
            <a:r>
              <a:rPr lang="en-IN" sz="1400">
                <a:solidFill>
                  <a:schemeClr val="accent1">
                    <a:lumMod val="40000"/>
                    <a:lumOff val="60000"/>
                  </a:schemeClr>
                </a:solidFill>
                <a:latin typeface="Times New Roman" panose="02020603050405020304" charset="0"/>
                <a:cs typeface="Times New Roman" panose="02020603050405020304" charset="0"/>
              </a:rPr>
              <a:t>//do loop execution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if( a == 15)</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 = a + 1;                   </a:t>
            </a:r>
            <a:r>
              <a:rPr lang="en-IN" sz="1400">
                <a:solidFill>
                  <a:schemeClr val="accent1">
                    <a:lumMod val="40000"/>
                    <a:lumOff val="60000"/>
                  </a:schemeClr>
                </a:solidFill>
                <a:latin typeface="Times New Roman" panose="02020603050405020304" charset="0"/>
                <a:cs typeface="Times New Roman" panose="02020603050405020304" charset="0"/>
              </a:rPr>
              <a:t>//skip the iteration</a:t>
            </a:r>
            <a:endParaRPr lang="en-IN" sz="1400">
              <a:solidFill>
                <a:srgbClr val="FF000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r>
              <a:rPr lang="en-IN">
                <a:solidFill>
                  <a:srgbClr val="92D050"/>
                </a:solidFill>
                <a:latin typeface="Times New Roman" panose="02020603050405020304" charset="0"/>
                <a:cs typeface="Times New Roman" panose="02020603050405020304" charset="0"/>
              </a:rPr>
              <a:t>continue;</a:t>
            </a:r>
            <a:endParaRPr lang="en-IN">
              <a:solidFill>
                <a:srgbClr val="92D050"/>
              </a:solidFill>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printf("value of a: %d\n",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a++;</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 while( a &lt; 20 );</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   return 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a:t>
            </a:r>
            <a:endParaRPr lang="en-IN">
              <a:latin typeface="Times New Roman" panose="02020603050405020304" charset="0"/>
              <a:cs typeface="Times New Roman" panose="02020603050405020304" charset="0"/>
            </a:endParaRPr>
          </a:p>
        </p:txBody>
      </p:sp>
      <p:sp>
        <p:nvSpPr>
          <p:cNvPr id="7" name="TextBox 6"/>
          <p:cNvSpPr txBox="1"/>
          <p:nvPr/>
        </p:nvSpPr>
        <p:spPr>
          <a:xfrm>
            <a:off x="7242636" y="1312824"/>
            <a:ext cx="16813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atin typeface="Times New Roman" panose="02020603050405020304" charset="0"/>
                <a:cs typeface="Times New Roman" panose="02020603050405020304" charset="0"/>
              </a:rPr>
              <a:t>value of a: 10</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11</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12</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13</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14</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16</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17</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18</a:t>
            </a:r>
            <a:endParaRPr lang="en-IN">
              <a:latin typeface="Times New Roman" panose="02020603050405020304" charset="0"/>
              <a:cs typeface="Times New Roman" panose="02020603050405020304" charset="0"/>
            </a:endParaRPr>
          </a:p>
          <a:p>
            <a:r>
              <a:rPr lang="en-IN">
                <a:latin typeface="Times New Roman" panose="02020603050405020304" charset="0"/>
                <a:cs typeface="Times New Roman" panose="02020603050405020304" charset="0"/>
              </a:rPr>
              <a:t>value of a: 19</a:t>
            </a:r>
            <a:endParaRPr lang="en-IN">
              <a:latin typeface="Times New Roman" panose="02020603050405020304" charset="0"/>
              <a:cs typeface="Times New Roman" panose="02020603050405020304" charset="0"/>
            </a:endParaRPr>
          </a:p>
        </p:txBody>
      </p:sp>
      <p:sp>
        <p:nvSpPr>
          <p:cNvPr id="8" name="TextBox 7"/>
          <p:cNvSpPr txBox="1"/>
          <p:nvPr/>
        </p:nvSpPr>
        <p:spPr>
          <a:xfrm>
            <a:off x="5004618" y="5977462"/>
            <a:ext cx="6951407"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600" b="1">
                <a:solidFill>
                  <a:srgbClr val="92D050"/>
                </a:solidFill>
                <a:latin typeface="Times New Roman" panose="02020603050405020304" charset="0"/>
                <a:cs typeface="Times New Roman" panose="02020603050405020304" charset="0"/>
              </a:rPr>
              <a:t>You can see in output 15 is not printed it got skipped and further loop continued.</a:t>
            </a:r>
            <a:endParaRPr lang="en-IN" sz="1600" b="1">
              <a:solidFill>
                <a:srgbClr val="92D050"/>
              </a:solidFill>
              <a:latin typeface="Times New Roman" panose="02020603050405020304" charset="0"/>
              <a:cs typeface="Times New Roman" panose="02020603050405020304"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394970"/>
            <a:ext cx="10515600" cy="5782310"/>
          </a:xfrm>
        </p:spPr>
        <p:txBody>
          <a:bodyPr>
            <a:noAutofit/>
          </a:bodyPr>
          <a:lstStyle/>
          <a:p>
            <a:pPr marL="0" indent="0">
              <a:lnSpc>
                <a:spcPct val="150000"/>
              </a:lnSpc>
              <a:buNone/>
            </a:pPr>
            <a:r>
              <a:rPr lang="en-US" sz="1500">
                <a:solidFill>
                  <a:srgbClr val="FF0000"/>
                </a:solidFill>
                <a:latin typeface="Times New Roman" panose="02020603050405020304" charset="0"/>
                <a:cs typeface="Times New Roman" panose="02020603050405020304" charset="0"/>
              </a:rPr>
              <a:t>Uninitialized data segment</a:t>
            </a:r>
            <a:endParaRPr lang="en-US" sz="1500">
              <a:solidFill>
                <a:srgbClr val="FF0000"/>
              </a:solidFill>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The uninitialized data segment is also known as a .bss segment that stores all the uninitialized global, local and external variables. </a:t>
            </a:r>
            <a:endParaRPr lang="en-US" sz="1500">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If the global, static and external variables are not initialized, they are assigned with zero value by default.</a:t>
            </a:r>
            <a:endParaRPr lang="en-US" sz="1500">
              <a:latin typeface="Times New Roman" panose="02020603050405020304" charset="0"/>
              <a:cs typeface="Times New Roman" panose="02020603050405020304" charset="0"/>
            </a:endParaRPr>
          </a:p>
          <a:p>
            <a:pPr>
              <a:lnSpc>
                <a:spcPct val="150000"/>
              </a:lnSpc>
              <a:buFont typeface="Arial" pitchFamily="34" charset="0"/>
              <a:buChar char="•"/>
            </a:pPr>
            <a:r>
              <a:rPr lang="en-US" sz="1500">
                <a:latin typeface="Times New Roman" panose="02020603050405020304" charset="0"/>
                <a:cs typeface="Times New Roman" panose="02020603050405020304" charset="0"/>
              </a:rPr>
              <a:t>The .bss segment stands for Block Started by symbol.</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For example:-</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#include&lt;stdio.h&gt;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char a;                              </a:t>
            </a:r>
            <a:r>
              <a:rPr lang="en-US" sz="1500">
                <a:solidFill>
                  <a:schemeClr val="accent1">
                    <a:lumMod val="60000"/>
                    <a:lumOff val="40000"/>
                  </a:schemeClr>
                </a:solidFill>
                <a:latin typeface="Times New Roman" panose="02020603050405020304" charset="0"/>
                <a:cs typeface="Times New Roman" panose="02020603050405020304" charset="0"/>
              </a:rPr>
              <a:t> // uninitialized global variable.</a:t>
            </a:r>
            <a:endParaRPr lang="en-US" sz="1500">
              <a:solidFill>
                <a:schemeClr val="accent1">
                  <a:lumMod val="60000"/>
                  <a:lumOff val="40000"/>
                </a:schemeClr>
              </a:solidFill>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int main()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static int a;               </a:t>
            </a:r>
            <a:r>
              <a:rPr lang="en-US" sz="1500">
                <a:solidFill>
                  <a:schemeClr val="accent1"/>
                </a:solidFill>
                <a:latin typeface="Times New Roman" panose="02020603050405020304" charset="0"/>
                <a:cs typeface="Times New Roman" panose="02020603050405020304" charset="0"/>
              </a:rPr>
              <a:t>  </a:t>
            </a:r>
            <a:r>
              <a:rPr lang="en-US" sz="1500">
                <a:solidFill>
                  <a:schemeClr val="accent1">
                    <a:lumMod val="20000"/>
                    <a:lumOff val="80000"/>
                  </a:schemeClr>
                </a:solidFill>
                <a:latin typeface="Times New Roman" panose="02020603050405020304" charset="0"/>
                <a:cs typeface="Times New Roman" panose="02020603050405020304" charset="0"/>
              </a:rPr>
              <a:t> </a:t>
            </a:r>
            <a:r>
              <a:rPr lang="en-US" sz="1500">
                <a:solidFill>
                  <a:schemeClr val="accent1">
                    <a:lumMod val="60000"/>
                    <a:lumOff val="40000"/>
                  </a:schemeClr>
                </a:solidFill>
                <a:latin typeface="Times New Roman" panose="02020603050405020304" charset="0"/>
                <a:cs typeface="Times New Roman" panose="02020603050405020304" charset="0"/>
              </a:rPr>
              <a:t> // uninitialized static variable.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return 0;   </a:t>
            </a:r>
            <a:endParaRPr lang="en-US" sz="1500">
              <a:latin typeface="Times New Roman" panose="02020603050405020304" charset="0"/>
              <a:cs typeface="Times New Roman" panose="02020603050405020304" charset="0"/>
            </a:endParaRPr>
          </a:p>
          <a:p>
            <a:pPr marL="0" indent="0">
              <a:lnSpc>
                <a:spcPct val="150000"/>
              </a:lnSpc>
              <a:buFont typeface="Arial" pitchFamily="34" charset="0"/>
              <a:buNone/>
            </a:pPr>
            <a:r>
              <a:rPr lang="en-US" sz="1500">
                <a:latin typeface="Times New Roman" panose="02020603050405020304" charset="0"/>
                <a:cs typeface="Times New Roman" panose="02020603050405020304" charset="0"/>
              </a:rPr>
              <a:t>} </a:t>
            </a:r>
            <a:endParaRPr lang="en-US" sz="1500">
              <a:latin typeface="Times New Roman" panose="02020603050405020304" charset="0"/>
              <a:cs typeface="Times New Roman" panose="02020603050405020304" charset="0"/>
            </a:endParaRPr>
          </a:p>
        </p:txBody>
      </p:sp>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3359785" y="1988820"/>
            <a:ext cx="5412740" cy="11684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0">
                <a:latin typeface="Times New Roman" panose="02020603050405020304" charset="0"/>
                <a:cs typeface="Times New Roman" panose="02020603050405020304" charset="0"/>
              </a:rPr>
              <a:t>FUNCTIONS</a:t>
            </a:r>
            <a:endParaRPr lang="en-US" sz="7000">
              <a:latin typeface="Times New Roman" panose="02020603050405020304" charset="0"/>
              <a:cs typeface="Times New Roman" panose="02020603050405020304" charset="0"/>
            </a:endParaRPr>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118235" y="384175"/>
            <a:ext cx="8096250"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 Presentation Includes :</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Introduction to functions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Types of C functions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Function naming rule in c</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Three main parts of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Categorized based on argument and return value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Passing arguments</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Advantage of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Recursive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sz="1600">
                <a:latin typeface="Times New Roman" panose="02020603050405020304" charset="0"/>
                <a:cs typeface="Times New Roman" panose="02020603050405020304" charset="0"/>
              </a:rPr>
              <a:t>Macro’s in C</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983615" y="764540"/>
            <a:ext cx="4094480" cy="4603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panose="02020603050405020304" charset="0"/>
                <a:cs typeface="Times New Roman" panose="02020603050405020304" charset="0"/>
              </a:rPr>
              <a:t>Introduction : </a:t>
            </a:r>
            <a:endParaRPr lang="en-US" sz="2400" b="1">
              <a:latin typeface="Times New Roman" panose="02020603050405020304" charset="0"/>
              <a:cs typeface="Times New Roman" panose="02020603050405020304" charset="0"/>
            </a:endParaRPr>
          </a:p>
        </p:txBody>
      </p:sp>
      <p:sp>
        <p:nvSpPr>
          <p:cNvPr id="5" name="Text Box 4"/>
          <p:cNvSpPr txBox="1"/>
          <p:nvPr/>
        </p:nvSpPr>
        <p:spPr>
          <a:xfrm>
            <a:off x="933450" y="1772920"/>
            <a:ext cx="10900410"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sym typeface="+mn-ea"/>
              </a:rPr>
              <a:t>Function are used for divide a large code into module, due to this we can easily debug and maintain the code.</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A function is a block of code which only runs when it is called. You can pass data, known as parameters, into a function.</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q"/>
            </a:pPr>
            <a:r>
              <a:rPr lang="en-US" sz="1600">
                <a:latin typeface="Times New Roman" panose="02020603050405020304" charset="0"/>
                <a:cs typeface="Times New Roman" panose="02020603050405020304" charset="0"/>
              </a:rPr>
              <a:t>Functions are used to perform certain actions, and they are important for reusing code: Define the code once, and use it many times.</a:t>
            </a:r>
            <a:endParaRPr lang="en-US" sz="1600">
              <a:latin typeface="Times New Roman" panose="02020603050405020304" charset="0"/>
              <a:cs typeface="Times New Roman" panose="02020603050405020304" charset="0"/>
            </a:endParaRPr>
          </a:p>
        </p:txBody>
      </p:sp>
      <p:sp>
        <p:nvSpPr>
          <p:cNvPr id="7" name="Text Box 6"/>
          <p:cNvSpPr txBox="1"/>
          <p:nvPr/>
        </p:nvSpPr>
        <p:spPr>
          <a:xfrm>
            <a:off x="933450" y="4184650"/>
            <a:ext cx="9562854" cy="15684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Depending on whether a function is defined by the user or already included in C compilers, </a:t>
            </a:r>
            <a:r>
              <a:rPr lang="en-US" sz="1600" b="1">
                <a:latin typeface="Times New Roman" panose="02020603050405020304" charset="0"/>
                <a:cs typeface="Times New Roman" panose="02020603050405020304" charset="0"/>
              </a:rPr>
              <a:t>There Are Two Types Of Functions In C Programming</a:t>
            </a: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1.Standard library functions or pre-define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2.User defined functions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Rectangle 1"/>
          <p:cNvSpPr/>
          <p:nvPr/>
        </p:nvSpPr>
        <p:spPr>
          <a:xfrm>
            <a:off x="3853544" y="1371600"/>
            <a:ext cx="1922106" cy="5038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Functions</a:t>
            </a:r>
            <a:endParaRPr lang="en-IN" sz="2000">
              <a:solidFill>
                <a:schemeClr val="tx1"/>
              </a:solidFill>
              <a:latin typeface="Times New Roman" panose="02020603050405020304" charset="0"/>
              <a:cs typeface="Times New Roman" panose="02020603050405020304" charset="0"/>
            </a:endParaRPr>
          </a:p>
        </p:txBody>
      </p:sp>
      <p:sp>
        <p:nvSpPr>
          <p:cNvPr id="3" name="Rectangle 2"/>
          <p:cNvSpPr/>
          <p:nvPr/>
        </p:nvSpPr>
        <p:spPr>
          <a:xfrm>
            <a:off x="1673291"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Library Functions</a:t>
            </a:r>
            <a:endParaRPr lang="en-IN" sz="2000">
              <a:solidFill>
                <a:schemeClr val="tx1"/>
              </a:solidFill>
              <a:latin typeface="Times New Roman" panose="02020603050405020304" charset="0"/>
              <a:cs typeface="Times New Roman" panose="02020603050405020304" charset="0"/>
            </a:endParaRPr>
          </a:p>
        </p:txBody>
      </p:sp>
      <p:sp>
        <p:nvSpPr>
          <p:cNvPr id="4" name="Rectangle 3"/>
          <p:cNvSpPr/>
          <p:nvPr/>
        </p:nvSpPr>
        <p:spPr>
          <a:xfrm>
            <a:off x="5775650" y="3094653"/>
            <a:ext cx="1922106" cy="6935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2000">
                <a:solidFill>
                  <a:schemeClr val="tx1"/>
                </a:solidFill>
                <a:latin typeface="Times New Roman" panose="02020603050405020304" charset="0"/>
                <a:cs typeface="Times New Roman" panose="02020603050405020304" charset="0"/>
              </a:rPr>
              <a:t>User Defined Functions</a:t>
            </a:r>
            <a:endParaRPr lang="en-IN" sz="2000">
              <a:solidFill>
                <a:schemeClr val="tx1"/>
              </a:solidFill>
              <a:latin typeface="Times New Roman" panose="02020603050405020304" charset="0"/>
              <a:cs typeface="Times New Roman" panose="02020603050405020304" charset="0"/>
            </a:endParaRPr>
          </a:p>
        </p:txBody>
      </p:sp>
      <p:cxnSp>
        <p:nvCxnSpPr>
          <p:cNvPr id="6" name="Straight Connector 5"/>
          <p:cNvCxnSpPr/>
          <p:nvPr/>
        </p:nvCxnSpPr>
        <p:spPr>
          <a:xfrm flipH="1">
            <a:off x="1828800" y="37882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13890" y="3788410"/>
            <a:ext cx="1905" cy="1393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915887" y="4114800"/>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915887" y="4603102"/>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15887" y="5156718"/>
            <a:ext cx="559837"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2475724" y="3912637"/>
            <a:ext cx="110101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Predefined</a:t>
            </a:r>
            <a:endParaRPr lang="en-IN" sz="1400">
              <a:solidFill>
                <a:schemeClr val="tx1"/>
              </a:solidFill>
              <a:latin typeface="Times New Roman" panose="02020603050405020304" charset="0"/>
              <a:cs typeface="Times New Roman" panose="02020603050405020304" charset="0"/>
            </a:endParaRPr>
          </a:p>
        </p:txBody>
      </p:sp>
      <p:sp>
        <p:nvSpPr>
          <p:cNvPr id="15" name="Rectangle 14"/>
          <p:cNvSpPr/>
          <p:nvPr/>
        </p:nvSpPr>
        <p:spPr>
          <a:xfrm>
            <a:off x="2494386" y="4428930"/>
            <a:ext cx="245377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Declarations inside header files</a:t>
            </a:r>
            <a:endParaRPr lang="en-IN" sz="1400">
              <a:solidFill>
                <a:schemeClr val="tx1"/>
              </a:solidFill>
              <a:latin typeface="Times New Roman" panose="02020603050405020304" charset="0"/>
              <a:cs typeface="Times New Roman" panose="02020603050405020304" charset="0"/>
            </a:endParaRPr>
          </a:p>
        </p:txBody>
      </p:sp>
      <p:sp>
        <p:nvSpPr>
          <p:cNvPr id="16" name="Rectangle 15"/>
          <p:cNvSpPr/>
          <p:nvPr/>
        </p:nvSpPr>
        <p:spPr>
          <a:xfrm>
            <a:off x="2566035" y="4982845"/>
            <a:ext cx="2541905" cy="363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err="1">
                <a:solidFill>
                  <a:schemeClr val="tx1"/>
                </a:solidFill>
                <a:latin typeface="Times New Roman" panose="02020603050405020304" charset="0"/>
                <a:cs typeface="Times New Roman" panose="02020603050405020304" charset="0"/>
                <a:sym typeface="+mn-ea"/>
              </a:rPr>
              <a:t>Eg: Printf ()</a:t>
            </a:r>
            <a:r>
              <a:rPr lang="en-US" altLang="en-IN" sz="1400">
                <a:solidFill>
                  <a:schemeClr val="tx1"/>
                </a:solidFill>
                <a:latin typeface="Times New Roman" panose="02020603050405020304" charset="0"/>
                <a:cs typeface="Times New Roman" panose="02020603050405020304" charset="0"/>
                <a:sym typeface="+mn-ea"/>
              </a:rPr>
              <a:t> , scanf(0</a:t>
            </a:r>
            <a:r>
              <a:rPr lang="en-IN" sz="1400">
                <a:solidFill>
                  <a:schemeClr val="tx1"/>
                </a:solidFill>
                <a:latin typeface="Times New Roman" panose="02020603050405020304" charset="0"/>
                <a:cs typeface="Times New Roman" panose="02020603050405020304" charset="0"/>
                <a:sym typeface="+mn-ea"/>
              </a:rPr>
              <a:t>..etc</a:t>
            </a:r>
            <a:endParaRPr lang="en-IN" sz="1400">
              <a:solidFill>
                <a:schemeClr val="tx1"/>
              </a:solidFill>
              <a:latin typeface="Times New Roman" panose="02020603050405020304" charset="0"/>
              <a:cs typeface="Times New Roman" panose="02020603050405020304" charset="0"/>
            </a:endParaRPr>
          </a:p>
        </p:txBody>
      </p:sp>
      <p:sp>
        <p:nvSpPr>
          <p:cNvPr id="17" name="Rectangle 16"/>
          <p:cNvSpPr/>
          <p:nvPr/>
        </p:nvSpPr>
        <p:spPr>
          <a:xfrm>
            <a:off x="2475723" y="5528387"/>
            <a:ext cx="1377821"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p:txBody>
      </p:sp>
      <p:cxnSp>
        <p:nvCxnSpPr>
          <p:cNvPr id="18" name="Straight Connector 17"/>
          <p:cNvCxnSpPr/>
          <p:nvPr/>
        </p:nvCxnSpPr>
        <p:spPr>
          <a:xfrm flipH="1">
            <a:off x="6096000" y="3788229"/>
            <a:ext cx="0" cy="1194315"/>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96000" y="4295191"/>
            <a:ext cx="55983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96000" y="4982544"/>
            <a:ext cx="559837"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55836" y="4825482"/>
            <a:ext cx="214603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Reduced complexity of program</a:t>
            </a:r>
            <a:endParaRPr lang="en-IN" sz="1400">
              <a:solidFill>
                <a:schemeClr val="tx1"/>
              </a:solidFill>
              <a:latin typeface="Times New Roman" panose="02020603050405020304" charset="0"/>
              <a:cs typeface="Times New Roman" panose="02020603050405020304" charset="0"/>
            </a:endParaRPr>
          </a:p>
        </p:txBody>
      </p:sp>
      <p:sp>
        <p:nvSpPr>
          <p:cNvPr id="23" name="Rectangle 22"/>
          <p:cNvSpPr/>
          <p:nvPr/>
        </p:nvSpPr>
        <p:spPr>
          <a:xfrm>
            <a:off x="6708709" y="4065037"/>
            <a:ext cx="1483569" cy="363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Created by user</a:t>
            </a:r>
            <a:endParaRPr lang="en-IN" sz="1400">
              <a:solidFill>
                <a:schemeClr val="tx1"/>
              </a:solidFill>
              <a:latin typeface="Times New Roman" panose="02020603050405020304" charset="0"/>
              <a:cs typeface="Times New Roman" panose="02020603050405020304" charset="0"/>
            </a:endParaRPr>
          </a:p>
        </p:txBody>
      </p:sp>
      <p:cxnSp>
        <p:nvCxnSpPr>
          <p:cNvPr id="25" name="Straight Arrow Connector 24"/>
          <p:cNvCxnSpPr>
            <a:stCxn id="2" idx="2"/>
            <a:endCxn id="3" idx="0"/>
          </p:cNvCxnSpPr>
          <p:nvPr/>
        </p:nvCxnSpPr>
        <p:spPr>
          <a:xfrm flipH="1">
            <a:off x="2634344" y="1875453"/>
            <a:ext cx="2180253"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 idx="2"/>
            <a:endCxn id="4" idx="0"/>
          </p:cNvCxnSpPr>
          <p:nvPr/>
        </p:nvCxnSpPr>
        <p:spPr>
          <a:xfrm>
            <a:off x="4814597" y="1875453"/>
            <a:ext cx="1922106"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1034415" y="1024890"/>
            <a:ext cx="10123170" cy="23069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nSpc>
                <a:spcPct val="100000"/>
              </a:lnSpc>
              <a:buFont typeface="Wingdings" panose="05000000000000000000" charset="0"/>
              <a:buNone/>
            </a:pPr>
            <a:r>
              <a:rPr lang="en-US">
                <a:latin typeface="Times New Roman" panose="02020603050405020304" charset="0"/>
                <a:cs typeface="Times New Roman" panose="02020603050405020304" charset="0"/>
              </a:rPr>
              <a:t>A function name must begin with an alphabetic letter or the underscore _ character, but the other characters in the name can be chosen from the following groups:</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lower-case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upper-case letter from A to Z</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Any digit from 0 to 9</a:t>
            </a:r>
            <a:endParaRPr lang="en-US">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a:latin typeface="Times New Roman" panose="02020603050405020304" charset="0"/>
                <a:cs typeface="Times New Roman" panose="02020603050405020304" charset="0"/>
              </a:rPr>
              <a:t>The underscore character </a:t>
            </a:r>
            <a:endParaRPr lang="en-US">
              <a:latin typeface="Times New Roman" panose="02020603050405020304" charset="0"/>
              <a:cs typeface="Times New Roman" panose="02020603050405020304" charset="0"/>
            </a:endParaRPr>
          </a:p>
        </p:txBody>
      </p:sp>
      <p:sp>
        <p:nvSpPr>
          <p:cNvPr id="5" name="Text Box 4"/>
          <p:cNvSpPr txBox="1"/>
          <p:nvPr/>
        </p:nvSpPr>
        <p:spPr>
          <a:xfrm>
            <a:off x="1033780" y="3754755"/>
            <a:ext cx="7198360"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The general form of a function definition in C</a:t>
            </a:r>
            <a:endParaRPr lang="en-US" sz="1600" b="1">
              <a:latin typeface="Times New Roman" panose="02020603050405020304" charset="0"/>
              <a:cs typeface="Times New Roman" panose="02020603050405020304" charset="0"/>
            </a:endParaRPr>
          </a:p>
          <a:p>
            <a:pPr algn="just">
              <a:lnSpc>
                <a:spcPct val="150000"/>
              </a:lnSpc>
            </a:pPr>
            <a:endParaRPr lang="en-US" sz="1600" b="1">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return_data_type   function_name(parameter list)</a:t>
            </a:r>
            <a:endParaRPr lang="en-US" sz="1600">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 body of the function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1034415" y="449580"/>
            <a:ext cx="389128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Function naming </a:t>
            </a:r>
            <a:r>
              <a:rPr lang="en-US" sz="2200" b="1">
                <a:latin typeface="Times New Roman" panose="02020603050405020304" charset="0"/>
                <a:cs typeface="Times New Roman" panose="02020603050405020304" charset="0"/>
                <a:sym typeface="+mn-ea"/>
              </a:rPr>
              <a:t>rule </a:t>
            </a:r>
            <a:r>
              <a:rPr lang="en-US" sz="2000" b="1">
                <a:latin typeface="Times New Roman" panose="02020603050405020304" charset="0"/>
                <a:cs typeface="Times New Roman" panose="02020603050405020304" charset="0"/>
                <a:sym typeface="+mn-ea"/>
              </a:rPr>
              <a:t>in c</a:t>
            </a:r>
            <a:endParaRPr lang="en-US" sz="2000" b="1"/>
          </a:p>
        </p:txBody>
      </p:sp>
    </p:spTree>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Text Box 2"/>
          <p:cNvSpPr txBox="1"/>
          <p:nvPr/>
        </p:nvSpPr>
        <p:spPr>
          <a:xfrm>
            <a:off x="767715" y="908685"/>
            <a:ext cx="112807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latin typeface="Times New Roman" panose="02020603050405020304" charset="0"/>
                <a:cs typeface="Times New Roman" panose="02020603050405020304" charset="0"/>
                <a:sym typeface="+mn-ea"/>
              </a:rPr>
              <a:t>Parts of user-defined function in C</a:t>
            </a:r>
            <a:endParaRPr 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declaration     return_Type function_Name(parameter1,parameter2,......);</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call                  function_Name(Argument list);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Function definition            </a:t>
            </a:r>
            <a:r>
              <a:rPr lang="en-US" sz="1600">
                <a:latin typeface="Times New Roman" panose="02020603050405020304" charset="0"/>
                <a:cs typeface="Times New Roman" panose="02020603050405020304" charset="0"/>
                <a:sym typeface="+mn-ea"/>
              </a:rPr>
              <a:t>return_Type function_name(parameter_1, parameter_2,....)</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lvl="7" indent="0" algn="just">
              <a:lnSpc>
                <a:spcPct val="150000"/>
              </a:lnSpc>
              <a:buNone/>
            </a:pPr>
            <a:r>
              <a:rPr lang="en-US" sz="1600">
                <a:solidFill>
                  <a:schemeClr val="accent1">
                    <a:lumMod val="40000"/>
                    <a:lumOff val="60000"/>
                  </a:schemeClr>
                </a:solidFill>
                <a:latin typeface="Times New Roman" panose="02020603050405020304" charset="0"/>
                <a:cs typeface="Times New Roman" panose="02020603050405020304" charset="0"/>
                <a:sym typeface="+mn-ea"/>
              </a:rPr>
              <a:t>//body of the function </a:t>
            </a:r>
            <a:endParaRPr lang="en-US" sz="1600">
              <a:solidFill>
                <a:schemeClr val="accent1">
                  <a:lumMod val="40000"/>
                  <a:lumOff val="60000"/>
                </a:schemeClr>
              </a:solidFill>
              <a:latin typeface="Times New Roman" panose="02020603050405020304" charset="0"/>
              <a:cs typeface="Times New Roman" panose="02020603050405020304" charset="0"/>
            </a:endParaRPr>
          </a:p>
          <a:p>
            <a:pPr lvl="7" indent="0" algn="just">
              <a:lnSpc>
                <a:spcPct val="150000"/>
              </a:lnSpc>
              <a:buNone/>
            </a:pPr>
            <a:r>
              <a:rPr lang="en-US" sz="1600">
                <a:latin typeface="Times New Roman" panose="02020603050405020304" charset="0"/>
                <a:cs typeface="Times New Roman" panose="02020603050405020304" charset="0"/>
                <a:sym typeface="+mn-ea"/>
              </a:rPr>
              <a:t>} </a:t>
            </a:r>
            <a:endParaRPr lang="en-US" sz="1600">
              <a:latin typeface="Times New Roman" panose="02020603050405020304" charset="0"/>
              <a:cs typeface="Times New Roman" panose="02020603050405020304" charset="0"/>
            </a:endParaRPr>
          </a:p>
        </p:txBody>
      </p:sp>
      <p:sp>
        <p:nvSpPr>
          <p:cNvPr id="6" name="Text Box 5"/>
          <p:cNvSpPr txBox="1"/>
          <p:nvPr/>
        </p:nvSpPr>
        <p:spPr>
          <a:xfrm>
            <a:off x="983615" y="3789045"/>
            <a:ext cx="9428480" cy="19380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Types of the user-defined function in C language</a:t>
            </a:r>
            <a:endParaRPr lang="en-US" sz="16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a return value and without argument</a:t>
            </a:r>
            <a:endParaRPr lang="en-US" sz="1600">
              <a:latin typeface="Times New Roman" panose="02020603050405020304" charset="0"/>
              <a:cs typeface="Times New Roman" panose="02020603050405020304" charset="0"/>
              <a:sym typeface="+mn-ea"/>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sym typeface="+mn-ea"/>
              </a:rPr>
              <a:t>function with no return value and with an argument</a:t>
            </a:r>
            <a:endParaRPr lang="en-US" sz="16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ü"/>
            </a:pPr>
            <a:r>
              <a:rPr lang="en-US" sz="1600">
                <a:latin typeface="Times New Roman" panose="02020603050405020304" charset="0"/>
                <a:cs typeface="Times New Roman" panose="02020603050405020304" charset="0"/>
              </a:rPr>
              <a:t>function with no return value and without argument</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02945" y="929640"/>
            <a:ext cx="10477500"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sym typeface="+mn-ea"/>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 int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a = 5 , b = 10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result = add( a , b ) ;               </a:t>
            </a:r>
            <a:r>
              <a:rPr lang="en-US" sz="1600">
                <a:solidFill>
                  <a:schemeClr val="accent1">
                    <a:lumMod val="40000"/>
                    <a:lumOff val="60000"/>
                  </a:schemeClr>
                </a:solidFill>
                <a:latin typeface="Times New Roman" panose="02020603050405020304" charset="0"/>
                <a:cs typeface="Times New Roman" panose="02020603050405020304" charset="0"/>
                <a:sym typeface="+mn-ea"/>
              </a:rPr>
              <a:t> //function call   and actual argument these are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printf( "%d" ,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//function definition</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int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c = a +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//These are formal parameter</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a:t>
            </a:r>
            <a:endParaRPr lang="en-US" sz="1600">
              <a:latin typeface="Times New Roman" panose="02020603050405020304" charset="0"/>
              <a:cs typeface="Times New Roman" panose="02020603050405020304" charset="0"/>
            </a:endParaRPr>
          </a:p>
        </p:txBody>
      </p:sp>
      <p:sp>
        <p:nvSpPr>
          <p:cNvPr id="5" name="Text Box 4"/>
          <p:cNvSpPr txBox="1"/>
          <p:nvPr/>
        </p:nvSpPr>
        <p:spPr>
          <a:xfrm>
            <a:off x="570865" y="314325"/>
            <a:ext cx="791337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1.function with a return value and with an argument</a:t>
            </a:r>
            <a:endParaRPr lang="en-US" sz="2200" b="1"/>
          </a:p>
        </p:txBody>
      </p:sp>
      <p:sp>
        <p:nvSpPr>
          <p:cNvPr id="2" name="Text Box 1"/>
          <p:cNvSpPr txBox="1"/>
          <p:nvPr/>
        </p:nvSpPr>
        <p:spPr>
          <a:xfrm>
            <a:off x="7534275" y="4018280"/>
            <a:ext cx="230632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9620" y="993140"/>
            <a:ext cx="10653395" cy="52622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sym typeface="+mn-ea"/>
              </a:rPr>
              <a:t>int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result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result = add(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add(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 //no argument passing so declare and initilize here only</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return c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8010" y="311785"/>
            <a:ext cx="88074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2.function with a return value and without an argument</a:t>
            </a:r>
            <a:endParaRPr lang="en-US" sz="2200" b="1"/>
          </a:p>
        </p:txBody>
      </p:sp>
      <p:sp>
        <p:nvSpPr>
          <p:cNvPr id="4" name="Text Box 3"/>
          <p:cNvSpPr txBox="1"/>
          <p:nvPr/>
        </p:nvSpPr>
        <p:spPr>
          <a:xfrm>
            <a:off x="9048115" y="4509135"/>
            <a:ext cx="230632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015365" y="1196340"/>
            <a:ext cx="9759315" cy="48926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sym typeface="+mn-ea"/>
              </a:rPr>
              <a:t>void add( int a , int b) ;                </a:t>
            </a:r>
            <a:r>
              <a:rPr lang="en-US" sz="1600">
                <a:solidFill>
                  <a:schemeClr val="accent1">
                    <a:lumMod val="40000"/>
                    <a:lumOff val="60000"/>
                  </a:schemeClr>
                </a:solidFill>
                <a:latin typeface="Times New Roman" panose="02020603050405020304" charset="0"/>
                <a:cs typeface="Times New Roman" panose="02020603050405020304" charset="0"/>
                <a:sym typeface="+mn-ea"/>
              </a:rPr>
              <a:t> //variable name is optional to written</a:t>
            </a:r>
            <a:endParaRPr lang="en-US" sz="1600">
              <a:solidFill>
                <a:schemeClr val="accent1">
                  <a:lumMod val="60000"/>
                  <a:lumOff val="4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int a , int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c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835025" y="651510"/>
            <a:ext cx="77958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3.function without a return value and with an argument</a:t>
            </a:r>
            <a:endParaRPr lang="en-US" sz="2200" b="1"/>
          </a:p>
        </p:txBody>
      </p:sp>
      <p:sp>
        <p:nvSpPr>
          <p:cNvPr id="4" name="Text Box 3"/>
          <p:cNvSpPr txBox="1"/>
          <p:nvPr/>
        </p:nvSpPr>
        <p:spPr>
          <a:xfrm>
            <a:off x="7104380" y="4509135"/>
            <a:ext cx="230632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1333500" y="1429385"/>
            <a:ext cx="9744710" cy="45231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add( ) ;                          </a:t>
            </a:r>
            <a:r>
              <a:rPr lang="en-US" sz="1600">
                <a:solidFill>
                  <a:schemeClr val="accent1">
                    <a:lumMod val="40000"/>
                    <a:lumOff val="60000"/>
                  </a:schemeClr>
                </a:solidFill>
                <a:latin typeface="Times New Roman" panose="02020603050405020304" charset="0"/>
                <a:cs typeface="Times New Roman" panose="02020603050405020304" charset="0"/>
              </a:rPr>
              <a:t>  //function call </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add(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 c ;   </a:t>
            </a:r>
            <a:r>
              <a:rPr lang="en-US" sz="1600">
                <a:solidFill>
                  <a:schemeClr val="accent1">
                    <a:lumMod val="40000"/>
                    <a:lumOff val="60000"/>
                  </a:schemeClr>
                </a:solidFill>
                <a:latin typeface="Times New Roman" panose="02020603050405020304" charset="0"/>
                <a:cs typeface="Times New Roman" panose="02020603050405020304" charset="0"/>
              </a:rPr>
              <a:t>//without return type and no argument pass</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c ) ;     </a:t>
            </a:r>
            <a:r>
              <a:rPr lang="en-US" sz="1600">
                <a:solidFill>
                  <a:schemeClr val="accent1">
                    <a:lumMod val="40000"/>
                    <a:lumOff val="60000"/>
                  </a:schemeClr>
                </a:solidFill>
                <a:latin typeface="Times New Roman" panose="02020603050405020304" charset="0"/>
                <a:cs typeface="Times New Roman" panose="02020603050405020304" charset="0"/>
              </a:rPr>
              <a:t> //without return type so printf in userdefined function only</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1172210" y="563245"/>
            <a:ext cx="791210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a:latin typeface="Times New Roman" panose="02020603050405020304" charset="0"/>
                <a:cs typeface="Times New Roman" panose="02020603050405020304" charset="0"/>
                <a:sym typeface="+mn-ea"/>
              </a:rPr>
              <a:t>4.function without a return value and without an argument</a:t>
            </a:r>
            <a:endParaRPr lang="en-US" sz="2200" b="1"/>
          </a:p>
        </p:txBody>
      </p:sp>
      <p:sp>
        <p:nvSpPr>
          <p:cNvPr id="4" name="Text Box 3"/>
          <p:cNvSpPr txBox="1"/>
          <p:nvPr/>
        </p:nvSpPr>
        <p:spPr>
          <a:xfrm>
            <a:off x="8771890" y="4004945"/>
            <a:ext cx="230632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  15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p:cNvSpPr>
            <a:spLocks noGrp="1"/>
          </p:cNvSpPr>
          <p:nvPr>
            <p:ph idx="1"/>
          </p:nvPr>
        </p:nvSpPr>
        <p:spPr>
          <a:xfrm>
            <a:off x="838200" y="551815"/>
            <a:ext cx="10515600" cy="5625465"/>
          </a:xfrm>
        </p:spPr>
        <p:txBody>
          <a:bodyPr>
            <a:normAutofit lnSpcReduction="10000"/>
          </a:bodyPr>
          <a:lstStyle/>
          <a:p>
            <a:pPr marL="0" indent="0" algn="just">
              <a:lnSpc>
                <a:spcPct val="150000"/>
              </a:lnSpc>
              <a:buNone/>
            </a:pPr>
            <a:r>
              <a:rPr lang="en-US" sz="1600">
                <a:solidFill>
                  <a:srgbClr val="FF0000"/>
                </a:solidFill>
                <a:latin typeface="Times New Roman" panose="02020603050405020304" charset="0"/>
                <a:cs typeface="Times New Roman" panose="02020603050405020304" charset="0"/>
              </a:rPr>
              <a:t>Initialized data segment</a:t>
            </a:r>
            <a:endParaRPr lang="en-US" sz="1600">
              <a:solidFill>
                <a:srgbClr val="FF0000"/>
              </a:solidFill>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An initialized data segment is also known as the data segment.</a:t>
            </a:r>
            <a:endParaRPr lang="en-US" sz="1600">
              <a:latin typeface="Times New Roman" panose="02020603050405020304" charset="0"/>
              <a:cs typeface="Times New Roman" panose="02020603050405020304" charset="0"/>
            </a:endParaRPr>
          </a:p>
          <a:p>
            <a:pPr algn="just">
              <a:lnSpc>
                <a:spcPct val="150000"/>
              </a:lnSpc>
              <a:buFont typeface="Arial" pitchFamily="34" charset="0"/>
              <a:buChar char="•"/>
            </a:pPr>
            <a:r>
              <a:rPr lang="en-US" sz="1600">
                <a:latin typeface="Times New Roman" panose="02020603050405020304" charset="0"/>
                <a:cs typeface="Times New Roman" panose="02020603050405020304" charset="0"/>
              </a:rPr>
              <a:t> A data segment is a virtual address space of a program that contains all the global and static variables which are explicitly initialized by the programmer.</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For example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#include&lt;stdio.h&gt;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char string[] = "Hello world";  </a:t>
            </a:r>
            <a:r>
              <a:rPr lang="en-US" sz="1600">
                <a:solidFill>
                  <a:schemeClr val="accent1">
                    <a:lumMod val="60000"/>
                    <a:lumOff val="40000"/>
                  </a:schemeClr>
                </a:solidFill>
                <a:latin typeface="Times New Roman" panose="02020603050405020304" charset="0"/>
                <a:cs typeface="Times New Roman" panose="02020603050405020304" charset="0"/>
              </a:rPr>
              <a:t>// global variable stored in initialized data segment.</a:t>
            </a: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static int i = 90;                     </a:t>
            </a:r>
            <a:r>
              <a:rPr lang="en-US" sz="1600">
                <a:solidFill>
                  <a:schemeClr val="accent1">
                    <a:lumMod val="60000"/>
                    <a:lumOff val="40000"/>
                  </a:schemeClr>
                </a:solidFill>
                <a:latin typeface="Times New Roman" panose="02020603050405020304" charset="0"/>
                <a:cs typeface="Times New Roman" panose="02020603050405020304" charset="0"/>
              </a:rPr>
              <a:t>// static variable stored in initialized data segment. </a:t>
            </a:r>
            <a:endParaRPr lang="en-US" sz="1600">
              <a:solidFill>
                <a:schemeClr val="accent1">
                  <a:lumMod val="60000"/>
                  <a:lumOff val="40000"/>
                </a:schemeClr>
              </a:solidFill>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   return 0;   </a:t>
            </a:r>
            <a:endParaRPr lang="en-US" sz="1600">
              <a:latin typeface="Times New Roman" panose="02020603050405020304" charset="0"/>
              <a:cs typeface="Times New Roman" panose="02020603050405020304" charset="0"/>
            </a:endParaRPr>
          </a:p>
          <a:p>
            <a:pPr marL="0" indent="0" algn="just">
              <a:lnSpc>
                <a:spcPct val="150000"/>
              </a:lnSpc>
              <a:buFont typeface="Arial" pitchFamily="34" charset="0"/>
              <a:buNone/>
            </a:pPr>
            <a:r>
              <a:rPr lang="en-US" sz="1600">
                <a:latin typeface="Times New Roman" panose="02020603050405020304" charset="0"/>
                <a:cs typeface="Times New Roman" panose="02020603050405020304" charset="0"/>
              </a:rPr>
              <a:t>}</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911225" y="548640"/>
            <a:ext cx="8539480" cy="1198880"/>
          </a:xfrm>
          <a:prstGeom prst="rect">
            <a:avLst/>
          </a:prstGeom>
          <a:noFill/>
        </p:spPr>
        <p:txBody>
          <a:bodyPr wrap="square"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There are two methods to pass the data into the function in C language</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1.Call by value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2.Call by reference.</a:t>
            </a:r>
            <a:endParaRPr lang="en-US" sz="1600">
              <a:latin typeface="Times New Roman" panose="02020603050405020304" charset="0"/>
              <a:cs typeface="Times New Roman" panose="02020603050405020304" charset="0"/>
            </a:endParaRPr>
          </a:p>
        </p:txBody>
      </p:sp>
      <p:sp>
        <p:nvSpPr>
          <p:cNvPr id="5" name="Text Box 4"/>
          <p:cNvSpPr txBox="1"/>
          <p:nvPr/>
        </p:nvSpPr>
        <p:spPr>
          <a:xfrm>
            <a:off x="735330" y="2204720"/>
            <a:ext cx="10720705" cy="30460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value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the value of the actual parameters is copied into the formal parameters. In other words, we can say that the value of the variable is used in the function call in the call by value method.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method, we can not modify the value of the actual parameter by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value, different memory is allocated for actual and formal parameters since the value of the actual parameter is copied into the formal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actual parameter is the argument which is used in the function call whereas formal  parameter is the argument which is used in the function definition.</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Text Box 5"/>
          <p:cNvSpPr txBox="1"/>
          <p:nvPr/>
        </p:nvSpPr>
        <p:spPr>
          <a:xfrm>
            <a:off x="937895" y="151908"/>
            <a:ext cx="427956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latin typeface="Times New Roman" panose="02020603050405020304" charset="0"/>
                <a:cs typeface="Times New Roman" panose="02020603050405020304" charset="0"/>
              </a:rPr>
              <a:t>Call By Value Flow Chart</a:t>
            </a:r>
            <a:endParaRPr lang="en-US" b="1">
              <a:latin typeface="Times New Roman" panose="02020603050405020304" charset="0"/>
              <a:cs typeface="Times New Roman" panose="02020603050405020304" charset="0"/>
            </a:endParaRPr>
          </a:p>
        </p:txBody>
      </p:sp>
      <p:sp>
        <p:nvSpPr>
          <p:cNvPr id="2" name="Oval 1"/>
          <p:cNvSpPr/>
          <p:nvPr/>
        </p:nvSpPr>
        <p:spPr>
          <a:xfrm>
            <a:off x="3489648" y="1007707"/>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3" name="Oval 2"/>
          <p:cNvSpPr/>
          <p:nvPr/>
        </p:nvSpPr>
        <p:spPr>
          <a:xfrm>
            <a:off x="3489648" y="3688702"/>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7398721" y="5837404"/>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3118646" y="1752585"/>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Read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3122642" y="273854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Swap(A,B)</a:t>
            </a: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7037051" y="2753135"/>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t>
            </a:r>
            <a:r>
              <a:rPr lang="en-US" altLang="en-IN" sz="1400">
                <a:solidFill>
                  <a:schemeClr val="tx1"/>
                </a:solidFill>
                <a:latin typeface="Times New Roman" panose="02020603050405020304" charset="0"/>
                <a:cs typeface="Times New Roman" panose="02020603050405020304" charset="0"/>
              </a:rPr>
              <a:t>a</a:t>
            </a:r>
            <a:r>
              <a:rPr lang="en-IN" sz="1400">
                <a:solidFill>
                  <a:schemeClr val="tx1"/>
                </a:solidFill>
                <a:latin typeface="Times New Roman" panose="02020603050405020304" charset="0"/>
                <a:cs typeface="Times New Roman" panose="02020603050405020304" charset="0"/>
              </a:rPr>
              <a:t> , int </a:t>
            </a:r>
            <a:r>
              <a:rPr lang="en-US" altLang="en-IN" sz="1400">
                <a:solidFill>
                  <a:schemeClr val="tx1"/>
                </a:solidFill>
                <a:latin typeface="Times New Roman" panose="02020603050405020304" charset="0"/>
                <a:cs typeface="Times New Roman" panose="02020603050405020304" charset="0"/>
              </a:rPr>
              <a:t>b</a:t>
            </a:r>
            <a:r>
              <a:rPr lang="en-IN" sz="1400">
                <a:solidFill>
                  <a:schemeClr val="tx1"/>
                </a:solidFill>
                <a:latin typeface="Times New Roman" panose="02020603050405020304" charset="0"/>
                <a:cs typeface="Times New Roman" panose="02020603050405020304" charset="0"/>
              </a:rPr>
              <a:t>)</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7008933" y="3670841"/>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7008933" y="4870654"/>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t>
            </a:r>
            <a:r>
              <a:rPr lang="en-US" altLang="en-IN" sz="1400">
                <a:solidFill>
                  <a:schemeClr val="tx1"/>
                </a:solidFill>
                <a:latin typeface="Times New Roman" panose="02020603050405020304" charset="0"/>
                <a:cs typeface="Times New Roman" panose="02020603050405020304" charset="0"/>
              </a:rPr>
              <a:t>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a:t>
            </a:r>
            <a:r>
              <a:rPr lang="en-US" altLang="en-IN" sz="1400">
                <a:solidFill>
                  <a:schemeClr val="tx1"/>
                </a:solidFill>
                <a:latin typeface="Times New Roman" panose="02020603050405020304" charset="0"/>
                <a:cs typeface="Times New Roman" panose="02020603050405020304" charset="0"/>
              </a:rPr>
              <a:t>f</a:t>
            </a:r>
            <a:r>
              <a:rPr lang="en-IN" sz="1400">
                <a:solidFill>
                  <a:schemeClr val="tx1"/>
                </a:solidFill>
                <a:latin typeface="Times New Roman" panose="02020603050405020304" charset="0"/>
                <a:cs typeface="Times New Roman" panose="02020603050405020304" charset="0"/>
              </a:rPr>
              <a:t> </a:t>
            </a:r>
            <a:r>
              <a:rPr lang="en-US" altLang="en-IN" sz="1400">
                <a:solidFill>
                  <a:schemeClr val="tx1"/>
                </a:solidFill>
                <a:latin typeface="Times New Roman" panose="02020603050405020304" charset="0"/>
                <a:cs typeface="Times New Roman" panose="02020603050405020304" charset="0"/>
              </a:rPr>
              <a:t>b</a:t>
            </a:r>
            <a:endParaRPr lang="en-US" altLang="en-IN" sz="1400">
              <a:solidFill>
                <a:schemeClr val="tx1"/>
              </a:solidFill>
              <a:latin typeface="Times New Roman" panose="02020603050405020304" charset="0"/>
              <a:cs typeface="Times New Roman" panose="02020603050405020304" charset="0"/>
            </a:endParaRPr>
          </a:p>
        </p:txBody>
      </p:sp>
      <p:cxnSp>
        <p:nvCxnSpPr>
          <p:cNvPr id="18" name="Straight Arrow Connector 17"/>
          <p:cNvCxnSpPr>
            <a:stCxn id="2" idx="4"/>
          </p:cNvCxnSpPr>
          <p:nvPr/>
        </p:nvCxnSpPr>
        <p:spPr>
          <a:xfrm flipH="1">
            <a:off x="4244541" y="1468082"/>
            <a:ext cx="9331" cy="284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2"/>
            <a:endCxn id="8" idx="0"/>
          </p:cNvCxnSpPr>
          <p:nvPr/>
        </p:nvCxnSpPr>
        <p:spPr>
          <a:xfrm>
            <a:off x="4244541" y="227817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8" idx="2"/>
            <a:endCxn id="3" idx="0"/>
          </p:cNvCxnSpPr>
          <p:nvPr/>
        </p:nvCxnSpPr>
        <p:spPr>
          <a:xfrm>
            <a:off x="4248537" y="3198924"/>
            <a:ext cx="5335" cy="489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8125496" y="321655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8134826" y="4429470"/>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8162945" y="535402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1"/>
          </p:cNvCxnSpPr>
          <p:nvPr/>
        </p:nvCxnSpPr>
        <p:spPr>
          <a:xfrm flipH="1" flipV="1">
            <a:off x="5370435" y="2968736"/>
            <a:ext cx="1666616" cy="1458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758190" y="784225"/>
            <a:ext cx="1001649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int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10 , b = 20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swap:a=%d\tb=%d" , a , b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
        <p:nvSpPr>
          <p:cNvPr id="5" name="Text Box 4"/>
          <p:cNvSpPr txBox="1"/>
          <p:nvPr/>
        </p:nvSpPr>
        <p:spPr>
          <a:xfrm>
            <a:off x="758190" y="316865"/>
            <a:ext cx="807148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sym typeface="+mn-ea"/>
              </a:rPr>
              <a:t>Swap two number using call by value</a:t>
            </a:r>
            <a:endParaRPr lang="en-US" sz="2000" b="1">
              <a:latin typeface="Times New Roman" panose="02020603050405020304" charset="0"/>
              <a:cs typeface="Times New Roman" panose="02020603050405020304" charset="0"/>
              <a:sym typeface="+mn-ea"/>
            </a:endParaRPr>
          </a:p>
        </p:txBody>
      </p:sp>
      <p:sp>
        <p:nvSpPr>
          <p:cNvPr id="2" name="Text Box 1"/>
          <p:cNvSpPr txBox="1"/>
          <p:nvPr/>
        </p:nvSpPr>
        <p:spPr>
          <a:xfrm>
            <a:off x="7104380" y="4509135"/>
            <a:ext cx="341884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10 20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20 10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85190" y="501015"/>
            <a:ext cx="10556875" cy="26765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just">
              <a:lnSpc>
                <a:spcPct val="150000"/>
              </a:lnSpc>
              <a:buFont typeface="Wingdings" panose="05000000000000000000" charset="0"/>
              <a:buNone/>
            </a:pPr>
            <a:r>
              <a:rPr lang="en-US" sz="1600" b="1">
                <a:solidFill>
                  <a:srgbClr val="FF0000"/>
                </a:solidFill>
                <a:latin typeface="Times New Roman" panose="02020603050405020304" charset="0"/>
                <a:cs typeface="Times New Roman" panose="02020603050405020304" charset="0"/>
              </a:rPr>
              <a:t>Call by reference in C</a:t>
            </a:r>
            <a:endParaRPr lang="en-US" sz="1600" b="1">
              <a:solidFill>
                <a:srgbClr val="FF0000"/>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address of the variable is passed into the function call as the actual parameter.</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The value of the actual parameters can be modified by changing the formal parameters since the address of the actual parameters is passed.</a:t>
            </a:r>
            <a:endParaRPr 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Ø"/>
            </a:pPr>
            <a:r>
              <a:rPr lang="en-US" sz="1600">
                <a:latin typeface="Times New Roman" panose="02020603050405020304" charset="0"/>
                <a:cs typeface="Times New Roman" panose="02020603050405020304" charset="0"/>
              </a:rPr>
              <a:t> In call by reference, the memory allocation is similar for both formal parameters and actual parameters. All the operations in the function are performed on the value stored at the address of the actual </a:t>
            </a:r>
            <a:r>
              <a:rPr lang="en-US" sz="1600">
                <a:latin typeface="Times New Roman" panose="02020603050405020304" charset="0"/>
                <a:cs typeface="Times New Roman" panose="02020603050405020304" charset="0"/>
                <a:sym typeface="+mn-ea"/>
              </a:rPr>
              <a:t>parameters,    </a:t>
            </a:r>
            <a:r>
              <a:rPr lang="en-US" sz="1600">
                <a:latin typeface="Times New Roman" panose="02020603050405020304" charset="0"/>
                <a:cs typeface="Times New Roman" panose="02020603050405020304" charset="0"/>
              </a:rPr>
              <a:t>and the modified value gets stored at the same address.</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3"/>
          <p:cNvSpPr>
            <a:spLocks noGrp="1"/>
          </p:cNvSpPr>
          <p:nvPr>
            <p:ph type="title"/>
          </p:nvPr>
        </p:nvSpPr>
        <p:spPr>
          <a:xfrm>
            <a:off x="661035" y="96662"/>
            <a:ext cx="4460240" cy="645795"/>
          </a:xfrm>
        </p:spPr>
        <p:txBody>
          <a:bodyPr>
            <a:normAutofit/>
          </a:bodyPr>
          <a:lstStyle/>
          <a:p>
            <a:r>
              <a:rPr lang="en-US" sz="2400" b="1">
                <a:solidFill>
                  <a:schemeClr val="tx1"/>
                </a:solidFill>
                <a:latin typeface="Times New Roman" panose="02020603050405020304" charset="0"/>
                <a:cs typeface="Times New Roman" panose="02020603050405020304" charset="0"/>
              </a:rPr>
              <a:t>Call by referance flow chart</a:t>
            </a:r>
            <a:endParaRPr lang="en-US" sz="2400" b="1">
              <a:solidFill>
                <a:schemeClr val="tx1"/>
              </a:solidFill>
              <a:latin typeface="Times New Roman" panose="02020603050405020304" charset="0"/>
              <a:cs typeface="Times New Roman" panose="02020603050405020304" charset="0"/>
            </a:endParaRPr>
          </a:p>
        </p:txBody>
      </p:sp>
      <p:sp>
        <p:nvSpPr>
          <p:cNvPr id="3" name="Oval 2"/>
          <p:cNvSpPr/>
          <p:nvPr/>
        </p:nvSpPr>
        <p:spPr>
          <a:xfrm>
            <a:off x="2192455" y="1047513"/>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Start</a:t>
            </a:r>
            <a:endParaRPr lang="en-IN" sz="1400">
              <a:solidFill>
                <a:schemeClr val="tx1"/>
              </a:solidFill>
              <a:latin typeface="Times New Roman" panose="02020603050405020304" charset="0"/>
              <a:cs typeface="Times New Roman" panose="02020603050405020304" charset="0"/>
            </a:endParaRPr>
          </a:p>
        </p:txBody>
      </p:sp>
      <p:sp>
        <p:nvSpPr>
          <p:cNvPr id="5" name="Oval 4"/>
          <p:cNvSpPr/>
          <p:nvPr/>
        </p:nvSpPr>
        <p:spPr>
          <a:xfrm>
            <a:off x="2192684" y="4989795"/>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End</a:t>
            </a:r>
            <a:endParaRPr lang="en-IN" sz="1400">
              <a:solidFill>
                <a:schemeClr val="tx1"/>
              </a:solidFill>
              <a:latin typeface="Times New Roman" panose="02020603050405020304" charset="0"/>
              <a:cs typeface="Times New Roman" panose="02020603050405020304" charset="0"/>
            </a:endParaRPr>
          </a:p>
        </p:txBody>
      </p:sp>
      <p:sp>
        <p:nvSpPr>
          <p:cNvPr id="6" name="Oval 5"/>
          <p:cNvSpPr/>
          <p:nvPr/>
        </p:nvSpPr>
        <p:spPr>
          <a:xfrm>
            <a:off x="6092445" y="6085689"/>
            <a:ext cx="1528448" cy="4603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Return</a:t>
            </a:r>
            <a:endParaRPr lang="en-IN" sz="1400">
              <a:solidFill>
                <a:schemeClr val="tx1"/>
              </a:solidFill>
              <a:latin typeface="Times New Roman" panose="02020603050405020304" charset="0"/>
              <a:cs typeface="Times New Roman" panose="02020603050405020304" charset="0"/>
            </a:endParaRPr>
          </a:p>
        </p:txBody>
      </p:sp>
      <p:sp>
        <p:nvSpPr>
          <p:cNvPr id="7" name="Rectangle 6"/>
          <p:cNvSpPr/>
          <p:nvPr/>
        </p:nvSpPr>
        <p:spPr>
          <a:xfrm>
            <a:off x="1812370" y="1904400"/>
            <a:ext cx="2251789" cy="6220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int *p,*q</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p</a:t>
            </a:r>
            <a:r>
              <a:rPr lang="en-IN" sz="1400">
                <a:solidFill>
                  <a:schemeClr val="tx1"/>
                </a:solidFill>
                <a:latin typeface="Times New Roman" panose="02020603050405020304" charset="0"/>
                <a:cs typeface="Times New Roman" panose="02020603050405020304" charset="0"/>
              </a:rPr>
              <a:t>=&amp;a</a:t>
            </a:r>
            <a:endParaRPr lang="en-IN" sz="1400">
              <a:solidFill>
                <a:schemeClr val="tx1"/>
              </a:solidFill>
              <a:latin typeface="Times New Roman" panose="02020603050405020304" charset="0"/>
              <a:cs typeface="Times New Roman" panose="02020603050405020304" charset="0"/>
            </a:endParaRPr>
          </a:p>
          <a:p>
            <a:pPr algn="ctr"/>
            <a:r>
              <a:rPr lang="en-US" altLang="en-IN" sz="1400">
                <a:solidFill>
                  <a:schemeClr val="tx1"/>
                </a:solidFill>
                <a:latin typeface="Times New Roman" panose="02020603050405020304" charset="0"/>
                <a:cs typeface="Times New Roman" panose="02020603050405020304" charset="0"/>
              </a:rPr>
              <a:t>q</a:t>
            </a:r>
            <a:r>
              <a:rPr lang="en-IN" sz="1400">
                <a:solidFill>
                  <a:schemeClr val="tx1"/>
                </a:solidFill>
                <a:latin typeface="Times New Roman" panose="02020603050405020304" charset="0"/>
                <a:cs typeface="Times New Roman" panose="02020603050405020304" charset="0"/>
              </a:rPr>
              <a:t>=&amp;b</a:t>
            </a:r>
            <a:endParaRPr lang="en-IN" sz="1400">
              <a:solidFill>
                <a:schemeClr val="tx1"/>
              </a:solidFill>
              <a:latin typeface="Times New Roman" panose="02020603050405020304" charset="0"/>
              <a:cs typeface="Times New Roman" panose="02020603050405020304" charset="0"/>
            </a:endParaRPr>
          </a:p>
        </p:txBody>
      </p:sp>
      <p:sp>
        <p:nvSpPr>
          <p:cNvPr id="8" name="Rectangle 7"/>
          <p:cNvSpPr/>
          <p:nvPr/>
        </p:nvSpPr>
        <p:spPr>
          <a:xfrm>
            <a:off x="1812370" y="2986833"/>
            <a:ext cx="2251789" cy="52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p</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Read </a:t>
            </a:r>
            <a:r>
              <a:rPr lang="en-US" altLang="en-IN" sz="1400">
                <a:solidFill>
                  <a:schemeClr val="tx1"/>
                </a:solidFill>
                <a:latin typeface="Times New Roman" panose="02020603050405020304" charset="0"/>
                <a:cs typeface="Times New Roman" panose="02020603050405020304" charset="0"/>
              </a:rPr>
              <a:t>q</a:t>
            </a:r>
            <a:endParaRPr lang="en-IN" sz="1400">
              <a:solidFill>
                <a:schemeClr val="tx1"/>
              </a:solidFill>
              <a:latin typeface="Times New Roman" panose="02020603050405020304" charset="0"/>
              <a:cs typeface="Times New Roman" panose="02020603050405020304" charset="0"/>
            </a:endParaRPr>
          </a:p>
          <a:p>
            <a:pPr algn="ctr"/>
            <a:endParaRPr lang="en-IN" sz="1400">
              <a:solidFill>
                <a:schemeClr val="tx1"/>
              </a:solidFill>
              <a:latin typeface="Times New Roman" panose="02020603050405020304" charset="0"/>
              <a:cs typeface="Times New Roman" panose="02020603050405020304" charset="0"/>
            </a:endParaRPr>
          </a:p>
        </p:txBody>
      </p:sp>
      <p:sp>
        <p:nvSpPr>
          <p:cNvPr id="9" name="Rectangle 8"/>
          <p:cNvSpPr/>
          <p:nvPr/>
        </p:nvSpPr>
        <p:spPr>
          <a:xfrm>
            <a:off x="5730775" y="3001420"/>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Swap(int *a , int *b)</a:t>
            </a:r>
            <a:endParaRPr lang="en-IN" sz="1400">
              <a:solidFill>
                <a:schemeClr val="tx1"/>
              </a:solidFill>
              <a:latin typeface="Times New Roman" panose="02020603050405020304" charset="0"/>
              <a:cs typeface="Times New Roman" panose="02020603050405020304" charset="0"/>
            </a:endParaRPr>
          </a:p>
        </p:txBody>
      </p:sp>
      <p:sp>
        <p:nvSpPr>
          <p:cNvPr id="10" name="Rectangle 9"/>
          <p:cNvSpPr/>
          <p:nvPr/>
        </p:nvSpPr>
        <p:spPr>
          <a:xfrm>
            <a:off x="5702657" y="3919126"/>
            <a:ext cx="2251789" cy="7200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Temp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a=b</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b=temp</a:t>
            </a:r>
            <a:endParaRPr lang="en-IN" sz="1400">
              <a:solidFill>
                <a:schemeClr val="tx1"/>
              </a:solidFill>
              <a:latin typeface="Times New Roman" panose="02020603050405020304" charset="0"/>
              <a:cs typeface="Times New Roman" panose="02020603050405020304" charset="0"/>
            </a:endParaRPr>
          </a:p>
        </p:txBody>
      </p:sp>
      <p:sp>
        <p:nvSpPr>
          <p:cNvPr id="11" name="Rectangle 10"/>
          <p:cNvSpPr/>
          <p:nvPr/>
        </p:nvSpPr>
        <p:spPr>
          <a:xfrm>
            <a:off x="5702657" y="5118939"/>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Printf a</a:t>
            </a:r>
            <a:endParaRPr lang="en-IN" sz="1400">
              <a:solidFill>
                <a:schemeClr val="tx1"/>
              </a:solidFill>
              <a:latin typeface="Times New Roman" panose="02020603050405020304" charset="0"/>
              <a:cs typeface="Times New Roman" panose="02020603050405020304" charset="0"/>
            </a:endParaRPr>
          </a:p>
          <a:p>
            <a:pPr algn="ctr"/>
            <a:r>
              <a:rPr lang="en-IN" sz="1400">
                <a:solidFill>
                  <a:schemeClr val="tx1"/>
                </a:solidFill>
                <a:latin typeface="Times New Roman" panose="02020603050405020304" charset="0"/>
                <a:cs typeface="Times New Roman" panose="02020603050405020304" charset="0"/>
              </a:rPr>
              <a:t>Print b</a:t>
            </a:r>
            <a:endParaRPr lang="en-IN" sz="1400">
              <a:solidFill>
                <a:schemeClr val="tx1"/>
              </a:solidFill>
              <a:latin typeface="Times New Roman" panose="02020603050405020304" charset="0"/>
              <a:cs typeface="Times New Roman" panose="02020603050405020304" charset="0"/>
            </a:endParaRPr>
          </a:p>
        </p:txBody>
      </p:sp>
      <p:cxnSp>
        <p:nvCxnSpPr>
          <p:cNvPr id="12" name="Straight Arrow Connector 11"/>
          <p:cNvCxnSpPr/>
          <p:nvPr/>
        </p:nvCxnSpPr>
        <p:spPr>
          <a:xfrm flipH="1">
            <a:off x="2938264" y="1507888"/>
            <a:ext cx="0" cy="396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2"/>
            <a:endCxn id="8" idx="0"/>
          </p:cNvCxnSpPr>
          <p:nvPr/>
        </p:nvCxnSpPr>
        <p:spPr>
          <a:xfrm flipH="1">
            <a:off x="2938265" y="2526459"/>
            <a:ext cx="0" cy="460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22" idx="2"/>
            <a:endCxn id="5" idx="0"/>
          </p:cNvCxnSpPr>
          <p:nvPr/>
        </p:nvCxnSpPr>
        <p:spPr>
          <a:xfrm flipH="1">
            <a:off x="2956908" y="4519373"/>
            <a:ext cx="0" cy="47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819220" y="3464839"/>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8550" y="4677755"/>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856669" y="5602314"/>
            <a:ext cx="3996" cy="460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1"/>
            <a:endCxn id="22" idx="3"/>
          </p:cNvCxnSpPr>
          <p:nvPr/>
        </p:nvCxnSpPr>
        <p:spPr>
          <a:xfrm flipH="1">
            <a:off x="4082802" y="3231608"/>
            <a:ext cx="1647973" cy="10575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831013" y="4058998"/>
            <a:ext cx="2251789" cy="460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Arial"/>
                <a:ea typeface="+mn-ea"/>
                <a:cs typeface="+mn-cs"/>
              </a:defRPr>
            </a:lvl1pPr>
            <a:lvl2pPr marL="457200" algn="l" defTabSz="457200" rtl="0" eaLnBrk="1" latinLnBrk="0" hangingPunct="1">
              <a:defRPr sz="1800" kern="1200">
                <a:solidFill>
                  <a:srgbClr val="FFFFFF"/>
                </a:solidFill>
                <a:latin typeface="Arial"/>
                <a:ea typeface="+mn-ea"/>
                <a:cs typeface="+mn-cs"/>
              </a:defRPr>
            </a:lvl2pPr>
            <a:lvl3pPr marL="914400" algn="l" defTabSz="457200" rtl="0" eaLnBrk="1" latinLnBrk="0" hangingPunct="1">
              <a:defRPr sz="1800" kern="1200">
                <a:solidFill>
                  <a:srgbClr val="FFFFFF"/>
                </a:solidFill>
                <a:latin typeface="Arial"/>
                <a:ea typeface="+mn-ea"/>
                <a:cs typeface="+mn-cs"/>
              </a:defRPr>
            </a:lvl3pPr>
            <a:lvl4pPr marL="1371600" algn="l" defTabSz="457200" rtl="0" eaLnBrk="1" latinLnBrk="0" hangingPunct="1">
              <a:defRPr sz="1800" kern="1200">
                <a:solidFill>
                  <a:srgbClr val="FFFFFF"/>
                </a:solidFill>
                <a:latin typeface="Arial"/>
                <a:ea typeface="+mn-ea"/>
                <a:cs typeface="+mn-cs"/>
              </a:defRPr>
            </a:lvl4pPr>
            <a:lvl5pPr marL="1828800" algn="l" defTabSz="457200" rtl="0" eaLnBrk="1" latinLnBrk="0" hangingPunct="1">
              <a:defRPr sz="1800" kern="1200">
                <a:solidFill>
                  <a:srgbClr val="FFFFFF"/>
                </a:solidFill>
                <a:latin typeface="Arial"/>
                <a:ea typeface="+mn-ea"/>
                <a:cs typeface="+mn-cs"/>
              </a:defRPr>
            </a:lvl5pPr>
            <a:lvl6pPr marL="2286000" algn="l" defTabSz="457200" rtl="0" eaLnBrk="1" latinLnBrk="0" hangingPunct="1">
              <a:defRPr sz="1800" kern="1200">
                <a:solidFill>
                  <a:srgbClr val="FFFFFF"/>
                </a:solidFill>
                <a:latin typeface="Arial"/>
                <a:ea typeface="+mn-ea"/>
                <a:cs typeface="+mn-cs"/>
              </a:defRPr>
            </a:lvl6pPr>
            <a:lvl7pPr marL="2743200" algn="l" defTabSz="457200" rtl="0" eaLnBrk="1" latinLnBrk="0" hangingPunct="1">
              <a:defRPr sz="1800" kern="1200">
                <a:solidFill>
                  <a:srgbClr val="FFFFFF"/>
                </a:solidFill>
                <a:latin typeface="Arial"/>
                <a:ea typeface="+mn-ea"/>
                <a:cs typeface="+mn-cs"/>
              </a:defRPr>
            </a:lvl7pPr>
            <a:lvl8pPr marL="3200400" algn="l" defTabSz="457200" rtl="0" eaLnBrk="1" latinLnBrk="0" hangingPunct="1">
              <a:defRPr sz="1800" kern="1200">
                <a:solidFill>
                  <a:srgbClr val="FFFFFF"/>
                </a:solidFill>
                <a:latin typeface="Arial"/>
                <a:ea typeface="+mn-ea"/>
                <a:cs typeface="+mn-cs"/>
              </a:defRPr>
            </a:lvl8pPr>
            <a:lvl9pPr marL="3657600" algn="l" defTabSz="457200" rtl="0" eaLnBrk="1" latinLnBrk="0" hangingPunct="1">
              <a:defRPr sz="1800" kern="1200">
                <a:solidFill>
                  <a:srgbClr val="FFFFFF"/>
                </a:solidFill>
                <a:latin typeface="Arial"/>
                <a:ea typeface="+mn-ea"/>
                <a:cs typeface="+mn-cs"/>
              </a:defRPr>
            </a:lvl9pPr>
          </a:lstStyle>
          <a:p>
            <a:pPr algn="ctr"/>
            <a:r>
              <a:rPr lang="en-IN" sz="1400">
                <a:solidFill>
                  <a:schemeClr val="tx1"/>
                </a:solidFill>
                <a:latin typeface="Times New Roman" panose="02020603050405020304" charset="0"/>
                <a:cs typeface="Times New Roman" panose="02020603050405020304" charset="0"/>
              </a:rPr>
              <a:t>Swap(p,q)</a:t>
            </a:r>
            <a:endParaRPr lang="en-IN" sz="1400">
              <a:solidFill>
                <a:schemeClr val="tx1"/>
              </a:solidFill>
              <a:latin typeface="Times New Roman" panose="02020603050405020304" charset="0"/>
              <a:cs typeface="Times New Roman" panose="02020603050405020304" charset="0"/>
            </a:endParaRPr>
          </a:p>
        </p:txBody>
      </p:sp>
      <p:cxnSp>
        <p:nvCxnSpPr>
          <p:cNvPr id="26" name="Straight Arrow Connector 25"/>
          <p:cNvCxnSpPr>
            <a:stCxn id="8" idx="2"/>
          </p:cNvCxnSpPr>
          <p:nvPr/>
        </p:nvCxnSpPr>
        <p:spPr>
          <a:xfrm>
            <a:off x="2938265" y="3512422"/>
            <a:ext cx="11562" cy="53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991870" y="585470"/>
            <a:ext cx="108064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 int * , int *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5 , b =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printf("before swap a=%d\tb=%d\n",a,b);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swap(&amp;a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swap(int  *a , int  *b)</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temp;</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temp = *a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 = temp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printf("%d\t%d\n" , &amp;a , &amp;b)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printf("after swap a=%d\tb=%d"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904240" y="248285"/>
            <a:ext cx="5761355" cy="3987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Times New Roman" panose="02020603050405020304" charset="0"/>
                <a:cs typeface="Times New Roman" panose="02020603050405020304" charset="0"/>
              </a:rPr>
              <a:t>Swap two number using call by referance</a:t>
            </a:r>
            <a:endParaRPr lang="en-US" sz="2000" b="1">
              <a:latin typeface="Times New Roman" panose="02020603050405020304" charset="0"/>
              <a:cs typeface="Times New Roman" panose="02020603050405020304" charset="0"/>
            </a:endParaRPr>
          </a:p>
        </p:txBody>
      </p:sp>
      <p:sp>
        <p:nvSpPr>
          <p:cNvPr id="4" name="Text Box 3"/>
          <p:cNvSpPr txBox="1"/>
          <p:nvPr/>
        </p:nvSpPr>
        <p:spPr>
          <a:xfrm>
            <a:off x="7104380" y="4509135"/>
            <a:ext cx="3418840" cy="15684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Before swapping : 5 10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After swapping :  10 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ext Box 3"/>
          <p:cNvSpPr txBox="1"/>
          <p:nvPr/>
        </p:nvSpPr>
        <p:spPr>
          <a:xfrm>
            <a:off x="845820" y="619125"/>
            <a:ext cx="10704830" cy="63696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sum(int a[]);                              </a:t>
            </a:r>
            <a:r>
              <a:rPr lang="en-US" sz="1600">
                <a:solidFill>
                  <a:schemeClr val="accent1">
                    <a:lumMod val="40000"/>
                    <a:lumOff val="60000"/>
                  </a:schemeClr>
                </a:solidFill>
                <a:latin typeface="Times New Roman" panose="02020603050405020304" charset="0"/>
                <a:cs typeface="Times New Roman" panose="02020603050405020304" charset="0"/>
              </a:rPr>
              <a:t>   //function definition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 ] = { 2 , 3 , 5 , 6 } , result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result = sum( a ) ;                         </a:t>
            </a:r>
            <a:r>
              <a:rPr lang="en-US" sz="1600">
                <a:solidFill>
                  <a:schemeClr val="accent1">
                    <a:lumMod val="40000"/>
                    <a:lumOff val="60000"/>
                  </a:schemeClr>
                </a:solidFill>
                <a:latin typeface="Times New Roman" panose="02020603050405020304" charset="0"/>
                <a:cs typeface="Times New Roman" panose="02020603050405020304" charset="0"/>
              </a:rPr>
              <a:t> //function call</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"%d" , result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sum( int a[ ] )                           </a:t>
            </a:r>
            <a:r>
              <a:rPr lang="en-US" sz="1600">
                <a:solidFill>
                  <a:schemeClr val="accent1">
                    <a:lumMod val="40000"/>
                    <a:lumOff val="60000"/>
                  </a:schemeClr>
                </a:solidFill>
                <a:latin typeface="Times New Roman" panose="02020603050405020304" charset="0"/>
                <a:cs typeface="Times New Roman" panose="02020603050405020304" charset="0"/>
              </a:rPr>
              <a:t> //function definition with return type and with argument</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sum = 0 , i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for(i=0 ; i&lt;4 ; i++)</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sum=sum + a[ i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return sum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6" name="Text Box 5"/>
          <p:cNvSpPr txBox="1"/>
          <p:nvPr/>
        </p:nvSpPr>
        <p:spPr>
          <a:xfrm>
            <a:off x="743585" y="189230"/>
            <a:ext cx="696023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array as arguments in functions</a:t>
            </a:r>
            <a:endParaRPr lang="en-US" sz="2200" b="1"/>
          </a:p>
        </p:txBody>
      </p:sp>
      <p:sp>
        <p:nvSpPr>
          <p:cNvPr id="2" name="Text Box 1"/>
          <p:cNvSpPr txBox="1"/>
          <p:nvPr/>
        </p:nvSpPr>
        <p:spPr>
          <a:xfrm>
            <a:off x="7104380" y="4509135"/>
            <a:ext cx="3418840" cy="1198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16</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25170" y="764540"/>
            <a:ext cx="10741025" cy="60007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struct student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char name[ 20 ]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age , per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s1 ;                                                                </a:t>
            </a:r>
            <a:r>
              <a:rPr lang="en-US" sz="1600">
                <a:solidFill>
                  <a:schemeClr val="accent1">
                    <a:lumMod val="40000"/>
                    <a:lumOff val="60000"/>
                  </a:schemeClr>
                </a:solidFill>
                <a:latin typeface="Times New Roman" panose="02020603050405020304" charset="0"/>
                <a:cs typeface="Times New Roman" panose="02020603050405020304" charset="0"/>
              </a:rPr>
              <a:t>  </a:t>
            </a:r>
            <a:r>
              <a:rPr lang="en-US" sz="1600">
                <a:solidFill>
                  <a:schemeClr val="accent1">
                    <a:lumMod val="40000"/>
                    <a:lumOff val="60000"/>
                  </a:schemeClr>
                </a:solidFill>
                <a:latin typeface="Times New Roman" panose="02020603050405020304" charset="0"/>
                <a:cs typeface="Times New Roman" panose="02020603050405020304" charset="0"/>
                <a:sym typeface="+mn-ea"/>
              </a:rPr>
              <a:t>  //structure variable declaration</a:t>
            </a:r>
            <a:endParaRPr lang="en-US" sz="1600">
              <a:solidFill>
                <a:schemeClr val="accent1">
                  <a:lumMod val="40000"/>
                  <a:lumOff val="60000"/>
                </a:schemeClr>
              </a:solidFill>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gets(s1.name)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 "%d %d" , &amp;s1.age , </a:t>
            </a:r>
            <a:r>
              <a:rPr lang="en-US" sz="1600">
                <a:latin typeface="Times New Roman" panose="02020603050405020304" charset="0"/>
                <a:cs typeface="Times New Roman" panose="02020603050405020304" charset="0"/>
                <a:sym typeface="+mn-ea"/>
              </a:rPr>
              <a:t>&amp;s1.per</a:t>
            </a:r>
            <a:r>
              <a:rPr lang="en-US" sz="1600">
                <a:latin typeface="Times New Roman" panose="02020603050405020304" charset="0"/>
                <a:cs typeface="Times New Roman" panose="02020603050405020304" charset="0"/>
              </a:rPr>
              <a:t> ) ;       </a:t>
            </a:r>
            <a:r>
              <a:rPr lang="en-US" sz="1600">
                <a:solidFill>
                  <a:schemeClr val="accent1">
                    <a:lumMod val="40000"/>
                    <a:lumOff val="60000"/>
                  </a:schemeClr>
                </a:solidFill>
                <a:latin typeface="Times New Roman" panose="02020603050405020304" charset="0"/>
                <a:cs typeface="Times New Roman" panose="02020603050405020304" charset="0"/>
              </a:rPr>
              <a:t>//age and percentage  taking as input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display(s1.age , s1.per) ;                         </a:t>
            </a:r>
            <a:r>
              <a:rPr lang="en-US" sz="1600">
                <a:solidFill>
                  <a:schemeClr val="accent1">
                    <a:lumMod val="40000"/>
                    <a:lumOff val="60000"/>
                  </a:schemeClr>
                </a:solidFill>
                <a:latin typeface="Times New Roman" panose="02020603050405020304" charset="0"/>
                <a:cs typeface="Times New Roman" panose="02020603050405020304" charset="0"/>
              </a:rPr>
              <a:t>//call function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void display( int a , int b )                           </a:t>
            </a:r>
            <a:r>
              <a:rPr lang="en-US" sz="1600">
                <a:solidFill>
                  <a:schemeClr val="accent1">
                    <a:lumMod val="40000"/>
                    <a:lumOff val="60000"/>
                  </a:schemeClr>
                </a:solidFill>
                <a:latin typeface="Times New Roman" panose="02020603050405020304" charset="0"/>
                <a:cs typeface="Times New Roman" panose="02020603050405020304" charset="0"/>
              </a:rPr>
              <a:t>   //function definiion</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 "age:%d\n per : %d " , a , b)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209550"/>
            <a:ext cx="7766050"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structure as an arguments in function</a:t>
            </a:r>
            <a:endParaRPr lang="en-US" sz="2200" b="1"/>
          </a:p>
        </p:txBody>
      </p:sp>
      <p:sp>
        <p:nvSpPr>
          <p:cNvPr id="4" name="Text Box 3"/>
          <p:cNvSpPr txBox="1"/>
          <p:nvPr/>
        </p:nvSpPr>
        <p:spPr>
          <a:xfrm>
            <a:off x="8047355" y="3789045"/>
            <a:ext cx="3418840" cy="26765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gn="just">
              <a:lnSpc>
                <a:spcPct val="150000"/>
              </a:lnSpc>
            </a:pP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umesh</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22</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85</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age:22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per : 85</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62000" y="782320"/>
            <a:ext cx="7818120" cy="563118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int sallery , bonus , a ;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scanf("%d",&amp;sallery)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printf("enter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scanf("%d",&amp;bonus)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a = hike(&amp;sallery,&amp;bonus) ;        </a:t>
            </a:r>
            <a:r>
              <a:rPr lang="en-US" sz="1600">
                <a:solidFill>
                  <a:schemeClr val="accent1">
                    <a:lumMod val="40000"/>
                    <a:lumOff val="60000"/>
                  </a:schemeClr>
                </a:solidFill>
                <a:latin typeface="Times New Roman" panose="02020603050405020304" charset="0"/>
                <a:cs typeface="Times New Roman" panose="02020603050405020304" charset="0"/>
              </a:rPr>
              <a:t>   //function calling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printf("total sallery:%d",a)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int hike(int  *sallery , int  *bonus)    </a:t>
            </a:r>
            <a:r>
              <a:rPr lang="en-US" sz="1600">
                <a:solidFill>
                  <a:schemeClr val="accent1">
                    <a:lumMod val="40000"/>
                    <a:lumOff val="60000"/>
                  </a:schemeClr>
                </a:solidFill>
                <a:latin typeface="Times New Roman" panose="02020603050405020304" charset="0"/>
                <a:cs typeface="Times New Roman" panose="02020603050405020304" charset="0"/>
              </a:rPr>
              <a:t>//with return type and with argument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    return  *sallery  +  *bonus ;</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85470" y="196850"/>
            <a:ext cx="646239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pointer as an arguments in function</a:t>
            </a:r>
            <a:endParaRPr lang="en-US" sz="2200" b="1"/>
          </a:p>
        </p:txBody>
      </p:sp>
      <p:sp>
        <p:nvSpPr>
          <p:cNvPr id="4" name="Text Box 3"/>
          <p:cNvSpPr txBox="1"/>
          <p:nvPr/>
        </p:nvSpPr>
        <p:spPr>
          <a:xfrm>
            <a:off x="7824470" y="4292600"/>
            <a:ext cx="3418840" cy="19380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pPr>
              <a:lnSpc>
                <a:spcPct val="150000"/>
              </a:lnSpc>
            </a:pP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sallery:10000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enter bonus:2000</a:t>
            </a:r>
            <a:endParaRPr lang="en-US" sz="1600">
              <a:latin typeface="Times New Roman" panose="02020603050405020304" charset="0"/>
              <a:cs typeface="Times New Roman" panose="02020603050405020304" charset="0"/>
            </a:endParaRPr>
          </a:p>
          <a:p>
            <a:pPr>
              <a:lnSpc>
                <a:spcPct val="150000"/>
              </a:lnSpc>
            </a:pPr>
            <a:r>
              <a:rPr lang="en-US" sz="1600">
                <a:latin typeface="Times New Roman" panose="02020603050405020304" charset="0"/>
                <a:cs typeface="Times New Roman" panose="02020603050405020304" charset="0"/>
              </a:rPr>
              <a:t>total sallery:12000</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ext Box 1"/>
          <p:cNvSpPr txBox="1"/>
          <p:nvPr/>
        </p:nvSpPr>
        <p:spPr>
          <a:xfrm>
            <a:off x="702945" y="1306195"/>
            <a:ext cx="5993765" cy="37846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1600">
                <a:latin typeface="Times New Roman" panose="02020603050405020304" charset="0"/>
                <a:cs typeface="Times New Roman" panose="02020603050405020304" charset="0"/>
              </a:rPr>
              <a:t>#include&lt;stdio.h&gt;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char a[ 20 ] = "Brigosha"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fun( a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void fun(char  *p)</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    printf( "%s" , p ) ;</a:t>
            </a:r>
            <a:endParaRPr lang="en-US" sz="1600">
              <a:latin typeface="Times New Roman" panose="02020603050405020304" charset="0"/>
              <a:cs typeface="Times New Roman" panose="02020603050405020304" charset="0"/>
            </a:endParaRPr>
          </a:p>
          <a:p>
            <a:pPr algn="just">
              <a:lnSpc>
                <a:spcPct val="15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
        <p:nvSpPr>
          <p:cNvPr id="3" name="Text Box 2"/>
          <p:cNvSpPr txBox="1"/>
          <p:nvPr/>
        </p:nvSpPr>
        <p:spPr>
          <a:xfrm>
            <a:off x="570865" y="577850"/>
            <a:ext cx="6125845" cy="4298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panose="05000000000000000000" charset="0"/>
              <a:buChar char="ü"/>
            </a:pPr>
            <a:r>
              <a:rPr lang="en-US" sz="2200" b="1">
                <a:latin typeface="Times New Roman" panose="02020603050405020304" charset="0"/>
                <a:cs typeface="Times New Roman" panose="02020603050405020304" charset="0"/>
                <a:sym typeface="+mn-ea"/>
              </a:rPr>
              <a:t>Passing string as an arguments in function</a:t>
            </a:r>
            <a:endParaRPr lang="en-US" sz="2200" b="1"/>
          </a:p>
        </p:txBody>
      </p:sp>
      <p:sp>
        <p:nvSpPr>
          <p:cNvPr id="4" name="Text Box 3"/>
          <p:cNvSpPr txBox="1"/>
          <p:nvPr/>
        </p:nvSpPr>
        <p:spPr>
          <a:xfrm>
            <a:off x="7824470" y="4292600"/>
            <a:ext cx="3418840" cy="8299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Times New Roman" panose="02020603050405020304" charset="0"/>
                <a:cs typeface="Times New Roman" panose="02020603050405020304" charset="0"/>
              </a:rPr>
              <a:t>Output :-</a:t>
            </a:r>
            <a:endParaRPr lang="en-US" sz="1600" b="1">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Brigosha</a:t>
            </a:r>
            <a:endParaRPr lang="en-US" sz="1600">
              <a:latin typeface="Times New Roman" panose="02020603050405020304" charset="0"/>
              <a:cs typeface="Times New Roman" panose="02020603050405020304" charset="0"/>
            </a:endParaRPr>
          </a:p>
        </p:txBody>
      </p:sp>
    </p:spTree>
  </p:cSld>
  <p:clrMapOvr>
    <a:masterClrMapping/>
  </p:clrMapOvr>
  <p:transition/>
  <p:timing/>
</p:sld>
</file>

<file path=ppt/tags/tag1.xml><?xml version="1.0" encoding="utf-8"?>
<p:tagLst xmlns:p="http://schemas.openxmlformats.org/presentationml/2006/main">
  <p:tag name="AS_NET" val="6.0.8"/>
  <p:tag name="AS_OS" val="Unix 5.15.0.1028"/>
  <p:tag name="AS_RELEASE_DATE" val="2022.10.14"/>
  <p:tag name="AS_TITLE" val="Aspose.Slides for .NET5"/>
  <p:tag name="AS_VERSION" val="22.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1616</Paragraphs>
  <Slides>120</Slides>
  <Notes>1</Notes>
  <TotalTime>1</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120</vt:i4>
      </vt:variant>
    </vt:vector>
  </HeadingPairs>
  <TitlesOfParts>
    <vt:vector baseType="lpstr" size="126">
      <vt:lpstr>Arial</vt:lpstr>
      <vt:lpstr>Calibri</vt:lpstr>
      <vt:lpstr>Times New Roman</vt:lpstr>
      <vt:lpstr>Wingdings</vt:lpstr>
      <vt:lpstr>Calibri Light</vt:lpstr>
      <vt:lpstr>Office Theme</vt:lpstr>
      <vt:lpstr>PowerPoint Presentation</vt:lpstr>
      <vt:lpstr>PowerPoint Presentation</vt:lpstr>
      <vt:lpstr>Compilation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by referance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2023-03-27T05:44:29.226</cp:lastPrinted>
  <dcterms:created xsi:type="dcterms:W3CDTF">2023-03-27T05:44:29Z</dcterms:created>
  <dcterms:modified xsi:type="dcterms:W3CDTF">2023-03-27T05:44:32Z</dcterms:modified>
</cp:coreProperties>
</file>