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8" r:id="rId12"/>
    <p:sldId id="265" r:id="rId13"/>
    <p:sldId id="266" r:id="rId14"/>
    <p:sldId id="269" r:id="rId15"/>
    <p:sldId id="270" r:id="rId16"/>
    <p:sldId id="267" r:id="rId18"/>
    <p:sldId id="273" r:id="rId19"/>
    <p:sldId id="274" r:id="rId20"/>
    <p:sldId id="275" r:id="rId21"/>
    <p:sldId id="277" r:id="rId22"/>
    <p:sldId id="278" r:id="rId23"/>
    <p:sldId id="279" r:id="rId24"/>
    <p:sldId id="280"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38455"/>
            <a:ext cx="9144000" cy="6081395"/>
          </a:xfrm>
        </p:spPr>
        <p:txBody>
          <a:bodyPr>
            <a:noAutofit/>
          </a:bodyPr>
          <a:lstStyle/>
          <a:p>
            <a:pPr algn="l">
              <a:lnSpc>
                <a:spcPct val="150000"/>
              </a:lnSpc>
            </a:pPr>
            <a:r>
              <a:rPr lang="en-US" sz="1600">
                <a:latin typeface="Times New Roman" panose="02020603050405020304" charset="0"/>
                <a:cs typeface="Times New Roman" panose="02020603050405020304" charset="0"/>
              </a:rPr>
              <a:t>Array</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Definition of Array</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Why Array is used</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Types of Array</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One Dimensional Array</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Declaration of 1-D Array</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Accessing 1-D Array Elements</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Processing 1-D Array</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Initialization of 1-D Array</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1-D Array and Functions</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Passing Individual Array Element to Function</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Passing whole 1-D Array to a Function</a:t>
            </a:r>
            <a:endParaRPr lang="en-US" sz="1600">
              <a:latin typeface="Times New Roman" panose="02020603050405020304" charset="0"/>
              <a:cs typeface="Times New Roman" panose="02020603050405020304" charset="0"/>
            </a:endParaRPr>
          </a:p>
          <a:p>
            <a:pPr algn="l">
              <a:lnSpc>
                <a:spcPct val="150000"/>
              </a:lnSpc>
            </a:pPr>
            <a:endParaRPr lang="en-US" sz="16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65735"/>
            <a:ext cx="10515600" cy="6328410"/>
          </a:xfrm>
        </p:spPr>
        <p:txBody>
          <a:bodyPr>
            <a:normAutofit fontScale="60000"/>
          </a:bodyPr>
          <a:p>
            <a:pPr marL="0" indent="0">
              <a:buNone/>
            </a:pPr>
            <a:r>
              <a:rPr lang="en-US" sz="5145" b="1">
                <a:latin typeface="Times New Roman" panose="02020603050405020304" charset="0"/>
                <a:cs typeface="Times New Roman" panose="02020603050405020304" charset="0"/>
              </a:rPr>
              <a:t>Initialization of 1-D Array</a:t>
            </a:r>
            <a:endParaRPr lang="en-US" sz="5145" b="1">
              <a:latin typeface="Times New Roman" panose="02020603050405020304" charset="0"/>
              <a:cs typeface="Times New Roman" panose="02020603050405020304" charset="0"/>
            </a:endParaRPr>
          </a:p>
          <a:p>
            <a:pPr marL="0" indent="0">
              <a:buNone/>
            </a:pPr>
            <a:endParaRPr lang="en-US"/>
          </a:p>
          <a:p>
            <a:pPr marL="0" indent="0">
              <a:lnSpc>
                <a:spcPct val="150000"/>
              </a:lnSpc>
              <a:buNone/>
            </a:pPr>
            <a:r>
              <a:rPr lang="en-US"/>
              <a:t>   </a:t>
            </a:r>
            <a:r>
              <a:rPr lang="en-US" sz="2665"/>
              <a:t> After declaration, the elements of a local array have garbage value while the elements of global and static arrays are automatically initialized to zero. We can explicitly initialize arrays at the time of declaration. The syntax for initialization of an Array is</a:t>
            </a:r>
            <a:endParaRPr lang="en-US" sz="2665"/>
          </a:p>
          <a:p>
            <a:pPr marL="0" indent="0">
              <a:lnSpc>
                <a:spcPct val="150000"/>
              </a:lnSpc>
              <a:buNone/>
            </a:pPr>
            <a:endParaRPr lang="en-US" sz="2665"/>
          </a:p>
          <a:p>
            <a:pPr marL="0" indent="0">
              <a:lnSpc>
                <a:spcPct val="150000"/>
              </a:lnSpc>
              <a:buNone/>
            </a:pPr>
            <a:r>
              <a:rPr lang="en-US" sz="2665"/>
              <a:t>      data_type array_name[size]={value1, value2, ....valueN};</a:t>
            </a:r>
            <a:endParaRPr lang="en-US" sz="2665"/>
          </a:p>
          <a:p>
            <a:pPr marL="0" indent="0">
              <a:lnSpc>
                <a:spcPct val="150000"/>
              </a:lnSpc>
              <a:buNone/>
            </a:pPr>
            <a:r>
              <a:rPr lang="en-US" sz="2665"/>
              <a:t>  </a:t>
            </a:r>
            <a:endParaRPr lang="en-US" sz="2665"/>
          </a:p>
          <a:p>
            <a:pPr marL="0" indent="0">
              <a:lnSpc>
                <a:spcPct val="150000"/>
              </a:lnSpc>
              <a:buNone/>
            </a:pPr>
            <a:r>
              <a:rPr lang="en-US" sz="2665"/>
              <a:t>Here array_name is the name of the array variable, size is the size of array and value1,value2....valueN are the constant value known as initializers, which are assigned to the array elements one after another.</a:t>
            </a:r>
            <a:endParaRPr lang="en-US" sz="2665"/>
          </a:p>
          <a:p>
            <a:pPr marL="0" indent="0">
              <a:lnSpc>
                <a:spcPct val="150000"/>
              </a:lnSpc>
              <a:buNone/>
            </a:pPr>
            <a:endParaRPr lang="en-US" sz="2665"/>
          </a:p>
          <a:p>
            <a:pPr marL="0" indent="0">
              <a:lnSpc>
                <a:spcPct val="150000"/>
              </a:lnSpc>
              <a:buNone/>
            </a:pPr>
            <a:r>
              <a:rPr lang="en-US" sz="2665"/>
              <a:t>Example:</a:t>
            </a:r>
            <a:endParaRPr lang="en-US" sz="2665"/>
          </a:p>
          <a:p>
            <a:pPr marL="0" indent="0">
              <a:lnSpc>
                <a:spcPct val="150000"/>
              </a:lnSpc>
              <a:buNone/>
            </a:pPr>
            <a:r>
              <a:rPr lang="en-US" sz="2665"/>
              <a:t>              int a[5]={1, 11, 6, 3, 9};</a:t>
            </a:r>
            <a:endParaRPr lang="en-US" sz="2665"/>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2105"/>
            <a:ext cx="10515600" cy="6418580"/>
          </a:xfrm>
        </p:spPr>
        <p:txBody>
          <a:bodyPr>
            <a:normAutofit fontScale="25000"/>
          </a:bodyPr>
          <a:p>
            <a:pPr marL="0" indent="0">
              <a:buNone/>
            </a:pPr>
            <a:r>
              <a:rPr lang="en-US" sz="14400" b="1">
                <a:latin typeface="Times New Roman" panose="02020603050405020304" charset="0"/>
                <a:cs typeface="Times New Roman" panose="02020603050405020304" charset="0"/>
              </a:rPr>
              <a:t>Example 1:</a:t>
            </a:r>
            <a:r>
              <a:rPr lang="en-US" sz="9600">
                <a:latin typeface="Times New Roman" panose="02020603050405020304" charset="0"/>
                <a:cs typeface="Times New Roman" panose="02020603050405020304" charset="0"/>
              </a:rPr>
              <a:t> </a:t>
            </a:r>
            <a:endParaRPr lang="en-US" sz="9600">
              <a:latin typeface="Times New Roman" panose="02020603050405020304" charset="0"/>
              <a:cs typeface="Times New Roman" panose="02020603050405020304" charset="0"/>
            </a:endParaRPr>
          </a:p>
          <a:p>
            <a:pPr marL="0" indent="0">
              <a:buNone/>
            </a:pPr>
            <a:r>
              <a:rPr lang="en-US" sz="9600"/>
              <a:t>Program to input values into an array and display them</a:t>
            </a:r>
            <a:endParaRPr lang="en-US" sz="9600"/>
          </a:p>
          <a:p>
            <a:pPr marL="0" indent="0">
              <a:buNone/>
            </a:pPr>
            <a:endParaRPr lang="en-US" sz="6400"/>
          </a:p>
          <a:p>
            <a:pPr marL="0" indent="0">
              <a:buNone/>
            </a:pPr>
            <a:r>
              <a:rPr lang="en-US" sz="6400"/>
              <a:t>#include &lt;stdio.h&gt;</a:t>
            </a:r>
            <a:endParaRPr lang="en-US" sz="6400"/>
          </a:p>
          <a:p>
            <a:pPr marL="0" indent="0">
              <a:lnSpc>
                <a:spcPct val="150000"/>
              </a:lnSpc>
              <a:buNone/>
            </a:pPr>
            <a:r>
              <a:rPr lang="en-US" sz="6400"/>
              <a:t>int main()</a:t>
            </a:r>
            <a:endParaRPr lang="en-US" sz="6400"/>
          </a:p>
          <a:p>
            <a:pPr marL="0" indent="0">
              <a:lnSpc>
                <a:spcPct val="150000"/>
              </a:lnSpc>
              <a:buNone/>
            </a:pPr>
            <a:r>
              <a:rPr lang="en-US" sz="6400"/>
              <a:t>{</a:t>
            </a:r>
            <a:endParaRPr lang="en-US" sz="6400"/>
          </a:p>
          <a:p>
            <a:pPr marL="0" indent="0">
              <a:lnSpc>
                <a:spcPct val="150000"/>
              </a:lnSpc>
              <a:buNone/>
            </a:pPr>
            <a:r>
              <a:rPr lang="en-US" sz="6400"/>
              <a:t>    int a[1000],i,n;  </a:t>
            </a:r>
            <a:endParaRPr lang="en-US" sz="6400"/>
          </a:p>
          <a:p>
            <a:pPr marL="0" indent="0">
              <a:lnSpc>
                <a:spcPct val="150000"/>
              </a:lnSpc>
              <a:buNone/>
            </a:pPr>
            <a:r>
              <a:rPr lang="en-US" sz="6400"/>
              <a:t>     printf("Enter size of array: ");</a:t>
            </a:r>
            <a:endParaRPr lang="en-US" sz="6400"/>
          </a:p>
          <a:p>
            <a:pPr marL="0" indent="0">
              <a:lnSpc>
                <a:spcPct val="150000"/>
              </a:lnSpc>
              <a:buNone/>
            </a:pPr>
            <a:r>
              <a:rPr lang="en-US" sz="6400"/>
              <a:t>    scanf("%d",&amp;n);</a:t>
            </a:r>
            <a:endParaRPr lang="en-US" sz="6400"/>
          </a:p>
          <a:p>
            <a:pPr marL="0" indent="0">
              <a:lnSpc>
                <a:spcPct val="150000"/>
              </a:lnSpc>
              <a:buNone/>
            </a:pPr>
            <a:r>
              <a:rPr lang="en-US" sz="6400"/>
              <a:t>    printf("Enter %d elements in the array : ", n);</a:t>
            </a:r>
            <a:endParaRPr lang="en-US" sz="6400"/>
          </a:p>
          <a:p>
            <a:pPr marL="0" indent="0">
              <a:lnSpc>
                <a:spcPct val="150000"/>
              </a:lnSpc>
              <a:buNone/>
            </a:pPr>
            <a:r>
              <a:rPr lang="en-US" sz="6400">
                <a:sym typeface="+mn-ea"/>
              </a:rPr>
              <a:t>    for(i=0;i&lt;n;i++)</a:t>
            </a:r>
            <a:endParaRPr lang="en-US" sz="6400"/>
          </a:p>
          <a:p>
            <a:pPr marL="0" indent="0">
              <a:lnSpc>
                <a:spcPct val="150000"/>
              </a:lnSpc>
              <a:buNone/>
            </a:pPr>
            <a:r>
              <a:rPr lang="en-US" sz="6400">
                <a:sym typeface="+mn-ea"/>
              </a:rPr>
              <a:t>    {</a:t>
            </a:r>
            <a:endParaRPr lang="en-US" sz="6400"/>
          </a:p>
          <a:p>
            <a:pPr marL="0" indent="0">
              <a:lnSpc>
                <a:spcPct val="150000"/>
              </a:lnSpc>
              <a:buNone/>
            </a:pPr>
            <a:r>
              <a:rPr lang="en-US" sz="6400">
                <a:sym typeface="+mn-ea"/>
              </a:rPr>
              <a:t>        scanf("%d", &amp;a[i]);</a:t>
            </a:r>
            <a:endParaRPr lang="en-US" sz="6400"/>
          </a:p>
          <a:p>
            <a:pPr marL="0" indent="0">
              <a:lnSpc>
                <a:spcPct val="150000"/>
              </a:lnSpc>
              <a:buNone/>
            </a:pPr>
            <a:r>
              <a:rPr lang="en-US" sz="6400">
                <a:sym typeface="+mn-ea"/>
              </a:rPr>
              <a:t>    }</a:t>
            </a:r>
            <a:endParaRPr lang="en-US" sz="6400"/>
          </a:p>
          <a:p>
            <a:pPr marL="0" indent="0">
              <a:buNone/>
            </a:pPr>
            <a:endParaRPr lang="en-US" sz="9600"/>
          </a:p>
          <a:p>
            <a:pPr marL="0" indent="0">
              <a:buNone/>
            </a:pPr>
            <a:r>
              <a:rPr lang="en-US" sz="9600"/>
              <a:t>    </a:t>
            </a:r>
            <a:endParaRPr lang="en-US" sz="9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7020"/>
            <a:ext cx="10515600" cy="6360160"/>
          </a:xfrm>
        </p:spPr>
        <p:txBody>
          <a:bodyPr>
            <a:normAutofit fontScale="90000" lnSpcReduction="20000"/>
          </a:bodyPr>
          <a:p>
            <a:pPr marL="0" indent="0">
              <a:lnSpc>
                <a:spcPct val="150000"/>
              </a:lnSpc>
              <a:buNone/>
            </a:pPr>
            <a:r>
              <a:rPr lang="en-US">
                <a:sym typeface="+mn-ea"/>
              </a:rPr>
              <a:t>   </a:t>
            </a:r>
            <a:r>
              <a:rPr lang="en-US" sz="1800">
                <a:sym typeface="+mn-ea"/>
              </a:rPr>
              <a:t> </a:t>
            </a:r>
            <a:r>
              <a:rPr lang="en-US" sz="1780">
                <a:sym typeface="+mn-ea"/>
              </a:rPr>
              <a:t>printf("\nElements in array are: ");</a:t>
            </a:r>
            <a:endParaRPr lang="en-US" sz="1780"/>
          </a:p>
          <a:p>
            <a:pPr marL="0" indent="0">
              <a:lnSpc>
                <a:spcPct val="150000"/>
              </a:lnSpc>
              <a:buNone/>
            </a:pPr>
            <a:r>
              <a:rPr lang="en-US" sz="1780">
                <a:sym typeface="+mn-ea"/>
              </a:rPr>
              <a:t>    for(i=0;i&lt;n;i++)</a:t>
            </a:r>
            <a:endParaRPr lang="en-US" sz="1780"/>
          </a:p>
          <a:p>
            <a:pPr marL="0" indent="0">
              <a:lnSpc>
                <a:spcPct val="150000"/>
              </a:lnSpc>
              <a:buNone/>
            </a:pPr>
            <a:r>
              <a:rPr lang="en-US" sz="1780">
                <a:sym typeface="+mn-ea"/>
              </a:rPr>
              <a:t>    {</a:t>
            </a:r>
            <a:endParaRPr lang="en-US" sz="1780"/>
          </a:p>
          <a:p>
            <a:pPr marL="0" indent="0">
              <a:lnSpc>
                <a:spcPct val="150000"/>
              </a:lnSpc>
              <a:buNone/>
            </a:pPr>
            <a:r>
              <a:rPr lang="en-US" sz="1780">
                <a:sym typeface="+mn-ea"/>
              </a:rPr>
              <a:t>        printf("%d  ", a[i]);</a:t>
            </a:r>
            <a:endParaRPr lang="en-US" sz="1780"/>
          </a:p>
          <a:p>
            <a:pPr marL="0" indent="0">
              <a:lnSpc>
                <a:spcPct val="150000"/>
              </a:lnSpc>
              <a:buNone/>
            </a:pPr>
            <a:r>
              <a:rPr lang="en-US" sz="1780">
                <a:sym typeface="+mn-ea"/>
              </a:rPr>
              <a:t>    }</a:t>
            </a:r>
            <a:endParaRPr lang="en-US" sz="1780"/>
          </a:p>
          <a:p>
            <a:pPr marL="0" indent="0">
              <a:lnSpc>
                <a:spcPct val="150000"/>
              </a:lnSpc>
              <a:buNone/>
            </a:pPr>
            <a:r>
              <a:rPr lang="en-US" sz="1780">
                <a:sym typeface="+mn-ea"/>
              </a:rPr>
              <a:t>    return 0;</a:t>
            </a:r>
            <a:endParaRPr lang="en-US" sz="1780"/>
          </a:p>
          <a:p>
            <a:pPr marL="0" indent="0">
              <a:lnSpc>
                <a:spcPct val="150000"/>
              </a:lnSpc>
              <a:buNone/>
            </a:pPr>
            <a:r>
              <a:rPr lang="en-US" sz="1780">
                <a:sym typeface="+mn-ea"/>
              </a:rPr>
              <a:t>}</a:t>
            </a:r>
            <a:endParaRPr lang="en-US" sz="1780">
              <a:sym typeface="+mn-ea"/>
            </a:endParaRPr>
          </a:p>
          <a:p>
            <a:pPr marL="0" indent="0">
              <a:buNone/>
            </a:pPr>
            <a:endParaRPr lang="en-US" sz="1780"/>
          </a:p>
          <a:p>
            <a:pPr marL="0" indent="0">
              <a:buNone/>
            </a:pPr>
            <a:r>
              <a:rPr lang="en-US" b="1">
                <a:latin typeface="Times New Roman" panose="02020603050405020304" charset="0"/>
                <a:cs typeface="Times New Roman" panose="02020603050405020304" charset="0"/>
              </a:rPr>
              <a:t>Output:</a:t>
            </a:r>
            <a:endParaRPr lang="en-US" b="1">
              <a:latin typeface="Times New Roman" panose="02020603050405020304" charset="0"/>
              <a:cs typeface="Times New Roman" panose="02020603050405020304" charset="0"/>
            </a:endParaRPr>
          </a:p>
          <a:p>
            <a:pPr marL="0" indent="0">
              <a:lnSpc>
                <a:spcPct val="150000"/>
              </a:lnSpc>
              <a:buNone/>
            </a:pPr>
            <a:r>
              <a:rPr lang="en-US" sz="1780"/>
              <a:t>Enter size of array 5</a:t>
            </a:r>
            <a:endParaRPr lang="en-US" sz="1780"/>
          </a:p>
          <a:p>
            <a:pPr marL="0" indent="0">
              <a:lnSpc>
                <a:spcPct val="150000"/>
              </a:lnSpc>
              <a:buNone/>
            </a:pPr>
            <a:r>
              <a:rPr lang="en-US" sz="1780"/>
              <a:t>Enter 5 elements in array 1</a:t>
            </a:r>
            <a:endParaRPr lang="en-US" sz="1780"/>
          </a:p>
          <a:p>
            <a:pPr marL="0" indent="0">
              <a:lnSpc>
                <a:spcPct val="150000"/>
              </a:lnSpc>
              <a:buNone/>
            </a:pPr>
            <a:r>
              <a:rPr lang="en-US" sz="1780"/>
              <a:t>2</a:t>
            </a:r>
            <a:endParaRPr lang="en-US" sz="1780"/>
          </a:p>
          <a:p>
            <a:pPr marL="0" indent="0">
              <a:lnSpc>
                <a:spcPct val="150000"/>
              </a:lnSpc>
              <a:buNone/>
            </a:pPr>
            <a:r>
              <a:rPr lang="en-US" sz="1780"/>
              <a:t>3</a:t>
            </a:r>
            <a:endParaRPr lang="en-US" sz="1780"/>
          </a:p>
          <a:p>
            <a:pPr marL="0" indent="0">
              <a:lnSpc>
                <a:spcPct val="150000"/>
              </a:lnSpc>
              <a:buNone/>
            </a:pPr>
            <a:r>
              <a:rPr lang="en-US" sz="1780"/>
              <a:t>4</a:t>
            </a:r>
            <a:endParaRPr lang="en-US" sz="1780"/>
          </a:p>
          <a:p>
            <a:pPr marL="0" indent="0">
              <a:lnSpc>
                <a:spcPct val="150000"/>
              </a:lnSpc>
              <a:buNone/>
            </a:pPr>
            <a:r>
              <a:rPr lang="en-US" sz="1780"/>
              <a:t>5</a:t>
            </a:r>
            <a:endParaRPr lang="en-US" sz="1780"/>
          </a:p>
          <a:p>
            <a:pPr marL="0" indent="0">
              <a:lnSpc>
                <a:spcPct val="150000"/>
              </a:lnSpc>
              <a:buNone/>
            </a:pPr>
            <a:r>
              <a:rPr lang="en-US" sz="1780"/>
              <a:t>Elements in array are: </a:t>
            </a:r>
            <a:r>
              <a:rPr lang="en-US" sz="1780">
                <a:sym typeface="+mn-ea"/>
              </a:rPr>
              <a:t>1 2 3 4 5</a:t>
            </a:r>
            <a:endParaRPr lang="en-US" sz="1780"/>
          </a:p>
          <a:p>
            <a:pPr marL="0" indent="0">
              <a:buNone/>
            </a:pPr>
            <a:endParaRPr lang="en-US" sz="1780"/>
          </a:p>
          <a:p>
            <a:pPr marL="0" indent="0">
              <a:buNone/>
            </a:pPr>
            <a:endParaRPr lang="en-US" sz="178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01625"/>
            <a:ext cx="10515600" cy="6207760"/>
          </a:xfrm>
        </p:spPr>
        <p:txBody>
          <a:bodyPr/>
          <a:p>
            <a:pPr marL="0" indent="0">
              <a:buNone/>
            </a:pPr>
            <a:r>
              <a:rPr lang="en-US" sz="3600" b="1">
                <a:latin typeface="Times New Roman" panose="02020603050405020304" charset="0"/>
                <a:cs typeface="Times New Roman" panose="02020603050405020304" charset="0"/>
              </a:rPr>
              <a:t>1-D Arrays and Functions</a:t>
            </a:r>
            <a:endParaRPr lang="en-US" sz="3600" b="1">
              <a:latin typeface="Times New Roman" panose="02020603050405020304" charset="0"/>
              <a:cs typeface="Times New Roman" panose="02020603050405020304" charset="0"/>
            </a:endParaRPr>
          </a:p>
          <a:p>
            <a:pPr marL="0" indent="0">
              <a:buNone/>
            </a:pPr>
            <a:endParaRPr lang="en-US"/>
          </a:p>
          <a:p>
            <a:pPr marL="0" indent="0">
              <a:buNone/>
            </a:pPr>
            <a:r>
              <a:rPr lang="en-US" sz="3600" b="1">
                <a:latin typeface="Times New Roman" panose="02020603050405020304" charset="0"/>
                <a:cs typeface="Times New Roman" panose="02020603050405020304" charset="0"/>
              </a:rPr>
              <a:t>Passing Individual Array Elements to a Function</a:t>
            </a:r>
            <a:endParaRPr lang="en-US">
              <a:latin typeface="Times New Roman" panose="02020603050405020304" charset="0"/>
              <a:cs typeface="Times New Roman" panose="02020603050405020304" charset="0"/>
            </a:endParaRPr>
          </a:p>
          <a:p>
            <a:pPr marL="0" indent="0">
              <a:buNone/>
            </a:pPr>
            <a:endParaRPr lang="en-US"/>
          </a:p>
          <a:p>
            <a:pPr marL="0" indent="0">
              <a:lnSpc>
                <a:spcPct val="150000"/>
              </a:lnSpc>
              <a:buNone/>
            </a:pPr>
            <a:r>
              <a:rPr lang="en-US"/>
              <a:t>    </a:t>
            </a:r>
            <a:r>
              <a:rPr lang="en-US" sz="1600"/>
              <a:t>In C programming, you can pass an entire array to functions. Before we learn that, let's see how you can pass individual elements of an array to functions.</a:t>
            </a:r>
            <a:endParaRPr lang="en-US" sz="1600"/>
          </a:p>
          <a:p>
            <a:pPr marL="0" indent="0">
              <a:lnSpc>
                <a:spcPct val="150000"/>
              </a:lnSpc>
              <a:buNone/>
            </a:pPr>
            <a:endParaRPr lang="en-US" sz="1600"/>
          </a:p>
          <a:p>
            <a:pPr marL="0" indent="0">
              <a:lnSpc>
                <a:spcPct val="150000"/>
              </a:lnSpc>
              <a:buNone/>
            </a:pPr>
            <a:r>
              <a:rPr lang="en-US" sz="1600"/>
              <a:t>    We know that an array element is treated as any other simple variable in the program. So like other simple variables, we can pass individual array elements as arguments to a function.</a:t>
            </a:r>
            <a:endParaRPr 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46710"/>
            <a:ext cx="10515600" cy="6241415"/>
          </a:xfrm>
        </p:spPr>
        <p:txBody>
          <a:bodyPr>
            <a:normAutofit fontScale="25000"/>
          </a:bodyPr>
          <a:p>
            <a:pPr marL="0" indent="0">
              <a:buNone/>
            </a:pPr>
            <a:r>
              <a:rPr lang="en-US" sz="12000" b="1">
                <a:latin typeface="Times New Roman" panose="02020603050405020304" charset="0"/>
                <a:cs typeface="Times New Roman" panose="02020603050405020304" charset="0"/>
              </a:rPr>
              <a:t>Example 2:</a:t>
            </a:r>
            <a:endParaRPr lang="en-US" sz="12000" b="1">
              <a:latin typeface="Times New Roman" panose="02020603050405020304" charset="0"/>
              <a:cs typeface="Times New Roman" panose="02020603050405020304" charset="0"/>
            </a:endParaRPr>
          </a:p>
          <a:p>
            <a:pPr marL="0" indent="0">
              <a:buNone/>
            </a:pPr>
            <a:r>
              <a:rPr lang="en-US" sz="9600"/>
              <a:t>Program to pass array elements to a function</a:t>
            </a:r>
            <a:endParaRPr lang="en-US" sz="9600"/>
          </a:p>
          <a:p>
            <a:pPr marL="0" indent="0">
              <a:buNone/>
            </a:pPr>
            <a:endParaRPr lang="en-US" sz="8000"/>
          </a:p>
          <a:p>
            <a:pPr marL="0" indent="0">
              <a:lnSpc>
                <a:spcPct val="150000"/>
              </a:lnSpc>
              <a:buNone/>
            </a:pPr>
            <a:r>
              <a:rPr lang="en-US" sz="6400"/>
              <a:t>#include &lt;stdio.h&gt;</a:t>
            </a:r>
            <a:endParaRPr lang="en-US" sz="6400"/>
          </a:p>
          <a:p>
            <a:pPr marL="0" indent="0">
              <a:lnSpc>
                <a:spcPct val="150000"/>
              </a:lnSpc>
              <a:buNone/>
            </a:pPr>
            <a:r>
              <a:rPr lang="en-US" sz="6400"/>
              <a:t>void check(int num);</a:t>
            </a:r>
            <a:endParaRPr lang="en-US" sz="6400"/>
          </a:p>
          <a:p>
            <a:pPr marL="0" indent="0">
              <a:lnSpc>
                <a:spcPct val="150000"/>
              </a:lnSpc>
              <a:buNone/>
            </a:pPr>
            <a:r>
              <a:rPr lang="en-US" sz="6400"/>
              <a:t>int main()</a:t>
            </a:r>
            <a:endParaRPr lang="en-US" sz="6400"/>
          </a:p>
          <a:p>
            <a:pPr marL="0" indent="0">
              <a:lnSpc>
                <a:spcPct val="150000"/>
              </a:lnSpc>
              <a:buNone/>
            </a:pPr>
            <a:r>
              <a:rPr lang="en-US" sz="6400"/>
              <a:t>{</a:t>
            </a:r>
            <a:endParaRPr lang="en-US" sz="6400"/>
          </a:p>
          <a:p>
            <a:pPr marL="0" indent="0">
              <a:lnSpc>
                <a:spcPct val="150000"/>
              </a:lnSpc>
              <a:buNone/>
            </a:pPr>
            <a:r>
              <a:rPr lang="en-US" sz="6400"/>
              <a:t>    int arr[10],i;</a:t>
            </a:r>
            <a:endParaRPr lang="en-US" sz="6400"/>
          </a:p>
          <a:p>
            <a:pPr marL="0" indent="0">
              <a:lnSpc>
                <a:spcPct val="150000"/>
              </a:lnSpc>
              <a:buNone/>
            </a:pPr>
            <a:r>
              <a:rPr lang="en-US" sz="6400"/>
              <a:t>    printf("Enter the Array elements ");</a:t>
            </a:r>
            <a:endParaRPr lang="en-US" sz="6400"/>
          </a:p>
          <a:p>
            <a:pPr marL="0" indent="0">
              <a:lnSpc>
                <a:spcPct val="150000"/>
              </a:lnSpc>
              <a:buNone/>
            </a:pPr>
            <a:r>
              <a:rPr lang="en-US" sz="6400"/>
              <a:t>    for(i=0;i&lt;10;i++)</a:t>
            </a:r>
            <a:endParaRPr lang="en-US" sz="6400"/>
          </a:p>
          <a:p>
            <a:pPr marL="0" indent="0">
              <a:lnSpc>
                <a:spcPct val="150000"/>
              </a:lnSpc>
              <a:buNone/>
            </a:pPr>
            <a:r>
              <a:rPr lang="en-US" sz="6400"/>
              <a:t>    {</a:t>
            </a:r>
            <a:endParaRPr lang="en-US" sz="6400"/>
          </a:p>
          <a:p>
            <a:pPr marL="0" indent="0">
              <a:lnSpc>
                <a:spcPct val="150000"/>
              </a:lnSpc>
              <a:buNone/>
            </a:pPr>
            <a:r>
              <a:rPr lang="en-US" sz="6400"/>
              <a:t>        scanf("%d",&amp;arr[i]);</a:t>
            </a:r>
            <a:endParaRPr lang="en-US" sz="6400"/>
          </a:p>
          <a:p>
            <a:pPr marL="0" indent="0">
              <a:lnSpc>
                <a:spcPct val="150000"/>
              </a:lnSpc>
              <a:buNone/>
            </a:pPr>
            <a:r>
              <a:rPr lang="en-US" sz="6400"/>
              <a:t>        check(arr[i]);</a:t>
            </a:r>
            <a:endParaRPr lang="en-US" sz="6400"/>
          </a:p>
          <a:p>
            <a:pPr marL="0" indent="0">
              <a:lnSpc>
                <a:spcPct val="150000"/>
              </a:lnSpc>
              <a:buNone/>
            </a:pPr>
            <a:r>
              <a:rPr lang="en-US" sz="6400"/>
              <a:t>    }</a:t>
            </a:r>
            <a:endParaRPr lang="en-US" sz="6400"/>
          </a:p>
          <a:p>
            <a:pPr marL="0" indent="0">
              <a:buNone/>
            </a:pPr>
            <a:r>
              <a:rPr lang="en-US" sz="9600"/>
              <a:t>    </a:t>
            </a:r>
            <a:endParaRPr lang="en-US" sz="9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52400"/>
            <a:ext cx="10515600" cy="6706235"/>
          </a:xfrm>
        </p:spPr>
        <p:txBody>
          <a:bodyPr>
            <a:noAutofit/>
          </a:bodyPr>
          <a:p>
            <a:pPr marL="0" indent="0">
              <a:lnSpc>
                <a:spcPct val="150000"/>
              </a:lnSpc>
              <a:buNone/>
            </a:pPr>
            <a:r>
              <a:rPr lang="en-US" sz="1600">
                <a:sym typeface="+mn-ea"/>
              </a:rPr>
              <a:t>return 0;</a:t>
            </a:r>
            <a:endParaRPr lang="en-US" sz="1600"/>
          </a:p>
          <a:p>
            <a:pPr marL="0" indent="0">
              <a:lnSpc>
                <a:spcPct val="150000"/>
              </a:lnSpc>
              <a:buNone/>
            </a:pPr>
            <a:r>
              <a:rPr lang="en-US" sz="1600">
                <a:sym typeface="+mn-ea"/>
              </a:rPr>
              <a:t>}</a:t>
            </a:r>
            <a:endParaRPr lang="en-US" sz="1600">
              <a:sym typeface="+mn-ea"/>
            </a:endParaRPr>
          </a:p>
          <a:p>
            <a:pPr marL="0" indent="0">
              <a:lnSpc>
                <a:spcPct val="150000"/>
              </a:lnSpc>
              <a:buNone/>
            </a:pPr>
            <a:r>
              <a:rPr lang="en-US" sz="1600"/>
              <a:t>void check(int num){</a:t>
            </a:r>
            <a:endParaRPr lang="en-US" sz="1600"/>
          </a:p>
          <a:p>
            <a:pPr marL="0" indent="0">
              <a:lnSpc>
                <a:spcPct val="150000"/>
              </a:lnSpc>
              <a:buNone/>
            </a:pPr>
            <a:r>
              <a:rPr lang="en-US" sz="1600"/>
              <a:t>    if(num%2==0)</a:t>
            </a:r>
            <a:endParaRPr lang="en-US" sz="1600"/>
          </a:p>
          <a:p>
            <a:pPr marL="0" indent="0">
              <a:lnSpc>
                <a:spcPct val="150000"/>
              </a:lnSpc>
              <a:buNone/>
            </a:pPr>
            <a:r>
              <a:rPr lang="en-US" sz="1600"/>
              <a:t>        printf("%d is even\n",num);</a:t>
            </a:r>
            <a:endParaRPr lang="en-US" sz="1600"/>
          </a:p>
          <a:p>
            <a:pPr marL="0" indent="0">
              <a:lnSpc>
                <a:spcPct val="150000"/>
              </a:lnSpc>
              <a:buNone/>
            </a:pPr>
            <a:r>
              <a:rPr lang="en-US" sz="1600"/>
              <a:t>    else</a:t>
            </a:r>
            <a:endParaRPr lang="en-US" sz="1600"/>
          </a:p>
          <a:p>
            <a:pPr marL="0" indent="0">
              <a:lnSpc>
                <a:spcPct val="150000"/>
              </a:lnSpc>
              <a:buNone/>
            </a:pPr>
            <a:r>
              <a:rPr lang="en-US" sz="1600"/>
              <a:t>        printf("%d is odd\n",num);</a:t>
            </a:r>
            <a:endParaRPr lang="en-US" sz="1600"/>
          </a:p>
          <a:p>
            <a:pPr marL="0" indent="0">
              <a:lnSpc>
                <a:spcPct val="150000"/>
              </a:lnSpc>
              <a:buNone/>
            </a:pPr>
            <a:r>
              <a:rPr lang="en-US" sz="1600"/>
              <a:t>}</a:t>
            </a:r>
            <a:endParaRPr lang="en-US" sz="1600"/>
          </a:p>
          <a:p>
            <a:pPr marL="0" indent="0">
              <a:buNone/>
            </a:pPr>
            <a:r>
              <a:rPr lang="en-US" sz="2400" b="1"/>
              <a:t>Output:</a:t>
            </a:r>
            <a:endParaRPr lang="en-US" sz="2400" b="1"/>
          </a:p>
          <a:p>
            <a:pPr marL="0" indent="0">
              <a:lnSpc>
                <a:spcPct val="150000"/>
              </a:lnSpc>
              <a:buNone/>
            </a:pPr>
            <a:r>
              <a:rPr lang="en-US" sz="1600"/>
              <a:t>Enter the Array elements </a:t>
            </a:r>
            <a:endParaRPr lang="en-US" sz="1600"/>
          </a:p>
          <a:p>
            <a:pPr marL="0" indent="0">
              <a:lnSpc>
                <a:spcPct val="150000"/>
              </a:lnSpc>
              <a:buNone/>
            </a:pPr>
            <a:r>
              <a:rPr lang="en-US" sz="1600"/>
              <a:t>5</a:t>
            </a:r>
            <a:endParaRPr lang="en-US" sz="1600"/>
          </a:p>
          <a:p>
            <a:pPr marL="0" indent="0">
              <a:lnSpc>
                <a:spcPct val="150000"/>
              </a:lnSpc>
              <a:buNone/>
            </a:pPr>
            <a:r>
              <a:rPr lang="en-US" sz="1600"/>
              <a:t>5 is odd</a:t>
            </a:r>
            <a:endParaRPr lang="en-US" sz="1600"/>
          </a:p>
          <a:p>
            <a:pPr marL="0" indent="0">
              <a:lnSpc>
                <a:spcPct val="150000"/>
              </a:lnSpc>
              <a:buNone/>
            </a:pPr>
            <a:r>
              <a:rPr lang="en-US" sz="1600"/>
              <a:t>6</a:t>
            </a:r>
            <a:endParaRPr lang="en-US" sz="1600"/>
          </a:p>
          <a:p>
            <a:pPr marL="0" indent="0">
              <a:lnSpc>
                <a:spcPct val="150000"/>
              </a:lnSpc>
              <a:buNone/>
            </a:pPr>
            <a:r>
              <a:rPr lang="en-US" sz="1600"/>
              <a:t>6 is even</a:t>
            </a:r>
            <a:endParaRPr 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51130"/>
            <a:ext cx="10515600" cy="6614795"/>
          </a:xfrm>
        </p:spPr>
        <p:txBody>
          <a:bodyPr>
            <a:normAutofit fontScale="90000" lnSpcReduction="10000"/>
          </a:bodyPr>
          <a:p>
            <a:pPr marL="0" indent="0">
              <a:buNone/>
            </a:pPr>
            <a:r>
              <a:rPr lang="en-US" sz="3600" b="1">
                <a:latin typeface="Times New Roman" panose="02020603050405020304" charset="0"/>
                <a:cs typeface="Times New Roman" panose="02020603050405020304" charset="0"/>
              </a:rPr>
              <a:t>Passing whole 1-D Array to a Function</a:t>
            </a:r>
            <a:endParaRPr lang="en-US" sz="3600" b="1"/>
          </a:p>
          <a:p>
            <a:pPr marL="0" indent="0">
              <a:buNone/>
            </a:pPr>
            <a:r>
              <a:rPr lang="en-US"/>
              <a:t>    </a:t>
            </a:r>
            <a:endParaRPr lang="en-US"/>
          </a:p>
          <a:p>
            <a:pPr marL="0" indent="0">
              <a:lnSpc>
                <a:spcPct val="150000"/>
              </a:lnSpc>
              <a:buNone/>
            </a:pPr>
            <a:r>
              <a:rPr lang="en-US"/>
              <a:t>    </a:t>
            </a:r>
            <a:r>
              <a:rPr lang="en-US" sz="1800"/>
              <a:t>We can pass whole array as an actual argument to a function.  The corresponding formal argument should be declared as an array variable of the same data type.</a:t>
            </a:r>
            <a:endParaRPr lang="en-US" sz="1800"/>
          </a:p>
          <a:p>
            <a:pPr marL="0" indent="0">
              <a:lnSpc>
                <a:spcPct val="150000"/>
              </a:lnSpc>
              <a:buNone/>
            </a:pPr>
            <a:endParaRPr lang="en-US" sz="1800"/>
          </a:p>
          <a:p>
            <a:pPr marL="0" indent="0">
              <a:lnSpc>
                <a:spcPct val="150000"/>
              </a:lnSpc>
              <a:buNone/>
            </a:pPr>
            <a:r>
              <a:rPr lang="en-US" sz="1800"/>
              <a:t>Syntax:</a:t>
            </a:r>
            <a:endParaRPr lang="en-US" sz="1800"/>
          </a:p>
          <a:p>
            <a:pPr marL="0" indent="0">
              <a:lnSpc>
                <a:spcPct val="150000"/>
              </a:lnSpc>
              <a:buNone/>
            </a:pPr>
            <a:endParaRPr lang="en-US" sz="1800"/>
          </a:p>
          <a:p>
            <a:pPr marL="0" indent="0">
              <a:lnSpc>
                <a:spcPct val="150000"/>
              </a:lnSpc>
              <a:buNone/>
            </a:pPr>
            <a:r>
              <a:rPr lang="en-US" sz="1800"/>
              <a:t>int main()</a:t>
            </a:r>
            <a:endParaRPr lang="en-US" sz="1800"/>
          </a:p>
          <a:p>
            <a:pPr marL="0" indent="0">
              <a:lnSpc>
                <a:spcPct val="150000"/>
              </a:lnSpc>
              <a:buNone/>
            </a:pPr>
            <a:r>
              <a:rPr lang="en-US" sz="1800"/>
              <a:t>{</a:t>
            </a:r>
            <a:endParaRPr lang="en-US" sz="1800"/>
          </a:p>
          <a:p>
            <a:pPr marL="0" indent="0">
              <a:lnSpc>
                <a:spcPct val="150000"/>
              </a:lnSpc>
              <a:buNone/>
            </a:pPr>
            <a:r>
              <a:rPr lang="en-US" sz="1800"/>
              <a:t>   int arr[10];</a:t>
            </a:r>
            <a:endParaRPr lang="en-US" sz="1800"/>
          </a:p>
          <a:p>
            <a:pPr marL="0" indent="0">
              <a:lnSpc>
                <a:spcPct val="150000"/>
              </a:lnSpc>
              <a:buNone/>
            </a:pPr>
            <a:r>
              <a:rPr lang="en-US" sz="1800"/>
              <a:t>   .....</a:t>
            </a:r>
            <a:endParaRPr lang="en-US" sz="1800"/>
          </a:p>
          <a:p>
            <a:pPr marL="0" indent="0">
              <a:lnSpc>
                <a:spcPct val="150000"/>
              </a:lnSpc>
              <a:buNone/>
            </a:pPr>
            <a:r>
              <a:rPr lang="en-US" sz="1800"/>
              <a:t>   .....</a:t>
            </a:r>
            <a:endParaRPr lang="en-US" sz="1800"/>
          </a:p>
          <a:p>
            <a:pPr marL="0" indent="0">
              <a:lnSpc>
                <a:spcPct val="150000"/>
              </a:lnSpc>
              <a:buNone/>
            </a:pPr>
            <a:r>
              <a:rPr lang="en-US" sz="1800"/>
              <a:t>   func(arr);</a:t>
            </a:r>
            <a:endParaRPr lang="en-US" sz="1800"/>
          </a:p>
          <a:p>
            <a:pPr marL="0" indent="0">
              <a:lnSpc>
                <a:spcPct val="150000"/>
              </a:lnSpc>
              <a:buNone/>
            </a:pPr>
            <a:r>
              <a:rPr lang="en-US" sz="1800"/>
              <a:t>   return 0;</a:t>
            </a:r>
            <a:endParaRPr lang="en-US" sz="1800"/>
          </a:p>
          <a:p>
            <a:pPr marL="0" indent="0">
              <a:lnSpc>
                <a:spcPct val="150000"/>
              </a:lnSpc>
              <a:buNone/>
            </a:pPr>
            <a:r>
              <a:rPr lang="en-US" sz="1800"/>
              <a:t>}</a:t>
            </a:r>
            <a:endParaRPr lang="en-US" sz="1800"/>
          </a:p>
          <a:p>
            <a:pPr marL="0" indent="0">
              <a:buNone/>
            </a:pPr>
            <a:endParaRPr 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41300"/>
            <a:ext cx="10515600" cy="6236970"/>
          </a:xfrm>
        </p:spPr>
        <p:txBody>
          <a:bodyPr>
            <a:normAutofit/>
          </a:bodyPr>
          <a:p>
            <a:pPr marL="0" indent="0">
              <a:lnSpc>
                <a:spcPct val="150000"/>
              </a:lnSpc>
              <a:buNone/>
            </a:pPr>
            <a:r>
              <a:rPr lang="en-US" sz="1600"/>
              <a:t>func(int val[10])</a:t>
            </a:r>
            <a:endParaRPr lang="en-US" sz="1600"/>
          </a:p>
          <a:p>
            <a:pPr marL="0" indent="0">
              <a:lnSpc>
                <a:spcPct val="150000"/>
              </a:lnSpc>
              <a:buNone/>
            </a:pPr>
            <a:r>
              <a:rPr lang="en-US" sz="1600"/>
              <a:t>{</a:t>
            </a:r>
            <a:endParaRPr lang="en-US" sz="1600"/>
          </a:p>
          <a:p>
            <a:pPr marL="0" indent="0">
              <a:lnSpc>
                <a:spcPct val="150000"/>
              </a:lnSpc>
              <a:buNone/>
            </a:pPr>
            <a:r>
              <a:rPr lang="en-US" sz="1600"/>
              <a:t>   ....</a:t>
            </a:r>
            <a:endParaRPr lang="en-US" sz="1600"/>
          </a:p>
          <a:p>
            <a:pPr marL="0" indent="0">
              <a:lnSpc>
                <a:spcPct val="150000"/>
              </a:lnSpc>
              <a:buNone/>
            </a:pPr>
            <a:r>
              <a:rPr lang="en-US" sz="1600"/>
              <a:t>   ....</a:t>
            </a:r>
            <a:endParaRPr lang="en-US" sz="1600"/>
          </a:p>
          <a:p>
            <a:pPr marL="0" indent="0">
              <a:lnSpc>
                <a:spcPct val="150000"/>
              </a:lnSpc>
              <a:buNone/>
            </a:pPr>
            <a:r>
              <a:rPr lang="en-US" sz="1600"/>
              <a:t>}</a:t>
            </a:r>
            <a:endParaRPr lang="en-US" sz="1600"/>
          </a:p>
          <a:p>
            <a:pPr marL="0" indent="0">
              <a:lnSpc>
                <a:spcPct val="150000"/>
              </a:lnSpc>
              <a:buNone/>
            </a:pPr>
            <a:endParaRPr lang="en-US" sz="1600"/>
          </a:p>
          <a:p>
            <a:pPr marL="0" indent="0">
              <a:lnSpc>
                <a:spcPct val="150000"/>
              </a:lnSpc>
              <a:buNone/>
            </a:pPr>
            <a:r>
              <a:rPr lang="en-US" sz="1600"/>
              <a:t>    It is optional to specify the size of the array in the formal argument, for example we may write the function definition as-</a:t>
            </a:r>
            <a:endParaRPr lang="en-US" sz="1600"/>
          </a:p>
          <a:p>
            <a:pPr marL="0" indent="0">
              <a:lnSpc>
                <a:spcPct val="150000"/>
              </a:lnSpc>
              <a:buNone/>
            </a:pPr>
            <a:endParaRPr lang="en-US" sz="1600"/>
          </a:p>
          <a:p>
            <a:pPr marL="0" indent="0">
              <a:lnSpc>
                <a:spcPct val="150000"/>
              </a:lnSpc>
              <a:buNone/>
            </a:pPr>
            <a:r>
              <a:rPr lang="en-US" sz="1600"/>
              <a:t>func(int val[])</a:t>
            </a:r>
            <a:endParaRPr lang="en-US" sz="1600"/>
          </a:p>
          <a:p>
            <a:pPr marL="0" indent="0">
              <a:lnSpc>
                <a:spcPct val="150000"/>
              </a:lnSpc>
              <a:buNone/>
            </a:pPr>
            <a:r>
              <a:rPr lang="en-US" sz="1600"/>
              <a:t>{</a:t>
            </a:r>
            <a:endParaRPr lang="en-US" sz="1600"/>
          </a:p>
          <a:p>
            <a:pPr marL="0" indent="0">
              <a:lnSpc>
                <a:spcPct val="150000"/>
              </a:lnSpc>
              <a:buNone/>
            </a:pPr>
            <a:r>
              <a:rPr lang="en-US" sz="1600"/>
              <a:t>  ....</a:t>
            </a:r>
            <a:endParaRPr lang="en-US" sz="1600"/>
          </a:p>
          <a:p>
            <a:pPr marL="0" indent="0">
              <a:lnSpc>
                <a:spcPct val="150000"/>
              </a:lnSpc>
              <a:buNone/>
            </a:pPr>
            <a:r>
              <a:rPr lang="en-US" sz="1600"/>
              <a:t>  ....</a:t>
            </a:r>
            <a:endParaRPr lang="en-US" sz="1600"/>
          </a:p>
          <a:p>
            <a:pPr marL="0" indent="0">
              <a:lnSpc>
                <a:spcPct val="150000"/>
              </a:lnSpc>
              <a:buNone/>
            </a:pPr>
            <a:r>
              <a:rPr lang="en-US" sz="1600"/>
              <a:t>}</a:t>
            </a:r>
            <a:endParaRPr lang="en-US"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56540"/>
            <a:ext cx="10515600" cy="6176010"/>
          </a:xfrm>
        </p:spPr>
        <p:txBody>
          <a:bodyPr>
            <a:normAutofit lnSpcReduction="20000"/>
          </a:bodyPr>
          <a:p>
            <a:pPr marL="0" indent="0">
              <a:buNone/>
            </a:pPr>
            <a:r>
              <a:rPr lang="en-US" sz="3600" b="1">
                <a:latin typeface="Times New Roman" panose="02020603050405020304" charset="0"/>
                <a:cs typeface="Times New Roman" panose="02020603050405020304" charset="0"/>
              </a:rPr>
              <a:t>TWO DIMENSIONAL ARRAY</a:t>
            </a:r>
            <a:endParaRPr lang="en-US" sz="3600" b="1">
              <a:latin typeface="Times New Roman" panose="02020603050405020304" charset="0"/>
              <a:cs typeface="Times New Roman" panose="02020603050405020304" charset="0"/>
            </a:endParaRPr>
          </a:p>
          <a:p>
            <a:pPr marL="0" indent="0">
              <a:buNone/>
            </a:pPr>
            <a:endParaRPr lang="en-US" sz="3600" b="1"/>
          </a:p>
          <a:p>
            <a:pPr marL="0" indent="0">
              <a:buNone/>
            </a:pPr>
            <a:r>
              <a:rPr lang="en-US" sz="3600" b="1"/>
              <a:t>     </a:t>
            </a:r>
            <a:r>
              <a:rPr lang="en-US" sz="3600" b="1">
                <a:latin typeface="Times New Roman" panose="02020603050405020304" charset="0"/>
                <a:cs typeface="Times New Roman" panose="02020603050405020304" charset="0"/>
              </a:rPr>
              <a:t>Declaration and Accessing Individual Elements of a 2-D Array</a:t>
            </a:r>
            <a:endParaRPr lang="en-US" sz="3600" b="1">
              <a:latin typeface="Times New Roman" panose="02020603050405020304" charset="0"/>
              <a:cs typeface="Times New Roman" panose="02020603050405020304" charset="0"/>
            </a:endParaRPr>
          </a:p>
          <a:p>
            <a:pPr marL="0" indent="0">
              <a:buNone/>
            </a:pPr>
            <a:r>
              <a:rPr lang="en-US" sz="3600" b="1"/>
              <a:t>   </a:t>
            </a:r>
            <a:endParaRPr lang="en-US" sz="3600" b="1"/>
          </a:p>
          <a:p>
            <a:pPr marL="0" indent="0">
              <a:lnSpc>
                <a:spcPct val="150000"/>
              </a:lnSpc>
              <a:buNone/>
            </a:pPr>
            <a:r>
              <a:rPr lang="en-US"/>
              <a:t>     </a:t>
            </a:r>
            <a:r>
              <a:rPr lang="en-US" sz="1600"/>
              <a:t>The syntax of declaration of a 2-D array is similar to that of 1-D arrays, but here we have two subscripts.</a:t>
            </a:r>
            <a:endParaRPr lang="en-US" sz="1600"/>
          </a:p>
          <a:p>
            <a:pPr marL="0" indent="0">
              <a:lnSpc>
                <a:spcPct val="150000"/>
              </a:lnSpc>
              <a:buNone/>
            </a:pPr>
            <a:endParaRPr lang="en-US" sz="1600"/>
          </a:p>
          <a:p>
            <a:pPr marL="0" indent="0">
              <a:lnSpc>
                <a:spcPct val="150000"/>
              </a:lnSpc>
              <a:buNone/>
            </a:pPr>
            <a:r>
              <a:rPr lang="en-US" sz="1600"/>
              <a:t>                 data_type array_name[rowsize][columnsize];</a:t>
            </a:r>
            <a:endParaRPr lang="en-US" sz="1600"/>
          </a:p>
          <a:p>
            <a:pPr marL="0" indent="0">
              <a:lnSpc>
                <a:spcPct val="150000"/>
              </a:lnSpc>
              <a:buNone/>
            </a:pPr>
            <a:r>
              <a:rPr lang="en-US" sz="1600"/>
              <a:t>    </a:t>
            </a:r>
            <a:endParaRPr lang="en-US" sz="1600"/>
          </a:p>
          <a:p>
            <a:pPr marL="0" indent="0">
              <a:lnSpc>
                <a:spcPct val="150000"/>
              </a:lnSpc>
              <a:buNone/>
            </a:pPr>
            <a:r>
              <a:rPr lang="en-US" sz="1600"/>
              <a:t>     Here rowsize specifies the number of rows and columnsize represents the number of column in the array.</a:t>
            </a:r>
            <a:endParaRPr lang="en-US" sz="1600"/>
          </a:p>
          <a:p>
            <a:pPr marL="0" indent="0">
              <a:buNone/>
            </a:pPr>
            <a:r>
              <a:rPr lang="en-US" sz="1600"/>
              <a:t>   </a:t>
            </a:r>
            <a:endParaRPr 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1985" y="224155"/>
            <a:ext cx="10711815" cy="6420485"/>
          </a:xfrm>
        </p:spPr>
        <p:txBody>
          <a:bodyPr>
            <a:normAutofit fontScale="25000"/>
          </a:bodyPr>
          <a:p>
            <a:pPr marL="0" indent="0">
              <a:lnSpc>
                <a:spcPct val="150000"/>
              </a:lnSpc>
              <a:buNone/>
            </a:pPr>
            <a:endParaRPr lang="en-US" sz="6400"/>
          </a:p>
          <a:p>
            <a:pPr marL="0" indent="0">
              <a:lnSpc>
                <a:spcPct val="150000"/>
              </a:lnSpc>
              <a:buNone/>
            </a:pPr>
            <a:r>
              <a:rPr lang="en-US" sz="6400"/>
              <a:t>The 2-D Array can be declared as-</a:t>
            </a:r>
            <a:endParaRPr lang="en-US" sz="6400"/>
          </a:p>
          <a:p>
            <a:pPr marL="0" indent="0">
              <a:lnSpc>
                <a:spcPct val="150000"/>
              </a:lnSpc>
              <a:buNone/>
            </a:pPr>
            <a:r>
              <a:rPr lang="en-US" sz="6400"/>
              <a:t>            int arr[4][5];</a:t>
            </a:r>
            <a:endParaRPr lang="en-US" sz="6400"/>
          </a:p>
          <a:p>
            <a:pPr marL="0" indent="0">
              <a:lnSpc>
                <a:spcPct val="150000"/>
              </a:lnSpc>
              <a:buNone/>
            </a:pPr>
            <a:r>
              <a:rPr lang="en-US" sz="6400"/>
              <a:t>     Here arr is a 2-D array with 4 rows and 5 columns. The individual elements of this array can be accessed by applying two subscripts, where the first subscripts denotes the rwo number and the second subscript denotes the column number. </a:t>
            </a:r>
            <a:endParaRPr lang="en-US" sz="6400"/>
          </a:p>
          <a:p>
            <a:pPr marL="0" indent="0">
              <a:lnSpc>
                <a:spcPct val="150000"/>
              </a:lnSpc>
              <a:buNone/>
            </a:pPr>
            <a:r>
              <a:rPr lang="en-US" sz="6400"/>
              <a:t>      The starting element of this array is arr[0][0] and the last element is arr[3][4]. The total number of elements in this array is 4*5=20.</a:t>
            </a:r>
            <a:endParaRPr lang="en-US" sz="6400"/>
          </a:p>
          <a:p>
            <a:pPr marL="0" indent="0">
              <a:lnSpc>
                <a:spcPct val="150000"/>
              </a:lnSpc>
              <a:buNone/>
            </a:pPr>
            <a:r>
              <a:rPr lang="en-US" sz="6400"/>
              <a:t>                      </a:t>
            </a:r>
            <a:endParaRPr lang="en-US" sz="6400"/>
          </a:p>
          <a:p>
            <a:pPr marL="0" indent="0">
              <a:lnSpc>
                <a:spcPct val="150000"/>
              </a:lnSpc>
              <a:buNone/>
            </a:pPr>
            <a:r>
              <a:rPr lang="en-US" sz="6400"/>
              <a:t>                    Col 0              Col 1             Col 2            Col 3          Col 4</a:t>
            </a:r>
            <a:endParaRPr lang="en-US" sz="6400"/>
          </a:p>
          <a:p>
            <a:pPr marL="0" indent="0">
              <a:lnSpc>
                <a:spcPct val="150000"/>
              </a:lnSpc>
              <a:buNone/>
            </a:pPr>
            <a:endParaRPr lang="en-US" sz="6400"/>
          </a:p>
          <a:p>
            <a:pPr marL="0" indent="0">
              <a:lnSpc>
                <a:spcPct val="150000"/>
              </a:lnSpc>
              <a:buNone/>
            </a:pPr>
            <a:r>
              <a:rPr lang="en-US" sz="6400"/>
              <a:t>Row 0         arr[0][0]         arr[0][1]        arr[0][2]         arr[0][3]     arr[0][4]</a:t>
            </a:r>
            <a:endParaRPr lang="en-US" sz="6400"/>
          </a:p>
          <a:p>
            <a:pPr marL="0" indent="0">
              <a:lnSpc>
                <a:spcPct val="150000"/>
              </a:lnSpc>
              <a:buNone/>
            </a:pPr>
            <a:r>
              <a:rPr lang="en-US" sz="6400"/>
              <a:t>Row 1         arr[1][0]         arr[1][1]        arr[1][2]         arr[1][3]     arr[1][4]</a:t>
            </a:r>
            <a:endParaRPr lang="en-US" sz="6400"/>
          </a:p>
          <a:p>
            <a:pPr marL="0" indent="0">
              <a:lnSpc>
                <a:spcPct val="150000"/>
              </a:lnSpc>
              <a:buNone/>
            </a:pPr>
            <a:r>
              <a:rPr lang="en-US" sz="6400"/>
              <a:t>Row 2         arr[2][0]         arr[2][1]        arr[2][2]         arr[2][3]     arr[2][4]</a:t>
            </a:r>
            <a:endParaRPr lang="en-US" sz="6400"/>
          </a:p>
          <a:p>
            <a:pPr marL="0" indent="0">
              <a:lnSpc>
                <a:spcPct val="150000"/>
              </a:lnSpc>
              <a:buNone/>
            </a:pPr>
            <a:r>
              <a:rPr lang="en-US" sz="6400"/>
              <a:t>Row 3         arr[3][0]         arr[3][1]        arr[3][2]         arr[3][3]     arr[3][4]      </a:t>
            </a:r>
            <a:endParaRPr lang="en-US" sz="6400"/>
          </a:p>
          <a:p>
            <a:pPr marL="0" indent="0">
              <a:buNone/>
            </a:pPr>
            <a:endParaRPr lang="en-US" sz="3430"/>
          </a:p>
          <a:p>
            <a:pPr marL="0" indent="0">
              <a:buNone/>
            </a:pPr>
            <a:endParaRPr lang="en-US"/>
          </a:p>
          <a:p>
            <a:pPr marL="0" indent="0">
              <a:buNone/>
            </a:pPr>
            <a:endParaRPr lang="en-US"/>
          </a:p>
          <a:p>
            <a:pPr marL="0" indent="0">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94970"/>
            <a:ext cx="10515600" cy="6021070"/>
          </a:xfrm>
        </p:spPr>
        <p:txBody>
          <a:bodyPr/>
          <a:p>
            <a:pPr marL="0" indent="0" algn="l">
              <a:lnSpc>
                <a:spcPct val="150000"/>
              </a:lnSpc>
              <a:buNone/>
            </a:pPr>
            <a:r>
              <a:rPr lang="en-US" sz="1600">
                <a:latin typeface="Times New Roman" panose="02020603050405020304" charset="0"/>
                <a:cs typeface="Times New Roman" panose="02020603050405020304" charset="0"/>
                <a:sym typeface="+mn-ea"/>
              </a:rPr>
              <a:t>Two Dimensional Array</a:t>
            </a:r>
            <a:endParaRPr lang="en-US" sz="1600">
              <a:latin typeface="Times New Roman" panose="02020603050405020304" charset="0"/>
              <a:cs typeface="Times New Roman" panose="02020603050405020304" charset="0"/>
            </a:endParaRPr>
          </a:p>
          <a:p>
            <a:pPr marL="0" indent="0" algn="l">
              <a:lnSpc>
                <a:spcPct val="150000"/>
              </a:lnSpc>
              <a:buNone/>
            </a:pPr>
            <a:r>
              <a:rPr lang="en-US" sz="1600">
                <a:latin typeface="Times New Roman" panose="02020603050405020304" charset="0"/>
                <a:cs typeface="Times New Roman" panose="02020603050405020304" charset="0"/>
                <a:sym typeface="+mn-ea"/>
              </a:rPr>
              <a:t>         Declaration and Accessing Individual Elements of 2-DArray</a:t>
            </a:r>
            <a:endParaRPr lang="en-US" sz="1600">
              <a:latin typeface="Times New Roman" panose="02020603050405020304" charset="0"/>
              <a:cs typeface="Times New Roman" panose="02020603050405020304" charset="0"/>
            </a:endParaRPr>
          </a:p>
          <a:p>
            <a:pPr marL="0" indent="0" algn="l">
              <a:lnSpc>
                <a:spcPct val="150000"/>
              </a:lnSpc>
              <a:buNone/>
            </a:pPr>
            <a:r>
              <a:rPr lang="en-US" sz="1600">
                <a:latin typeface="Times New Roman" panose="02020603050405020304" charset="0"/>
                <a:cs typeface="Times New Roman" panose="02020603050405020304" charset="0"/>
                <a:sym typeface="+mn-ea"/>
              </a:rPr>
              <a:t>         Processing of 2-D Array</a:t>
            </a:r>
            <a:endParaRPr lang="en-US" sz="1600">
              <a:latin typeface="Times New Roman" panose="02020603050405020304" charset="0"/>
              <a:cs typeface="Times New Roman" panose="02020603050405020304" charset="0"/>
            </a:endParaRPr>
          </a:p>
          <a:p>
            <a:pPr marL="0" indent="0" algn="l">
              <a:lnSpc>
                <a:spcPct val="150000"/>
              </a:lnSpc>
              <a:buNone/>
            </a:pPr>
            <a:r>
              <a:rPr lang="en-US" sz="1600">
                <a:latin typeface="Times New Roman" panose="02020603050405020304" charset="0"/>
                <a:cs typeface="Times New Roman" panose="02020603050405020304" charset="0"/>
                <a:sym typeface="+mn-ea"/>
              </a:rPr>
              <a:t>         Initialization of 2-D Arrays</a:t>
            </a:r>
            <a:endParaRPr lang="en-US" sz="1600">
              <a:latin typeface="Times New Roman" panose="02020603050405020304" charset="0"/>
              <a:cs typeface="Times New Roman" panose="02020603050405020304" charset="0"/>
            </a:endParaRPr>
          </a:p>
          <a:p>
            <a:pPr marL="0" indent="0" algn="l">
              <a:lnSpc>
                <a:spcPct val="150000"/>
              </a:lnSpc>
              <a:buNone/>
            </a:pPr>
            <a:r>
              <a:rPr lang="en-US" sz="1600">
                <a:latin typeface="Times New Roman" panose="02020603050405020304" charset="0"/>
                <a:cs typeface="Times New Roman" panose="02020603050405020304" charset="0"/>
                <a:sym typeface="+mn-ea"/>
              </a:rPr>
              <a:t>Arrays with more than Two Dimensions</a:t>
            </a:r>
            <a:endParaRPr lang="en-US" sz="1600">
              <a:latin typeface="Times New Roman" panose="02020603050405020304" charset="0"/>
              <a:cs typeface="Times New Roman" panose="02020603050405020304" charset="0"/>
            </a:endParaRPr>
          </a:p>
          <a:p>
            <a:pPr marL="0" indent="0" algn="l">
              <a:lnSpc>
                <a:spcPct val="150000"/>
              </a:lnSpc>
              <a:buNone/>
            </a:pPr>
            <a:r>
              <a:rPr lang="en-US" sz="1600">
                <a:latin typeface="Times New Roman" panose="02020603050405020304" charset="0"/>
                <a:cs typeface="Times New Roman" panose="02020603050405020304" charset="0"/>
                <a:sym typeface="+mn-ea"/>
              </a:rPr>
              <a:t>         Multidimensional Array and Functions</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2105"/>
            <a:ext cx="10515600" cy="6176010"/>
          </a:xfrm>
        </p:spPr>
        <p:txBody>
          <a:bodyPr>
            <a:normAutofit lnSpcReduction="10000"/>
          </a:bodyPr>
          <a:p>
            <a:pPr marL="0" indent="0">
              <a:buNone/>
            </a:pPr>
            <a:r>
              <a:rPr lang="en-US" sz="3600" b="1">
                <a:latin typeface="Times New Roman" panose="02020603050405020304" charset="0"/>
                <a:cs typeface="Times New Roman" panose="02020603050405020304" charset="0"/>
              </a:rPr>
              <a:t>Processing 2-D Array</a:t>
            </a:r>
            <a:endParaRPr lang="en-US" sz="3600" b="1">
              <a:latin typeface="Times New Roman" panose="02020603050405020304" charset="0"/>
              <a:cs typeface="Times New Roman" panose="02020603050405020304" charset="0"/>
            </a:endParaRPr>
          </a:p>
          <a:p>
            <a:pPr marL="0" indent="0">
              <a:lnSpc>
                <a:spcPct val="150000"/>
              </a:lnSpc>
              <a:buNone/>
            </a:pPr>
            <a:r>
              <a:rPr lang="en-US">
                <a:latin typeface="Calibri" panose="020F0502020204030204" charset="0"/>
                <a:cs typeface="Calibri" panose="020F0502020204030204" charset="0"/>
              </a:rPr>
              <a:t>     </a:t>
            </a:r>
            <a:r>
              <a:rPr lang="en-US" sz="1800">
                <a:latin typeface="Calibri" panose="020F0502020204030204" charset="0"/>
                <a:cs typeface="Calibri" panose="020F0502020204030204" charset="0"/>
              </a:rPr>
              <a:t> </a:t>
            </a:r>
            <a:r>
              <a:rPr lang="en-US" sz="1600">
                <a:latin typeface="Arial" panose="020B0604020202020204" pitchFamily="34" charset="0"/>
                <a:cs typeface="Arial" panose="020B0604020202020204" pitchFamily="34" charset="0"/>
              </a:rPr>
              <a:t>For processing 2-D arrays, we use two nested for loops. The outer for loop corresponds to the row and the inner for loop corresponds to the column.</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int arr[4][5];</a:t>
            </a:r>
            <a:endParaRPr lang="en-US" sz="1600">
              <a:latin typeface="Arial" panose="020B0604020202020204" pitchFamily="34" charset="0"/>
              <a:cs typeface="Arial" panose="020B0604020202020204" pitchFamily="34" charset="0"/>
            </a:endParaRPr>
          </a:p>
          <a:p>
            <a:pPr marL="0" indent="0">
              <a:lnSpc>
                <a:spcPct val="150000"/>
              </a:lnSpc>
              <a:buFont typeface="Wingdings" panose="05000000000000000000" charset="0"/>
              <a:buNone/>
            </a:pPr>
            <a:r>
              <a:rPr lang="en-US" sz="1600">
                <a:latin typeface="Arial" panose="020B0604020202020204" pitchFamily="34" charset="0"/>
                <a:cs typeface="Arial" panose="020B0604020202020204" pitchFamily="34" charset="0"/>
              </a:rPr>
              <a:t> </a:t>
            </a:r>
            <a:endParaRPr lang="en-US" sz="1600">
              <a:latin typeface="Arial" panose="020B0604020202020204" pitchFamily="34" charset="0"/>
              <a:cs typeface="Arial" panose="020B0604020202020204" pitchFamily="34" charset="0"/>
            </a:endParaRPr>
          </a:p>
          <a:p>
            <a:pPr>
              <a:lnSpc>
                <a:spcPct val="150000"/>
              </a:lnSpc>
              <a:buFont typeface="Wingdings" panose="05000000000000000000" charset="0"/>
              <a:buChar char="Ø"/>
            </a:pPr>
            <a:r>
              <a:rPr lang="en-US" sz="1600">
                <a:latin typeface="Arial" panose="020B0604020202020204" pitchFamily="34" charset="0"/>
                <a:cs typeface="Arial" panose="020B0604020202020204" pitchFamily="34" charset="0"/>
              </a:rPr>
              <a:t>Reading values in arr</a:t>
            </a:r>
            <a:endParaRPr lang="en-US" sz="1600">
              <a:latin typeface="Arial" panose="020B0604020202020204" pitchFamily="34" charset="0"/>
              <a:cs typeface="Arial" panose="020B0604020202020204" pitchFamily="34" charset="0"/>
            </a:endParaRPr>
          </a:p>
          <a:p>
            <a:pPr marL="0" indent="0">
              <a:lnSpc>
                <a:spcPct val="150000"/>
              </a:lnSpc>
              <a:buFont typeface="Wingdings" panose="05000000000000000000" charset="0"/>
              <a:buNone/>
            </a:pPr>
            <a:r>
              <a:rPr lang="en-US" sz="1600">
                <a:latin typeface="Arial" panose="020B0604020202020204" pitchFamily="34" charset="0"/>
                <a:cs typeface="Arial" panose="020B0604020202020204" pitchFamily="34" charset="0"/>
              </a:rPr>
              <a:t>             for(i=0; i&lt;4; i++)</a:t>
            </a:r>
            <a:endParaRPr lang="en-US" sz="1600">
              <a:latin typeface="Arial" panose="020B0604020202020204" pitchFamily="34" charset="0"/>
              <a:cs typeface="Arial" panose="020B0604020202020204" pitchFamily="34" charset="0"/>
            </a:endParaRPr>
          </a:p>
          <a:p>
            <a:pPr marL="0" indent="0">
              <a:lnSpc>
                <a:spcPct val="150000"/>
              </a:lnSpc>
              <a:buFont typeface="Wingdings" panose="05000000000000000000" charset="0"/>
              <a:buNone/>
            </a:pPr>
            <a:r>
              <a:rPr lang="en-US" sz="1600">
                <a:latin typeface="Arial" panose="020B0604020202020204" pitchFamily="34" charset="0"/>
                <a:cs typeface="Arial" panose="020B0604020202020204" pitchFamily="34" charset="0"/>
              </a:rPr>
              <a:t>                          for(j=0; j&lt;4; j++)</a:t>
            </a:r>
            <a:endParaRPr lang="en-US" sz="1600">
              <a:latin typeface="Arial" panose="020B0604020202020204" pitchFamily="34" charset="0"/>
              <a:cs typeface="Arial" panose="020B0604020202020204" pitchFamily="34" charset="0"/>
            </a:endParaRPr>
          </a:p>
          <a:p>
            <a:pPr marL="0" indent="0">
              <a:lnSpc>
                <a:spcPct val="150000"/>
              </a:lnSpc>
              <a:buFont typeface="Wingdings" panose="05000000000000000000" charset="0"/>
              <a:buNone/>
            </a:pPr>
            <a:r>
              <a:rPr lang="en-US" sz="1600">
                <a:latin typeface="Arial" panose="020B0604020202020204" pitchFamily="34" charset="0"/>
                <a:cs typeface="Arial" panose="020B0604020202020204" pitchFamily="34" charset="0"/>
              </a:rPr>
              <a:t>                                      scanf(“%d”, &amp;arr[i][j]);</a:t>
            </a:r>
            <a:endParaRPr lang="en-US" sz="1600">
              <a:latin typeface="Arial" panose="020B0604020202020204" pitchFamily="34" charset="0"/>
              <a:cs typeface="Arial" panose="020B0604020202020204" pitchFamily="34" charset="0"/>
            </a:endParaRPr>
          </a:p>
          <a:p>
            <a:pPr>
              <a:lnSpc>
                <a:spcPct val="150000"/>
              </a:lnSpc>
              <a:buFont typeface="Wingdings" panose="05000000000000000000" charset="0"/>
              <a:buChar char="Ø"/>
            </a:pPr>
            <a:r>
              <a:rPr lang="en-US" sz="1600">
                <a:latin typeface="Arial" panose="020B0604020202020204" pitchFamily="34" charset="0"/>
                <a:cs typeface="Arial" panose="020B0604020202020204" pitchFamily="34" charset="0"/>
              </a:rPr>
              <a:t> Displaying values of arr</a:t>
            </a:r>
            <a:endParaRPr lang="en-US" sz="1600">
              <a:latin typeface="Arial" panose="020B0604020202020204" pitchFamily="34" charset="0"/>
              <a:cs typeface="Arial" panose="020B0604020202020204" pitchFamily="34" charset="0"/>
            </a:endParaRPr>
          </a:p>
          <a:p>
            <a:pPr marL="0" indent="0">
              <a:lnSpc>
                <a:spcPct val="150000"/>
              </a:lnSpc>
              <a:buFont typeface="Wingdings" panose="05000000000000000000" charset="0"/>
              <a:buNone/>
            </a:pPr>
            <a:r>
              <a:rPr lang="en-US" sz="1600">
                <a:latin typeface="Arial" panose="020B0604020202020204" pitchFamily="34" charset="0"/>
                <a:cs typeface="Arial" panose="020B0604020202020204" pitchFamily="34" charset="0"/>
              </a:rPr>
              <a:t>              for(i=0; i&lt;4; i++)</a:t>
            </a:r>
            <a:endParaRPr lang="en-US" sz="1600">
              <a:latin typeface="Arial" panose="020B0604020202020204" pitchFamily="34" charset="0"/>
              <a:cs typeface="Arial" panose="020B0604020202020204" pitchFamily="34" charset="0"/>
            </a:endParaRPr>
          </a:p>
          <a:p>
            <a:pPr marL="0" indent="0">
              <a:lnSpc>
                <a:spcPct val="150000"/>
              </a:lnSpc>
              <a:buFont typeface="Wingdings" panose="05000000000000000000" charset="0"/>
              <a:buNone/>
            </a:pPr>
            <a:r>
              <a:rPr lang="en-US" sz="1600">
                <a:latin typeface="Arial" panose="020B0604020202020204" pitchFamily="34" charset="0"/>
                <a:cs typeface="Arial" panose="020B0604020202020204" pitchFamily="34" charset="0"/>
              </a:rPr>
              <a:t>                          for(j=0; j&lt;4; j++)</a:t>
            </a:r>
            <a:endParaRPr lang="en-US" sz="1600">
              <a:latin typeface="Arial" panose="020B0604020202020204" pitchFamily="34" charset="0"/>
              <a:cs typeface="Arial" panose="020B0604020202020204" pitchFamily="34" charset="0"/>
            </a:endParaRPr>
          </a:p>
          <a:p>
            <a:pPr marL="0" indent="0">
              <a:lnSpc>
                <a:spcPct val="150000"/>
              </a:lnSpc>
              <a:buFont typeface="Wingdings" panose="05000000000000000000" charset="0"/>
              <a:buNone/>
            </a:pPr>
            <a:r>
              <a:rPr lang="en-US" sz="1600">
                <a:latin typeface="Arial" panose="020B0604020202020204" pitchFamily="34" charset="0"/>
                <a:cs typeface="Arial" panose="020B0604020202020204" pitchFamily="34" charset="0"/>
              </a:rPr>
              <a:t>                                       printf(“%d”,arr[i][j]);</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57175"/>
            <a:ext cx="10515600" cy="6130290"/>
          </a:xfrm>
        </p:spPr>
        <p:txBody>
          <a:bodyPr/>
          <a:p>
            <a:pPr marL="0" indent="0">
              <a:buNone/>
            </a:pPr>
            <a:r>
              <a:rPr lang="en-US" sz="3600" b="1">
                <a:latin typeface="Times New Roman" panose="02020603050405020304" charset="0"/>
                <a:cs typeface="Times New Roman" panose="02020603050405020304" charset="0"/>
              </a:rPr>
              <a:t>Initialization of 2-D Array</a:t>
            </a:r>
            <a:endParaRPr lang="en-US" sz="3600" b="1">
              <a:latin typeface="Times New Roman" panose="02020603050405020304" charset="0"/>
              <a:cs typeface="Times New Roman" panose="02020603050405020304" charset="0"/>
            </a:endParaRPr>
          </a:p>
          <a:p>
            <a:pPr marL="0" indent="0">
              <a:lnSpc>
                <a:spcPct val="150000"/>
              </a:lnSpc>
              <a:buNone/>
            </a:pPr>
            <a:r>
              <a:rPr lang="en-US"/>
              <a:t>   </a:t>
            </a:r>
            <a:r>
              <a:rPr lang="en-US" sz="2400"/>
              <a:t> </a:t>
            </a:r>
            <a:r>
              <a:rPr lang="en-US" sz="1600"/>
              <a:t>2-D arrays can be initialized in a way similar to that of 1-D.</a:t>
            </a:r>
            <a:endParaRPr lang="en-US" sz="1600"/>
          </a:p>
          <a:p>
            <a:pPr marL="0" indent="0">
              <a:lnSpc>
                <a:spcPct val="150000"/>
              </a:lnSpc>
              <a:buNone/>
            </a:pPr>
            <a:endParaRPr lang="en-US" sz="1600"/>
          </a:p>
          <a:p>
            <a:pPr marL="0" indent="0">
              <a:lnSpc>
                <a:spcPct val="150000"/>
              </a:lnSpc>
              <a:buNone/>
            </a:pPr>
            <a:r>
              <a:rPr lang="en-US" sz="1600"/>
              <a:t>For example-</a:t>
            </a:r>
            <a:endParaRPr lang="en-US" sz="1600"/>
          </a:p>
          <a:p>
            <a:pPr marL="0" indent="0">
              <a:lnSpc>
                <a:spcPct val="150000"/>
              </a:lnSpc>
              <a:buNone/>
            </a:pPr>
            <a:r>
              <a:rPr lang="en-US" sz="1600"/>
              <a:t>  int mat[4][3]={11, 12, 13, 14, 15, 16, 17, 18, 19, 20, 21, 22};</a:t>
            </a:r>
            <a:endParaRPr lang="en-US" sz="1600"/>
          </a:p>
          <a:p>
            <a:pPr marL="0" indent="0">
              <a:lnSpc>
                <a:spcPct val="150000"/>
              </a:lnSpc>
              <a:buNone/>
            </a:pPr>
            <a:endParaRPr lang="en-US" sz="1600"/>
          </a:p>
          <a:p>
            <a:pPr marL="0" indent="0">
              <a:lnSpc>
                <a:spcPct val="150000"/>
              </a:lnSpc>
              <a:buNone/>
            </a:pPr>
            <a:r>
              <a:rPr lang="en-US" sz="1600"/>
              <a:t>   mat[0][0]: 11                </a:t>
            </a:r>
            <a:r>
              <a:rPr lang="en-US" sz="1600">
                <a:sym typeface="+mn-ea"/>
              </a:rPr>
              <a:t>mat[0][1]: 12                   mat[0][2]: 13</a:t>
            </a:r>
            <a:endParaRPr lang="en-US" sz="1600">
              <a:sym typeface="+mn-ea"/>
            </a:endParaRPr>
          </a:p>
          <a:p>
            <a:pPr marL="0" indent="0">
              <a:lnSpc>
                <a:spcPct val="150000"/>
              </a:lnSpc>
              <a:buNone/>
            </a:pPr>
            <a:r>
              <a:rPr lang="en-US" sz="1600">
                <a:sym typeface="+mn-ea"/>
              </a:rPr>
              <a:t>   mat[1][0]: 14                mat[1][1]: 15                   mat[1][2]: 16</a:t>
            </a:r>
            <a:endParaRPr lang="en-US" sz="1600">
              <a:sym typeface="+mn-ea"/>
            </a:endParaRPr>
          </a:p>
          <a:p>
            <a:pPr marL="0" indent="0">
              <a:lnSpc>
                <a:spcPct val="150000"/>
              </a:lnSpc>
              <a:buNone/>
            </a:pPr>
            <a:r>
              <a:rPr lang="en-US" sz="1600"/>
              <a:t>   mat[2][0]: 17                </a:t>
            </a:r>
            <a:r>
              <a:rPr lang="en-US" sz="1600">
                <a:sym typeface="+mn-ea"/>
              </a:rPr>
              <a:t>mat[2][1]: 18                   mat[2][2]: 19</a:t>
            </a:r>
            <a:endParaRPr lang="en-US" sz="1600">
              <a:sym typeface="+mn-ea"/>
            </a:endParaRPr>
          </a:p>
          <a:p>
            <a:pPr marL="0" indent="0">
              <a:lnSpc>
                <a:spcPct val="150000"/>
              </a:lnSpc>
              <a:buNone/>
            </a:pPr>
            <a:r>
              <a:rPr lang="en-US" sz="1600"/>
              <a:t>   </a:t>
            </a:r>
            <a:r>
              <a:rPr lang="en-US" sz="1600">
                <a:sym typeface="+mn-ea"/>
              </a:rPr>
              <a:t>mat[3][0]: 20                mat[3][1]: 21                   mat[3][2]: 22</a:t>
            </a:r>
            <a:endParaRPr 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77190"/>
            <a:ext cx="10515600" cy="6056630"/>
          </a:xfrm>
        </p:spPr>
        <p:txBody>
          <a:bodyPr/>
          <a:p>
            <a:pPr marL="0" indent="0">
              <a:lnSpc>
                <a:spcPct val="150000"/>
              </a:lnSpc>
              <a:buNone/>
            </a:pPr>
            <a:r>
              <a:rPr lang="en-US">
                <a:sym typeface="+mn-ea"/>
              </a:rPr>
              <a:t>     </a:t>
            </a:r>
            <a:r>
              <a:rPr lang="en-US" sz="1600">
                <a:sym typeface="+mn-ea"/>
              </a:rPr>
              <a:t>While initializing we can group the elements row-wise using inner braces. For example-</a:t>
            </a:r>
            <a:endParaRPr lang="en-US" sz="1600"/>
          </a:p>
          <a:p>
            <a:pPr marL="0" indent="0">
              <a:lnSpc>
                <a:spcPct val="150000"/>
              </a:lnSpc>
              <a:buNone/>
            </a:pPr>
            <a:endParaRPr lang="en-US" sz="1600"/>
          </a:p>
          <a:p>
            <a:pPr marL="0" indent="0">
              <a:lnSpc>
                <a:spcPct val="150000"/>
              </a:lnSpc>
              <a:buNone/>
            </a:pPr>
            <a:r>
              <a:rPr lang="en-US" sz="1600">
                <a:sym typeface="+mn-ea"/>
              </a:rPr>
              <a:t>  int mat[4][3]={ {11, 12, 13}, {14, 15, 16}, {17, 18, 19}, {20, 21, 22} };</a:t>
            </a:r>
            <a:endParaRPr lang="en-US" sz="1600"/>
          </a:p>
          <a:p>
            <a:pPr marL="0" indent="0">
              <a:lnSpc>
                <a:spcPct val="150000"/>
              </a:lnSpc>
              <a:buNone/>
            </a:pPr>
            <a:r>
              <a:rPr lang="en-US" sz="1600">
                <a:sym typeface="+mn-ea"/>
              </a:rPr>
              <a:t>  int mat[4][3]={</a:t>
            </a:r>
            <a:endParaRPr lang="en-US" sz="1600"/>
          </a:p>
          <a:p>
            <a:pPr marL="0" indent="0">
              <a:lnSpc>
                <a:spcPct val="150000"/>
              </a:lnSpc>
              <a:buNone/>
            </a:pPr>
            <a:r>
              <a:rPr lang="en-US" sz="1600"/>
              <a:t>                              </a:t>
            </a:r>
            <a:r>
              <a:rPr lang="en-US" sz="1600">
                <a:sym typeface="+mn-ea"/>
              </a:rPr>
              <a:t>{11, 12, 13},     /*Row 0*/</a:t>
            </a:r>
            <a:endParaRPr lang="en-US" sz="1600">
              <a:sym typeface="+mn-ea"/>
            </a:endParaRPr>
          </a:p>
          <a:p>
            <a:pPr marL="0" indent="0">
              <a:lnSpc>
                <a:spcPct val="150000"/>
              </a:lnSpc>
              <a:buNone/>
            </a:pPr>
            <a:r>
              <a:rPr lang="en-US" sz="1600">
                <a:sym typeface="+mn-ea"/>
              </a:rPr>
              <a:t>                              {14, 15, 16},     /*Row 1*/</a:t>
            </a:r>
            <a:endParaRPr lang="en-US" sz="1600">
              <a:sym typeface="+mn-ea"/>
            </a:endParaRPr>
          </a:p>
          <a:p>
            <a:pPr marL="0" indent="0">
              <a:lnSpc>
                <a:spcPct val="150000"/>
              </a:lnSpc>
              <a:buNone/>
            </a:pPr>
            <a:r>
              <a:rPr lang="en-US" sz="1600">
                <a:sym typeface="+mn-ea"/>
              </a:rPr>
              <a:t>                              {17, 18, 19},     /*Row 2*/</a:t>
            </a:r>
            <a:endParaRPr lang="en-US" sz="1600">
              <a:sym typeface="+mn-ea"/>
            </a:endParaRPr>
          </a:p>
          <a:p>
            <a:pPr marL="0" indent="0">
              <a:lnSpc>
                <a:spcPct val="150000"/>
              </a:lnSpc>
              <a:buNone/>
            </a:pPr>
            <a:r>
              <a:rPr lang="en-US" sz="1600">
                <a:sym typeface="+mn-ea"/>
              </a:rPr>
              <a:t>                              {20, 21, 22}      /*Row 3*/</a:t>
            </a:r>
            <a:endParaRPr lang="en-US" sz="1600">
              <a:sym typeface="+mn-ea"/>
            </a:endParaRPr>
          </a:p>
          <a:p>
            <a:pPr marL="0" indent="0">
              <a:lnSpc>
                <a:spcPct val="150000"/>
              </a:lnSpc>
              <a:buNone/>
            </a:pPr>
            <a:r>
              <a:rPr lang="en-US" sz="1600">
                <a:sym typeface="+mn-ea"/>
              </a:rPr>
              <a:t>                           };</a:t>
            </a:r>
            <a:endParaRPr lang="en-US" sz="1600"/>
          </a:p>
          <a:p>
            <a:pPr marL="0" indent="0">
              <a:lnSpc>
                <a:spcPct val="150000"/>
              </a:lnSpc>
              <a:buNone/>
            </a:pPr>
            <a:endParaRPr lang="en-US"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0340"/>
            <a:ext cx="10515600" cy="6677025"/>
          </a:xfrm>
        </p:spPr>
        <p:txBody>
          <a:bodyPr>
            <a:normAutofit fontScale="25000"/>
          </a:bodyPr>
          <a:p>
            <a:pPr marL="0" indent="0">
              <a:buNone/>
            </a:pPr>
            <a:r>
              <a:rPr lang="en-US" sz="14400" b="1">
                <a:latin typeface="Times New Roman" panose="02020603050405020304" charset="0"/>
                <a:cs typeface="Times New Roman" panose="02020603050405020304" charset="0"/>
              </a:rPr>
              <a:t>Example 3</a:t>
            </a:r>
            <a:endParaRPr lang="en-US" sz="2665" b="1">
              <a:latin typeface="Times New Roman" panose="02020603050405020304" charset="0"/>
              <a:cs typeface="Times New Roman" panose="02020603050405020304" charset="0"/>
            </a:endParaRPr>
          </a:p>
          <a:p>
            <a:pPr marL="0" indent="0">
              <a:buNone/>
            </a:pPr>
            <a:r>
              <a:rPr lang="en-US" sz="9600"/>
              <a:t>Program for Addition of Two Matrices</a:t>
            </a:r>
            <a:endParaRPr lang="en-US" sz="2665"/>
          </a:p>
          <a:p>
            <a:pPr marL="0" indent="0">
              <a:buNone/>
            </a:pPr>
            <a:endParaRPr lang="en-US" sz="9600"/>
          </a:p>
          <a:p>
            <a:pPr marL="0" indent="0">
              <a:lnSpc>
                <a:spcPct val="150000"/>
              </a:lnSpc>
              <a:buNone/>
            </a:pPr>
            <a:r>
              <a:rPr lang="en-US" sz="6400"/>
              <a:t>#include &lt;stdio.h&gt;</a:t>
            </a:r>
            <a:endParaRPr lang="en-US" sz="6400"/>
          </a:p>
          <a:p>
            <a:pPr marL="0" indent="0">
              <a:lnSpc>
                <a:spcPct val="150000"/>
              </a:lnSpc>
              <a:buNone/>
            </a:pPr>
            <a:r>
              <a:rPr lang="en-US" sz="6400"/>
              <a:t>#define ROW 3</a:t>
            </a:r>
            <a:endParaRPr lang="en-US" sz="6400"/>
          </a:p>
          <a:p>
            <a:pPr marL="0" indent="0">
              <a:lnSpc>
                <a:spcPct val="150000"/>
              </a:lnSpc>
              <a:buNone/>
            </a:pPr>
            <a:r>
              <a:rPr lang="en-US" sz="6400"/>
              <a:t>#define COL 3</a:t>
            </a:r>
            <a:endParaRPr lang="en-US" sz="6400"/>
          </a:p>
          <a:p>
            <a:pPr marL="0" indent="0">
              <a:lnSpc>
                <a:spcPct val="150000"/>
              </a:lnSpc>
              <a:buNone/>
            </a:pPr>
            <a:r>
              <a:rPr lang="en-US" sz="6400"/>
              <a:t>int main() {</a:t>
            </a:r>
            <a:endParaRPr lang="en-US" sz="6400"/>
          </a:p>
          <a:p>
            <a:pPr marL="0" indent="0">
              <a:lnSpc>
                <a:spcPct val="150000"/>
              </a:lnSpc>
              <a:buNone/>
            </a:pPr>
            <a:r>
              <a:rPr lang="en-US" sz="6400"/>
              <a:t>    int mat1[ROW][COL],mat2[ROW][COL],mat3[ROW][COL];</a:t>
            </a:r>
            <a:endParaRPr lang="en-US" sz="6400"/>
          </a:p>
          <a:p>
            <a:pPr marL="0" indent="0">
              <a:lnSpc>
                <a:spcPct val="150000"/>
              </a:lnSpc>
              <a:buNone/>
            </a:pPr>
            <a:r>
              <a:rPr lang="en-US" sz="6400"/>
              <a:t>    int i,j;</a:t>
            </a:r>
            <a:endParaRPr lang="en-US" sz="6400"/>
          </a:p>
          <a:p>
            <a:pPr marL="0" indent="0">
              <a:lnSpc>
                <a:spcPct val="150000"/>
              </a:lnSpc>
              <a:buNone/>
            </a:pPr>
            <a:r>
              <a:rPr lang="en-US" sz="6400"/>
              <a:t>    printf("Enter matrix1 (%d x %d)\n",ROW,COL);</a:t>
            </a:r>
            <a:endParaRPr lang="en-US" sz="6400"/>
          </a:p>
          <a:p>
            <a:pPr marL="0" indent="0">
              <a:lnSpc>
                <a:spcPct val="150000"/>
              </a:lnSpc>
              <a:buNone/>
            </a:pPr>
            <a:r>
              <a:rPr lang="en-US" sz="6400"/>
              <a:t>    for(i=0;i&lt;ROW;i++)</a:t>
            </a:r>
            <a:endParaRPr lang="en-US" sz="6400"/>
          </a:p>
          <a:p>
            <a:pPr marL="0" indent="0">
              <a:lnSpc>
                <a:spcPct val="150000"/>
              </a:lnSpc>
              <a:buNone/>
            </a:pPr>
            <a:r>
              <a:rPr lang="en-US" sz="6400"/>
              <a:t>    {</a:t>
            </a:r>
            <a:endParaRPr lang="en-US" sz="6400"/>
          </a:p>
          <a:p>
            <a:pPr marL="0" indent="0">
              <a:lnSpc>
                <a:spcPct val="150000"/>
              </a:lnSpc>
              <a:buNone/>
            </a:pPr>
            <a:r>
              <a:rPr lang="en-US" sz="6400"/>
              <a:t>        for(j=0;j&lt;COL;j++)</a:t>
            </a:r>
            <a:endParaRPr lang="en-US" sz="6400"/>
          </a:p>
          <a:p>
            <a:pPr marL="0" indent="0">
              <a:lnSpc>
                <a:spcPct val="150000"/>
              </a:lnSpc>
              <a:buNone/>
            </a:pPr>
            <a:r>
              <a:rPr lang="en-US" sz="6400"/>
              <a:t>        {</a:t>
            </a:r>
            <a:endParaRPr lang="en-US" sz="6400"/>
          </a:p>
          <a:p>
            <a:pPr marL="0" indent="0">
              <a:buNone/>
            </a:pPr>
            <a:r>
              <a:rPr lang="en-US" sz="9600"/>
              <a:t>                   </a:t>
            </a:r>
            <a:endParaRPr lang="en-US" sz="9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92710"/>
            <a:ext cx="10515600" cy="6401435"/>
          </a:xfrm>
        </p:spPr>
        <p:txBody>
          <a:bodyPr>
            <a:noAutofit/>
          </a:bodyPr>
          <a:p>
            <a:pPr marL="0" indent="0">
              <a:lnSpc>
                <a:spcPct val="150000"/>
              </a:lnSpc>
              <a:buNone/>
            </a:pPr>
            <a:r>
              <a:rPr lang="en-US" sz="2300"/>
              <a:t>        </a:t>
            </a:r>
            <a:r>
              <a:rPr lang="en-US" sz="1600">
                <a:sym typeface="+mn-ea"/>
              </a:rPr>
              <a:t>scanf("%d",&amp;mat1[i][j]);</a:t>
            </a:r>
            <a:endParaRPr lang="en-US" sz="1600"/>
          </a:p>
          <a:p>
            <a:pPr marL="0" indent="0">
              <a:lnSpc>
                <a:spcPct val="150000"/>
              </a:lnSpc>
              <a:buNone/>
            </a:pPr>
            <a:r>
              <a:rPr lang="en-US" sz="1600"/>
              <a:t>       </a:t>
            </a:r>
            <a:r>
              <a:rPr lang="en-US" sz="1600">
                <a:sym typeface="+mn-ea"/>
              </a:rPr>
              <a:t> }</a:t>
            </a:r>
            <a:endParaRPr lang="en-US" sz="1600"/>
          </a:p>
          <a:p>
            <a:pPr marL="0" indent="0">
              <a:lnSpc>
                <a:spcPct val="150000"/>
              </a:lnSpc>
              <a:buNone/>
            </a:pPr>
            <a:r>
              <a:rPr lang="en-US" sz="1600">
                <a:sym typeface="+mn-ea"/>
              </a:rPr>
              <a:t>     }</a:t>
            </a:r>
            <a:endParaRPr lang="en-US" sz="1600"/>
          </a:p>
          <a:p>
            <a:pPr marL="0" indent="0">
              <a:lnSpc>
                <a:spcPct val="150000"/>
              </a:lnSpc>
              <a:buNone/>
            </a:pPr>
            <a:r>
              <a:rPr lang="en-US" sz="1600"/>
              <a:t>     printf("Enter matrix2 (%d x %d)\n",ROW,COL);</a:t>
            </a:r>
            <a:endParaRPr lang="en-US" sz="1600"/>
          </a:p>
          <a:p>
            <a:pPr marL="0" indent="0">
              <a:lnSpc>
                <a:spcPct val="150000"/>
              </a:lnSpc>
              <a:buNone/>
            </a:pPr>
            <a:r>
              <a:rPr lang="en-US" sz="1600"/>
              <a:t>    for(i=0;i&lt;ROW;i++)</a:t>
            </a:r>
            <a:endParaRPr lang="en-US" sz="1600"/>
          </a:p>
          <a:p>
            <a:pPr marL="0" indent="0">
              <a:lnSpc>
                <a:spcPct val="150000"/>
              </a:lnSpc>
              <a:buNone/>
            </a:pPr>
            <a:r>
              <a:rPr lang="en-US" sz="1600"/>
              <a:t>    {</a:t>
            </a:r>
            <a:endParaRPr lang="en-US" sz="1600"/>
          </a:p>
          <a:p>
            <a:pPr marL="0" indent="0">
              <a:lnSpc>
                <a:spcPct val="150000"/>
              </a:lnSpc>
              <a:buNone/>
            </a:pPr>
            <a:r>
              <a:rPr lang="en-US" sz="1600"/>
              <a:t>        for(j=0;j&lt;COL;j++)</a:t>
            </a:r>
            <a:endParaRPr lang="en-US" sz="1600"/>
          </a:p>
          <a:p>
            <a:pPr marL="0" indent="0">
              <a:lnSpc>
                <a:spcPct val="150000"/>
              </a:lnSpc>
              <a:buNone/>
            </a:pPr>
            <a:r>
              <a:rPr lang="en-US" sz="1600"/>
              <a:t>        {</a:t>
            </a:r>
            <a:endParaRPr lang="en-US" sz="1600"/>
          </a:p>
          <a:p>
            <a:pPr marL="0" indent="0">
              <a:lnSpc>
                <a:spcPct val="150000"/>
              </a:lnSpc>
              <a:buNone/>
            </a:pPr>
            <a:r>
              <a:rPr lang="en-US" sz="1600"/>
              <a:t>            scanf("%d",&amp;mat2[i][j]);</a:t>
            </a:r>
            <a:endParaRPr lang="en-US" sz="1600"/>
          </a:p>
          <a:p>
            <a:pPr marL="0" indent="0">
              <a:lnSpc>
                <a:spcPct val="150000"/>
              </a:lnSpc>
              <a:buNone/>
            </a:pPr>
            <a:r>
              <a:rPr lang="en-US" sz="1600"/>
              <a:t>        }</a:t>
            </a:r>
            <a:endParaRPr lang="en-US" sz="1600"/>
          </a:p>
          <a:p>
            <a:pPr marL="0" indent="0">
              <a:lnSpc>
                <a:spcPct val="150000"/>
              </a:lnSpc>
              <a:buNone/>
            </a:pPr>
            <a:r>
              <a:rPr lang="en-US" sz="1600"/>
              <a:t>    }</a:t>
            </a:r>
            <a:endParaRPr lang="en-US" sz="1600"/>
          </a:p>
          <a:p>
            <a:pPr marL="0" indent="0">
              <a:lnSpc>
                <a:spcPct val="150000"/>
              </a:lnSpc>
              <a:buNone/>
            </a:pPr>
            <a:r>
              <a:rPr lang="en-US" sz="1600"/>
              <a:t>    /*Addition*/</a:t>
            </a:r>
            <a:endParaRPr lang="en-US" sz="1600"/>
          </a:p>
          <a:p>
            <a:pPr marL="0" indent="0">
              <a:lnSpc>
                <a:spcPct val="150000"/>
              </a:lnSpc>
              <a:buNone/>
            </a:pPr>
            <a:r>
              <a:rPr lang="en-US" sz="1600"/>
              <a:t>    for(i=0;i&lt;ROW;i++)</a:t>
            </a:r>
            <a:endParaRPr lang="en-US" sz="1600"/>
          </a:p>
          <a:p>
            <a:pPr marL="0" indent="0">
              <a:lnSpc>
                <a:spcPct val="150000"/>
              </a:lnSpc>
              <a:buNone/>
            </a:pPr>
            <a:r>
              <a:rPr lang="en-US" sz="1600"/>
              <a:t>    {</a:t>
            </a:r>
            <a:endParaRPr lang="en-US" sz="1600"/>
          </a:p>
          <a:p>
            <a:pPr marL="0" indent="0">
              <a:buNone/>
            </a:pPr>
            <a:r>
              <a:rPr lang="en-US" sz="2300"/>
              <a:t>               </a:t>
            </a:r>
            <a:endParaRPr lang="en-US" sz="23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0"/>
            <a:ext cx="10515600" cy="6748145"/>
          </a:xfrm>
        </p:spPr>
        <p:txBody>
          <a:bodyPr>
            <a:normAutofit fontScale="25000"/>
          </a:bodyPr>
          <a:p>
            <a:pPr marL="0" indent="0">
              <a:buNone/>
            </a:pPr>
            <a:r>
              <a:rPr lang="en-US">
                <a:sym typeface="+mn-ea"/>
              </a:rPr>
              <a:t>     </a:t>
            </a:r>
            <a:r>
              <a:rPr lang="en-US" sz="2400">
                <a:sym typeface="+mn-ea"/>
              </a:rPr>
              <a:t>   </a:t>
            </a:r>
            <a:endParaRPr lang="en-US" sz="2400">
              <a:sym typeface="+mn-ea"/>
            </a:endParaRPr>
          </a:p>
          <a:p>
            <a:pPr marL="0" indent="0">
              <a:lnSpc>
                <a:spcPct val="150000"/>
              </a:lnSpc>
              <a:buNone/>
            </a:pPr>
            <a:r>
              <a:rPr lang="en-US" sz="2400">
                <a:sym typeface="+mn-ea"/>
              </a:rPr>
              <a:t>         </a:t>
            </a:r>
            <a:r>
              <a:rPr lang="en-US" sz="6400">
                <a:sym typeface="+mn-ea"/>
              </a:rPr>
              <a:t>for(j=0;j&lt;COL;j++)</a:t>
            </a:r>
            <a:endParaRPr lang="en-US" sz="6400">
              <a:sym typeface="+mn-ea"/>
            </a:endParaRPr>
          </a:p>
          <a:p>
            <a:pPr marL="0" indent="0">
              <a:lnSpc>
                <a:spcPct val="150000"/>
              </a:lnSpc>
              <a:buNone/>
            </a:pPr>
            <a:r>
              <a:rPr lang="en-US" sz="6400">
                <a:sym typeface="+mn-ea"/>
              </a:rPr>
              <a:t>         {</a:t>
            </a:r>
            <a:endParaRPr lang="en-US" sz="6400"/>
          </a:p>
          <a:p>
            <a:pPr marL="0" indent="0">
              <a:lnSpc>
                <a:spcPct val="150000"/>
              </a:lnSpc>
              <a:buNone/>
            </a:pPr>
            <a:r>
              <a:rPr lang="en-US" sz="6400">
                <a:sym typeface="+mn-ea"/>
              </a:rPr>
              <a:t>            mat3[i][j]=mat1[i][j]+mat2[i][j];</a:t>
            </a:r>
            <a:endParaRPr lang="en-US" sz="6400"/>
          </a:p>
          <a:p>
            <a:pPr marL="0" indent="0">
              <a:lnSpc>
                <a:spcPct val="150000"/>
              </a:lnSpc>
              <a:buNone/>
            </a:pPr>
            <a:r>
              <a:rPr lang="en-US" sz="6400">
                <a:sym typeface="+mn-ea"/>
              </a:rPr>
              <a:t>         }</a:t>
            </a:r>
            <a:endParaRPr lang="en-US" sz="6400"/>
          </a:p>
          <a:p>
            <a:pPr marL="0" indent="0">
              <a:lnSpc>
                <a:spcPct val="150000"/>
              </a:lnSpc>
              <a:buNone/>
            </a:pPr>
            <a:r>
              <a:rPr lang="en-US" sz="6400">
                <a:sym typeface="+mn-ea"/>
              </a:rPr>
              <a:t>    }</a:t>
            </a:r>
            <a:endParaRPr lang="en-US" sz="6400">
              <a:sym typeface="+mn-ea"/>
            </a:endParaRPr>
          </a:p>
          <a:p>
            <a:pPr marL="0" indent="0">
              <a:lnSpc>
                <a:spcPct val="150000"/>
              </a:lnSpc>
              <a:buNone/>
            </a:pPr>
            <a:r>
              <a:rPr lang="en-US" sz="6400"/>
              <a:t> printf("The Resultant Matrix\n");</a:t>
            </a:r>
            <a:endParaRPr lang="en-US" sz="6400"/>
          </a:p>
          <a:p>
            <a:pPr marL="0" indent="0">
              <a:lnSpc>
                <a:spcPct val="150000"/>
              </a:lnSpc>
              <a:buNone/>
            </a:pPr>
            <a:r>
              <a:rPr lang="en-US" sz="6400"/>
              <a:t>    for(i=0;i&lt;ROW;i++) {</a:t>
            </a:r>
            <a:endParaRPr lang="en-US" sz="6400"/>
          </a:p>
          <a:p>
            <a:pPr marL="0" indent="0">
              <a:lnSpc>
                <a:spcPct val="150000"/>
              </a:lnSpc>
              <a:buNone/>
            </a:pPr>
            <a:r>
              <a:rPr lang="en-US" sz="6400"/>
              <a:t>        for(j=0;j&lt;COL;j++)</a:t>
            </a:r>
            <a:endParaRPr lang="en-US" sz="6400"/>
          </a:p>
          <a:p>
            <a:pPr marL="0" indent="0">
              <a:lnSpc>
                <a:spcPct val="150000"/>
              </a:lnSpc>
              <a:buNone/>
            </a:pPr>
            <a:r>
              <a:rPr lang="en-US" sz="6400"/>
              <a:t>        {</a:t>
            </a:r>
            <a:endParaRPr lang="en-US" sz="6400"/>
          </a:p>
          <a:p>
            <a:pPr marL="0" indent="0">
              <a:lnSpc>
                <a:spcPct val="150000"/>
              </a:lnSpc>
              <a:buNone/>
            </a:pPr>
            <a:r>
              <a:rPr lang="en-US" sz="6400"/>
              <a:t>            printf("%5d",mat3[i][j]);</a:t>
            </a:r>
            <a:endParaRPr lang="en-US" sz="6400"/>
          </a:p>
          <a:p>
            <a:pPr marL="0" indent="0">
              <a:lnSpc>
                <a:spcPct val="150000"/>
              </a:lnSpc>
              <a:buNone/>
            </a:pPr>
            <a:r>
              <a:rPr lang="en-US" sz="6400"/>
              <a:t>        }printf("\n");</a:t>
            </a:r>
            <a:endParaRPr lang="en-US" sz="6400"/>
          </a:p>
          <a:p>
            <a:pPr marL="0" indent="0">
              <a:lnSpc>
                <a:spcPct val="150000"/>
              </a:lnSpc>
              <a:buNone/>
            </a:pPr>
            <a:r>
              <a:rPr lang="en-US" sz="6400"/>
              <a:t>    }</a:t>
            </a:r>
            <a:endParaRPr lang="en-US" sz="6400"/>
          </a:p>
          <a:p>
            <a:pPr marL="0" indent="0">
              <a:lnSpc>
                <a:spcPct val="150000"/>
              </a:lnSpc>
              <a:buNone/>
            </a:pPr>
            <a:r>
              <a:rPr lang="en-US" sz="6400"/>
              <a:t>    return 0;</a:t>
            </a:r>
            <a:endParaRPr lang="en-US" sz="6400"/>
          </a:p>
          <a:p>
            <a:pPr marL="0" indent="0">
              <a:lnSpc>
                <a:spcPct val="150000"/>
              </a:lnSpc>
              <a:buNone/>
            </a:pPr>
            <a:r>
              <a:rPr lang="en-US" sz="6400"/>
              <a:t>}</a:t>
            </a:r>
            <a:endParaRPr lang="en-US" sz="6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71780"/>
            <a:ext cx="10515600" cy="6268085"/>
          </a:xfrm>
        </p:spPr>
        <p:txBody>
          <a:bodyPr>
            <a:normAutofit lnSpcReduction="10000"/>
          </a:bodyPr>
          <a:p>
            <a:pPr marL="0" indent="0">
              <a:buNone/>
            </a:pPr>
            <a:r>
              <a:rPr lang="en-US" b="1">
                <a:latin typeface="Times New Roman" panose="02020603050405020304" charset="0"/>
                <a:cs typeface="Times New Roman" panose="02020603050405020304" charset="0"/>
              </a:rPr>
              <a:t>Output:</a:t>
            </a:r>
            <a:endParaRPr lang="en-US" b="1">
              <a:latin typeface="Times New Roman" panose="02020603050405020304" charset="0"/>
              <a:cs typeface="Times New Roman" panose="02020603050405020304" charset="0"/>
            </a:endParaRPr>
          </a:p>
          <a:p>
            <a:pPr marL="0" indent="0">
              <a:buNone/>
            </a:pPr>
            <a:endParaRPr lang="en-US" sz="2400">
              <a:latin typeface="Calibri" panose="020F0502020204030204" charset="0"/>
              <a:cs typeface="Calibri" panose="020F0502020204030204" charset="0"/>
            </a:endParaRPr>
          </a:p>
          <a:p>
            <a:pPr marL="0" indent="0">
              <a:lnSpc>
                <a:spcPct val="150000"/>
              </a:lnSpc>
              <a:buNone/>
            </a:pPr>
            <a:r>
              <a:rPr lang="en-US" sz="1600">
                <a:latin typeface="Calibri" panose="020F0502020204030204" charset="0"/>
                <a:cs typeface="Calibri" panose="020F0502020204030204" charset="0"/>
              </a:rPr>
              <a:t>Enter matrix1 (3 x 3)</a:t>
            </a:r>
            <a:endParaRPr lang="en-US" sz="1600">
              <a:latin typeface="Calibri" panose="020F0502020204030204" charset="0"/>
              <a:cs typeface="Calibri" panose="020F0502020204030204" charset="0"/>
            </a:endParaRPr>
          </a:p>
          <a:p>
            <a:pPr marL="0" indent="0">
              <a:lnSpc>
                <a:spcPct val="150000"/>
              </a:lnSpc>
              <a:buNone/>
            </a:pPr>
            <a:r>
              <a:rPr lang="en-US" sz="1600">
                <a:latin typeface="Calibri" panose="020F0502020204030204" charset="0"/>
                <a:cs typeface="Calibri" panose="020F0502020204030204" charset="0"/>
              </a:rPr>
              <a:t>1  2  8</a:t>
            </a:r>
            <a:endParaRPr lang="en-US" sz="1600">
              <a:latin typeface="Calibri" panose="020F0502020204030204" charset="0"/>
              <a:cs typeface="Calibri" panose="020F0502020204030204" charset="0"/>
            </a:endParaRPr>
          </a:p>
          <a:p>
            <a:pPr marL="0" indent="0">
              <a:lnSpc>
                <a:spcPct val="150000"/>
              </a:lnSpc>
              <a:buNone/>
            </a:pPr>
            <a:r>
              <a:rPr lang="en-US" sz="1600">
                <a:latin typeface="Calibri" panose="020F0502020204030204" charset="0"/>
                <a:cs typeface="Calibri" panose="020F0502020204030204" charset="0"/>
              </a:rPr>
              <a:t>5  6  7</a:t>
            </a:r>
            <a:endParaRPr lang="en-US" sz="1600">
              <a:latin typeface="Calibri" panose="020F0502020204030204" charset="0"/>
              <a:cs typeface="Calibri" panose="020F0502020204030204" charset="0"/>
            </a:endParaRPr>
          </a:p>
          <a:p>
            <a:pPr marL="0" indent="0">
              <a:lnSpc>
                <a:spcPct val="150000"/>
              </a:lnSpc>
              <a:buNone/>
            </a:pPr>
            <a:r>
              <a:rPr lang="en-US" sz="1600">
                <a:latin typeface="Calibri" panose="020F0502020204030204" charset="0"/>
                <a:cs typeface="Calibri" panose="020F0502020204030204" charset="0"/>
              </a:rPr>
              <a:t>3  2  1</a:t>
            </a:r>
            <a:endParaRPr lang="en-US" sz="1600">
              <a:latin typeface="Calibri" panose="020F0502020204030204" charset="0"/>
              <a:cs typeface="Calibri" panose="020F0502020204030204" charset="0"/>
            </a:endParaRPr>
          </a:p>
          <a:p>
            <a:pPr marL="0" indent="0">
              <a:lnSpc>
                <a:spcPct val="150000"/>
              </a:lnSpc>
              <a:buNone/>
            </a:pPr>
            <a:r>
              <a:rPr lang="en-US" sz="1600">
                <a:latin typeface="Calibri" panose="020F0502020204030204" charset="0"/>
                <a:cs typeface="Calibri" panose="020F0502020204030204" charset="0"/>
              </a:rPr>
              <a:t>Enter matrix2 (3 x 3)</a:t>
            </a:r>
            <a:endParaRPr lang="en-US" sz="1600">
              <a:latin typeface="Calibri" panose="020F0502020204030204" charset="0"/>
              <a:cs typeface="Calibri" panose="020F0502020204030204" charset="0"/>
            </a:endParaRPr>
          </a:p>
          <a:p>
            <a:pPr marL="0" indent="0">
              <a:lnSpc>
                <a:spcPct val="150000"/>
              </a:lnSpc>
              <a:buNone/>
            </a:pPr>
            <a:r>
              <a:rPr lang="en-US" sz="1600">
                <a:latin typeface="Calibri" panose="020F0502020204030204" charset="0"/>
                <a:cs typeface="Calibri" panose="020F0502020204030204" charset="0"/>
              </a:rPr>
              <a:t>2  5  4</a:t>
            </a:r>
            <a:endParaRPr lang="en-US" sz="1600">
              <a:latin typeface="Calibri" panose="020F0502020204030204" charset="0"/>
              <a:cs typeface="Calibri" panose="020F0502020204030204" charset="0"/>
            </a:endParaRPr>
          </a:p>
          <a:p>
            <a:pPr marL="0" indent="0">
              <a:lnSpc>
                <a:spcPct val="150000"/>
              </a:lnSpc>
              <a:buNone/>
            </a:pPr>
            <a:r>
              <a:rPr lang="en-US" sz="1600">
                <a:latin typeface="Calibri" panose="020F0502020204030204" charset="0"/>
                <a:cs typeface="Calibri" panose="020F0502020204030204" charset="0"/>
              </a:rPr>
              <a:t>1  5  2</a:t>
            </a:r>
            <a:endParaRPr lang="en-US" sz="1600">
              <a:latin typeface="Calibri" panose="020F0502020204030204" charset="0"/>
              <a:cs typeface="Calibri" panose="020F0502020204030204" charset="0"/>
            </a:endParaRPr>
          </a:p>
          <a:p>
            <a:pPr marL="0" indent="0">
              <a:lnSpc>
                <a:spcPct val="150000"/>
              </a:lnSpc>
              <a:buNone/>
            </a:pPr>
            <a:r>
              <a:rPr lang="en-US" sz="1600">
                <a:latin typeface="Calibri" panose="020F0502020204030204" charset="0"/>
                <a:cs typeface="Calibri" panose="020F0502020204030204" charset="0"/>
              </a:rPr>
              <a:t>9  4  7</a:t>
            </a:r>
            <a:endParaRPr lang="en-US" sz="1600">
              <a:latin typeface="Calibri" panose="020F0502020204030204" charset="0"/>
              <a:cs typeface="Calibri" panose="020F0502020204030204" charset="0"/>
            </a:endParaRPr>
          </a:p>
          <a:p>
            <a:pPr marL="0" indent="0">
              <a:lnSpc>
                <a:spcPct val="150000"/>
              </a:lnSpc>
              <a:buNone/>
            </a:pPr>
            <a:r>
              <a:rPr lang="en-US" sz="1600">
                <a:latin typeface="Calibri" panose="020F0502020204030204" charset="0"/>
                <a:cs typeface="Calibri" panose="020F0502020204030204" charset="0"/>
              </a:rPr>
              <a:t>The Resultant Matrix</a:t>
            </a:r>
            <a:endParaRPr lang="en-US" sz="1600">
              <a:latin typeface="Calibri" panose="020F0502020204030204" charset="0"/>
              <a:cs typeface="Calibri" panose="020F0502020204030204" charset="0"/>
            </a:endParaRPr>
          </a:p>
          <a:p>
            <a:pPr marL="0" indent="0">
              <a:lnSpc>
                <a:spcPct val="150000"/>
              </a:lnSpc>
              <a:buNone/>
            </a:pPr>
            <a:r>
              <a:rPr lang="en-US" sz="1600">
                <a:latin typeface="Calibri" panose="020F0502020204030204" charset="0"/>
                <a:cs typeface="Calibri" panose="020F0502020204030204" charset="0"/>
              </a:rPr>
              <a:t>    3    7   12</a:t>
            </a:r>
            <a:endParaRPr lang="en-US" sz="1600">
              <a:latin typeface="Calibri" panose="020F0502020204030204" charset="0"/>
              <a:cs typeface="Calibri" panose="020F0502020204030204" charset="0"/>
            </a:endParaRPr>
          </a:p>
          <a:p>
            <a:pPr marL="0" indent="0">
              <a:lnSpc>
                <a:spcPct val="150000"/>
              </a:lnSpc>
              <a:buNone/>
            </a:pPr>
            <a:r>
              <a:rPr lang="en-US" sz="1600">
                <a:latin typeface="Calibri" panose="020F0502020204030204" charset="0"/>
                <a:cs typeface="Calibri" panose="020F0502020204030204" charset="0"/>
              </a:rPr>
              <a:t>    6   11    9</a:t>
            </a:r>
            <a:endParaRPr lang="en-US" sz="1600">
              <a:latin typeface="Calibri" panose="020F0502020204030204" charset="0"/>
              <a:cs typeface="Calibri" panose="020F0502020204030204" charset="0"/>
            </a:endParaRPr>
          </a:p>
          <a:p>
            <a:pPr marL="0" indent="0">
              <a:lnSpc>
                <a:spcPct val="150000"/>
              </a:lnSpc>
              <a:buNone/>
            </a:pPr>
            <a:r>
              <a:rPr lang="en-US" sz="1600">
                <a:latin typeface="Calibri" panose="020F0502020204030204" charset="0"/>
                <a:cs typeface="Calibri" panose="020F0502020204030204" charset="0"/>
              </a:rPr>
              <a:t>   12    6    8</a:t>
            </a:r>
            <a:endParaRPr lang="en-US" sz="1600">
              <a:latin typeface="Calibri" panose="020F0502020204030204" charset="0"/>
              <a:cs typeface="Calibri" panose="020F050202020403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7020"/>
            <a:ext cx="10515600" cy="6221730"/>
          </a:xfrm>
        </p:spPr>
        <p:txBody>
          <a:bodyPr>
            <a:normAutofit lnSpcReduction="20000"/>
          </a:bodyPr>
          <a:p>
            <a:pPr marL="0" indent="0">
              <a:buNone/>
            </a:pPr>
            <a:r>
              <a:rPr lang="en-US" sz="3600" b="1">
                <a:latin typeface="Times New Roman" panose="02020603050405020304" charset="0"/>
                <a:cs typeface="Times New Roman" panose="02020603050405020304" charset="0"/>
              </a:rPr>
              <a:t>Example 4</a:t>
            </a:r>
            <a:endParaRPr lang="en-US" sz="3600" b="1">
              <a:latin typeface="Times New Roman" panose="02020603050405020304" charset="0"/>
              <a:cs typeface="Times New Roman" panose="02020603050405020304" charset="0"/>
            </a:endParaRPr>
          </a:p>
          <a:p>
            <a:pPr marL="0" indent="0">
              <a:buNone/>
            </a:pPr>
            <a:r>
              <a:rPr lang="en-US" sz="2800"/>
              <a:t>Program for Multiplication of Two Matrices</a:t>
            </a:r>
            <a:endParaRPr lang="en-US" sz="2800"/>
          </a:p>
          <a:p>
            <a:pPr marL="0" indent="0">
              <a:buNone/>
            </a:pPr>
            <a:endParaRPr lang="en-US" sz="2400"/>
          </a:p>
          <a:p>
            <a:pPr marL="0" indent="0">
              <a:lnSpc>
                <a:spcPct val="150000"/>
              </a:lnSpc>
              <a:buNone/>
            </a:pPr>
            <a:r>
              <a:rPr lang="en-US" sz="1600"/>
              <a:t>#include &lt;stdio.h&gt;</a:t>
            </a:r>
            <a:endParaRPr lang="en-US" sz="1600"/>
          </a:p>
          <a:p>
            <a:pPr marL="0" indent="0">
              <a:lnSpc>
                <a:spcPct val="150000"/>
              </a:lnSpc>
              <a:buNone/>
            </a:pPr>
            <a:r>
              <a:rPr lang="en-US" sz="1600"/>
              <a:t>#define ROW1 3</a:t>
            </a:r>
            <a:endParaRPr lang="en-US" sz="1600"/>
          </a:p>
          <a:p>
            <a:pPr marL="0" indent="0">
              <a:lnSpc>
                <a:spcPct val="150000"/>
              </a:lnSpc>
              <a:buNone/>
            </a:pPr>
            <a:r>
              <a:rPr lang="en-US" sz="1600"/>
              <a:t>#define COL1 3</a:t>
            </a:r>
            <a:endParaRPr lang="en-US" sz="1600"/>
          </a:p>
          <a:p>
            <a:pPr marL="0" indent="0">
              <a:lnSpc>
                <a:spcPct val="150000"/>
              </a:lnSpc>
              <a:buNone/>
            </a:pPr>
            <a:r>
              <a:rPr lang="en-US" sz="1600"/>
              <a:t>#define ROW2 3</a:t>
            </a:r>
            <a:endParaRPr lang="en-US" sz="1600"/>
          </a:p>
          <a:p>
            <a:pPr marL="0" indent="0">
              <a:lnSpc>
                <a:spcPct val="150000"/>
              </a:lnSpc>
              <a:buNone/>
            </a:pPr>
            <a:r>
              <a:rPr lang="en-US" sz="1600"/>
              <a:t>#define COL2 3</a:t>
            </a:r>
            <a:endParaRPr lang="en-US" sz="1600"/>
          </a:p>
          <a:p>
            <a:pPr marL="0" indent="0">
              <a:lnSpc>
                <a:spcPct val="150000"/>
              </a:lnSpc>
              <a:buNone/>
            </a:pPr>
            <a:endParaRPr lang="en-US" sz="1600"/>
          </a:p>
          <a:p>
            <a:pPr marL="0" indent="0">
              <a:lnSpc>
                <a:spcPct val="150000"/>
              </a:lnSpc>
              <a:buNone/>
            </a:pPr>
            <a:r>
              <a:rPr lang="en-US" sz="1600"/>
              <a:t>int main() {</a:t>
            </a:r>
            <a:endParaRPr lang="en-US" sz="1600"/>
          </a:p>
          <a:p>
            <a:pPr marL="0" indent="0">
              <a:lnSpc>
                <a:spcPct val="150000"/>
              </a:lnSpc>
              <a:buNone/>
            </a:pPr>
            <a:r>
              <a:rPr lang="en-US" sz="1600"/>
              <a:t>    int mat1[ROW1][COL1],mat2[ROW2][COL2],mat3[ROW1][COL2];</a:t>
            </a:r>
            <a:endParaRPr lang="en-US" sz="1600"/>
          </a:p>
          <a:p>
            <a:pPr marL="0" indent="0">
              <a:lnSpc>
                <a:spcPct val="150000"/>
              </a:lnSpc>
              <a:buNone/>
            </a:pPr>
            <a:r>
              <a:rPr lang="en-US" sz="1600"/>
              <a:t>    int i,j,k;</a:t>
            </a:r>
            <a:endParaRPr lang="en-US" sz="1600"/>
          </a:p>
          <a:p>
            <a:pPr marL="0" indent="0">
              <a:lnSpc>
                <a:spcPct val="150000"/>
              </a:lnSpc>
              <a:buNone/>
            </a:pPr>
            <a:r>
              <a:rPr lang="en-US" sz="1600"/>
              <a:t>    printf("Enter matrix1 (%d x %d)\n",ROW1,COL1);</a:t>
            </a:r>
            <a:endParaRPr lang="en-US" sz="1600"/>
          </a:p>
          <a:p>
            <a:pPr marL="0" indent="0">
              <a:buNone/>
            </a:pPr>
            <a:r>
              <a:rPr lang="en-US" sz="1600"/>
              <a:t>   </a:t>
            </a:r>
            <a:endParaRPr lang="en-US"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23190"/>
            <a:ext cx="10515600" cy="6609715"/>
          </a:xfrm>
        </p:spPr>
        <p:txBody>
          <a:bodyPr>
            <a:normAutofit fontScale="90000"/>
          </a:bodyPr>
          <a:p>
            <a:pPr marL="0" indent="0">
              <a:lnSpc>
                <a:spcPct val="150000"/>
              </a:lnSpc>
              <a:buNone/>
            </a:pPr>
            <a:r>
              <a:rPr lang="en-US">
                <a:sym typeface="+mn-ea"/>
              </a:rPr>
              <a:t>   </a:t>
            </a:r>
            <a:r>
              <a:rPr lang="en-US" sz="1780">
                <a:sym typeface="+mn-ea"/>
              </a:rPr>
              <a:t> for(i=0;i&lt;ROW1;i++)</a:t>
            </a:r>
            <a:endParaRPr lang="en-US" sz="1780"/>
          </a:p>
          <a:p>
            <a:pPr marL="0" indent="0">
              <a:lnSpc>
                <a:spcPct val="150000"/>
              </a:lnSpc>
              <a:buNone/>
            </a:pPr>
            <a:r>
              <a:rPr lang="en-US" sz="1780">
                <a:sym typeface="+mn-ea"/>
              </a:rPr>
              <a:t>    {</a:t>
            </a:r>
            <a:endParaRPr lang="en-US" sz="1780"/>
          </a:p>
          <a:p>
            <a:pPr marL="0" indent="0">
              <a:lnSpc>
                <a:spcPct val="150000"/>
              </a:lnSpc>
              <a:buNone/>
            </a:pPr>
            <a:r>
              <a:rPr lang="en-US" sz="1780">
                <a:sym typeface="+mn-ea"/>
              </a:rPr>
              <a:t>        for(j=0;j&lt;COL1;j++)</a:t>
            </a:r>
            <a:endParaRPr lang="en-US" sz="1780"/>
          </a:p>
          <a:p>
            <a:pPr marL="0" indent="0">
              <a:lnSpc>
                <a:spcPct val="150000"/>
              </a:lnSpc>
              <a:buNone/>
            </a:pPr>
            <a:r>
              <a:rPr lang="en-US" sz="1780">
                <a:sym typeface="+mn-ea"/>
              </a:rPr>
              <a:t>        {</a:t>
            </a:r>
            <a:endParaRPr lang="en-US" sz="1780"/>
          </a:p>
          <a:p>
            <a:pPr marL="0" indent="0">
              <a:lnSpc>
                <a:spcPct val="150000"/>
              </a:lnSpc>
              <a:buNone/>
            </a:pPr>
            <a:r>
              <a:rPr lang="en-US" sz="1780">
                <a:sym typeface="+mn-ea"/>
              </a:rPr>
              <a:t>            scanf("%d",&amp;mat1[i][j]);</a:t>
            </a:r>
            <a:endParaRPr lang="en-US" sz="1780"/>
          </a:p>
          <a:p>
            <a:pPr marL="0" indent="0">
              <a:lnSpc>
                <a:spcPct val="150000"/>
              </a:lnSpc>
              <a:buNone/>
            </a:pPr>
            <a:r>
              <a:rPr lang="en-US" sz="1780">
                <a:sym typeface="+mn-ea"/>
              </a:rPr>
              <a:t>        }</a:t>
            </a:r>
            <a:endParaRPr lang="en-US" sz="1780"/>
          </a:p>
          <a:p>
            <a:pPr marL="0" indent="0">
              <a:lnSpc>
                <a:spcPct val="150000"/>
              </a:lnSpc>
              <a:buNone/>
            </a:pPr>
            <a:r>
              <a:rPr lang="en-US" sz="1780">
                <a:sym typeface="+mn-ea"/>
              </a:rPr>
              <a:t>    }</a:t>
            </a:r>
            <a:endParaRPr lang="en-US" sz="1780"/>
          </a:p>
          <a:p>
            <a:pPr marL="0" indent="0">
              <a:lnSpc>
                <a:spcPct val="150000"/>
              </a:lnSpc>
              <a:buNone/>
            </a:pPr>
            <a:r>
              <a:rPr lang="en-US" sz="1780"/>
              <a:t>    printf("Enter matrix2 (%d x %d)\n",ROW2,COL2);</a:t>
            </a:r>
            <a:endParaRPr lang="en-US" sz="1780"/>
          </a:p>
          <a:p>
            <a:pPr marL="0" indent="0">
              <a:lnSpc>
                <a:spcPct val="150000"/>
              </a:lnSpc>
              <a:buNone/>
            </a:pPr>
            <a:r>
              <a:rPr lang="en-US" sz="1780"/>
              <a:t>    for(i=0;i&lt;ROW2;i++)</a:t>
            </a:r>
            <a:endParaRPr lang="en-US" sz="1780"/>
          </a:p>
          <a:p>
            <a:pPr marL="0" indent="0">
              <a:lnSpc>
                <a:spcPct val="150000"/>
              </a:lnSpc>
              <a:buNone/>
            </a:pPr>
            <a:r>
              <a:rPr lang="en-US" sz="1780"/>
              <a:t>    {</a:t>
            </a:r>
            <a:endParaRPr lang="en-US" sz="1780"/>
          </a:p>
          <a:p>
            <a:pPr marL="0" indent="0">
              <a:lnSpc>
                <a:spcPct val="150000"/>
              </a:lnSpc>
              <a:buNone/>
            </a:pPr>
            <a:r>
              <a:rPr lang="en-US" sz="1780"/>
              <a:t>        for(j=0;j&lt;COL2;j++)</a:t>
            </a:r>
            <a:endParaRPr lang="en-US" sz="1780"/>
          </a:p>
          <a:p>
            <a:pPr marL="0" indent="0">
              <a:lnSpc>
                <a:spcPct val="150000"/>
              </a:lnSpc>
              <a:buNone/>
            </a:pPr>
            <a:r>
              <a:rPr lang="en-US" sz="1780"/>
              <a:t>        {</a:t>
            </a:r>
            <a:endParaRPr lang="en-US" sz="1780"/>
          </a:p>
          <a:p>
            <a:pPr marL="0" indent="0">
              <a:lnSpc>
                <a:spcPct val="150000"/>
              </a:lnSpc>
              <a:buNone/>
            </a:pPr>
            <a:r>
              <a:rPr lang="en-US" sz="1780"/>
              <a:t>            scanf("%d",&amp;mat2[i][j]);</a:t>
            </a:r>
            <a:endParaRPr lang="en-US" sz="1780"/>
          </a:p>
          <a:p>
            <a:pPr marL="0" indent="0">
              <a:lnSpc>
                <a:spcPct val="150000"/>
              </a:lnSpc>
              <a:buNone/>
            </a:pPr>
            <a:r>
              <a:rPr lang="en-US" sz="1780"/>
              <a:t>        }</a:t>
            </a:r>
            <a:endParaRPr lang="en-US" sz="1780"/>
          </a:p>
          <a:p>
            <a:pPr marL="0" indent="0">
              <a:lnSpc>
                <a:spcPct val="150000"/>
              </a:lnSpc>
              <a:buNone/>
            </a:pPr>
            <a:r>
              <a:rPr lang="en-US" sz="1780"/>
              <a:t>    }</a:t>
            </a:r>
            <a:endParaRPr lang="en-US" sz="178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01625"/>
            <a:ext cx="10515600" cy="6328410"/>
          </a:xfrm>
        </p:spPr>
        <p:txBody>
          <a:bodyPr/>
          <a:p>
            <a:pPr marL="0" indent="0">
              <a:lnSpc>
                <a:spcPct val="150000"/>
              </a:lnSpc>
              <a:buNone/>
            </a:pPr>
            <a:r>
              <a:rPr lang="en-US" sz="1600"/>
              <a:t>/*Multiplication*/</a:t>
            </a:r>
            <a:endParaRPr lang="en-US" sz="1600"/>
          </a:p>
          <a:p>
            <a:pPr marL="0" indent="0">
              <a:lnSpc>
                <a:spcPct val="150000"/>
              </a:lnSpc>
              <a:buNone/>
            </a:pPr>
            <a:r>
              <a:rPr lang="en-US" sz="1600"/>
              <a:t>    for(i=0;i&lt;ROW1;i++)</a:t>
            </a:r>
            <a:endParaRPr lang="en-US" sz="1600"/>
          </a:p>
          <a:p>
            <a:pPr marL="0" indent="0">
              <a:lnSpc>
                <a:spcPct val="150000"/>
              </a:lnSpc>
              <a:buNone/>
            </a:pPr>
            <a:r>
              <a:rPr lang="en-US" sz="1600"/>
              <a:t>    {</a:t>
            </a:r>
            <a:endParaRPr lang="en-US" sz="1600"/>
          </a:p>
          <a:p>
            <a:pPr marL="0" indent="0">
              <a:lnSpc>
                <a:spcPct val="150000"/>
              </a:lnSpc>
              <a:buNone/>
            </a:pPr>
            <a:r>
              <a:rPr lang="en-US" sz="1600"/>
              <a:t>        for(j=0;j&lt;COL2;j++)</a:t>
            </a:r>
            <a:endParaRPr lang="en-US" sz="1600"/>
          </a:p>
          <a:p>
            <a:pPr marL="0" indent="0">
              <a:lnSpc>
                <a:spcPct val="150000"/>
              </a:lnSpc>
              <a:buNone/>
            </a:pPr>
            <a:r>
              <a:rPr lang="en-US" sz="1600"/>
              <a:t>        {</a:t>
            </a:r>
            <a:endParaRPr lang="en-US" sz="1600"/>
          </a:p>
          <a:p>
            <a:pPr marL="0" indent="0">
              <a:lnSpc>
                <a:spcPct val="150000"/>
              </a:lnSpc>
              <a:buNone/>
            </a:pPr>
            <a:r>
              <a:rPr lang="en-US" sz="1600"/>
              <a:t>            mat3[i][j]=0;</a:t>
            </a:r>
            <a:endParaRPr lang="en-US" sz="1600"/>
          </a:p>
          <a:p>
            <a:pPr marL="0" indent="0">
              <a:lnSpc>
                <a:spcPct val="150000"/>
              </a:lnSpc>
              <a:buNone/>
            </a:pPr>
            <a:r>
              <a:rPr lang="en-US" sz="1600"/>
              <a:t>            for(k=0;k&lt;ROW1;k++)</a:t>
            </a:r>
            <a:endParaRPr lang="en-US" sz="1600"/>
          </a:p>
          <a:p>
            <a:pPr marL="0" indent="0">
              <a:lnSpc>
                <a:spcPct val="150000"/>
              </a:lnSpc>
              <a:buNone/>
            </a:pPr>
            <a:r>
              <a:rPr lang="en-US" sz="1600"/>
              <a:t>            mat3[i][j]+=mat1[i][j]*mat2[i][j];</a:t>
            </a:r>
            <a:endParaRPr lang="en-US" sz="1600"/>
          </a:p>
          <a:p>
            <a:pPr marL="0" indent="0">
              <a:lnSpc>
                <a:spcPct val="150000"/>
              </a:lnSpc>
              <a:buNone/>
            </a:pPr>
            <a:r>
              <a:rPr lang="en-US" sz="1600"/>
              <a:t>        }</a:t>
            </a:r>
            <a:endParaRPr lang="en-US" sz="1600"/>
          </a:p>
          <a:p>
            <a:pPr marL="0" indent="0">
              <a:lnSpc>
                <a:spcPct val="150000"/>
              </a:lnSpc>
              <a:buNone/>
            </a:pPr>
            <a:r>
              <a:rPr lang="en-US" sz="1600"/>
              <a:t>    }</a:t>
            </a:r>
            <a:endParaRPr lang="en-US" sz="1600"/>
          </a:p>
          <a:p>
            <a:pPr marL="0" indent="0">
              <a:lnSpc>
                <a:spcPct val="150000"/>
              </a:lnSpc>
              <a:buNone/>
            </a:pPr>
            <a:r>
              <a:rPr lang="en-US" sz="1600"/>
              <a:t>    printf("The Resultant Matrix\n");</a:t>
            </a:r>
            <a:endParaRPr lang="en-US" sz="1600"/>
          </a:p>
          <a:p>
            <a:pPr marL="0" indent="0">
              <a:lnSpc>
                <a:spcPct val="150000"/>
              </a:lnSpc>
              <a:buNone/>
            </a:pPr>
            <a:r>
              <a:rPr lang="en-US" sz="1600"/>
              <a:t>    for(i=0;i&lt;ROW1;i++)</a:t>
            </a:r>
            <a:endParaRPr lang="en-US" sz="1600"/>
          </a:p>
          <a:p>
            <a:pPr marL="0" indent="0">
              <a:lnSpc>
                <a:spcPct val="150000"/>
              </a:lnSpc>
              <a:buNone/>
            </a:pPr>
            <a:r>
              <a:rPr lang="en-US" sz="1600"/>
              <a:t>    {</a:t>
            </a:r>
            <a:endParaRPr 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7655"/>
            <a:ext cx="10515600" cy="6190615"/>
          </a:xfrm>
        </p:spPr>
        <p:txBody>
          <a:bodyPr/>
          <a:p>
            <a:pPr marL="0" indent="0">
              <a:buNone/>
            </a:pPr>
            <a:r>
              <a:rPr lang="en-US" sz="3600" b="1">
                <a:latin typeface="Times New Roman" panose="02020603050405020304" charset="0"/>
                <a:cs typeface="Times New Roman" panose="02020603050405020304" charset="0"/>
              </a:rPr>
              <a:t>ARRAY</a:t>
            </a:r>
            <a:endParaRPr lang="en-US" sz="3600" b="1">
              <a:latin typeface="Times New Roman" panose="02020603050405020304" charset="0"/>
              <a:cs typeface="Times New Roman" panose="02020603050405020304" charset="0"/>
            </a:endParaRPr>
          </a:p>
          <a:p>
            <a:pPr marL="0" indent="0">
              <a:lnSpc>
                <a:spcPct val="150000"/>
              </a:lnSpc>
              <a:buNone/>
            </a:pPr>
            <a:r>
              <a:rPr lang="en-US"/>
              <a:t>  </a:t>
            </a:r>
            <a:r>
              <a:rPr lang="en-US" sz="1600"/>
              <a:t>An Array is a data structure containing a number of data values all of which are same type.Data structure is a format for organizing and storing data.</a:t>
            </a:r>
            <a:endParaRPr lang="en-US" sz="1600"/>
          </a:p>
          <a:p>
            <a:pPr marL="0" indent="0">
              <a:lnSpc>
                <a:spcPct val="150000"/>
              </a:lnSpc>
              <a:buNone/>
            </a:pPr>
            <a:endParaRPr lang="en-US" sz="1600"/>
          </a:p>
          <a:p>
            <a:pPr marL="0" indent="0">
              <a:lnSpc>
                <a:spcPct val="150000"/>
              </a:lnSpc>
              <a:buNone/>
            </a:pPr>
            <a:r>
              <a:rPr lang="en-US" sz="1600"/>
              <a:t>Array is data structure which you can visualize as follows:</a:t>
            </a:r>
            <a:endParaRPr lang="en-US" sz="1600"/>
          </a:p>
          <a:p>
            <a:pPr marL="0" indent="0">
              <a:lnSpc>
                <a:spcPct val="150000"/>
              </a:lnSpc>
              <a:buNone/>
            </a:pPr>
            <a:endParaRPr lang="en-US" sz="1600"/>
          </a:p>
          <a:p>
            <a:pPr marL="0" indent="0">
              <a:buNone/>
            </a:pPr>
            <a:endParaRPr lang="en-US" sz="1600"/>
          </a:p>
          <a:p>
            <a:pPr marL="0" indent="0">
              <a:lnSpc>
                <a:spcPct val="150000"/>
              </a:lnSpc>
              <a:buNone/>
            </a:pPr>
            <a:endParaRPr lang="en-US" sz="1600"/>
          </a:p>
          <a:p>
            <a:pPr marL="0" indent="0">
              <a:lnSpc>
                <a:spcPct val="150000"/>
              </a:lnSpc>
              <a:buNone/>
            </a:pPr>
            <a:r>
              <a:rPr lang="en-US" sz="1600"/>
              <a:t>imagine an array as a large chunk of memory divided into smaller block of memory and each block is capable of storing a data value of some type.</a:t>
            </a:r>
            <a:endParaRPr lang="en-US" sz="1600"/>
          </a:p>
        </p:txBody>
      </p:sp>
      <p:graphicFrame>
        <p:nvGraphicFramePr>
          <p:cNvPr id="6" name="Table 5"/>
          <p:cNvGraphicFramePr/>
          <p:nvPr/>
        </p:nvGraphicFramePr>
        <p:xfrm>
          <a:off x="1423670" y="3208655"/>
          <a:ext cx="8529320" cy="440690"/>
        </p:xfrm>
        <a:graphic>
          <a:graphicData uri="http://schemas.openxmlformats.org/drawingml/2006/table">
            <a:tbl>
              <a:tblPr firstRow="1" bandRow="1">
                <a:tableStyleId>{5C22544A-7EE6-4342-B048-85BDC9FD1C3A}</a:tableStyleId>
              </a:tblPr>
              <a:tblGrid>
                <a:gridCol w="1066165"/>
                <a:gridCol w="1066165"/>
                <a:gridCol w="1066165"/>
                <a:gridCol w="1066165"/>
                <a:gridCol w="1066165"/>
                <a:gridCol w="1066165"/>
                <a:gridCol w="1066165"/>
                <a:gridCol w="1066165"/>
              </a:tblGrid>
              <a:tr h="440690">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01625"/>
            <a:ext cx="10515600" cy="6192520"/>
          </a:xfrm>
        </p:spPr>
        <p:txBody>
          <a:bodyPr/>
          <a:p>
            <a:pPr marL="0" indent="0">
              <a:lnSpc>
                <a:spcPct val="150000"/>
              </a:lnSpc>
              <a:buNone/>
            </a:pPr>
            <a:r>
              <a:rPr lang="en-US" sz="2400"/>
              <a:t>   </a:t>
            </a:r>
            <a:r>
              <a:rPr lang="en-US" sz="1600"/>
              <a:t>for(j=0;j&lt;COL2;j++)</a:t>
            </a:r>
            <a:endParaRPr lang="en-US" sz="1600"/>
          </a:p>
          <a:p>
            <a:pPr marL="0" indent="0">
              <a:lnSpc>
                <a:spcPct val="150000"/>
              </a:lnSpc>
              <a:buNone/>
            </a:pPr>
            <a:r>
              <a:rPr lang="en-US" sz="1600"/>
              <a:t>        {</a:t>
            </a:r>
            <a:endParaRPr lang="en-US" sz="1600"/>
          </a:p>
          <a:p>
            <a:pPr marL="0" indent="0">
              <a:lnSpc>
                <a:spcPct val="150000"/>
              </a:lnSpc>
              <a:buNone/>
            </a:pPr>
            <a:r>
              <a:rPr lang="en-US" sz="1600"/>
              <a:t>            printf("%5d",mat3[i][j]);</a:t>
            </a:r>
            <a:endParaRPr lang="en-US" sz="1600"/>
          </a:p>
          <a:p>
            <a:pPr marL="0" indent="0">
              <a:lnSpc>
                <a:spcPct val="150000"/>
              </a:lnSpc>
              <a:buNone/>
            </a:pPr>
            <a:r>
              <a:rPr lang="en-US" sz="1600"/>
              <a:t>        }printf("\n");</a:t>
            </a:r>
            <a:endParaRPr lang="en-US" sz="1600"/>
          </a:p>
          <a:p>
            <a:pPr marL="0" indent="0">
              <a:lnSpc>
                <a:spcPct val="150000"/>
              </a:lnSpc>
              <a:buNone/>
            </a:pPr>
            <a:r>
              <a:rPr lang="en-US" sz="1600"/>
              <a:t>    }</a:t>
            </a:r>
            <a:endParaRPr lang="en-US" sz="1600"/>
          </a:p>
          <a:p>
            <a:pPr marL="0" indent="0">
              <a:lnSpc>
                <a:spcPct val="150000"/>
              </a:lnSpc>
              <a:buNone/>
            </a:pPr>
            <a:r>
              <a:rPr lang="en-US" sz="1600"/>
              <a:t>    return 0;</a:t>
            </a:r>
            <a:endParaRPr lang="en-US" sz="1600"/>
          </a:p>
          <a:p>
            <a:pPr marL="0" indent="0">
              <a:lnSpc>
                <a:spcPct val="150000"/>
              </a:lnSpc>
              <a:buNone/>
            </a:pPr>
            <a:r>
              <a:rPr lang="en-US" sz="1600"/>
              <a:t>}</a:t>
            </a:r>
            <a:endParaRPr lang="en-US" sz="1600"/>
          </a:p>
          <a:p>
            <a:pPr marL="0" indent="0">
              <a:lnSpc>
                <a:spcPct val="150000"/>
              </a:lnSpc>
              <a:buNone/>
            </a:pPr>
            <a:endParaRPr lang="en-US"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16230"/>
            <a:ext cx="10515600" cy="6148070"/>
          </a:xfrm>
        </p:spPr>
        <p:txBody>
          <a:bodyPr>
            <a:normAutofit lnSpcReduction="20000"/>
          </a:bodyPr>
          <a:p>
            <a:pPr marL="0" indent="0">
              <a:buNone/>
            </a:pPr>
            <a:r>
              <a:rPr lang="en-US" sz="3600" b="1">
                <a:latin typeface="Times New Roman" panose="02020603050405020304" charset="0"/>
                <a:cs typeface="Times New Roman" panose="02020603050405020304" charset="0"/>
              </a:rPr>
              <a:t>Output:</a:t>
            </a:r>
            <a:endParaRPr lang="en-US" sz="3600" b="1">
              <a:latin typeface="Times New Roman" panose="02020603050405020304" charset="0"/>
              <a:cs typeface="Times New Roman" panose="02020603050405020304" charset="0"/>
            </a:endParaRPr>
          </a:p>
          <a:p>
            <a:pPr marL="0" indent="0">
              <a:buNone/>
            </a:pPr>
            <a:endParaRPr lang="en-US" sz="2400"/>
          </a:p>
          <a:p>
            <a:pPr marL="0" indent="0">
              <a:lnSpc>
                <a:spcPct val="150000"/>
              </a:lnSpc>
              <a:buNone/>
            </a:pPr>
            <a:r>
              <a:rPr lang="en-US" sz="1600"/>
              <a:t>Enter matrix1 (3 x 3)</a:t>
            </a:r>
            <a:endParaRPr lang="en-US" sz="1600"/>
          </a:p>
          <a:p>
            <a:pPr marL="0" indent="0">
              <a:lnSpc>
                <a:spcPct val="150000"/>
              </a:lnSpc>
              <a:buNone/>
            </a:pPr>
            <a:r>
              <a:rPr lang="en-US" sz="1600"/>
              <a:t>1 2 3</a:t>
            </a:r>
            <a:endParaRPr lang="en-US" sz="1600"/>
          </a:p>
          <a:p>
            <a:pPr marL="0" indent="0">
              <a:lnSpc>
                <a:spcPct val="150000"/>
              </a:lnSpc>
              <a:buNone/>
            </a:pPr>
            <a:r>
              <a:rPr lang="en-US" sz="1600"/>
              <a:t>3 1 2</a:t>
            </a:r>
            <a:endParaRPr lang="en-US" sz="1600"/>
          </a:p>
          <a:p>
            <a:pPr marL="0" indent="0">
              <a:lnSpc>
                <a:spcPct val="150000"/>
              </a:lnSpc>
              <a:buNone/>
            </a:pPr>
            <a:r>
              <a:rPr lang="en-US" sz="1600"/>
              <a:t>1 2 1</a:t>
            </a:r>
            <a:endParaRPr lang="en-US" sz="1600"/>
          </a:p>
          <a:p>
            <a:pPr marL="0" indent="0">
              <a:lnSpc>
                <a:spcPct val="150000"/>
              </a:lnSpc>
              <a:buNone/>
            </a:pPr>
            <a:r>
              <a:rPr lang="en-US" sz="1600"/>
              <a:t>Enter matrix2 (3 x 3)</a:t>
            </a:r>
            <a:endParaRPr lang="en-US" sz="1600"/>
          </a:p>
          <a:p>
            <a:pPr marL="0" indent="0">
              <a:lnSpc>
                <a:spcPct val="150000"/>
              </a:lnSpc>
              <a:buNone/>
            </a:pPr>
            <a:r>
              <a:rPr lang="en-US" sz="1600"/>
              <a:t>1 2 3</a:t>
            </a:r>
            <a:endParaRPr lang="en-US" sz="1600"/>
          </a:p>
          <a:p>
            <a:pPr marL="0" indent="0">
              <a:lnSpc>
                <a:spcPct val="150000"/>
              </a:lnSpc>
              <a:buNone/>
            </a:pPr>
            <a:r>
              <a:rPr lang="en-US" sz="1600"/>
              <a:t>3 1 2</a:t>
            </a:r>
            <a:endParaRPr lang="en-US" sz="1600"/>
          </a:p>
          <a:p>
            <a:pPr marL="0" indent="0">
              <a:lnSpc>
                <a:spcPct val="150000"/>
              </a:lnSpc>
              <a:buNone/>
            </a:pPr>
            <a:r>
              <a:rPr lang="en-US" sz="1600"/>
              <a:t>1 2 1</a:t>
            </a:r>
            <a:endParaRPr lang="en-US" sz="1600"/>
          </a:p>
          <a:p>
            <a:pPr marL="0" indent="0">
              <a:lnSpc>
                <a:spcPct val="150000"/>
              </a:lnSpc>
              <a:buNone/>
            </a:pPr>
            <a:r>
              <a:rPr lang="en-US" sz="1600"/>
              <a:t>The Resultant Matrix</a:t>
            </a:r>
            <a:endParaRPr lang="en-US" sz="1600"/>
          </a:p>
          <a:p>
            <a:pPr marL="0" indent="0">
              <a:lnSpc>
                <a:spcPct val="150000"/>
              </a:lnSpc>
              <a:buNone/>
            </a:pPr>
            <a:r>
              <a:rPr lang="en-US" sz="1600"/>
              <a:t>    3   12   27</a:t>
            </a:r>
            <a:endParaRPr lang="en-US" sz="1600"/>
          </a:p>
          <a:p>
            <a:pPr marL="0" indent="0">
              <a:lnSpc>
                <a:spcPct val="150000"/>
              </a:lnSpc>
              <a:buNone/>
            </a:pPr>
            <a:r>
              <a:rPr lang="en-US" sz="1600"/>
              <a:t>   27    3   12</a:t>
            </a:r>
            <a:endParaRPr lang="en-US" sz="1600"/>
          </a:p>
          <a:p>
            <a:pPr marL="0" indent="0">
              <a:lnSpc>
                <a:spcPct val="150000"/>
              </a:lnSpc>
              <a:buNone/>
            </a:pPr>
            <a:r>
              <a:rPr lang="en-US" sz="1600"/>
              <a:t>    3   12    3</a:t>
            </a:r>
            <a:endParaRPr lang="en-US"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7655"/>
            <a:ext cx="10515600" cy="6250940"/>
          </a:xfrm>
        </p:spPr>
        <p:txBody>
          <a:bodyPr/>
          <a:p>
            <a:pPr marL="0" indent="0">
              <a:buNone/>
            </a:pPr>
            <a:r>
              <a:rPr lang="en-US" sz="3600" b="1">
                <a:latin typeface="Times New Roman" panose="02020603050405020304" charset="0"/>
                <a:cs typeface="Times New Roman" panose="02020603050405020304" charset="0"/>
              </a:rPr>
              <a:t>ARRAYS WITH MORE THAN TWO DIMENSIONS</a:t>
            </a:r>
            <a:endParaRPr lang="en-US" sz="3600" b="1">
              <a:latin typeface="Times New Roman" panose="02020603050405020304" charset="0"/>
              <a:cs typeface="Times New Roman" panose="02020603050405020304" charset="0"/>
            </a:endParaRPr>
          </a:p>
          <a:p>
            <a:pPr marL="0" indent="0">
              <a:lnSpc>
                <a:spcPct val="150000"/>
              </a:lnSpc>
              <a:buNone/>
            </a:pPr>
            <a:r>
              <a:rPr lang="en-US">
                <a:latin typeface="Calibri" panose="020F0502020204030204" charset="0"/>
                <a:cs typeface="Calibri" panose="020F0502020204030204" charset="0"/>
              </a:rPr>
              <a:t>     </a:t>
            </a:r>
            <a:r>
              <a:rPr lang="en-US" sz="1600">
                <a:latin typeface="Arial" panose="020B0604020202020204" pitchFamily="34" charset="0"/>
                <a:cs typeface="Arial" panose="020B0604020202020204" pitchFamily="34" charset="0"/>
              </a:rPr>
              <a:t>We will just give a brief verview of 3-D arrays. We can think of a 3-D</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array as an array of 2-D arrays. </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For example if we have an array-</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int arr[2][3][3];</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We can think of this as an arrya which consists of two 2-D arrays whereeach of those 2-D arrays has 4 rows and 3 columns.</a:t>
            </a:r>
            <a:endParaRPr lang="en-US" sz="1600">
              <a:latin typeface="Arial" panose="020B0604020202020204" pitchFamily="34" charset="0"/>
              <a:cs typeface="Arial" panose="020B0604020202020204" pitchFamily="34" charset="0"/>
            </a:endParaRPr>
          </a:p>
          <a:p>
            <a:pPr marL="0" indent="0">
              <a:lnSpc>
                <a:spcPct val="150000"/>
              </a:lnSpc>
              <a:buNone/>
            </a:pP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[0][0]   [0][1]   [0][2]                         [0][0]   [0][1]   [0][2]</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[0]     [1][0]   [1][1]   [1][2]               [1]     [1][0]   [1][1]   [1][2]</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[2][0]   [2][1]   [2][2]                         [2][0]   [2][1]   [2][2]</a:t>
            </a:r>
            <a:endParaRPr lang="en-US" sz="1600">
              <a:latin typeface="Arial" panose="020B0604020202020204" pitchFamily="34" charset="0"/>
              <a:cs typeface="Arial" panose="020B0604020202020204" pitchFamily="34" charset="0"/>
            </a:endParaRPr>
          </a:p>
          <a:p>
            <a:pPr marL="0" indent="0">
              <a:lnSpc>
                <a:spcPct val="150000"/>
              </a:lnSpc>
              <a:buNone/>
            </a:pP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26695"/>
            <a:ext cx="10515600" cy="6266815"/>
          </a:xfrm>
        </p:spPr>
        <p:txBody>
          <a:bodyPr/>
          <a:p>
            <a:pPr marL="0" indent="0">
              <a:buNone/>
            </a:pPr>
            <a:endParaRPr lang="en-US"/>
          </a:p>
          <a:p>
            <a:pPr marL="0" indent="0">
              <a:lnSpc>
                <a:spcPct val="150000"/>
              </a:lnSpc>
              <a:buNone/>
            </a:pPr>
            <a:r>
              <a:rPr lang="en-US" sz="1800"/>
              <a:t>The individual elements are-</a:t>
            </a:r>
            <a:endParaRPr lang="en-US" sz="1800"/>
          </a:p>
          <a:p>
            <a:pPr marL="0" indent="0">
              <a:lnSpc>
                <a:spcPct val="150000"/>
              </a:lnSpc>
              <a:buNone/>
            </a:pPr>
            <a:r>
              <a:rPr lang="en-US" sz="1800"/>
              <a:t>arr[0][0][0], arr[0][0][1], arr[0][0][2], arr[0][1][0]........arr[0][2][2]</a:t>
            </a:r>
            <a:endParaRPr lang="en-US" sz="1800"/>
          </a:p>
          <a:p>
            <a:pPr marL="0" indent="0">
              <a:lnSpc>
                <a:spcPct val="150000"/>
              </a:lnSpc>
              <a:buNone/>
            </a:pPr>
            <a:r>
              <a:rPr lang="en-US" sz="1800"/>
              <a:t>arr[1][0][0], arr[1][0][1], arr[1][0][2], arr[1][1][0]........arr[1][2][2]</a:t>
            </a:r>
            <a:endParaRPr lang="en-US" sz="1800"/>
          </a:p>
          <a:p>
            <a:pPr marL="0" indent="0">
              <a:lnSpc>
                <a:spcPct val="150000"/>
              </a:lnSpc>
              <a:buNone/>
            </a:pPr>
            <a:endParaRPr lang="en-US" sz="1800"/>
          </a:p>
          <a:p>
            <a:pPr marL="0" indent="0">
              <a:lnSpc>
                <a:spcPct val="150000"/>
              </a:lnSpc>
              <a:buNone/>
            </a:pPr>
            <a:r>
              <a:rPr lang="en-US" sz="1800"/>
              <a:t>Total number of elements in the above 3-D array are-</a:t>
            </a:r>
            <a:endParaRPr lang="en-US" sz="1800"/>
          </a:p>
          <a:p>
            <a:pPr marL="0" indent="0">
              <a:lnSpc>
                <a:spcPct val="150000"/>
              </a:lnSpc>
              <a:buNone/>
            </a:pPr>
            <a:r>
              <a:rPr lang="en-US" sz="1800"/>
              <a:t>                                 =2*3*3</a:t>
            </a:r>
            <a:endParaRPr lang="en-US" sz="1800"/>
          </a:p>
          <a:p>
            <a:pPr marL="0" indent="0">
              <a:lnSpc>
                <a:spcPct val="150000"/>
              </a:lnSpc>
              <a:buNone/>
            </a:pPr>
            <a:r>
              <a:rPr lang="en-US" sz="1800"/>
              <a:t>                                 =18</a:t>
            </a:r>
            <a:endParaRPr lang="en-US" sz="1800"/>
          </a:p>
          <a:p>
            <a:pPr marL="0" indent="0">
              <a:lnSpc>
                <a:spcPct val="150000"/>
              </a:lnSpc>
              <a:buNone/>
            </a:pPr>
            <a:endParaRPr lang="en-US" sz="1800"/>
          </a:p>
          <a:p>
            <a:pPr marL="0" indent="0">
              <a:lnSpc>
                <a:spcPct val="150000"/>
              </a:lnSpc>
              <a:buNone/>
            </a:pPr>
            <a:r>
              <a:rPr lang="en-US" sz="1800"/>
              <a:t>Remember that the rule of initializtion of multidimensional arrays is that the last subscripts varies most frequently and the first subscript varies least frequently. </a:t>
            </a:r>
            <a:endParaRPr lang="en-US"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2105"/>
            <a:ext cx="10515600" cy="6252210"/>
          </a:xfrm>
        </p:spPr>
        <p:txBody>
          <a:bodyPr>
            <a:normAutofit fontScale="90000" lnSpcReduction="10000"/>
          </a:bodyPr>
          <a:p>
            <a:pPr marL="0" indent="0">
              <a:buNone/>
            </a:pPr>
            <a:r>
              <a:rPr lang="en-US" sz="3600" b="1">
                <a:latin typeface="Times New Roman" panose="02020603050405020304" charset="0"/>
                <a:cs typeface="Times New Roman" panose="02020603050405020304" charset="0"/>
              </a:rPr>
              <a:t>Multidimenional Array and functions</a:t>
            </a:r>
            <a:endParaRPr lang="en-US" sz="3600" b="1">
              <a:latin typeface="Times New Roman" panose="02020603050405020304" charset="0"/>
              <a:cs typeface="Times New Roman" panose="02020603050405020304" charset="0"/>
            </a:endParaRPr>
          </a:p>
          <a:p>
            <a:pPr marL="0" indent="0">
              <a:lnSpc>
                <a:spcPct val="150000"/>
              </a:lnSpc>
              <a:buNone/>
            </a:pPr>
            <a:r>
              <a:rPr lang="en-US"/>
              <a:t>     </a:t>
            </a:r>
            <a:r>
              <a:rPr lang="en-US" sz="1800"/>
              <a:t>Multidimensional arrays can also be passed to functions like 1-D arrays. When passing multidimensional arrays the first dimension may be omitted but all other dimensions have to be specified in the function defintion. </a:t>
            </a:r>
            <a:endParaRPr lang="en-US" sz="1800"/>
          </a:p>
          <a:p>
            <a:pPr marL="0" indent="0">
              <a:lnSpc>
                <a:spcPct val="150000"/>
              </a:lnSpc>
              <a:buNone/>
            </a:pPr>
            <a:r>
              <a:rPr lang="en-US" sz="1800"/>
              <a:t>      For example it would be invalid to write a function like this-</a:t>
            </a:r>
            <a:br>
              <a:rPr lang="en-US" sz="1800"/>
            </a:br>
            <a:endParaRPr lang="en-US" sz="1800"/>
          </a:p>
          <a:p>
            <a:pPr marL="0" indent="0">
              <a:lnSpc>
                <a:spcPct val="150000"/>
              </a:lnSpc>
              <a:buNone/>
            </a:pPr>
            <a:r>
              <a:rPr lang="en-US" sz="1800"/>
              <a:t>func(int a[], int b[][], int c[][])  /*Invalid*/</a:t>
            </a:r>
            <a:endParaRPr lang="en-US" sz="1800"/>
          </a:p>
          <a:p>
            <a:pPr marL="0" indent="0">
              <a:lnSpc>
                <a:spcPct val="150000"/>
              </a:lnSpc>
              <a:buNone/>
            </a:pPr>
            <a:r>
              <a:rPr lang="en-US" sz="1800"/>
              <a:t>{</a:t>
            </a:r>
            <a:endParaRPr lang="en-US" sz="1800"/>
          </a:p>
          <a:p>
            <a:pPr marL="0" indent="0">
              <a:lnSpc>
                <a:spcPct val="150000"/>
              </a:lnSpc>
              <a:buNone/>
            </a:pPr>
            <a:r>
              <a:rPr lang="en-US" sz="1800"/>
              <a:t>   ......</a:t>
            </a:r>
            <a:endParaRPr lang="en-US" sz="1800"/>
          </a:p>
          <a:p>
            <a:pPr marL="0" indent="0">
              <a:lnSpc>
                <a:spcPct val="150000"/>
              </a:lnSpc>
              <a:buNone/>
            </a:pPr>
            <a:r>
              <a:rPr lang="en-US" sz="1800"/>
              <a:t>}</a:t>
            </a:r>
            <a:endParaRPr lang="en-US" sz="1800"/>
          </a:p>
          <a:p>
            <a:pPr marL="0" indent="0">
              <a:lnSpc>
                <a:spcPct val="150000"/>
              </a:lnSpc>
              <a:buNone/>
            </a:pPr>
            <a:r>
              <a:rPr lang="en-US" sz="1800">
                <a:sym typeface="+mn-ea"/>
              </a:rPr>
              <a:t>In arrays be and c we can’t omit all the dimesnions. The correct form is</a:t>
            </a:r>
            <a:endParaRPr lang="en-US" sz="1800"/>
          </a:p>
          <a:p>
            <a:pPr marL="0" indent="0">
              <a:lnSpc>
                <a:spcPct val="150000"/>
              </a:lnSpc>
              <a:buNone/>
            </a:pPr>
            <a:r>
              <a:rPr lang="en-US" sz="1800"/>
              <a:t>func(int a[], int b[][2], int c[][2][3])  /*Valid</a:t>
            </a:r>
            <a:endParaRPr lang="en-US" sz="1800"/>
          </a:p>
          <a:p>
            <a:pPr marL="0" indent="0">
              <a:lnSpc>
                <a:spcPct val="150000"/>
              </a:lnSpc>
              <a:buNone/>
            </a:pPr>
            <a:r>
              <a:rPr lang="en-US" sz="1800"/>
              <a:t> {</a:t>
            </a:r>
            <a:endParaRPr lang="en-US" sz="1800"/>
          </a:p>
          <a:p>
            <a:pPr marL="0" indent="0">
              <a:lnSpc>
                <a:spcPct val="150000"/>
              </a:lnSpc>
              <a:buNone/>
            </a:pPr>
            <a:r>
              <a:rPr lang="en-US" sz="1800"/>
              <a:t>   .....</a:t>
            </a:r>
            <a:endParaRPr lang="en-US" sz="1800"/>
          </a:p>
          <a:p>
            <a:pPr marL="0" indent="0">
              <a:lnSpc>
                <a:spcPct val="150000"/>
              </a:lnSpc>
              <a:buNone/>
            </a:pPr>
            <a:r>
              <a:rPr lang="en-US" sz="1800"/>
              <a:t>  }</a:t>
            </a:r>
            <a:endParaRPr lang="en-US" sz="1800"/>
          </a:p>
          <a:p>
            <a:pPr marL="0" indent="0">
              <a:buNone/>
            </a:pPr>
            <a:r>
              <a:rPr lang="en-US" sz="2800"/>
              <a:t>   </a:t>
            </a: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16865"/>
            <a:ext cx="10515600" cy="6358255"/>
          </a:xfrm>
        </p:spPr>
        <p:txBody>
          <a:bodyPr/>
          <a:p>
            <a:pPr marL="0" indent="0">
              <a:buNone/>
            </a:pPr>
            <a:r>
              <a:rPr lang="en-US" sz="3600" b="1">
                <a:latin typeface="Times New Roman" panose="02020603050405020304" charset="0"/>
                <a:cs typeface="Times New Roman" panose="02020603050405020304" charset="0"/>
              </a:rPr>
              <a:t>Why Array is Used</a:t>
            </a:r>
            <a:endParaRPr lang="en-US" sz="3600" b="1">
              <a:latin typeface="Times New Roman" panose="02020603050405020304" charset="0"/>
              <a:cs typeface="Times New Roman" panose="02020603050405020304" charset="0"/>
            </a:endParaRPr>
          </a:p>
          <a:p>
            <a:pPr marL="0" indent="0">
              <a:lnSpc>
                <a:spcPct val="150000"/>
              </a:lnSpc>
              <a:buNone/>
            </a:pPr>
            <a:r>
              <a:rPr lang="en-US"/>
              <a:t>   </a:t>
            </a:r>
            <a:r>
              <a:rPr lang="en-US" sz="1600"/>
              <a:t>The variables that we have used till now are capable of storing only one value at a time. Consider a situation when we want to store and display the age of 100 employees. We can do the following </a:t>
            </a:r>
            <a:endParaRPr lang="en-US" sz="1600"/>
          </a:p>
          <a:p>
            <a:pPr>
              <a:lnSpc>
                <a:spcPct val="150000"/>
              </a:lnSpc>
              <a:buFont typeface="Wingdings" panose="05000000000000000000" charset="0"/>
              <a:buChar char="Ø"/>
            </a:pPr>
            <a:r>
              <a:rPr lang="en-US" sz="1600"/>
              <a:t>Declare 100 different variables to store the age of employees.</a:t>
            </a:r>
            <a:endParaRPr lang="en-US" sz="1600"/>
          </a:p>
          <a:p>
            <a:pPr>
              <a:lnSpc>
                <a:spcPct val="150000"/>
              </a:lnSpc>
              <a:buFont typeface="Wingdings" panose="05000000000000000000" charset="0"/>
              <a:buChar char="Ø"/>
            </a:pPr>
            <a:r>
              <a:rPr lang="en-US" sz="1600"/>
              <a:t>Assign a value to each variable.</a:t>
            </a:r>
            <a:endParaRPr lang="en-US" sz="1600"/>
          </a:p>
          <a:p>
            <a:pPr>
              <a:lnSpc>
                <a:spcPct val="150000"/>
              </a:lnSpc>
              <a:buFont typeface="Wingdings" panose="05000000000000000000" charset="0"/>
              <a:buChar char="Ø"/>
            </a:pPr>
            <a:r>
              <a:rPr lang="en-US" sz="1600"/>
              <a:t>Display the value of each variable.</a:t>
            </a:r>
            <a:endParaRPr lang="en-US" sz="1600"/>
          </a:p>
          <a:p>
            <a:pPr>
              <a:lnSpc>
                <a:spcPct val="150000"/>
              </a:lnSpc>
              <a:buNone/>
            </a:pPr>
            <a:r>
              <a:rPr lang="en-US" sz="1600"/>
              <a:t>   </a:t>
            </a:r>
            <a:endParaRPr lang="en-US" sz="1600"/>
          </a:p>
          <a:p>
            <a:pPr marL="0" indent="0">
              <a:lnSpc>
                <a:spcPct val="150000"/>
              </a:lnSpc>
              <a:buNone/>
            </a:pPr>
            <a:r>
              <a:rPr lang="en-US" sz="1600"/>
              <a:t>  We can do the above steps, but it would be difficult to handle so many variables in the program and the program would become very lengthy. The concept of arrays is used in these types of situations where we can group similar type of data items.</a:t>
            </a:r>
            <a:endParaRPr 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17500"/>
            <a:ext cx="10515600" cy="6116320"/>
          </a:xfrm>
        </p:spPr>
        <p:txBody>
          <a:bodyPr/>
          <a:p>
            <a:pPr marL="0" indent="0">
              <a:buNone/>
            </a:pPr>
            <a:r>
              <a:rPr lang="en-US" sz="3600" b="1">
                <a:latin typeface="Times New Roman" panose="02020603050405020304" charset="0"/>
                <a:cs typeface="Times New Roman" panose="02020603050405020304" charset="0"/>
              </a:rPr>
              <a:t>TYPES OF ARRAY</a:t>
            </a:r>
            <a:endParaRPr lang="en-US" sz="3600" b="1">
              <a:latin typeface="Times New Roman" panose="02020603050405020304" charset="0"/>
              <a:cs typeface="Times New Roman" panose="02020603050405020304" charset="0"/>
            </a:endParaRPr>
          </a:p>
          <a:p>
            <a:pPr marL="0" indent="0">
              <a:buNone/>
            </a:pPr>
            <a:r>
              <a:rPr lang="en-US"/>
              <a:t>   </a:t>
            </a:r>
            <a:endParaRPr lang="en-US"/>
          </a:p>
          <a:p>
            <a:pPr marL="0" indent="0">
              <a:lnSpc>
                <a:spcPct val="150000"/>
              </a:lnSpc>
              <a:buNone/>
            </a:pPr>
            <a:r>
              <a:rPr lang="en-US" sz="1600"/>
              <a:t>There are Three types of Array. They are</a:t>
            </a:r>
            <a:endParaRPr lang="en-US" sz="1600"/>
          </a:p>
          <a:p>
            <a:pPr marL="0" indent="0">
              <a:lnSpc>
                <a:spcPct val="150000"/>
              </a:lnSpc>
              <a:buNone/>
            </a:pPr>
            <a:endParaRPr lang="en-US" sz="1600"/>
          </a:p>
          <a:p>
            <a:pPr>
              <a:lnSpc>
                <a:spcPct val="150000"/>
              </a:lnSpc>
              <a:buFont typeface="Wingdings" panose="05000000000000000000" charset="0"/>
              <a:buChar char="Ø"/>
            </a:pPr>
            <a:r>
              <a:rPr lang="en-US" sz="1600"/>
              <a:t>One Dimensional Array</a:t>
            </a:r>
            <a:endParaRPr lang="en-US" sz="1600"/>
          </a:p>
          <a:p>
            <a:pPr>
              <a:lnSpc>
                <a:spcPct val="150000"/>
              </a:lnSpc>
              <a:buFont typeface="Wingdings" panose="05000000000000000000" charset="0"/>
              <a:buChar char="Ø"/>
            </a:pPr>
            <a:r>
              <a:rPr lang="en-US" sz="1600"/>
              <a:t>Two Dimensional Array</a:t>
            </a:r>
            <a:endParaRPr lang="en-US" sz="1600"/>
          </a:p>
          <a:p>
            <a:pPr>
              <a:lnSpc>
                <a:spcPct val="150000"/>
              </a:lnSpc>
              <a:buFont typeface="Wingdings" panose="05000000000000000000" charset="0"/>
              <a:buChar char="Ø"/>
            </a:pPr>
            <a:r>
              <a:rPr lang="en-US" sz="1600"/>
              <a:t>Multi Dimensional Array</a:t>
            </a:r>
            <a:endParaRPr lang="en-US" sz="1600"/>
          </a:p>
          <a:p>
            <a:pPr marL="0" indent="0">
              <a:buFont typeface="Wingdings" panose="05000000000000000000" charset="0"/>
              <a:buNone/>
            </a:pP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17500"/>
            <a:ext cx="10515600" cy="6116320"/>
          </a:xfrm>
        </p:spPr>
        <p:txBody>
          <a:bodyPr/>
          <a:p>
            <a:pPr marL="0" indent="0">
              <a:buNone/>
            </a:pPr>
            <a:r>
              <a:rPr lang="en-US" sz="3600" b="1">
                <a:latin typeface="Times New Roman" panose="02020603050405020304" charset="0"/>
                <a:cs typeface="Times New Roman" panose="02020603050405020304" charset="0"/>
              </a:rPr>
              <a:t>ONE DIMENSIONAL ARRAY</a:t>
            </a:r>
            <a:endParaRPr lang="en-US">
              <a:latin typeface="Times New Roman" panose="02020603050405020304" charset="0"/>
              <a:cs typeface="Times New Roman" panose="02020603050405020304" charset="0"/>
            </a:endParaRPr>
          </a:p>
          <a:p>
            <a:pPr marL="0" indent="0">
              <a:buNone/>
            </a:pPr>
            <a:endParaRPr lang="en-US"/>
          </a:p>
          <a:p>
            <a:pPr marL="0" indent="0">
              <a:buNone/>
            </a:pPr>
            <a:r>
              <a:rPr lang="en-US"/>
              <a:t>  </a:t>
            </a:r>
            <a:r>
              <a:rPr lang="en-US" sz="3600" b="1">
                <a:latin typeface="Times New Roman" panose="02020603050405020304" charset="0"/>
                <a:cs typeface="Times New Roman" panose="02020603050405020304" charset="0"/>
              </a:rPr>
              <a:t>Declaration of 1-D Array</a:t>
            </a:r>
            <a:endParaRPr lang="en-US" sz="3600" b="1">
              <a:latin typeface="Times New Roman" panose="02020603050405020304" charset="0"/>
              <a:cs typeface="Times New Roman" panose="02020603050405020304" charset="0"/>
            </a:endParaRPr>
          </a:p>
          <a:p>
            <a:pPr marL="0" indent="0">
              <a:buNone/>
            </a:pPr>
            <a:r>
              <a:rPr lang="en-US"/>
              <a:t>  </a:t>
            </a:r>
            <a:endParaRPr lang="en-US"/>
          </a:p>
          <a:p>
            <a:pPr marL="0" indent="0">
              <a:lnSpc>
                <a:spcPct val="150000"/>
              </a:lnSpc>
              <a:buNone/>
            </a:pPr>
            <a:r>
              <a:rPr lang="en-US"/>
              <a:t>     </a:t>
            </a:r>
            <a:r>
              <a:rPr lang="en-US" sz="1600"/>
              <a:t>The simplest form of array one can imagine is One Dimensional array. Like other simple variables, arrays should also be declared before they are used in the program. The syntax for declaration of an array is-</a:t>
            </a:r>
            <a:endParaRPr lang="en-US" sz="1600"/>
          </a:p>
          <a:p>
            <a:pPr marL="0" indent="0">
              <a:lnSpc>
                <a:spcPct val="150000"/>
              </a:lnSpc>
              <a:buNone/>
            </a:pPr>
            <a:endParaRPr lang="en-US" sz="1600"/>
          </a:p>
          <a:p>
            <a:pPr marL="0" indent="0">
              <a:lnSpc>
                <a:spcPct val="150000"/>
              </a:lnSpc>
              <a:buNone/>
            </a:pPr>
            <a:r>
              <a:rPr lang="en-US" sz="1600"/>
              <a:t>data_type array_name[size];</a:t>
            </a:r>
            <a:endParaRPr 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21920"/>
            <a:ext cx="10515600" cy="6736080"/>
          </a:xfrm>
        </p:spPr>
        <p:txBody>
          <a:bodyPr/>
          <a:p>
            <a:pPr marL="0" indent="0">
              <a:lnSpc>
                <a:spcPct val="150000"/>
              </a:lnSpc>
              <a:buNone/>
            </a:pPr>
            <a:endParaRPr lang="en-US" sz="1600"/>
          </a:p>
          <a:p>
            <a:pPr marL="0" indent="0">
              <a:lnSpc>
                <a:spcPct val="150000"/>
              </a:lnSpc>
              <a:buNone/>
            </a:pPr>
            <a:r>
              <a:rPr lang="en-US" sz="1600"/>
              <a:t>Here array_name denotes the name of the array and it can be any valid C identifier, data_type is the data type of the elements of array. The size of the array specifies the number of elements that can be stored in the array. Here are some examples of array declarations</a:t>
            </a:r>
            <a:endParaRPr lang="en-US" sz="1600"/>
          </a:p>
          <a:p>
            <a:pPr marL="0" indent="0">
              <a:lnSpc>
                <a:spcPct val="150000"/>
              </a:lnSpc>
              <a:buNone/>
            </a:pPr>
            <a:endParaRPr lang="en-US" sz="1600"/>
          </a:p>
          <a:p>
            <a:pPr marL="0" indent="0">
              <a:lnSpc>
                <a:spcPct val="150000"/>
              </a:lnSpc>
              <a:buNone/>
            </a:pPr>
            <a:r>
              <a:rPr lang="en-US" sz="1600"/>
              <a:t>int age[100];</a:t>
            </a:r>
            <a:endParaRPr lang="en-US" sz="1600"/>
          </a:p>
          <a:p>
            <a:pPr marL="0" indent="0">
              <a:lnSpc>
                <a:spcPct val="150000"/>
              </a:lnSpc>
              <a:buNone/>
            </a:pPr>
            <a:r>
              <a:rPr lang="en-US" sz="1600"/>
              <a:t>float salary [15];</a:t>
            </a:r>
            <a:endParaRPr lang="en-US" sz="1600"/>
          </a:p>
          <a:p>
            <a:pPr marL="0" indent="0">
              <a:lnSpc>
                <a:spcPct val="150000"/>
              </a:lnSpc>
              <a:buNone/>
            </a:pPr>
            <a:r>
              <a:rPr lang="en-US" sz="1600"/>
              <a:t>char grade[20];</a:t>
            </a:r>
            <a:endParaRPr lang="en-US" sz="1600"/>
          </a:p>
          <a:p>
            <a:pPr marL="0" indent="0">
              <a:lnSpc>
                <a:spcPct val="150000"/>
              </a:lnSpc>
              <a:buNone/>
            </a:pPr>
            <a:endParaRPr lang="en-US" sz="1600"/>
          </a:p>
          <a:p>
            <a:pPr marL="0" indent="0">
              <a:lnSpc>
                <a:spcPct val="150000"/>
              </a:lnSpc>
              <a:buNone/>
            </a:pPr>
            <a:r>
              <a:rPr lang="en-US" sz="1600"/>
              <a:t>    Here age is an array of type int, which can store 100 elements of type int. The array salary is a float type array of size 15, can hold values of type float and third one is a character type array of size 20, can hold characters. </a:t>
            </a:r>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01625"/>
            <a:ext cx="10515600" cy="6222365"/>
          </a:xfrm>
        </p:spPr>
        <p:txBody>
          <a:bodyPr>
            <a:normAutofit/>
          </a:bodyPr>
          <a:p>
            <a:pPr marL="0" indent="0">
              <a:buNone/>
            </a:pPr>
            <a:r>
              <a:rPr lang="en-US" sz="3600" b="1">
                <a:latin typeface="Times New Roman" panose="02020603050405020304" charset="0"/>
                <a:cs typeface="Times New Roman" panose="02020603050405020304" charset="0"/>
              </a:rPr>
              <a:t>Accessing 1-D Array Elements</a:t>
            </a:r>
            <a:endParaRPr lang="en-US" sz="3600">
              <a:latin typeface="Times New Roman" panose="02020603050405020304" charset="0"/>
              <a:cs typeface="Times New Roman" panose="02020603050405020304" charset="0"/>
            </a:endParaRPr>
          </a:p>
          <a:p>
            <a:pPr marL="0" indent="0">
              <a:buNone/>
            </a:pPr>
            <a:r>
              <a:rPr lang="en-US"/>
              <a:t>   </a:t>
            </a:r>
            <a:r>
              <a:rPr lang="en-US" sz="1780"/>
              <a:t>The elements of an array can be accessed by specifying the array name followed by subscript in brackets.  In C the array subscript start from 0. Hence if there is an array of size, the valid subscripts is one less than the size of the array. Let us take an array.</a:t>
            </a:r>
            <a:endParaRPr lang="en-US" sz="1780"/>
          </a:p>
          <a:p>
            <a:pPr marL="0" indent="0">
              <a:lnSpc>
                <a:spcPct val="150000"/>
              </a:lnSpc>
              <a:buNone/>
            </a:pPr>
            <a:endParaRPr lang="en-US" sz="1780"/>
          </a:p>
          <a:p>
            <a:pPr marL="0" indent="0">
              <a:lnSpc>
                <a:spcPct val="150000"/>
              </a:lnSpc>
              <a:buNone/>
            </a:pPr>
            <a:r>
              <a:rPr lang="en-US" sz="1780"/>
              <a:t>int arr[5];  /*size of array arr is 5, can hold five integer elements*/</a:t>
            </a:r>
            <a:endParaRPr lang="en-US" sz="1780"/>
          </a:p>
          <a:p>
            <a:pPr marL="0" indent="0">
              <a:lnSpc>
                <a:spcPct val="150000"/>
              </a:lnSpc>
              <a:buNone/>
            </a:pPr>
            <a:endParaRPr lang="en-US" sz="1780"/>
          </a:p>
          <a:p>
            <a:pPr marL="0" indent="0">
              <a:lnSpc>
                <a:spcPct val="150000"/>
              </a:lnSpc>
              <a:buNone/>
            </a:pPr>
            <a:r>
              <a:rPr lang="en-US" sz="1780"/>
              <a:t>The elements of this array are</a:t>
            </a:r>
            <a:endParaRPr lang="en-US" sz="1780"/>
          </a:p>
          <a:p>
            <a:pPr marL="0" indent="0">
              <a:lnSpc>
                <a:spcPct val="150000"/>
              </a:lnSpc>
              <a:buNone/>
            </a:pPr>
            <a:endParaRPr lang="en-US" sz="1780"/>
          </a:p>
          <a:p>
            <a:pPr marL="0" indent="0">
              <a:lnSpc>
                <a:spcPct val="150000"/>
              </a:lnSpc>
              <a:buNone/>
            </a:pPr>
            <a:r>
              <a:rPr lang="en-US" sz="1780"/>
              <a:t>arr[0],  arr[1],  arr[2],  arr[3]</a:t>
            </a:r>
            <a:endParaRPr lang="en-US" sz="1780"/>
          </a:p>
          <a:p>
            <a:pPr marL="0" indent="0">
              <a:lnSpc>
                <a:spcPct val="150000"/>
              </a:lnSpc>
              <a:buNone/>
            </a:pPr>
            <a:endParaRPr lang="en-US" sz="1780"/>
          </a:p>
          <a:p>
            <a:pPr marL="0" indent="0">
              <a:lnSpc>
                <a:spcPct val="150000"/>
              </a:lnSpc>
              <a:buNone/>
            </a:pPr>
            <a:r>
              <a:rPr lang="en-US" sz="1780"/>
              <a:t>Here 0 is the lower bound and 4 is the upper bound of the array.</a:t>
            </a:r>
            <a:endParaRPr lang="en-US" sz="178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26695"/>
            <a:ext cx="10515600" cy="6297930"/>
          </a:xfrm>
        </p:spPr>
        <p:txBody>
          <a:bodyPr>
            <a:normAutofit fontScale="90000" lnSpcReduction="10000"/>
          </a:bodyPr>
          <a:p>
            <a:pPr marL="0" indent="0">
              <a:buNone/>
            </a:pPr>
            <a:r>
              <a:rPr lang="en-US" sz="3600" b="1">
                <a:latin typeface="Times New Roman" panose="02020603050405020304" charset="0"/>
                <a:cs typeface="Times New Roman" panose="02020603050405020304" charset="0"/>
              </a:rPr>
              <a:t>Processing 1-D Array</a:t>
            </a:r>
            <a:endParaRPr lang="en-US" sz="3600" b="1">
              <a:latin typeface="Times New Roman" panose="02020603050405020304" charset="0"/>
              <a:cs typeface="Times New Roman" panose="02020603050405020304" charset="0"/>
            </a:endParaRPr>
          </a:p>
          <a:p>
            <a:pPr marL="0" indent="0">
              <a:lnSpc>
                <a:spcPct val="150000"/>
              </a:lnSpc>
              <a:buFont typeface="Wingdings" panose="05000000000000000000" charset="0"/>
              <a:buNone/>
            </a:pPr>
            <a:r>
              <a:rPr lang="en-US" sz="3110"/>
              <a:t>     </a:t>
            </a:r>
            <a:r>
              <a:rPr lang="en-US" sz="1780"/>
              <a:t>For processing arrays we generally use a for loop and the loop variable is used at the place of subscript. The initial value of loop variable is taken 0 since array subscripts start from zero. The loop variable is increased by 1 each time so that we can access and process the next element in the array.</a:t>
            </a:r>
            <a:endParaRPr lang="en-US" sz="1780"/>
          </a:p>
          <a:p>
            <a:pPr marL="0" indent="0">
              <a:lnSpc>
                <a:spcPct val="150000"/>
              </a:lnSpc>
              <a:buNone/>
            </a:pPr>
            <a:endParaRPr lang="en-US" sz="1780"/>
          </a:p>
          <a:p>
            <a:pPr>
              <a:lnSpc>
                <a:spcPct val="150000"/>
              </a:lnSpc>
              <a:buFont typeface="Wingdings" panose="05000000000000000000" charset="0"/>
              <a:buChar char="Ø"/>
            </a:pPr>
            <a:r>
              <a:rPr lang="en-US" sz="1780"/>
              <a:t>    Reading values in arr</a:t>
            </a:r>
            <a:endParaRPr lang="en-US" sz="1780"/>
          </a:p>
          <a:p>
            <a:pPr marL="0" indent="0">
              <a:lnSpc>
                <a:spcPct val="150000"/>
              </a:lnSpc>
              <a:buNone/>
            </a:pPr>
            <a:r>
              <a:rPr lang="en-US" sz="1780"/>
              <a:t>                    for(i=0; i&lt;10; i++)</a:t>
            </a:r>
            <a:endParaRPr lang="en-US" sz="1780"/>
          </a:p>
          <a:p>
            <a:pPr marL="0" indent="0">
              <a:lnSpc>
                <a:spcPct val="150000"/>
              </a:lnSpc>
              <a:buNone/>
            </a:pPr>
            <a:r>
              <a:rPr lang="en-US" sz="1780"/>
              <a:t>                                 scanf(“%d”,&amp;arr[i]);</a:t>
            </a:r>
            <a:endParaRPr lang="en-US" sz="1780"/>
          </a:p>
          <a:p>
            <a:pPr>
              <a:lnSpc>
                <a:spcPct val="150000"/>
              </a:lnSpc>
              <a:buFont typeface="Wingdings" panose="05000000000000000000" charset="0"/>
              <a:buChar char="Ø"/>
            </a:pPr>
            <a:r>
              <a:rPr lang="en-US" sz="1780">
                <a:sym typeface="+mn-ea"/>
              </a:rPr>
              <a:t>   Displaying values of arr</a:t>
            </a:r>
            <a:endParaRPr lang="en-US" sz="1780"/>
          </a:p>
          <a:p>
            <a:pPr marL="0" indent="0">
              <a:lnSpc>
                <a:spcPct val="150000"/>
              </a:lnSpc>
              <a:buNone/>
            </a:pPr>
            <a:r>
              <a:rPr lang="en-US" sz="1780">
                <a:sym typeface="+mn-ea"/>
              </a:rPr>
              <a:t>                    for(i=0; i&lt;10; i++)</a:t>
            </a:r>
            <a:endParaRPr lang="en-US" sz="1780"/>
          </a:p>
          <a:p>
            <a:pPr marL="0" indent="0">
              <a:lnSpc>
                <a:spcPct val="150000"/>
              </a:lnSpc>
              <a:buNone/>
            </a:pPr>
            <a:r>
              <a:rPr lang="en-US" sz="1780">
                <a:sym typeface="+mn-ea"/>
              </a:rPr>
              <a:t>                                  Printf(“%d”,arr[i]);</a:t>
            </a:r>
            <a:endParaRPr lang="en-US" sz="1780"/>
          </a:p>
          <a:p>
            <a:pPr>
              <a:lnSpc>
                <a:spcPct val="150000"/>
              </a:lnSpc>
              <a:buFont typeface="Wingdings" panose="05000000000000000000" charset="0"/>
              <a:buChar char="Ø"/>
            </a:pPr>
            <a:r>
              <a:rPr lang="en-US" sz="1780">
                <a:sym typeface="+mn-ea"/>
              </a:rPr>
              <a:t>Adding all the elements of arr</a:t>
            </a:r>
            <a:endParaRPr lang="en-US" sz="1780"/>
          </a:p>
          <a:p>
            <a:pPr marL="0" indent="0">
              <a:lnSpc>
                <a:spcPct val="150000"/>
              </a:lnSpc>
              <a:buNone/>
            </a:pPr>
            <a:r>
              <a:rPr lang="en-US" sz="1780">
                <a:sym typeface="+mn-ea"/>
              </a:rPr>
              <a:t>                    sum=0;</a:t>
            </a:r>
            <a:endParaRPr lang="en-US" sz="1780"/>
          </a:p>
          <a:p>
            <a:pPr marL="0" indent="0">
              <a:lnSpc>
                <a:spcPct val="150000"/>
              </a:lnSpc>
              <a:buNone/>
            </a:pPr>
            <a:r>
              <a:rPr lang="en-US" sz="1780">
                <a:sym typeface="+mn-ea"/>
              </a:rPr>
              <a:t>                    for(i=0; i&lt;10; i++)</a:t>
            </a:r>
            <a:endParaRPr lang="en-US" sz="1780"/>
          </a:p>
          <a:p>
            <a:pPr marL="0" indent="0">
              <a:lnSpc>
                <a:spcPct val="150000"/>
              </a:lnSpc>
              <a:buNone/>
            </a:pPr>
            <a:r>
              <a:rPr lang="en-US" sz="1780">
                <a:sym typeface="+mn-ea"/>
              </a:rPr>
              <a:t>                                  Sum+=arr[i]; </a:t>
            </a:r>
            <a:endParaRPr lang="en-US" sz="1780"/>
          </a:p>
          <a:p>
            <a:pPr marL="0" indent="0">
              <a:buNone/>
            </a:pPr>
            <a:endParaRPr lang="en-US" sz="2400"/>
          </a:p>
          <a:p>
            <a:pPr marL="0" indent="0">
              <a:buFont typeface="Wingdings" panose="05000000000000000000" charset="0"/>
              <a:buNone/>
            </a:pPr>
            <a:endParaRPr lang="en-US" sz="2400"/>
          </a:p>
        </p:txBody>
      </p:sp>
    </p:spTree>
  </p:cSld>
  <p:clrMapOvr>
    <a:masterClrMapping/>
  </p:clrMapOvr>
</p:sld>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12502</Words>
  <Application>WPS Presentation</Application>
  <PresentationFormat>Widescreen</PresentationFormat>
  <Paragraphs>437</Paragraphs>
  <Slides>34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Arial</vt:lpstr>
      <vt:lpstr>SimSun</vt:lpstr>
      <vt:lpstr>Wingdings</vt:lpstr>
      <vt:lpstr>Times New Roman</vt:lpstr>
      <vt:lpstr>Wingdings</vt:lpstr>
      <vt:lpstr>Microsoft YaHei</vt:lpstr>
      <vt:lpstr>Arial Unicode MS</vt:lpstr>
      <vt:lpstr>Calibri Light</vt:lpstr>
      <vt:lpstr>Calibri</vt:lpstr>
      <vt:lpstr>Bahnschrift Light</vt:lpstr>
      <vt:lpstr>1_Default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Brigosha_Guest</cp:lastModifiedBy>
  <cp:revision>57</cp:revision>
  <dcterms:created xsi:type="dcterms:W3CDTF">2023-03-21T09:53:00Z</dcterms:created>
  <dcterms:modified xsi:type="dcterms:W3CDTF">2023-03-27T05:23:45Z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C69EF1B034C74F3E9742B3749CB917B8</vt:lpwstr>
  </property>
  <property fmtid="{D5CDD505-2E9C-101B-9397-08002B2CF9AE}" pid="3" name="KSOProductBuildVer">
    <vt:lpwstr>1033-11.2.0.11498</vt:lpwstr>
  </property>
</Properties>
</file>