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8" r:id="rId12"/>
    <p:sldId id="265" r:id="rId13"/>
    <p:sldId id="266" r:id="rId14"/>
    <p:sldId id="269" r:id="rId15"/>
    <p:sldId id="270" r:id="rId16"/>
    <p:sldId id="267" r:id="rId18"/>
    <p:sldId id="273" r:id="rId19"/>
    <p:sldId id="274" r:id="rId20"/>
    <p:sldId id="275" r:id="rId21"/>
    <p:sldId id="277" r:id="rId22"/>
    <p:sldId id="278" r:id="rId23"/>
    <p:sldId id="279" r:id="rId24"/>
    <p:sldId id="280"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3" r:id="rId38"/>
    <p:sldId id="305" r:id="rId39"/>
    <p:sldId id="306" r:id="rId40"/>
    <p:sldId id="307" r:id="rId41"/>
    <p:sldId id="308" r:id="rId42"/>
    <p:sldId id="309" r:id="rId43"/>
    <p:sldId id="310" r:id="rId44"/>
    <p:sldId id="311" r:id="rId45"/>
    <p:sldId id="312" r:id="rId46"/>
    <p:sldId id="313" r:id="rId47"/>
    <p:sldId id="314" r:id="rId48"/>
    <p:sldId id="315" r:id="rId49"/>
    <p:sldId id="317" r:id="rId50"/>
    <p:sldId id="318" r:id="rId51"/>
    <p:sldId id="320" r:id="rId52"/>
    <p:sldId id="323" r:id="rId53"/>
    <p:sldId id="319" r:id="rId54"/>
    <p:sldId id="321" r:id="rId55"/>
    <p:sldId id="322" r:id="rId56"/>
    <p:sldId id="324" r:id="rId57"/>
    <p:sldId id="325" r:id="rId58"/>
    <p:sldId id="326" r:id="rId59"/>
    <p:sldId id="327" r:id="rId60"/>
    <p:sldId id="329" r:id="rId61"/>
    <p:sldId id="330" r:id="rId62"/>
    <p:sldId id="331" r:id="rId63"/>
    <p:sldId id="332" r:id="rId64"/>
    <p:sldId id="333" r:id="rId65"/>
    <p:sldId id="334" r:id="rId66"/>
    <p:sldId id="337" r:id="rId67"/>
    <p:sldId id="335" r:id="rId68"/>
    <p:sldId id="336" r:id="rId69"/>
    <p:sldId id="339" r:id="rId70"/>
    <p:sldId id="338" r:id="rId71"/>
    <p:sldId id="344" r:id="rId72"/>
    <p:sldId id="340" r:id="rId73"/>
    <p:sldId id="342" r:id="rId74"/>
    <p:sldId id="341" r:id="rId75"/>
    <p:sldId id="343" r:id="rId76"/>
    <p:sldId id="347" r:id="rId77"/>
    <p:sldId id="346" r:id="rId78"/>
    <p:sldId id="348" r:id="rId79"/>
    <p:sldId id="34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38455"/>
            <a:ext cx="9144000" cy="6081395"/>
          </a:xfrm>
        </p:spPr>
        <p:txBody>
          <a:bodyPr>
            <a:noAutofit/>
          </a:bodyPr>
          <a:lstStyle/>
          <a:p>
            <a:pPr algn="l">
              <a:lnSpc>
                <a:spcPct val="150000"/>
              </a:lnSpc>
            </a:pPr>
            <a:r>
              <a:rPr lang="en-US" sz="1600">
                <a:latin typeface="Times New Roman" panose="02020603050405020304" charset="0"/>
                <a:cs typeface="Times New Roman" panose="02020603050405020304" charset="0"/>
              </a:rPr>
              <a:t>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Definition of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Why Array is used</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Types of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One Dimensional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Declaration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Accessing 1-D Array Elements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Processing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Initialization of 1-D Array</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1-D Array and Functions</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Individual Array Element to Function</a:t>
            </a:r>
            <a:endParaRPr lang="en-US" sz="1600">
              <a:latin typeface="Times New Roman" panose="02020603050405020304" charset="0"/>
              <a:cs typeface="Times New Roman" panose="02020603050405020304" charset="0"/>
            </a:endParaRPr>
          </a:p>
          <a:p>
            <a:pPr algn="l">
              <a:lnSpc>
                <a:spcPct val="150000"/>
              </a:lnSpc>
            </a:pPr>
            <a:r>
              <a:rPr lang="en-US" sz="1600">
                <a:latin typeface="Times New Roman" panose="02020603050405020304" charset="0"/>
                <a:cs typeface="Times New Roman" panose="02020603050405020304" charset="0"/>
              </a:rPr>
              <a:t>            Passing whole 1-D Array to a Function</a:t>
            </a:r>
            <a:endParaRPr lang="en-US" sz="1600">
              <a:latin typeface="Times New Roman" panose="02020603050405020304" charset="0"/>
              <a:cs typeface="Times New Roman" panose="02020603050405020304" charset="0"/>
            </a:endParaRPr>
          </a:p>
          <a:p>
            <a:pPr algn="l">
              <a:lnSpc>
                <a:spcPct val="150000"/>
              </a:lnSpc>
            </a:pPr>
            <a:endParaRPr lang="en-US" sz="16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65735"/>
            <a:ext cx="10515600" cy="6328410"/>
          </a:xfrm>
        </p:spPr>
        <p:txBody>
          <a:bodyPr>
            <a:normAutofit fontScale="60000"/>
          </a:bodyPr>
          <a:p>
            <a:pPr marL="0" indent="0">
              <a:buNone/>
            </a:pPr>
            <a:r>
              <a:rPr lang="en-US" sz="5145" b="1">
                <a:latin typeface="Times New Roman" panose="02020603050405020304" charset="0"/>
                <a:cs typeface="Times New Roman" panose="02020603050405020304" charset="0"/>
              </a:rPr>
              <a:t>Initialization of 1-D Array</a:t>
            </a:r>
            <a:endParaRPr lang="en-US" sz="5145" b="1">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2665"/>
              <a:t> After declaration, the elements of a local array have garbage value while the elements of global and static arrays are automatically initialized to zero. We can explicitly initialize arrays at the time of declaration. The syntax for initialization of an Array is</a:t>
            </a:r>
            <a:endParaRPr lang="en-US" sz="2665"/>
          </a:p>
          <a:p>
            <a:pPr marL="0" indent="0">
              <a:lnSpc>
                <a:spcPct val="150000"/>
              </a:lnSpc>
              <a:buNone/>
            </a:pPr>
            <a:endParaRPr lang="en-US" sz="2665"/>
          </a:p>
          <a:p>
            <a:pPr marL="0" indent="0">
              <a:lnSpc>
                <a:spcPct val="150000"/>
              </a:lnSpc>
              <a:buNone/>
            </a:pPr>
            <a:r>
              <a:rPr lang="en-US" sz="2665"/>
              <a:t>      data_type array_name[size]={value1, value2, ....valueN};</a:t>
            </a:r>
            <a:endParaRPr lang="en-US" sz="2665"/>
          </a:p>
          <a:p>
            <a:pPr marL="0" indent="0">
              <a:lnSpc>
                <a:spcPct val="150000"/>
              </a:lnSpc>
              <a:buNone/>
            </a:pPr>
            <a:r>
              <a:rPr lang="en-US" sz="2665"/>
              <a:t>  </a:t>
            </a:r>
            <a:endParaRPr lang="en-US" sz="2665"/>
          </a:p>
          <a:p>
            <a:pPr marL="0" indent="0">
              <a:lnSpc>
                <a:spcPct val="150000"/>
              </a:lnSpc>
              <a:buNone/>
            </a:pPr>
            <a:r>
              <a:rPr lang="en-US" sz="2665"/>
              <a:t>Here array_name is the name of the array variable, size is the size of array and value1,value2....valueN are the constant value known as initializers, which are assigned to the array elements one after another.</a:t>
            </a:r>
            <a:endParaRPr lang="en-US" sz="2665"/>
          </a:p>
          <a:p>
            <a:pPr marL="0" indent="0">
              <a:lnSpc>
                <a:spcPct val="150000"/>
              </a:lnSpc>
              <a:buNone/>
            </a:pPr>
            <a:endParaRPr lang="en-US" sz="2665"/>
          </a:p>
          <a:p>
            <a:pPr marL="0" indent="0">
              <a:lnSpc>
                <a:spcPct val="150000"/>
              </a:lnSpc>
              <a:buNone/>
            </a:pPr>
            <a:r>
              <a:rPr lang="en-US" sz="2665"/>
              <a:t>Example:</a:t>
            </a:r>
            <a:endParaRPr lang="en-US" sz="2665"/>
          </a:p>
          <a:p>
            <a:pPr marL="0" indent="0">
              <a:lnSpc>
                <a:spcPct val="150000"/>
              </a:lnSpc>
              <a:buNone/>
            </a:pPr>
            <a:r>
              <a:rPr lang="en-US" sz="2665"/>
              <a:t>              int a[5]={1, 11, 6, 3, 9};</a:t>
            </a:r>
            <a:endParaRPr lang="en-US" sz="266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418580"/>
          </a:xfrm>
        </p:spPr>
        <p:txBody>
          <a:bodyPr>
            <a:normAutofit fontScale="25000"/>
          </a:bodyPr>
          <a:p>
            <a:pPr marL="0" indent="0">
              <a:buNone/>
            </a:pPr>
            <a:r>
              <a:rPr lang="en-US" sz="14400" b="1">
                <a:latin typeface="Times New Roman" panose="02020603050405020304" charset="0"/>
                <a:cs typeface="Times New Roman" panose="02020603050405020304" charset="0"/>
              </a:rPr>
              <a:t>Example 1:</a:t>
            </a:r>
            <a:r>
              <a:rPr lang="en-US" sz="9600">
                <a:latin typeface="Times New Roman" panose="02020603050405020304" charset="0"/>
                <a:cs typeface="Times New Roman" panose="02020603050405020304" charset="0"/>
              </a:rPr>
              <a:t> </a:t>
            </a:r>
            <a:endParaRPr lang="en-US" sz="9600">
              <a:latin typeface="Times New Roman" panose="02020603050405020304" charset="0"/>
              <a:cs typeface="Times New Roman" panose="02020603050405020304" charset="0"/>
            </a:endParaRPr>
          </a:p>
          <a:p>
            <a:pPr marL="0" indent="0">
              <a:buNone/>
            </a:pPr>
            <a:r>
              <a:rPr lang="en-US" sz="9600"/>
              <a:t>Program to input values into an array and display them</a:t>
            </a:r>
            <a:endParaRPr lang="en-US" sz="9600"/>
          </a:p>
          <a:p>
            <a:pPr marL="0" indent="0">
              <a:buNone/>
            </a:pPr>
            <a:endParaRPr lang="en-US" sz="6400"/>
          </a:p>
          <a:p>
            <a:pPr marL="0" indent="0">
              <a:buNone/>
            </a:pPr>
            <a:r>
              <a:rPr lang="en-US" sz="6400"/>
              <a:t>#include &lt;stdio.h&gt;</a:t>
            </a:r>
            <a:endParaRPr lang="en-US" sz="6400"/>
          </a:p>
          <a:p>
            <a:pPr marL="0" indent="0">
              <a:lnSpc>
                <a:spcPct val="150000"/>
              </a:lnSpc>
              <a:buNone/>
            </a:pPr>
            <a:r>
              <a:rPr lang="en-US" sz="6400"/>
              <a:t>int main()</a:t>
            </a:r>
            <a:endParaRPr lang="en-US" sz="6400"/>
          </a:p>
          <a:p>
            <a:pPr marL="0" indent="0">
              <a:lnSpc>
                <a:spcPct val="150000"/>
              </a:lnSpc>
              <a:buNone/>
            </a:pPr>
            <a:r>
              <a:rPr lang="en-US" sz="6400"/>
              <a:t>{</a:t>
            </a:r>
            <a:endParaRPr lang="en-US" sz="6400"/>
          </a:p>
          <a:p>
            <a:pPr marL="0" indent="0">
              <a:lnSpc>
                <a:spcPct val="150000"/>
              </a:lnSpc>
              <a:buNone/>
            </a:pPr>
            <a:r>
              <a:rPr lang="en-US" sz="6400"/>
              <a:t>    int a[1000],i,n;  </a:t>
            </a:r>
            <a:endParaRPr lang="en-US" sz="6400"/>
          </a:p>
          <a:p>
            <a:pPr marL="0" indent="0">
              <a:lnSpc>
                <a:spcPct val="150000"/>
              </a:lnSpc>
              <a:buNone/>
            </a:pPr>
            <a:r>
              <a:rPr lang="en-US" sz="6400"/>
              <a:t>     printf("Enter size of array: ");</a:t>
            </a:r>
            <a:endParaRPr lang="en-US" sz="6400"/>
          </a:p>
          <a:p>
            <a:pPr marL="0" indent="0">
              <a:lnSpc>
                <a:spcPct val="150000"/>
              </a:lnSpc>
              <a:buNone/>
            </a:pPr>
            <a:r>
              <a:rPr lang="en-US" sz="6400"/>
              <a:t>    scanf("%d",&amp;n);</a:t>
            </a:r>
            <a:endParaRPr lang="en-US" sz="6400"/>
          </a:p>
          <a:p>
            <a:pPr marL="0" indent="0">
              <a:lnSpc>
                <a:spcPct val="150000"/>
              </a:lnSpc>
              <a:buNone/>
            </a:pPr>
            <a:r>
              <a:rPr lang="en-US" sz="6400"/>
              <a:t>    printf("Enter %d elements in the array : ", n);</a:t>
            </a:r>
            <a:endParaRPr lang="en-US" sz="6400"/>
          </a:p>
          <a:p>
            <a:pPr marL="0" indent="0">
              <a:lnSpc>
                <a:spcPct val="150000"/>
              </a:lnSpc>
              <a:buNone/>
            </a:pPr>
            <a:r>
              <a:rPr lang="en-US" sz="6400">
                <a:sym typeface="+mn-ea"/>
              </a:rPr>
              <a:t>    for(i=0;i&lt;n;i++)</a:t>
            </a:r>
            <a:endParaRPr lang="en-US" sz="6400"/>
          </a:p>
          <a:p>
            <a:pPr marL="0" indent="0">
              <a:lnSpc>
                <a:spcPct val="150000"/>
              </a:lnSpc>
              <a:buNone/>
            </a:pPr>
            <a:r>
              <a:rPr lang="en-US" sz="6400">
                <a:sym typeface="+mn-ea"/>
              </a:rPr>
              <a:t>    {</a:t>
            </a:r>
            <a:endParaRPr lang="en-US" sz="6400"/>
          </a:p>
          <a:p>
            <a:pPr marL="0" indent="0">
              <a:lnSpc>
                <a:spcPct val="150000"/>
              </a:lnSpc>
              <a:buNone/>
            </a:pPr>
            <a:r>
              <a:rPr lang="en-US" sz="6400">
                <a:sym typeface="+mn-ea"/>
              </a:rPr>
              <a:t>        scanf("%d", &amp;a[i]);</a:t>
            </a:r>
            <a:endParaRPr lang="en-US" sz="6400"/>
          </a:p>
          <a:p>
            <a:pPr marL="0" indent="0">
              <a:lnSpc>
                <a:spcPct val="150000"/>
              </a:lnSpc>
              <a:buNone/>
            </a:pPr>
            <a:r>
              <a:rPr lang="en-US" sz="6400">
                <a:sym typeface="+mn-ea"/>
              </a:rPr>
              <a:t>    }</a:t>
            </a:r>
            <a:endParaRPr lang="en-US" sz="6400"/>
          </a:p>
          <a:p>
            <a:pPr marL="0" indent="0">
              <a:buNone/>
            </a:pPr>
            <a:endParaRPr lang="en-US" sz="9600"/>
          </a:p>
          <a:p>
            <a:pPr marL="0" indent="0">
              <a:buNone/>
            </a:pPr>
            <a:r>
              <a:rPr lang="en-US" sz="9600"/>
              <a:t>    </a:t>
            </a:r>
            <a:endParaRPr lang="en-US" sz="9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360160"/>
          </a:xfrm>
        </p:spPr>
        <p:txBody>
          <a:bodyPr>
            <a:normAutofit fontScale="90000" lnSpcReduction="20000"/>
          </a:bodyPr>
          <a:p>
            <a:pPr marL="0" indent="0">
              <a:lnSpc>
                <a:spcPct val="150000"/>
              </a:lnSpc>
              <a:buNone/>
            </a:pPr>
            <a:r>
              <a:rPr lang="en-US">
                <a:sym typeface="+mn-ea"/>
              </a:rPr>
              <a:t>   </a:t>
            </a:r>
            <a:r>
              <a:rPr lang="en-US" sz="1800">
                <a:sym typeface="+mn-ea"/>
              </a:rPr>
              <a:t> </a:t>
            </a:r>
            <a:r>
              <a:rPr lang="en-US" sz="1780">
                <a:sym typeface="+mn-ea"/>
              </a:rPr>
              <a:t>printf("\nElements in array are: ");</a:t>
            </a:r>
            <a:endParaRPr lang="en-US" sz="1780"/>
          </a:p>
          <a:p>
            <a:pPr marL="0" indent="0">
              <a:lnSpc>
                <a:spcPct val="150000"/>
              </a:lnSpc>
              <a:buNone/>
            </a:pPr>
            <a:r>
              <a:rPr lang="en-US" sz="1780">
                <a:sym typeface="+mn-ea"/>
              </a:rPr>
              <a:t>    for(i=0;i&lt;n;i++)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printf("%d  ", a[i]);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return 0;</a:t>
            </a:r>
            <a:endParaRPr lang="en-US" sz="1780"/>
          </a:p>
          <a:p>
            <a:pPr marL="0" indent="0">
              <a:lnSpc>
                <a:spcPct val="150000"/>
              </a:lnSpc>
              <a:buNone/>
            </a:pPr>
            <a:r>
              <a:rPr lang="en-US" sz="1780">
                <a:sym typeface="+mn-ea"/>
              </a:rPr>
              <a:t>}</a:t>
            </a:r>
            <a:endParaRPr lang="en-US" sz="1780">
              <a:sym typeface="+mn-ea"/>
            </a:endParaRPr>
          </a:p>
          <a:p>
            <a:pPr marL="0" indent="0">
              <a:buNone/>
            </a:pPr>
            <a:endParaRPr lang="en-US" sz="1780"/>
          </a:p>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lnSpc>
                <a:spcPct val="150000"/>
              </a:lnSpc>
              <a:buNone/>
            </a:pPr>
            <a:r>
              <a:rPr lang="en-US" sz="1780"/>
              <a:t>Enter size of array 5</a:t>
            </a:r>
            <a:endParaRPr lang="en-US" sz="1780"/>
          </a:p>
          <a:p>
            <a:pPr marL="0" indent="0">
              <a:lnSpc>
                <a:spcPct val="150000"/>
              </a:lnSpc>
              <a:buNone/>
            </a:pPr>
            <a:r>
              <a:rPr lang="en-US" sz="1780"/>
              <a:t>Enter 5 elements in array 1</a:t>
            </a:r>
            <a:endParaRPr lang="en-US" sz="1780"/>
          </a:p>
          <a:p>
            <a:pPr marL="0" indent="0">
              <a:lnSpc>
                <a:spcPct val="150000"/>
              </a:lnSpc>
              <a:buNone/>
            </a:pPr>
            <a:r>
              <a:rPr lang="en-US" sz="1780"/>
              <a:t>2</a:t>
            </a:r>
            <a:endParaRPr lang="en-US" sz="1780"/>
          </a:p>
          <a:p>
            <a:pPr marL="0" indent="0">
              <a:lnSpc>
                <a:spcPct val="150000"/>
              </a:lnSpc>
              <a:buNone/>
            </a:pPr>
            <a:r>
              <a:rPr lang="en-US" sz="1780"/>
              <a:t>3</a:t>
            </a:r>
            <a:endParaRPr lang="en-US" sz="1780"/>
          </a:p>
          <a:p>
            <a:pPr marL="0" indent="0">
              <a:lnSpc>
                <a:spcPct val="150000"/>
              </a:lnSpc>
              <a:buNone/>
            </a:pPr>
            <a:r>
              <a:rPr lang="en-US" sz="1780"/>
              <a:t>4</a:t>
            </a:r>
            <a:endParaRPr lang="en-US" sz="1780"/>
          </a:p>
          <a:p>
            <a:pPr marL="0" indent="0">
              <a:lnSpc>
                <a:spcPct val="150000"/>
              </a:lnSpc>
              <a:buNone/>
            </a:pPr>
            <a:r>
              <a:rPr lang="en-US" sz="1780"/>
              <a:t>5</a:t>
            </a:r>
            <a:endParaRPr lang="en-US" sz="1780"/>
          </a:p>
          <a:p>
            <a:pPr marL="0" indent="0">
              <a:lnSpc>
                <a:spcPct val="150000"/>
              </a:lnSpc>
              <a:buNone/>
            </a:pPr>
            <a:r>
              <a:rPr lang="en-US" sz="1780"/>
              <a:t>Elements in array are: </a:t>
            </a:r>
            <a:r>
              <a:rPr lang="en-US" sz="1780">
                <a:sym typeface="+mn-ea"/>
              </a:rPr>
              <a:t>1 2 3 4 5</a:t>
            </a:r>
            <a:endParaRPr lang="en-US" sz="1780"/>
          </a:p>
          <a:p>
            <a:pPr marL="0" indent="0">
              <a:buNone/>
            </a:pPr>
            <a:endParaRPr lang="en-US" sz="1780"/>
          </a:p>
          <a:p>
            <a:pPr marL="0" indent="0">
              <a:buNone/>
            </a:pPr>
            <a:endParaRPr lang="en-US" sz="178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07760"/>
          </a:xfrm>
        </p:spPr>
        <p:txBody>
          <a:bodyPr/>
          <a:p>
            <a:pPr marL="0" indent="0">
              <a:buNone/>
            </a:pPr>
            <a:r>
              <a:rPr lang="en-US" sz="3600" b="1">
                <a:latin typeface="Times New Roman" panose="02020603050405020304" charset="0"/>
                <a:cs typeface="Times New Roman" panose="02020603050405020304" charset="0"/>
              </a:rPr>
              <a:t>1-D Arrays and Functions</a:t>
            </a:r>
            <a:endParaRPr lang="en-US" sz="3600" b="1">
              <a:latin typeface="Times New Roman" panose="02020603050405020304" charset="0"/>
              <a:cs typeface="Times New Roman" panose="02020603050405020304" charset="0"/>
            </a:endParaRPr>
          </a:p>
          <a:p>
            <a:pPr marL="0" indent="0">
              <a:buNone/>
            </a:pPr>
            <a:endParaRPr lang="en-US"/>
          </a:p>
          <a:p>
            <a:pPr marL="0" indent="0">
              <a:buNone/>
            </a:pPr>
            <a:r>
              <a:rPr lang="en-US" sz="3600" b="1">
                <a:latin typeface="Times New Roman" panose="02020603050405020304" charset="0"/>
                <a:cs typeface="Times New Roman" panose="02020603050405020304" charset="0"/>
              </a:rPr>
              <a:t>Passing Individual Array Elements to a Function</a:t>
            </a:r>
            <a:endParaRPr lang="en-US">
              <a:latin typeface="Times New Roman" panose="02020603050405020304" charset="0"/>
              <a:cs typeface="Times New Roman" panose="02020603050405020304" charset="0"/>
            </a:endParaRPr>
          </a:p>
          <a:p>
            <a:pPr marL="0" indent="0">
              <a:buNone/>
            </a:pPr>
            <a:endParaRPr lang="en-US"/>
          </a:p>
          <a:p>
            <a:pPr marL="0" indent="0">
              <a:lnSpc>
                <a:spcPct val="150000"/>
              </a:lnSpc>
              <a:buNone/>
            </a:pPr>
            <a:r>
              <a:rPr lang="en-US"/>
              <a:t>    </a:t>
            </a:r>
            <a:r>
              <a:rPr lang="en-US" sz="1600"/>
              <a:t>In C programming, you can pass an entire array to functions. Before we learn that, let's see how you can pass individual elements of an array to functions.</a:t>
            </a:r>
            <a:endParaRPr lang="en-US" sz="1600"/>
          </a:p>
          <a:p>
            <a:pPr marL="0" indent="0">
              <a:lnSpc>
                <a:spcPct val="150000"/>
              </a:lnSpc>
              <a:buNone/>
            </a:pPr>
            <a:endParaRPr lang="en-US" sz="1600"/>
          </a:p>
          <a:p>
            <a:pPr marL="0" indent="0">
              <a:lnSpc>
                <a:spcPct val="150000"/>
              </a:lnSpc>
              <a:buNone/>
            </a:pPr>
            <a:r>
              <a:rPr lang="en-US" sz="1600"/>
              <a:t>    We know that an array element is treated as any other simple variable in the program. So like other simple variables, we can pass individual array elements as arguments to a function.</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6710"/>
            <a:ext cx="10515600" cy="6241415"/>
          </a:xfrm>
        </p:spPr>
        <p:txBody>
          <a:bodyPr>
            <a:normAutofit fontScale="25000"/>
          </a:bodyPr>
          <a:p>
            <a:pPr marL="0" indent="0">
              <a:buNone/>
            </a:pPr>
            <a:r>
              <a:rPr lang="en-US" sz="12000" b="1">
                <a:latin typeface="Times New Roman" panose="02020603050405020304" charset="0"/>
                <a:cs typeface="Times New Roman" panose="02020603050405020304" charset="0"/>
              </a:rPr>
              <a:t>Example 2:</a:t>
            </a:r>
            <a:endParaRPr lang="en-US" sz="12000" b="1">
              <a:latin typeface="Times New Roman" panose="02020603050405020304" charset="0"/>
              <a:cs typeface="Times New Roman" panose="02020603050405020304" charset="0"/>
            </a:endParaRPr>
          </a:p>
          <a:p>
            <a:pPr marL="0" indent="0">
              <a:buNone/>
            </a:pPr>
            <a:r>
              <a:rPr lang="en-US" sz="9600"/>
              <a:t>Program to pass array elements to a function</a:t>
            </a:r>
            <a:endParaRPr lang="en-US" sz="9600"/>
          </a:p>
          <a:p>
            <a:pPr marL="0" indent="0">
              <a:buNone/>
            </a:pPr>
            <a:endParaRPr lang="en-US" sz="8000"/>
          </a:p>
          <a:p>
            <a:pPr marL="0" indent="0">
              <a:lnSpc>
                <a:spcPct val="150000"/>
              </a:lnSpc>
              <a:buNone/>
            </a:pPr>
            <a:r>
              <a:rPr lang="en-US" sz="6400"/>
              <a:t>#include &lt;stdio.h&gt;</a:t>
            </a:r>
            <a:endParaRPr lang="en-US" sz="6400"/>
          </a:p>
          <a:p>
            <a:pPr marL="0" indent="0">
              <a:lnSpc>
                <a:spcPct val="150000"/>
              </a:lnSpc>
              <a:buNone/>
            </a:pPr>
            <a:r>
              <a:rPr lang="en-US" sz="6400"/>
              <a:t>void check(int num);</a:t>
            </a:r>
            <a:endParaRPr lang="en-US" sz="6400"/>
          </a:p>
          <a:p>
            <a:pPr marL="0" indent="0">
              <a:lnSpc>
                <a:spcPct val="150000"/>
              </a:lnSpc>
              <a:buNone/>
            </a:pPr>
            <a:r>
              <a:rPr lang="en-US" sz="6400"/>
              <a:t>int main()</a:t>
            </a:r>
            <a:endParaRPr lang="en-US" sz="6400"/>
          </a:p>
          <a:p>
            <a:pPr marL="0" indent="0">
              <a:lnSpc>
                <a:spcPct val="150000"/>
              </a:lnSpc>
              <a:buNone/>
            </a:pPr>
            <a:r>
              <a:rPr lang="en-US" sz="6400"/>
              <a:t>{</a:t>
            </a:r>
            <a:endParaRPr lang="en-US" sz="6400"/>
          </a:p>
          <a:p>
            <a:pPr marL="0" indent="0">
              <a:lnSpc>
                <a:spcPct val="150000"/>
              </a:lnSpc>
              <a:buNone/>
            </a:pPr>
            <a:r>
              <a:rPr lang="en-US" sz="6400"/>
              <a:t>    int arr[10],i;</a:t>
            </a:r>
            <a:endParaRPr lang="en-US" sz="6400"/>
          </a:p>
          <a:p>
            <a:pPr marL="0" indent="0">
              <a:lnSpc>
                <a:spcPct val="150000"/>
              </a:lnSpc>
              <a:buNone/>
            </a:pPr>
            <a:r>
              <a:rPr lang="en-US" sz="6400"/>
              <a:t>    printf("Enter the Array elements ");</a:t>
            </a:r>
            <a:endParaRPr lang="en-US" sz="6400"/>
          </a:p>
          <a:p>
            <a:pPr marL="0" indent="0">
              <a:lnSpc>
                <a:spcPct val="150000"/>
              </a:lnSpc>
              <a:buNone/>
            </a:pPr>
            <a:r>
              <a:rPr lang="en-US" sz="6400"/>
              <a:t>    for(i=0;i&lt;10;i++)</a:t>
            </a:r>
            <a:endParaRPr lang="en-US" sz="6400"/>
          </a:p>
          <a:p>
            <a:pPr marL="0" indent="0">
              <a:lnSpc>
                <a:spcPct val="150000"/>
              </a:lnSpc>
              <a:buNone/>
            </a:pPr>
            <a:r>
              <a:rPr lang="en-US" sz="6400"/>
              <a:t>    {</a:t>
            </a:r>
            <a:endParaRPr lang="en-US" sz="6400"/>
          </a:p>
          <a:p>
            <a:pPr marL="0" indent="0">
              <a:lnSpc>
                <a:spcPct val="150000"/>
              </a:lnSpc>
              <a:buNone/>
            </a:pPr>
            <a:r>
              <a:rPr lang="en-US" sz="6400"/>
              <a:t>        scanf("%d",&amp;arr[i]);</a:t>
            </a:r>
            <a:endParaRPr lang="en-US" sz="6400"/>
          </a:p>
          <a:p>
            <a:pPr marL="0" indent="0">
              <a:lnSpc>
                <a:spcPct val="150000"/>
              </a:lnSpc>
              <a:buNone/>
            </a:pPr>
            <a:r>
              <a:rPr lang="en-US" sz="6400"/>
              <a:t>        check(arr[i]);</a:t>
            </a:r>
            <a:endParaRPr lang="en-US" sz="6400"/>
          </a:p>
          <a:p>
            <a:pPr marL="0" indent="0">
              <a:lnSpc>
                <a:spcPct val="150000"/>
              </a:lnSpc>
              <a:buNone/>
            </a:pPr>
            <a:r>
              <a:rPr lang="en-US" sz="6400"/>
              <a:t>    }</a:t>
            </a:r>
            <a:endParaRPr lang="en-US" sz="6400"/>
          </a:p>
          <a:p>
            <a:pPr marL="0" indent="0">
              <a:buNone/>
            </a:pPr>
            <a:r>
              <a:rPr lang="en-US" sz="9600"/>
              <a:t>    </a:t>
            </a:r>
            <a:endParaRPr lang="en-US" sz="9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2400"/>
            <a:ext cx="10515600" cy="6706235"/>
          </a:xfrm>
        </p:spPr>
        <p:txBody>
          <a:bodyPr>
            <a:noAutofit/>
          </a:bodyPr>
          <a:p>
            <a:pPr marL="0" indent="0">
              <a:lnSpc>
                <a:spcPct val="150000"/>
              </a:lnSpc>
              <a:buNone/>
            </a:pPr>
            <a:r>
              <a:rPr lang="en-US" sz="1600">
                <a:sym typeface="+mn-ea"/>
              </a:rPr>
              <a:t>return 0;</a:t>
            </a:r>
            <a:endParaRPr lang="en-US" sz="1600"/>
          </a:p>
          <a:p>
            <a:pPr marL="0" indent="0">
              <a:lnSpc>
                <a:spcPct val="150000"/>
              </a:lnSpc>
              <a:buNone/>
            </a:pPr>
            <a:r>
              <a:rPr lang="en-US" sz="1600">
                <a:sym typeface="+mn-ea"/>
              </a:rPr>
              <a:t>}</a:t>
            </a:r>
            <a:endParaRPr lang="en-US" sz="1600">
              <a:sym typeface="+mn-ea"/>
            </a:endParaRPr>
          </a:p>
          <a:p>
            <a:pPr marL="0" indent="0">
              <a:lnSpc>
                <a:spcPct val="150000"/>
              </a:lnSpc>
              <a:buNone/>
            </a:pPr>
            <a:r>
              <a:rPr lang="en-US" sz="1600"/>
              <a:t>void check(int num){</a:t>
            </a:r>
            <a:endParaRPr lang="en-US" sz="1600"/>
          </a:p>
          <a:p>
            <a:pPr marL="0" indent="0">
              <a:lnSpc>
                <a:spcPct val="150000"/>
              </a:lnSpc>
              <a:buNone/>
            </a:pPr>
            <a:r>
              <a:rPr lang="en-US" sz="1600"/>
              <a:t>    if(num%2==0)</a:t>
            </a:r>
            <a:endParaRPr lang="en-US" sz="1600"/>
          </a:p>
          <a:p>
            <a:pPr marL="0" indent="0">
              <a:lnSpc>
                <a:spcPct val="150000"/>
              </a:lnSpc>
              <a:buNone/>
            </a:pPr>
            <a:r>
              <a:rPr lang="en-US" sz="1600"/>
              <a:t>        printf("%d is even\n",num);</a:t>
            </a:r>
            <a:endParaRPr lang="en-US" sz="1600"/>
          </a:p>
          <a:p>
            <a:pPr marL="0" indent="0">
              <a:lnSpc>
                <a:spcPct val="150000"/>
              </a:lnSpc>
              <a:buNone/>
            </a:pPr>
            <a:r>
              <a:rPr lang="en-US" sz="1600"/>
              <a:t>    else</a:t>
            </a:r>
            <a:endParaRPr lang="en-US" sz="1600"/>
          </a:p>
          <a:p>
            <a:pPr marL="0" indent="0">
              <a:lnSpc>
                <a:spcPct val="150000"/>
              </a:lnSpc>
              <a:buNone/>
            </a:pPr>
            <a:r>
              <a:rPr lang="en-US" sz="1600"/>
              <a:t>        printf("%d is odd\n",num);</a:t>
            </a:r>
            <a:endParaRPr lang="en-US" sz="1600"/>
          </a:p>
          <a:p>
            <a:pPr marL="0" indent="0">
              <a:lnSpc>
                <a:spcPct val="150000"/>
              </a:lnSpc>
              <a:buNone/>
            </a:pPr>
            <a:r>
              <a:rPr lang="en-US" sz="1600"/>
              <a:t>}</a:t>
            </a:r>
            <a:endParaRPr lang="en-US" sz="1600"/>
          </a:p>
          <a:p>
            <a:pPr marL="0" indent="0">
              <a:buNone/>
            </a:pPr>
            <a:r>
              <a:rPr lang="en-US" sz="2400" b="1"/>
              <a:t>Output:</a:t>
            </a:r>
            <a:endParaRPr lang="en-US" sz="2400" b="1"/>
          </a:p>
          <a:p>
            <a:pPr marL="0" indent="0">
              <a:lnSpc>
                <a:spcPct val="150000"/>
              </a:lnSpc>
              <a:buNone/>
            </a:pPr>
            <a:r>
              <a:rPr lang="en-US" sz="1600"/>
              <a:t>Enter the Array elements </a:t>
            </a:r>
            <a:endParaRPr lang="en-US" sz="1600"/>
          </a:p>
          <a:p>
            <a:pPr marL="0" indent="0">
              <a:lnSpc>
                <a:spcPct val="150000"/>
              </a:lnSpc>
              <a:buNone/>
            </a:pPr>
            <a:r>
              <a:rPr lang="en-US" sz="1600"/>
              <a:t>5</a:t>
            </a:r>
            <a:endParaRPr lang="en-US" sz="1600"/>
          </a:p>
          <a:p>
            <a:pPr marL="0" indent="0">
              <a:lnSpc>
                <a:spcPct val="150000"/>
              </a:lnSpc>
              <a:buNone/>
            </a:pPr>
            <a:r>
              <a:rPr lang="en-US" sz="1600"/>
              <a:t>5 is odd</a:t>
            </a:r>
            <a:endParaRPr lang="en-US" sz="1600"/>
          </a:p>
          <a:p>
            <a:pPr marL="0" indent="0">
              <a:lnSpc>
                <a:spcPct val="150000"/>
              </a:lnSpc>
              <a:buNone/>
            </a:pPr>
            <a:r>
              <a:rPr lang="en-US" sz="1600"/>
              <a:t>6</a:t>
            </a:r>
            <a:endParaRPr lang="en-US" sz="1600"/>
          </a:p>
          <a:p>
            <a:pPr marL="0" indent="0">
              <a:lnSpc>
                <a:spcPct val="150000"/>
              </a:lnSpc>
              <a:buNone/>
            </a:pPr>
            <a:r>
              <a:rPr lang="en-US" sz="1600"/>
              <a:t>6 is even</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614795"/>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Passing whole 1-D Array to a Function</a:t>
            </a:r>
            <a:endParaRPr lang="en-US" sz="3600" b="1"/>
          </a:p>
          <a:p>
            <a:pPr marL="0" indent="0">
              <a:buNone/>
            </a:pPr>
            <a:r>
              <a:rPr lang="en-US"/>
              <a:t>    </a:t>
            </a:r>
            <a:endParaRPr lang="en-US"/>
          </a:p>
          <a:p>
            <a:pPr marL="0" indent="0">
              <a:lnSpc>
                <a:spcPct val="150000"/>
              </a:lnSpc>
              <a:buNone/>
            </a:pPr>
            <a:r>
              <a:rPr lang="en-US"/>
              <a:t>    </a:t>
            </a:r>
            <a:r>
              <a:rPr lang="en-US" sz="1800"/>
              <a:t>We can pass whole array as an actual argument to a function.  The corresponding formal argument should be declared as an array variable of the same data type.</a:t>
            </a:r>
            <a:endParaRPr lang="en-US" sz="1800"/>
          </a:p>
          <a:p>
            <a:pPr marL="0" indent="0">
              <a:lnSpc>
                <a:spcPct val="150000"/>
              </a:lnSpc>
              <a:buNone/>
            </a:pPr>
            <a:endParaRPr lang="en-US" sz="1800"/>
          </a:p>
          <a:p>
            <a:pPr marL="0" indent="0">
              <a:lnSpc>
                <a:spcPct val="150000"/>
              </a:lnSpc>
              <a:buNone/>
            </a:pPr>
            <a:r>
              <a:rPr lang="en-US" sz="1800"/>
              <a:t>Syntax:</a:t>
            </a:r>
            <a:endParaRPr lang="en-US" sz="1800"/>
          </a:p>
          <a:p>
            <a:pPr marL="0" indent="0">
              <a:lnSpc>
                <a:spcPct val="150000"/>
              </a:lnSpc>
              <a:buNone/>
            </a:pPr>
            <a:endParaRPr lang="en-US" sz="1800"/>
          </a:p>
          <a:p>
            <a:pPr marL="0" indent="0">
              <a:lnSpc>
                <a:spcPct val="150000"/>
              </a:lnSpc>
              <a:buNone/>
            </a:pPr>
            <a:r>
              <a:rPr lang="en-US" sz="1800"/>
              <a:t>int main()</a:t>
            </a:r>
            <a:endParaRPr lang="en-US" sz="1800"/>
          </a:p>
          <a:p>
            <a:pPr marL="0" indent="0">
              <a:lnSpc>
                <a:spcPct val="150000"/>
              </a:lnSpc>
              <a:buNone/>
            </a:pPr>
            <a:r>
              <a:rPr lang="en-US" sz="1800"/>
              <a:t>{</a:t>
            </a:r>
            <a:endParaRPr lang="en-US" sz="1800"/>
          </a:p>
          <a:p>
            <a:pPr marL="0" indent="0">
              <a:lnSpc>
                <a:spcPct val="150000"/>
              </a:lnSpc>
              <a:buNone/>
            </a:pPr>
            <a:r>
              <a:rPr lang="en-US" sz="1800"/>
              <a:t>   int arr[10];</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lnSpc>
                <a:spcPct val="150000"/>
              </a:lnSpc>
              <a:buNone/>
            </a:pPr>
            <a:r>
              <a:rPr lang="en-US" sz="1800"/>
              <a:t>   func(arr);</a:t>
            </a:r>
            <a:endParaRPr lang="en-US" sz="1800"/>
          </a:p>
          <a:p>
            <a:pPr marL="0" indent="0">
              <a:lnSpc>
                <a:spcPct val="150000"/>
              </a:lnSpc>
              <a:buNone/>
            </a:pPr>
            <a:r>
              <a:rPr lang="en-US" sz="1800"/>
              <a:t>   return 0;</a:t>
            </a:r>
            <a:endParaRPr lang="en-US" sz="1800"/>
          </a:p>
          <a:p>
            <a:pPr marL="0" indent="0">
              <a:lnSpc>
                <a:spcPct val="150000"/>
              </a:lnSpc>
              <a:buNone/>
            </a:pPr>
            <a:r>
              <a:rPr lang="en-US" sz="1800"/>
              <a:t>}</a:t>
            </a:r>
            <a:endParaRPr lang="en-US" sz="1800"/>
          </a:p>
          <a:p>
            <a:pPr marL="0" indent="0">
              <a:buNone/>
            </a:pP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41300"/>
            <a:ext cx="10515600" cy="6236970"/>
          </a:xfrm>
        </p:spPr>
        <p:txBody>
          <a:bodyPr>
            <a:normAutofit/>
          </a:bodyPr>
          <a:p>
            <a:pPr marL="0" indent="0">
              <a:lnSpc>
                <a:spcPct val="150000"/>
              </a:lnSpc>
              <a:buNone/>
            </a:pPr>
            <a:r>
              <a:rPr lang="en-US" sz="1600"/>
              <a:t>func(int val[10])</a:t>
            </a:r>
            <a:endParaRPr lang="en-US" sz="1600"/>
          </a:p>
          <a:p>
            <a:pPr marL="0" indent="0">
              <a:lnSpc>
                <a:spcPct val="150000"/>
              </a:lnSpc>
              <a:buNone/>
            </a:pPr>
            <a:r>
              <a:rPr lang="en-US" sz="1600"/>
              <a:t>{</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a:t>
            </a:r>
            <a:endParaRPr lang="en-US" sz="1600"/>
          </a:p>
          <a:p>
            <a:pPr marL="0" indent="0">
              <a:lnSpc>
                <a:spcPct val="150000"/>
              </a:lnSpc>
              <a:buNone/>
            </a:pPr>
            <a:endParaRPr lang="en-US" sz="1600"/>
          </a:p>
          <a:p>
            <a:pPr marL="0" indent="0">
              <a:lnSpc>
                <a:spcPct val="150000"/>
              </a:lnSpc>
              <a:buNone/>
            </a:pPr>
            <a:r>
              <a:rPr lang="en-US" sz="1600"/>
              <a:t>    It is optional to specify the size of the array in the formal argument, for example we may write the function definition as-</a:t>
            </a:r>
            <a:endParaRPr lang="en-US" sz="1600"/>
          </a:p>
          <a:p>
            <a:pPr marL="0" indent="0">
              <a:lnSpc>
                <a:spcPct val="150000"/>
              </a:lnSpc>
              <a:buNone/>
            </a:pPr>
            <a:endParaRPr lang="en-US" sz="1600"/>
          </a:p>
          <a:p>
            <a:pPr marL="0" indent="0">
              <a:lnSpc>
                <a:spcPct val="150000"/>
              </a:lnSpc>
              <a:buNone/>
            </a:pPr>
            <a:r>
              <a:rPr lang="en-US" sz="1600"/>
              <a:t>func(int val[])</a:t>
            </a:r>
            <a:endParaRPr lang="en-US" sz="1600"/>
          </a:p>
          <a:p>
            <a:pPr marL="0" indent="0">
              <a:lnSpc>
                <a:spcPct val="150000"/>
              </a:lnSpc>
              <a:buNone/>
            </a:pPr>
            <a:r>
              <a:rPr lang="en-US" sz="1600"/>
              <a:t>{</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6540"/>
            <a:ext cx="10515600" cy="6176010"/>
          </a:xfrm>
        </p:spPr>
        <p:txBody>
          <a:bodyPr>
            <a:normAutofit lnSpcReduction="20000"/>
          </a:bodyPr>
          <a:p>
            <a:pPr marL="0" indent="0">
              <a:buNone/>
            </a:pPr>
            <a:r>
              <a:rPr lang="en-US" sz="3600" b="1">
                <a:latin typeface="Times New Roman" panose="02020603050405020304" charset="0"/>
                <a:cs typeface="Times New Roman" panose="02020603050405020304" charset="0"/>
              </a:rPr>
              <a:t>TWO DIMENSIONAL ARRAY</a:t>
            </a:r>
            <a:endParaRPr lang="en-US" sz="3600" b="1">
              <a:latin typeface="Times New Roman" panose="02020603050405020304" charset="0"/>
              <a:cs typeface="Times New Roman" panose="02020603050405020304" charset="0"/>
            </a:endParaRPr>
          </a:p>
          <a:p>
            <a:pPr marL="0" indent="0">
              <a:buNone/>
            </a:pPr>
            <a:endParaRPr lang="en-US" sz="3600" b="1"/>
          </a:p>
          <a:p>
            <a:pPr marL="0" indent="0">
              <a:buNone/>
            </a:pPr>
            <a:r>
              <a:rPr lang="en-US" sz="3600" b="1"/>
              <a:t>     </a:t>
            </a:r>
            <a:r>
              <a:rPr lang="en-US" sz="3600" b="1">
                <a:latin typeface="Times New Roman" panose="02020603050405020304" charset="0"/>
                <a:cs typeface="Times New Roman" panose="02020603050405020304" charset="0"/>
              </a:rPr>
              <a:t>Declaration and Accessing Individual Elements of a 2-D Array</a:t>
            </a:r>
            <a:endParaRPr lang="en-US" sz="3600" b="1">
              <a:latin typeface="Times New Roman" panose="02020603050405020304" charset="0"/>
              <a:cs typeface="Times New Roman" panose="02020603050405020304" charset="0"/>
            </a:endParaRPr>
          </a:p>
          <a:p>
            <a:pPr marL="0" indent="0">
              <a:buNone/>
            </a:pPr>
            <a:r>
              <a:rPr lang="en-US" sz="3600" b="1"/>
              <a:t>   </a:t>
            </a:r>
            <a:endParaRPr lang="en-US" sz="3600" b="1"/>
          </a:p>
          <a:p>
            <a:pPr marL="0" indent="0">
              <a:lnSpc>
                <a:spcPct val="150000"/>
              </a:lnSpc>
              <a:buNone/>
            </a:pPr>
            <a:r>
              <a:rPr lang="en-US"/>
              <a:t>     </a:t>
            </a:r>
            <a:r>
              <a:rPr lang="en-US" sz="1600"/>
              <a:t>The syntax of declaration of a 2-D array is similar to that of 1-D arrays, but here we have two subscripts.</a:t>
            </a:r>
            <a:endParaRPr lang="en-US" sz="1600"/>
          </a:p>
          <a:p>
            <a:pPr marL="0" indent="0">
              <a:lnSpc>
                <a:spcPct val="150000"/>
              </a:lnSpc>
              <a:buNone/>
            </a:pPr>
            <a:endParaRPr lang="en-US" sz="1600"/>
          </a:p>
          <a:p>
            <a:pPr marL="0" indent="0">
              <a:lnSpc>
                <a:spcPct val="150000"/>
              </a:lnSpc>
              <a:buNone/>
            </a:pPr>
            <a:r>
              <a:rPr lang="en-US" sz="1600"/>
              <a:t>                 data_type array_name[rowsize][columnsize];</a:t>
            </a:r>
            <a:endParaRPr lang="en-US" sz="1600"/>
          </a:p>
          <a:p>
            <a:pPr marL="0" indent="0">
              <a:lnSpc>
                <a:spcPct val="150000"/>
              </a:lnSpc>
              <a:buNone/>
            </a:pPr>
            <a:r>
              <a:rPr lang="en-US" sz="1600"/>
              <a:t>    </a:t>
            </a:r>
            <a:endParaRPr lang="en-US" sz="1600"/>
          </a:p>
          <a:p>
            <a:pPr marL="0" indent="0">
              <a:lnSpc>
                <a:spcPct val="150000"/>
              </a:lnSpc>
              <a:buNone/>
            </a:pPr>
            <a:r>
              <a:rPr lang="en-US" sz="1600"/>
              <a:t>     Here rowsize specifies the number of rows and columnsize represents the number of column in the array.</a:t>
            </a:r>
            <a:endParaRPr lang="en-US" sz="1600"/>
          </a:p>
          <a:p>
            <a:pPr marL="0" indent="0">
              <a:buNone/>
            </a:pPr>
            <a:r>
              <a:rPr lang="en-US" sz="1600"/>
              <a:t>   </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1985" y="224155"/>
            <a:ext cx="10711815" cy="6420485"/>
          </a:xfrm>
        </p:spPr>
        <p:txBody>
          <a:bodyPr>
            <a:normAutofit fontScale="25000"/>
          </a:bodyPr>
          <a:p>
            <a:pPr marL="0" indent="0">
              <a:lnSpc>
                <a:spcPct val="150000"/>
              </a:lnSpc>
              <a:buNone/>
            </a:pPr>
            <a:endParaRPr lang="en-US" sz="6400"/>
          </a:p>
          <a:p>
            <a:pPr marL="0" indent="0">
              <a:lnSpc>
                <a:spcPct val="150000"/>
              </a:lnSpc>
              <a:buNone/>
            </a:pPr>
            <a:r>
              <a:rPr lang="en-US" sz="6400"/>
              <a:t>The 2-D Array can be declared as-</a:t>
            </a:r>
            <a:endParaRPr lang="en-US" sz="6400"/>
          </a:p>
          <a:p>
            <a:pPr marL="0" indent="0">
              <a:lnSpc>
                <a:spcPct val="150000"/>
              </a:lnSpc>
              <a:buNone/>
            </a:pPr>
            <a:r>
              <a:rPr lang="en-US" sz="6400"/>
              <a:t>            int arr[4][5];</a:t>
            </a:r>
            <a:endParaRPr lang="en-US" sz="6400"/>
          </a:p>
          <a:p>
            <a:pPr marL="0" indent="0">
              <a:lnSpc>
                <a:spcPct val="150000"/>
              </a:lnSpc>
              <a:buNone/>
            </a:pPr>
            <a:r>
              <a:rPr lang="en-US" sz="6400"/>
              <a:t>     Here arr is a 2-D array with 4 rows and 5 columns. The individual elements of this array can be accessed by applying two subscripts, where the first subscripts denotes the rwo number and the second subscript denotes the column number. </a:t>
            </a:r>
            <a:endParaRPr lang="en-US" sz="6400"/>
          </a:p>
          <a:p>
            <a:pPr marL="0" indent="0">
              <a:lnSpc>
                <a:spcPct val="150000"/>
              </a:lnSpc>
              <a:buNone/>
            </a:pPr>
            <a:r>
              <a:rPr lang="en-US" sz="6400"/>
              <a:t>      The starting element of this array is arr[0][0] and the last element is arr[3][4]. The total number of elements in this array is 4*5=20.</a:t>
            </a:r>
            <a:endParaRPr lang="en-US" sz="6400"/>
          </a:p>
          <a:p>
            <a:pPr marL="0" indent="0">
              <a:lnSpc>
                <a:spcPct val="150000"/>
              </a:lnSpc>
              <a:buNone/>
            </a:pPr>
            <a:r>
              <a:rPr lang="en-US" sz="6400"/>
              <a:t>                      </a:t>
            </a:r>
            <a:endParaRPr lang="en-US" sz="6400"/>
          </a:p>
          <a:p>
            <a:pPr marL="0" indent="0">
              <a:lnSpc>
                <a:spcPct val="150000"/>
              </a:lnSpc>
              <a:buNone/>
            </a:pPr>
            <a:r>
              <a:rPr lang="en-US" sz="6400"/>
              <a:t>                    Col 0              Col 1             Col 2            Col 3          Col 4</a:t>
            </a:r>
            <a:endParaRPr lang="en-US" sz="6400"/>
          </a:p>
          <a:p>
            <a:pPr marL="0" indent="0">
              <a:lnSpc>
                <a:spcPct val="150000"/>
              </a:lnSpc>
              <a:buNone/>
            </a:pPr>
            <a:endParaRPr lang="en-US" sz="6400"/>
          </a:p>
          <a:p>
            <a:pPr marL="0" indent="0">
              <a:lnSpc>
                <a:spcPct val="150000"/>
              </a:lnSpc>
              <a:buNone/>
            </a:pPr>
            <a:r>
              <a:rPr lang="en-US" sz="6400"/>
              <a:t>Row 0         arr[0][0]         arr[0][1]        arr[0][2]         arr[0][3]     arr[0][4]</a:t>
            </a:r>
            <a:endParaRPr lang="en-US" sz="6400"/>
          </a:p>
          <a:p>
            <a:pPr marL="0" indent="0">
              <a:lnSpc>
                <a:spcPct val="150000"/>
              </a:lnSpc>
              <a:buNone/>
            </a:pPr>
            <a:r>
              <a:rPr lang="en-US" sz="6400"/>
              <a:t>Row 1         arr[1][0]         arr[1][1]        arr[1][2]         arr[1][3]     arr[1][4]</a:t>
            </a:r>
            <a:endParaRPr lang="en-US" sz="6400"/>
          </a:p>
          <a:p>
            <a:pPr marL="0" indent="0">
              <a:lnSpc>
                <a:spcPct val="150000"/>
              </a:lnSpc>
              <a:buNone/>
            </a:pPr>
            <a:r>
              <a:rPr lang="en-US" sz="6400"/>
              <a:t>Row 2         arr[2][0]         arr[2][1]        arr[2][2]         arr[2][3]     arr[2][4]</a:t>
            </a:r>
            <a:endParaRPr lang="en-US" sz="6400"/>
          </a:p>
          <a:p>
            <a:pPr marL="0" indent="0">
              <a:lnSpc>
                <a:spcPct val="150000"/>
              </a:lnSpc>
              <a:buNone/>
            </a:pPr>
            <a:r>
              <a:rPr lang="en-US" sz="6400"/>
              <a:t>Row 3         arr[3][0]         arr[3][1]        arr[3][2]         arr[3][3]     arr[3][4]      </a:t>
            </a:r>
            <a:endParaRPr lang="en-US" sz="6400"/>
          </a:p>
          <a:p>
            <a:pPr marL="0" indent="0">
              <a:buNone/>
            </a:pPr>
            <a:endParaRPr lang="en-US" sz="3430"/>
          </a:p>
          <a:p>
            <a:pPr marL="0" indent="0">
              <a:buNone/>
            </a:pPr>
            <a:endParaRPr lang="en-US"/>
          </a:p>
          <a:p>
            <a:pPr marL="0" indent="0">
              <a:buNone/>
            </a:pP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94970"/>
            <a:ext cx="10515600" cy="6021070"/>
          </a:xfrm>
        </p:spPr>
        <p:txBody>
          <a:bodyPr/>
          <a:p>
            <a:pPr marL="0" indent="0" algn="l">
              <a:lnSpc>
                <a:spcPct val="150000"/>
              </a:lnSpc>
              <a:buNone/>
            </a:pPr>
            <a:r>
              <a:rPr lang="en-US" sz="1600">
                <a:latin typeface="Times New Roman" panose="02020603050405020304" charset="0"/>
                <a:cs typeface="Times New Roman" panose="02020603050405020304" charset="0"/>
                <a:sym typeface="+mn-ea"/>
              </a:rPr>
              <a:t>Two Dimensional 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Declaration and Accessing Individual Elements of 2-DArray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Processing of 2-D Array</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Initialization of 2-D Arrays</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Arrays with more than Two Dimensions</a:t>
            </a:r>
            <a:endParaRPr lang="en-US" sz="1600">
              <a:latin typeface="Times New Roman" panose="02020603050405020304" charset="0"/>
              <a:cs typeface="Times New Roman" panose="02020603050405020304" charset="0"/>
            </a:endParaRPr>
          </a:p>
          <a:p>
            <a:pPr marL="0" indent="0" algn="l">
              <a:lnSpc>
                <a:spcPct val="150000"/>
              </a:lnSpc>
              <a:buNone/>
            </a:pPr>
            <a:r>
              <a:rPr lang="en-US" sz="1600">
                <a:latin typeface="Times New Roman" panose="02020603050405020304" charset="0"/>
                <a:cs typeface="Times New Roman" panose="02020603050405020304" charset="0"/>
                <a:sym typeface="+mn-ea"/>
              </a:rPr>
              <a:t>         Multidimensional Array and Functions</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176010"/>
          </a:xfrm>
        </p:spPr>
        <p:txBody>
          <a:bodyPr>
            <a:normAutofit lnSpcReduction="10000"/>
          </a:bodyPr>
          <a:p>
            <a:pPr marL="0" indent="0">
              <a:buNone/>
            </a:pPr>
            <a:r>
              <a:rPr lang="en-US" sz="3600" b="1">
                <a:latin typeface="Times New Roman" panose="02020603050405020304" charset="0"/>
                <a:cs typeface="Times New Roman" panose="02020603050405020304" charset="0"/>
              </a:rPr>
              <a:t>Processing 2-D Array</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800">
                <a:latin typeface="Calibri" panose="020F0502020204030204" charset="0"/>
                <a:cs typeface="Calibri" panose="020F0502020204030204" charset="0"/>
              </a:rPr>
              <a:t> </a:t>
            </a:r>
            <a:r>
              <a:rPr lang="en-US" sz="1600">
                <a:latin typeface="Arial" panose="020B0604020202020204" pitchFamily="34" charset="0"/>
                <a:cs typeface="Arial" panose="020B0604020202020204" pitchFamily="34" charset="0"/>
              </a:rPr>
              <a:t>For processing 2-D arrays, we use two nested for loops. The outer for loop corresponds to the row and the inner for loop corresponds to the column.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int arr[4][5];</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a:p>
            <a:pPr>
              <a:lnSpc>
                <a:spcPct val="150000"/>
              </a:lnSpc>
              <a:buFont typeface="Wingdings" panose="05000000000000000000" charset="0"/>
              <a:buChar char="Ø"/>
            </a:pPr>
            <a:r>
              <a:rPr lang="en-US" sz="1600">
                <a:latin typeface="Arial" panose="020B0604020202020204" pitchFamily="34" charset="0"/>
                <a:cs typeface="Arial" panose="020B0604020202020204" pitchFamily="34" charset="0"/>
              </a:rPr>
              <a:t>Reading values in arr</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for(i=0; i&lt;4; i++)</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for(j=0; j&lt;4; j++)</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scanf(“%d”, &amp;arr[i][j]);</a:t>
            </a:r>
            <a:endParaRPr lang="en-US" sz="1600">
              <a:latin typeface="Arial" panose="020B0604020202020204" pitchFamily="34" charset="0"/>
              <a:cs typeface="Arial" panose="020B0604020202020204" pitchFamily="34" charset="0"/>
            </a:endParaRPr>
          </a:p>
          <a:p>
            <a:pPr>
              <a:lnSpc>
                <a:spcPct val="150000"/>
              </a:lnSpc>
              <a:buFont typeface="Wingdings" panose="05000000000000000000" charset="0"/>
              <a:buChar char="Ø"/>
            </a:pPr>
            <a:r>
              <a:rPr lang="en-US" sz="1600">
                <a:latin typeface="Arial" panose="020B0604020202020204" pitchFamily="34" charset="0"/>
                <a:cs typeface="Arial" panose="020B0604020202020204" pitchFamily="34" charset="0"/>
              </a:rPr>
              <a:t> Displaying values of arr</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for(i=0; i&lt;4; i++)</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for(j=0; j&lt;4; j++)</a:t>
            </a:r>
            <a:endParaRPr lang="en-US" sz="1600">
              <a:latin typeface="Arial" panose="020B0604020202020204" pitchFamily="34" charset="0"/>
              <a:cs typeface="Arial" panose="020B0604020202020204" pitchFamily="34" charset="0"/>
            </a:endParaRPr>
          </a:p>
          <a:p>
            <a:pPr marL="0" indent="0">
              <a:lnSpc>
                <a:spcPct val="150000"/>
              </a:lnSpc>
              <a:buFont typeface="Wingdings" panose="05000000000000000000" charset="0"/>
              <a:buNone/>
            </a:pPr>
            <a:r>
              <a:rPr lang="en-US" sz="1600">
                <a:latin typeface="Arial" panose="020B0604020202020204" pitchFamily="34" charset="0"/>
                <a:cs typeface="Arial" panose="020B0604020202020204" pitchFamily="34" charset="0"/>
              </a:rPr>
              <a:t>                                       printf(“%d”,arr[i][j]);</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57175"/>
            <a:ext cx="10515600" cy="6130290"/>
          </a:xfrm>
        </p:spPr>
        <p:txBody>
          <a:bodyPr/>
          <a:p>
            <a:pPr marL="0" indent="0">
              <a:buNone/>
            </a:pPr>
            <a:r>
              <a:rPr lang="en-US" sz="3600" b="1">
                <a:latin typeface="Times New Roman" panose="02020603050405020304" charset="0"/>
                <a:cs typeface="Times New Roman" panose="02020603050405020304" charset="0"/>
              </a:rPr>
              <a:t>Initialization of 2-D 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2400"/>
              <a:t> </a:t>
            </a:r>
            <a:r>
              <a:rPr lang="en-US" sz="1600"/>
              <a:t>2-D arrays can be initialized in a way similar to that of 1-D.</a:t>
            </a:r>
            <a:endParaRPr lang="en-US" sz="1600"/>
          </a:p>
          <a:p>
            <a:pPr marL="0" indent="0">
              <a:lnSpc>
                <a:spcPct val="150000"/>
              </a:lnSpc>
              <a:buNone/>
            </a:pPr>
            <a:endParaRPr lang="en-US" sz="1600"/>
          </a:p>
          <a:p>
            <a:pPr marL="0" indent="0">
              <a:lnSpc>
                <a:spcPct val="150000"/>
              </a:lnSpc>
              <a:buNone/>
            </a:pPr>
            <a:r>
              <a:rPr lang="en-US" sz="1600"/>
              <a:t>For example-</a:t>
            </a:r>
            <a:endParaRPr lang="en-US" sz="1600"/>
          </a:p>
          <a:p>
            <a:pPr marL="0" indent="0">
              <a:lnSpc>
                <a:spcPct val="150000"/>
              </a:lnSpc>
              <a:buNone/>
            </a:pPr>
            <a:r>
              <a:rPr lang="en-US" sz="1600"/>
              <a:t>  int mat[4][3]={11, 12, 13, 14, 15, 16, 17, 18, 19, 20, 21, 22};</a:t>
            </a:r>
            <a:endParaRPr lang="en-US" sz="1600"/>
          </a:p>
          <a:p>
            <a:pPr marL="0" indent="0">
              <a:lnSpc>
                <a:spcPct val="150000"/>
              </a:lnSpc>
              <a:buNone/>
            </a:pPr>
            <a:endParaRPr lang="en-US" sz="1600"/>
          </a:p>
          <a:p>
            <a:pPr marL="0" indent="0">
              <a:lnSpc>
                <a:spcPct val="150000"/>
              </a:lnSpc>
              <a:buNone/>
            </a:pPr>
            <a:r>
              <a:rPr lang="en-US" sz="1600"/>
              <a:t>   mat[0][0]: 11                </a:t>
            </a:r>
            <a:r>
              <a:rPr lang="en-US" sz="1600">
                <a:sym typeface="+mn-ea"/>
              </a:rPr>
              <a:t>mat[0][1]: 12                   mat[0][2]: 13</a:t>
            </a:r>
            <a:endParaRPr lang="en-US" sz="1600">
              <a:sym typeface="+mn-ea"/>
            </a:endParaRPr>
          </a:p>
          <a:p>
            <a:pPr marL="0" indent="0">
              <a:lnSpc>
                <a:spcPct val="150000"/>
              </a:lnSpc>
              <a:buNone/>
            </a:pPr>
            <a:r>
              <a:rPr lang="en-US" sz="1600">
                <a:sym typeface="+mn-ea"/>
              </a:rPr>
              <a:t>   mat[1][0]: 14                mat[1][1]: 15                   mat[1][2]: 16</a:t>
            </a:r>
            <a:endParaRPr lang="en-US" sz="1600">
              <a:sym typeface="+mn-ea"/>
            </a:endParaRPr>
          </a:p>
          <a:p>
            <a:pPr marL="0" indent="0">
              <a:lnSpc>
                <a:spcPct val="150000"/>
              </a:lnSpc>
              <a:buNone/>
            </a:pPr>
            <a:r>
              <a:rPr lang="en-US" sz="1600"/>
              <a:t>   mat[2][0]: 17                </a:t>
            </a:r>
            <a:r>
              <a:rPr lang="en-US" sz="1600">
                <a:sym typeface="+mn-ea"/>
              </a:rPr>
              <a:t>mat[2][1]: 18                   mat[2][2]: 19</a:t>
            </a:r>
            <a:endParaRPr lang="en-US" sz="1600">
              <a:sym typeface="+mn-ea"/>
            </a:endParaRPr>
          </a:p>
          <a:p>
            <a:pPr marL="0" indent="0">
              <a:lnSpc>
                <a:spcPct val="150000"/>
              </a:lnSpc>
              <a:buNone/>
            </a:pPr>
            <a:r>
              <a:rPr lang="en-US" sz="1600"/>
              <a:t>   </a:t>
            </a:r>
            <a:r>
              <a:rPr lang="en-US" sz="1600">
                <a:sym typeface="+mn-ea"/>
              </a:rPr>
              <a:t>mat[3][0]: 20                mat[3][1]: 21                   mat[3][2]: 22</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7190"/>
            <a:ext cx="10515600" cy="6056630"/>
          </a:xfrm>
        </p:spPr>
        <p:txBody>
          <a:bodyPr/>
          <a:p>
            <a:pPr marL="0" indent="0">
              <a:lnSpc>
                <a:spcPct val="150000"/>
              </a:lnSpc>
              <a:buNone/>
            </a:pPr>
            <a:r>
              <a:rPr lang="en-US">
                <a:sym typeface="+mn-ea"/>
              </a:rPr>
              <a:t>     </a:t>
            </a:r>
            <a:r>
              <a:rPr lang="en-US" sz="1600">
                <a:sym typeface="+mn-ea"/>
              </a:rPr>
              <a:t>While initializing we can group the elements row-wise using inner braces. For example-</a:t>
            </a:r>
            <a:endParaRPr lang="en-US" sz="1600"/>
          </a:p>
          <a:p>
            <a:pPr marL="0" indent="0">
              <a:lnSpc>
                <a:spcPct val="150000"/>
              </a:lnSpc>
              <a:buNone/>
            </a:pPr>
            <a:endParaRPr lang="en-US" sz="1600"/>
          </a:p>
          <a:p>
            <a:pPr marL="0" indent="0">
              <a:lnSpc>
                <a:spcPct val="150000"/>
              </a:lnSpc>
              <a:buNone/>
            </a:pPr>
            <a:r>
              <a:rPr lang="en-US" sz="1600">
                <a:sym typeface="+mn-ea"/>
              </a:rPr>
              <a:t>  int mat[4][3]={ {11, 12, 13}, {14, 15, 16}, {17, 18, 19}, {20, 21, 22} };</a:t>
            </a:r>
            <a:endParaRPr lang="en-US" sz="1600"/>
          </a:p>
          <a:p>
            <a:pPr marL="0" indent="0">
              <a:lnSpc>
                <a:spcPct val="150000"/>
              </a:lnSpc>
              <a:buNone/>
            </a:pPr>
            <a:r>
              <a:rPr lang="en-US" sz="1600">
                <a:sym typeface="+mn-ea"/>
              </a:rPr>
              <a:t>  int mat[4][3]={</a:t>
            </a:r>
            <a:endParaRPr lang="en-US" sz="1600"/>
          </a:p>
          <a:p>
            <a:pPr marL="0" indent="0">
              <a:lnSpc>
                <a:spcPct val="150000"/>
              </a:lnSpc>
              <a:buNone/>
            </a:pPr>
            <a:r>
              <a:rPr lang="en-US" sz="1600"/>
              <a:t>                              </a:t>
            </a:r>
            <a:r>
              <a:rPr lang="en-US" sz="1600">
                <a:sym typeface="+mn-ea"/>
              </a:rPr>
              <a:t>{11, 12, 13},     /*Row 0*/</a:t>
            </a:r>
            <a:endParaRPr lang="en-US" sz="1600">
              <a:sym typeface="+mn-ea"/>
            </a:endParaRPr>
          </a:p>
          <a:p>
            <a:pPr marL="0" indent="0">
              <a:lnSpc>
                <a:spcPct val="150000"/>
              </a:lnSpc>
              <a:buNone/>
            </a:pPr>
            <a:r>
              <a:rPr lang="en-US" sz="1600">
                <a:sym typeface="+mn-ea"/>
              </a:rPr>
              <a:t>                              {14, 15, 16},     /*Row 1*/</a:t>
            </a:r>
            <a:endParaRPr lang="en-US" sz="1600">
              <a:sym typeface="+mn-ea"/>
            </a:endParaRPr>
          </a:p>
          <a:p>
            <a:pPr marL="0" indent="0">
              <a:lnSpc>
                <a:spcPct val="150000"/>
              </a:lnSpc>
              <a:buNone/>
            </a:pPr>
            <a:r>
              <a:rPr lang="en-US" sz="1600">
                <a:sym typeface="+mn-ea"/>
              </a:rPr>
              <a:t>                              {17, 18, 19},     /*Row 2*/</a:t>
            </a:r>
            <a:endParaRPr lang="en-US" sz="1600">
              <a:sym typeface="+mn-ea"/>
            </a:endParaRPr>
          </a:p>
          <a:p>
            <a:pPr marL="0" indent="0">
              <a:lnSpc>
                <a:spcPct val="150000"/>
              </a:lnSpc>
              <a:buNone/>
            </a:pPr>
            <a:r>
              <a:rPr lang="en-US" sz="1600">
                <a:sym typeface="+mn-ea"/>
              </a:rPr>
              <a:t>                              {20, 21, 22}      /*Row 3*/</a:t>
            </a:r>
            <a:endParaRPr lang="en-US" sz="1600">
              <a:sym typeface="+mn-ea"/>
            </a:endParaRPr>
          </a:p>
          <a:p>
            <a:pPr marL="0" indent="0">
              <a:lnSpc>
                <a:spcPct val="150000"/>
              </a:lnSpc>
              <a:buNone/>
            </a:pPr>
            <a:r>
              <a:rPr lang="en-US" sz="1600">
                <a:sym typeface="+mn-ea"/>
              </a:rPr>
              <a:t>                           };</a:t>
            </a:r>
            <a:endParaRPr lang="en-US" sz="1600"/>
          </a:p>
          <a:p>
            <a:pPr marL="0" indent="0">
              <a:lnSpc>
                <a:spcPct val="150000"/>
              </a:lnSpc>
              <a:buNone/>
            </a:pPr>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340"/>
            <a:ext cx="10515600" cy="6677025"/>
          </a:xfrm>
        </p:spPr>
        <p:txBody>
          <a:bodyPr>
            <a:normAutofit fontScale="25000"/>
          </a:bodyPr>
          <a:p>
            <a:pPr marL="0" indent="0">
              <a:buNone/>
            </a:pPr>
            <a:r>
              <a:rPr lang="en-US" sz="14400" b="1">
                <a:latin typeface="Times New Roman" panose="02020603050405020304" charset="0"/>
                <a:cs typeface="Times New Roman" panose="02020603050405020304" charset="0"/>
              </a:rPr>
              <a:t>Example 3</a:t>
            </a:r>
            <a:endParaRPr lang="en-US" sz="2665" b="1">
              <a:latin typeface="Times New Roman" panose="02020603050405020304" charset="0"/>
              <a:cs typeface="Times New Roman" panose="02020603050405020304" charset="0"/>
            </a:endParaRPr>
          </a:p>
          <a:p>
            <a:pPr marL="0" indent="0">
              <a:buNone/>
            </a:pPr>
            <a:r>
              <a:rPr lang="en-US" sz="9600"/>
              <a:t>Program for Addition of Two Matrices</a:t>
            </a:r>
            <a:endParaRPr lang="en-US" sz="2665"/>
          </a:p>
          <a:p>
            <a:pPr marL="0" indent="0">
              <a:buNone/>
            </a:pPr>
            <a:endParaRPr lang="en-US" sz="9600"/>
          </a:p>
          <a:p>
            <a:pPr marL="0" indent="0">
              <a:lnSpc>
                <a:spcPct val="150000"/>
              </a:lnSpc>
              <a:buNone/>
            </a:pPr>
            <a:r>
              <a:rPr lang="en-US" sz="6400"/>
              <a:t>#include &lt;stdio.h&gt;</a:t>
            </a:r>
            <a:endParaRPr lang="en-US" sz="6400"/>
          </a:p>
          <a:p>
            <a:pPr marL="0" indent="0">
              <a:lnSpc>
                <a:spcPct val="150000"/>
              </a:lnSpc>
              <a:buNone/>
            </a:pPr>
            <a:r>
              <a:rPr lang="en-US" sz="6400"/>
              <a:t>#define ROW 3</a:t>
            </a:r>
            <a:endParaRPr lang="en-US" sz="6400"/>
          </a:p>
          <a:p>
            <a:pPr marL="0" indent="0">
              <a:lnSpc>
                <a:spcPct val="150000"/>
              </a:lnSpc>
              <a:buNone/>
            </a:pPr>
            <a:r>
              <a:rPr lang="en-US" sz="6400"/>
              <a:t>#define COL 3</a:t>
            </a:r>
            <a:endParaRPr lang="en-US" sz="6400"/>
          </a:p>
          <a:p>
            <a:pPr marL="0" indent="0">
              <a:lnSpc>
                <a:spcPct val="150000"/>
              </a:lnSpc>
              <a:buNone/>
            </a:pPr>
            <a:r>
              <a:rPr lang="en-US" sz="6400"/>
              <a:t>int main() {</a:t>
            </a:r>
            <a:endParaRPr lang="en-US" sz="6400"/>
          </a:p>
          <a:p>
            <a:pPr marL="0" indent="0">
              <a:lnSpc>
                <a:spcPct val="150000"/>
              </a:lnSpc>
              <a:buNone/>
            </a:pPr>
            <a:r>
              <a:rPr lang="en-US" sz="6400"/>
              <a:t>    int mat1[ROW][COL],mat2[ROW][COL],mat3[ROW][COL];</a:t>
            </a:r>
            <a:endParaRPr lang="en-US" sz="6400"/>
          </a:p>
          <a:p>
            <a:pPr marL="0" indent="0">
              <a:lnSpc>
                <a:spcPct val="150000"/>
              </a:lnSpc>
              <a:buNone/>
            </a:pPr>
            <a:r>
              <a:rPr lang="en-US" sz="6400"/>
              <a:t>    int i,j;</a:t>
            </a:r>
            <a:endParaRPr lang="en-US" sz="6400"/>
          </a:p>
          <a:p>
            <a:pPr marL="0" indent="0">
              <a:lnSpc>
                <a:spcPct val="150000"/>
              </a:lnSpc>
              <a:buNone/>
            </a:pPr>
            <a:r>
              <a:rPr lang="en-US" sz="6400"/>
              <a:t>    printf("Enter matrix1 (%d x %d)\n",ROW,COL);</a:t>
            </a:r>
            <a:endParaRPr lang="en-US" sz="6400"/>
          </a:p>
          <a:p>
            <a:pPr marL="0" indent="0">
              <a:lnSpc>
                <a:spcPct val="150000"/>
              </a:lnSpc>
              <a:buNone/>
            </a:pPr>
            <a:r>
              <a:rPr lang="en-US" sz="6400"/>
              <a:t>    for(i=0;i&lt;ROW;i++)</a:t>
            </a:r>
            <a:endParaRPr lang="en-US" sz="6400"/>
          </a:p>
          <a:p>
            <a:pPr marL="0" indent="0">
              <a:lnSpc>
                <a:spcPct val="150000"/>
              </a:lnSpc>
              <a:buNone/>
            </a:pPr>
            <a:r>
              <a:rPr lang="en-US" sz="6400"/>
              <a:t>    {</a:t>
            </a:r>
            <a:endParaRPr lang="en-US" sz="6400"/>
          </a:p>
          <a:p>
            <a:pPr marL="0" indent="0">
              <a:lnSpc>
                <a:spcPct val="150000"/>
              </a:lnSpc>
              <a:buNone/>
            </a:pPr>
            <a:r>
              <a:rPr lang="en-US" sz="6400"/>
              <a:t>        for(j=0;j&lt;COL;j++)</a:t>
            </a:r>
            <a:endParaRPr lang="en-US" sz="6400"/>
          </a:p>
          <a:p>
            <a:pPr marL="0" indent="0">
              <a:lnSpc>
                <a:spcPct val="150000"/>
              </a:lnSpc>
              <a:buNone/>
            </a:pPr>
            <a:r>
              <a:rPr lang="en-US" sz="6400"/>
              <a:t>        {</a:t>
            </a:r>
            <a:endParaRPr lang="en-US" sz="6400"/>
          </a:p>
          <a:p>
            <a:pPr marL="0" indent="0">
              <a:buNone/>
            </a:pPr>
            <a:r>
              <a:rPr lang="en-US" sz="9600"/>
              <a:t>                   </a:t>
            </a:r>
            <a:endParaRPr lang="en-US" sz="9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2710"/>
            <a:ext cx="10515600" cy="6401435"/>
          </a:xfrm>
        </p:spPr>
        <p:txBody>
          <a:bodyPr>
            <a:noAutofit/>
          </a:bodyPr>
          <a:p>
            <a:pPr marL="0" indent="0">
              <a:lnSpc>
                <a:spcPct val="150000"/>
              </a:lnSpc>
              <a:buNone/>
            </a:pPr>
            <a:r>
              <a:rPr lang="en-US" sz="2300"/>
              <a:t>        </a:t>
            </a:r>
            <a:r>
              <a:rPr lang="en-US" sz="1600">
                <a:sym typeface="+mn-ea"/>
              </a:rPr>
              <a:t>scanf("%d",&amp;mat1[i][j]);</a:t>
            </a:r>
            <a:endParaRPr lang="en-US" sz="1600"/>
          </a:p>
          <a:p>
            <a:pPr marL="0" indent="0">
              <a:lnSpc>
                <a:spcPct val="150000"/>
              </a:lnSpc>
              <a:buNone/>
            </a:pPr>
            <a:r>
              <a:rPr lang="en-US" sz="1600"/>
              <a:t>       </a:t>
            </a:r>
            <a:r>
              <a:rPr lang="en-US" sz="1600">
                <a:sym typeface="+mn-ea"/>
              </a:rPr>
              <a:t> }</a:t>
            </a:r>
            <a:endParaRPr lang="en-US" sz="1600"/>
          </a:p>
          <a:p>
            <a:pPr marL="0" indent="0">
              <a:lnSpc>
                <a:spcPct val="150000"/>
              </a:lnSpc>
              <a:buNone/>
            </a:pPr>
            <a:r>
              <a:rPr lang="en-US" sz="1600">
                <a:sym typeface="+mn-ea"/>
              </a:rPr>
              <a:t>     }</a:t>
            </a:r>
            <a:endParaRPr lang="en-US" sz="1600"/>
          </a:p>
          <a:p>
            <a:pPr marL="0" indent="0">
              <a:lnSpc>
                <a:spcPct val="150000"/>
              </a:lnSpc>
              <a:buNone/>
            </a:pPr>
            <a:r>
              <a:rPr lang="en-US" sz="1600"/>
              <a:t>     printf("Enter matrix2 (%d x %d)\n",ROW,COL);</a:t>
            </a:r>
            <a:endParaRPr lang="en-US" sz="1600"/>
          </a:p>
          <a:p>
            <a:pPr marL="0" indent="0">
              <a:lnSpc>
                <a:spcPct val="150000"/>
              </a:lnSpc>
              <a:buNone/>
            </a:pPr>
            <a:r>
              <a:rPr lang="en-US" sz="1600"/>
              <a:t>    for(i=0;i&lt;ROW;i++)</a:t>
            </a:r>
            <a:endParaRPr lang="en-US" sz="1600"/>
          </a:p>
          <a:p>
            <a:pPr marL="0" indent="0">
              <a:lnSpc>
                <a:spcPct val="150000"/>
              </a:lnSpc>
              <a:buNone/>
            </a:pPr>
            <a:r>
              <a:rPr lang="en-US" sz="1600"/>
              <a:t>    {</a:t>
            </a:r>
            <a:endParaRPr lang="en-US" sz="1600"/>
          </a:p>
          <a:p>
            <a:pPr marL="0" indent="0">
              <a:lnSpc>
                <a:spcPct val="150000"/>
              </a:lnSpc>
              <a:buNone/>
            </a:pPr>
            <a:r>
              <a:rPr lang="en-US" sz="1600"/>
              <a:t>        for(j=0;j&lt;COL;j++)</a:t>
            </a:r>
            <a:endParaRPr lang="en-US" sz="1600"/>
          </a:p>
          <a:p>
            <a:pPr marL="0" indent="0">
              <a:lnSpc>
                <a:spcPct val="150000"/>
              </a:lnSpc>
              <a:buNone/>
            </a:pPr>
            <a:r>
              <a:rPr lang="en-US" sz="1600"/>
              <a:t>        {</a:t>
            </a:r>
            <a:endParaRPr lang="en-US" sz="1600"/>
          </a:p>
          <a:p>
            <a:pPr marL="0" indent="0">
              <a:lnSpc>
                <a:spcPct val="150000"/>
              </a:lnSpc>
              <a:buNone/>
            </a:pPr>
            <a:r>
              <a:rPr lang="en-US" sz="1600"/>
              <a:t>            scanf("%d",&amp;mat2[i][j]);</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    /*Addition*/</a:t>
            </a:r>
            <a:endParaRPr lang="en-US" sz="1600"/>
          </a:p>
          <a:p>
            <a:pPr marL="0" indent="0">
              <a:lnSpc>
                <a:spcPct val="150000"/>
              </a:lnSpc>
              <a:buNone/>
            </a:pPr>
            <a:r>
              <a:rPr lang="en-US" sz="1600"/>
              <a:t>    for(i=0;i&lt;ROW;i++)</a:t>
            </a:r>
            <a:endParaRPr lang="en-US" sz="1600"/>
          </a:p>
          <a:p>
            <a:pPr marL="0" indent="0">
              <a:lnSpc>
                <a:spcPct val="150000"/>
              </a:lnSpc>
              <a:buNone/>
            </a:pPr>
            <a:r>
              <a:rPr lang="en-US" sz="1600"/>
              <a:t>    {</a:t>
            </a:r>
            <a:endParaRPr lang="en-US" sz="1600"/>
          </a:p>
          <a:p>
            <a:pPr marL="0" indent="0">
              <a:buNone/>
            </a:pPr>
            <a:r>
              <a:rPr lang="en-US" sz="2300"/>
              <a:t>               </a:t>
            </a:r>
            <a:endParaRPr lang="en-US" sz="2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0"/>
            <a:ext cx="10515600" cy="6748145"/>
          </a:xfrm>
        </p:spPr>
        <p:txBody>
          <a:bodyPr>
            <a:normAutofit fontScale="25000"/>
          </a:bodyPr>
          <a:p>
            <a:pPr marL="0" indent="0">
              <a:buNone/>
            </a:pPr>
            <a:r>
              <a:rPr lang="en-US">
                <a:sym typeface="+mn-ea"/>
              </a:rPr>
              <a:t>     </a:t>
            </a:r>
            <a:r>
              <a:rPr lang="en-US" sz="2400">
                <a:sym typeface="+mn-ea"/>
              </a:rPr>
              <a:t>   </a:t>
            </a:r>
            <a:endParaRPr lang="en-US" sz="2400">
              <a:sym typeface="+mn-ea"/>
            </a:endParaRPr>
          </a:p>
          <a:p>
            <a:pPr marL="0" indent="0">
              <a:lnSpc>
                <a:spcPct val="150000"/>
              </a:lnSpc>
              <a:buNone/>
            </a:pPr>
            <a:r>
              <a:rPr lang="en-US" sz="2400">
                <a:sym typeface="+mn-ea"/>
              </a:rPr>
              <a:t>         </a:t>
            </a:r>
            <a:r>
              <a:rPr lang="en-US" sz="6400">
                <a:sym typeface="+mn-ea"/>
              </a:rPr>
              <a:t>for(j=0;j&lt;COL;j++)</a:t>
            </a:r>
            <a:endParaRPr lang="en-US" sz="6400">
              <a:sym typeface="+mn-ea"/>
            </a:endParaRPr>
          </a:p>
          <a:p>
            <a:pPr marL="0" indent="0">
              <a:lnSpc>
                <a:spcPct val="150000"/>
              </a:lnSpc>
              <a:buNone/>
            </a:pPr>
            <a:r>
              <a:rPr lang="en-US" sz="6400">
                <a:sym typeface="+mn-ea"/>
              </a:rPr>
              <a:t>         {</a:t>
            </a:r>
            <a:endParaRPr lang="en-US" sz="6400"/>
          </a:p>
          <a:p>
            <a:pPr marL="0" indent="0">
              <a:lnSpc>
                <a:spcPct val="150000"/>
              </a:lnSpc>
              <a:buNone/>
            </a:pPr>
            <a:r>
              <a:rPr lang="en-US" sz="6400">
                <a:sym typeface="+mn-ea"/>
              </a:rPr>
              <a:t>            mat3[i][j]=mat1[i][j]+mat2[i][j];</a:t>
            </a:r>
            <a:endParaRPr lang="en-US" sz="6400"/>
          </a:p>
          <a:p>
            <a:pPr marL="0" indent="0">
              <a:lnSpc>
                <a:spcPct val="150000"/>
              </a:lnSpc>
              <a:buNone/>
            </a:pPr>
            <a:r>
              <a:rPr lang="en-US" sz="6400">
                <a:sym typeface="+mn-ea"/>
              </a:rPr>
              <a:t>         }</a:t>
            </a:r>
            <a:endParaRPr lang="en-US" sz="6400"/>
          </a:p>
          <a:p>
            <a:pPr marL="0" indent="0">
              <a:lnSpc>
                <a:spcPct val="150000"/>
              </a:lnSpc>
              <a:buNone/>
            </a:pPr>
            <a:r>
              <a:rPr lang="en-US" sz="6400">
                <a:sym typeface="+mn-ea"/>
              </a:rPr>
              <a:t>    }</a:t>
            </a:r>
            <a:endParaRPr lang="en-US" sz="6400">
              <a:sym typeface="+mn-ea"/>
            </a:endParaRPr>
          </a:p>
          <a:p>
            <a:pPr marL="0" indent="0">
              <a:lnSpc>
                <a:spcPct val="150000"/>
              </a:lnSpc>
              <a:buNone/>
            </a:pPr>
            <a:r>
              <a:rPr lang="en-US" sz="6400"/>
              <a:t> printf("The Resultant Matrix\n");</a:t>
            </a:r>
            <a:endParaRPr lang="en-US" sz="6400"/>
          </a:p>
          <a:p>
            <a:pPr marL="0" indent="0">
              <a:lnSpc>
                <a:spcPct val="150000"/>
              </a:lnSpc>
              <a:buNone/>
            </a:pPr>
            <a:r>
              <a:rPr lang="en-US" sz="6400"/>
              <a:t>    for(i=0;i&lt;ROW;i++) {</a:t>
            </a:r>
            <a:endParaRPr lang="en-US" sz="6400"/>
          </a:p>
          <a:p>
            <a:pPr marL="0" indent="0">
              <a:lnSpc>
                <a:spcPct val="150000"/>
              </a:lnSpc>
              <a:buNone/>
            </a:pPr>
            <a:r>
              <a:rPr lang="en-US" sz="6400"/>
              <a:t>        for(j=0;j&lt;COL;j++)</a:t>
            </a:r>
            <a:endParaRPr lang="en-US" sz="6400"/>
          </a:p>
          <a:p>
            <a:pPr marL="0" indent="0">
              <a:lnSpc>
                <a:spcPct val="150000"/>
              </a:lnSpc>
              <a:buNone/>
            </a:pPr>
            <a:r>
              <a:rPr lang="en-US" sz="6400"/>
              <a:t>        {</a:t>
            </a:r>
            <a:endParaRPr lang="en-US" sz="6400"/>
          </a:p>
          <a:p>
            <a:pPr marL="0" indent="0">
              <a:lnSpc>
                <a:spcPct val="150000"/>
              </a:lnSpc>
              <a:buNone/>
            </a:pPr>
            <a:r>
              <a:rPr lang="en-US" sz="6400"/>
              <a:t>            printf("%5d",mat3[i][j]);</a:t>
            </a:r>
            <a:endParaRPr lang="en-US" sz="6400"/>
          </a:p>
          <a:p>
            <a:pPr marL="0" indent="0">
              <a:lnSpc>
                <a:spcPct val="150000"/>
              </a:lnSpc>
              <a:buNone/>
            </a:pPr>
            <a:r>
              <a:rPr lang="en-US" sz="6400"/>
              <a:t>        }printf("\n");</a:t>
            </a:r>
            <a:endParaRPr lang="en-US" sz="6400"/>
          </a:p>
          <a:p>
            <a:pPr marL="0" indent="0">
              <a:lnSpc>
                <a:spcPct val="150000"/>
              </a:lnSpc>
              <a:buNone/>
            </a:pPr>
            <a:r>
              <a:rPr lang="en-US" sz="6400"/>
              <a:t>    }</a:t>
            </a:r>
            <a:endParaRPr lang="en-US" sz="6400"/>
          </a:p>
          <a:p>
            <a:pPr marL="0" indent="0">
              <a:lnSpc>
                <a:spcPct val="150000"/>
              </a:lnSpc>
              <a:buNone/>
            </a:pPr>
            <a:r>
              <a:rPr lang="en-US" sz="6400"/>
              <a:t>    return 0;</a:t>
            </a:r>
            <a:endParaRPr lang="en-US" sz="6400"/>
          </a:p>
          <a:p>
            <a:pPr marL="0" indent="0">
              <a:lnSpc>
                <a:spcPct val="150000"/>
              </a:lnSpc>
              <a:buNone/>
            </a:pPr>
            <a:r>
              <a:rPr lang="en-US" sz="6400"/>
              <a:t>}</a:t>
            </a:r>
            <a:endParaRPr lang="en-US" sz="6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1780"/>
            <a:ext cx="10515600" cy="6268085"/>
          </a:xfrm>
        </p:spPr>
        <p:txBody>
          <a:bodyPr>
            <a:normAutofit lnSpcReduction="10000"/>
          </a:bodyPr>
          <a:p>
            <a:pPr marL="0" indent="0">
              <a:buNone/>
            </a:pPr>
            <a:r>
              <a:rPr lang="en-US" b="1">
                <a:latin typeface="Times New Roman" panose="02020603050405020304" charset="0"/>
                <a:cs typeface="Times New Roman" panose="02020603050405020304" charset="0"/>
              </a:rPr>
              <a:t>Output:</a:t>
            </a:r>
            <a:endParaRPr lang="en-US" b="1">
              <a:latin typeface="Times New Roman" panose="02020603050405020304" charset="0"/>
              <a:cs typeface="Times New Roman" panose="02020603050405020304" charset="0"/>
            </a:endParaRPr>
          </a:p>
          <a:p>
            <a:pPr marL="0" indent="0">
              <a:buNone/>
            </a:pPr>
            <a:endParaRPr lang="en-US" sz="24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Enter matrix1 (3 x 3)</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1  2  8</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5  6  7</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3  2  1</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Enter matrix2 (3 x 3)</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2  5  4</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1  5  2</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9  4  7</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The Resultant Matrix</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3    7   12</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6   11    9</a:t>
            </a:r>
            <a:endParaRPr lang="en-US" sz="1600">
              <a:latin typeface="Calibri" panose="020F0502020204030204" charset="0"/>
              <a:cs typeface="Calibri" panose="020F0502020204030204" charset="0"/>
            </a:endParaRPr>
          </a:p>
          <a:p>
            <a:pPr marL="0" indent="0">
              <a:lnSpc>
                <a:spcPct val="150000"/>
              </a:lnSpc>
              <a:buNone/>
            </a:pPr>
            <a:r>
              <a:rPr lang="en-US" sz="1600">
                <a:latin typeface="Calibri" panose="020F0502020204030204" charset="0"/>
                <a:cs typeface="Calibri" panose="020F0502020204030204" charset="0"/>
              </a:rPr>
              <a:t>   12    6    8</a:t>
            </a:r>
            <a:endParaRPr lang="en-US" sz="1600">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1730"/>
          </a:xfrm>
        </p:spPr>
        <p:txBody>
          <a:bodyPr>
            <a:normAutofit lnSpcReduction="20000"/>
          </a:bodyPr>
          <a:p>
            <a:pPr marL="0" indent="0">
              <a:buNone/>
            </a:pPr>
            <a:r>
              <a:rPr lang="en-US" sz="3600" b="1">
                <a:latin typeface="Times New Roman" panose="02020603050405020304" charset="0"/>
                <a:cs typeface="Times New Roman" panose="02020603050405020304" charset="0"/>
              </a:rPr>
              <a:t>Example 4</a:t>
            </a:r>
            <a:endParaRPr lang="en-US" sz="3600" b="1">
              <a:latin typeface="Times New Roman" panose="02020603050405020304" charset="0"/>
              <a:cs typeface="Times New Roman" panose="02020603050405020304" charset="0"/>
            </a:endParaRPr>
          </a:p>
          <a:p>
            <a:pPr marL="0" indent="0">
              <a:buNone/>
            </a:pPr>
            <a:r>
              <a:rPr lang="en-US" sz="2800"/>
              <a:t>Program for Multiplication of Two Matrices</a:t>
            </a:r>
            <a:endParaRPr lang="en-US" sz="2800"/>
          </a:p>
          <a:p>
            <a:pPr marL="0" indent="0">
              <a:buNone/>
            </a:pPr>
            <a:endParaRPr lang="en-US" sz="2400"/>
          </a:p>
          <a:p>
            <a:pPr marL="0" indent="0">
              <a:lnSpc>
                <a:spcPct val="150000"/>
              </a:lnSpc>
              <a:buNone/>
            </a:pPr>
            <a:r>
              <a:rPr lang="en-US" sz="1600"/>
              <a:t>#include &lt;stdio.h&gt;</a:t>
            </a:r>
            <a:endParaRPr lang="en-US" sz="1600"/>
          </a:p>
          <a:p>
            <a:pPr marL="0" indent="0">
              <a:lnSpc>
                <a:spcPct val="150000"/>
              </a:lnSpc>
              <a:buNone/>
            </a:pPr>
            <a:r>
              <a:rPr lang="en-US" sz="1600"/>
              <a:t>#define ROW1 3</a:t>
            </a:r>
            <a:endParaRPr lang="en-US" sz="1600"/>
          </a:p>
          <a:p>
            <a:pPr marL="0" indent="0">
              <a:lnSpc>
                <a:spcPct val="150000"/>
              </a:lnSpc>
              <a:buNone/>
            </a:pPr>
            <a:r>
              <a:rPr lang="en-US" sz="1600"/>
              <a:t>#define COL1 3</a:t>
            </a:r>
            <a:endParaRPr lang="en-US" sz="1600"/>
          </a:p>
          <a:p>
            <a:pPr marL="0" indent="0">
              <a:lnSpc>
                <a:spcPct val="150000"/>
              </a:lnSpc>
              <a:buNone/>
            </a:pPr>
            <a:r>
              <a:rPr lang="en-US" sz="1600"/>
              <a:t>#define ROW2 3</a:t>
            </a:r>
            <a:endParaRPr lang="en-US" sz="1600"/>
          </a:p>
          <a:p>
            <a:pPr marL="0" indent="0">
              <a:lnSpc>
                <a:spcPct val="150000"/>
              </a:lnSpc>
              <a:buNone/>
            </a:pPr>
            <a:r>
              <a:rPr lang="en-US" sz="1600"/>
              <a:t>#define COL2 3</a:t>
            </a:r>
            <a:endParaRPr lang="en-US" sz="1600"/>
          </a:p>
          <a:p>
            <a:pPr marL="0" indent="0">
              <a:lnSpc>
                <a:spcPct val="150000"/>
              </a:lnSpc>
              <a:buNone/>
            </a:pPr>
            <a:endParaRPr lang="en-US" sz="1600"/>
          </a:p>
          <a:p>
            <a:pPr marL="0" indent="0">
              <a:lnSpc>
                <a:spcPct val="150000"/>
              </a:lnSpc>
              <a:buNone/>
            </a:pPr>
            <a:r>
              <a:rPr lang="en-US" sz="1600"/>
              <a:t>int main() {</a:t>
            </a:r>
            <a:endParaRPr lang="en-US" sz="1600"/>
          </a:p>
          <a:p>
            <a:pPr marL="0" indent="0">
              <a:lnSpc>
                <a:spcPct val="150000"/>
              </a:lnSpc>
              <a:buNone/>
            </a:pPr>
            <a:r>
              <a:rPr lang="en-US" sz="1600"/>
              <a:t>    int mat1[ROW1][COL1],mat2[ROW2][COL2],mat3[ROW1][COL2];</a:t>
            </a:r>
            <a:endParaRPr lang="en-US" sz="1600"/>
          </a:p>
          <a:p>
            <a:pPr marL="0" indent="0">
              <a:lnSpc>
                <a:spcPct val="150000"/>
              </a:lnSpc>
              <a:buNone/>
            </a:pPr>
            <a:r>
              <a:rPr lang="en-US" sz="1600"/>
              <a:t>    int i,j,k;</a:t>
            </a:r>
            <a:endParaRPr lang="en-US" sz="1600"/>
          </a:p>
          <a:p>
            <a:pPr marL="0" indent="0">
              <a:lnSpc>
                <a:spcPct val="150000"/>
              </a:lnSpc>
              <a:buNone/>
            </a:pPr>
            <a:r>
              <a:rPr lang="en-US" sz="1600"/>
              <a:t>    printf("Enter matrix1 (%d x %d)\n",ROW1,COL1);</a:t>
            </a:r>
            <a:endParaRPr lang="en-US" sz="1600"/>
          </a:p>
          <a:p>
            <a:pPr marL="0" indent="0">
              <a:buNone/>
            </a:pPr>
            <a:r>
              <a:rPr lang="en-US" sz="1600"/>
              <a:t>   </a:t>
            </a:r>
            <a:endParaRPr 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3190"/>
            <a:ext cx="10515600" cy="6609715"/>
          </a:xfrm>
        </p:spPr>
        <p:txBody>
          <a:bodyPr>
            <a:normAutofit fontScale="90000"/>
          </a:bodyPr>
          <a:p>
            <a:pPr marL="0" indent="0">
              <a:lnSpc>
                <a:spcPct val="150000"/>
              </a:lnSpc>
              <a:buNone/>
            </a:pPr>
            <a:r>
              <a:rPr lang="en-US">
                <a:sym typeface="+mn-ea"/>
              </a:rPr>
              <a:t>   </a:t>
            </a:r>
            <a:r>
              <a:rPr lang="en-US" sz="1780">
                <a:sym typeface="+mn-ea"/>
              </a:rPr>
              <a:t> for(i=0;i&lt;ROW1;i++)</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for(j=0;j&lt;COL1;j++)</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scanf("%d",&amp;mat1[i][j]);</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sym typeface="+mn-ea"/>
              </a:rPr>
              <a:t>    }</a:t>
            </a:r>
            <a:endParaRPr lang="en-US" sz="1780"/>
          </a:p>
          <a:p>
            <a:pPr marL="0" indent="0">
              <a:lnSpc>
                <a:spcPct val="150000"/>
              </a:lnSpc>
              <a:buNone/>
            </a:pPr>
            <a:r>
              <a:rPr lang="en-US" sz="1780"/>
              <a:t>    printf("Enter matrix2 (%d x %d)\n",ROW2,COL2);</a:t>
            </a:r>
            <a:endParaRPr lang="en-US" sz="1780"/>
          </a:p>
          <a:p>
            <a:pPr marL="0" indent="0">
              <a:lnSpc>
                <a:spcPct val="150000"/>
              </a:lnSpc>
              <a:buNone/>
            </a:pPr>
            <a:r>
              <a:rPr lang="en-US" sz="1780"/>
              <a:t>    for(i=0;i&lt;ROW2;i++)</a:t>
            </a:r>
            <a:endParaRPr lang="en-US" sz="1780"/>
          </a:p>
          <a:p>
            <a:pPr marL="0" indent="0">
              <a:lnSpc>
                <a:spcPct val="150000"/>
              </a:lnSpc>
              <a:buNone/>
            </a:pPr>
            <a:r>
              <a:rPr lang="en-US" sz="1780"/>
              <a:t>    {</a:t>
            </a:r>
            <a:endParaRPr lang="en-US" sz="1780"/>
          </a:p>
          <a:p>
            <a:pPr marL="0" indent="0">
              <a:lnSpc>
                <a:spcPct val="150000"/>
              </a:lnSpc>
              <a:buNone/>
            </a:pPr>
            <a:r>
              <a:rPr lang="en-US" sz="1780"/>
              <a:t>        for(j=0;j&lt;COL2;j++)</a:t>
            </a:r>
            <a:endParaRPr lang="en-US" sz="1780"/>
          </a:p>
          <a:p>
            <a:pPr marL="0" indent="0">
              <a:lnSpc>
                <a:spcPct val="150000"/>
              </a:lnSpc>
              <a:buNone/>
            </a:pPr>
            <a:r>
              <a:rPr lang="en-US" sz="1780"/>
              <a:t>        {</a:t>
            </a:r>
            <a:endParaRPr lang="en-US" sz="1780"/>
          </a:p>
          <a:p>
            <a:pPr marL="0" indent="0">
              <a:lnSpc>
                <a:spcPct val="150000"/>
              </a:lnSpc>
              <a:buNone/>
            </a:pPr>
            <a:r>
              <a:rPr lang="en-US" sz="1780"/>
              <a:t>            scanf("%d",&amp;mat2[i][j]);</a:t>
            </a:r>
            <a:endParaRPr lang="en-US" sz="1780"/>
          </a:p>
          <a:p>
            <a:pPr marL="0" indent="0">
              <a:lnSpc>
                <a:spcPct val="150000"/>
              </a:lnSpc>
              <a:buNone/>
            </a:pPr>
            <a:r>
              <a:rPr lang="en-US" sz="1780"/>
              <a:t>        }</a:t>
            </a:r>
            <a:endParaRPr lang="en-US" sz="1780"/>
          </a:p>
          <a:p>
            <a:pPr marL="0" indent="0">
              <a:lnSpc>
                <a:spcPct val="150000"/>
              </a:lnSpc>
              <a:buNone/>
            </a:pPr>
            <a:r>
              <a:rPr lang="en-US" sz="1780"/>
              <a:t>    }</a:t>
            </a:r>
            <a:endParaRPr lang="en-US" sz="178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328410"/>
          </a:xfrm>
        </p:spPr>
        <p:txBody>
          <a:bodyPr/>
          <a:p>
            <a:pPr marL="0" indent="0">
              <a:lnSpc>
                <a:spcPct val="150000"/>
              </a:lnSpc>
              <a:buNone/>
            </a:pPr>
            <a:r>
              <a:rPr lang="en-US" sz="1600"/>
              <a:t>/*Multiplication*/</a:t>
            </a:r>
            <a:endParaRPr lang="en-US" sz="1600"/>
          </a:p>
          <a:p>
            <a:pPr marL="0" indent="0">
              <a:lnSpc>
                <a:spcPct val="150000"/>
              </a:lnSpc>
              <a:buNone/>
            </a:pPr>
            <a:r>
              <a:rPr lang="en-US" sz="1600"/>
              <a:t>    for(i=0;i&lt;ROW1;i++)</a:t>
            </a:r>
            <a:endParaRPr lang="en-US" sz="1600"/>
          </a:p>
          <a:p>
            <a:pPr marL="0" indent="0">
              <a:lnSpc>
                <a:spcPct val="150000"/>
              </a:lnSpc>
              <a:buNone/>
            </a:pPr>
            <a:r>
              <a:rPr lang="en-US" sz="1600"/>
              <a:t>    {</a:t>
            </a:r>
            <a:endParaRPr lang="en-US" sz="1600"/>
          </a:p>
          <a:p>
            <a:pPr marL="0" indent="0">
              <a:lnSpc>
                <a:spcPct val="150000"/>
              </a:lnSpc>
              <a:buNone/>
            </a:pPr>
            <a:r>
              <a:rPr lang="en-US" sz="1600"/>
              <a:t>        for(j=0;j&lt;COL2;j++)</a:t>
            </a:r>
            <a:endParaRPr lang="en-US" sz="1600"/>
          </a:p>
          <a:p>
            <a:pPr marL="0" indent="0">
              <a:lnSpc>
                <a:spcPct val="150000"/>
              </a:lnSpc>
              <a:buNone/>
            </a:pPr>
            <a:r>
              <a:rPr lang="en-US" sz="1600"/>
              <a:t>        {</a:t>
            </a:r>
            <a:endParaRPr lang="en-US" sz="1600"/>
          </a:p>
          <a:p>
            <a:pPr marL="0" indent="0">
              <a:lnSpc>
                <a:spcPct val="150000"/>
              </a:lnSpc>
              <a:buNone/>
            </a:pPr>
            <a:r>
              <a:rPr lang="en-US" sz="1600"/>
              <a:t>            mat3[i][j]=0;</a:t>
            </a:r>
            <a:endParaRPr lang="en-US" sz="1600"/>
          </a:p>
          <a:p>
            <a:pPr marL="0" indent="0">
              <a:lnSpc>
                <a:spcPct val="150000"/>
              </a:lnSpc>
              <a:buNone/>
            </a:pPr>
            <a:r>
              <a:rPr lang="en-US" sz="1600"/>
              <a:t>            for(k=0;k&lt;ROW1;k++)</a:t>
            </a:r>
            <a:endParaRPr lang="en-US" sz="1600"/>
          </a:p>
          <a:p>
            <a:pPr marL="0" indent="0">
              <a:lnSpc>
                <a:spcPct val="150000"/>
              </a:lnSpc>
              <a:buNone/>
            </a:pPr>
            <a:r>
              <a:rPr lang="en-US" sz="1600"/>
              <a:t>            mat3[i][j]+=mat1[i][j]*mat2[i][j];</a:t>
            </a:r>
            <a:endParaRPr lang="en-US" sz="1600"/>
          </a:p>
          <a:p>
            <a:pPr marL="0" indent="0">
              <a:lnSpc>
                <a:spcPct val="150000"/>
              </a:lnSpc>
              <a:buNone/>
            </a:pPr>
            <a:r>
              <a:rPr lang="en-US" sz="1600"/>
              <a:t>        }</a:t>
            </a:r>
            <a:endParaRPr lang="en-US" sz="1600"/>
          </a:p>
          <a:p>
            <a:pPr marL="0" indent="0">
              <a:lnSpc>
                <a:spcPct val="150000"/>
              </a:lnSpc>
              <a:buNone/>
            </a:pPr>
            <a:r>
              <a:rPr lang="en-US" sz="1600"/>
              <a:t>    }</a:t>
            </a:r>
            <a:endParaRPr lang="en-US" sz="1600"/>
          </a:p>
          <a:p>
            <a:pPr marL="0" indent="0">
              <a:lnSpc>
                <a:spcPct val="150000"/>
              </a:lnSpc>
              <a:buNone/>
            </a:pPr>
            <a:r>
              <a:rPr lang="en-US" sz="1600"/>
              <a:t>    printf("The Resultant Matrix\n");</a:t>
            </a:r>
            <a:endParaRPr lang="en-US" sz="1600"/>
          </a:p>
          <a:p>
            <a:pPr marL="0" indent="0">
              <a:lnSpc>
                <a:spcPct val="150000"/>
              </a:lnSpc>
              <a:buNone/>
            </a:pPr>
            <a:r>
              <a:rPr lang="en-US" sz="1600"/>
              <a:t>    for(i=0;i&lt;ROW1;i++)</a:t>
            </a:r>
            <a:endParaRPr lang="en-US" sz="1600"/>
          </a:p>
          <a:p>
            <a:pPr marL="0" indent="0">
              <a:lnSpc>
                <a:spcPct val="150000"/>
              </a:lnSpc>
              <a:buNone/>
            </a:pPr>
            <a:r>
              <a:rPr lang="en-US" sz="1600"/>
              <a:t>    {</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190615"/>
          </a:xfrm>
        </p:spPr>
        <p:txBody>
          <a:bodyPr/>
          <a:p>
            <a:pPr marL="0" indent="0">
              <a:buNone/>
            </a:pPr>
            <a:r>
              <a:rPr lang="en-US" sz="3600" b="1">
                <a:latin typeface="Times New Roman" panose="02020603050405020304" charset="0"/>
                <a:cs typeface="Times New Roman" panose="02020603050405020304" charset="0"/>
              </a:rPr>
              <a:t>ARRAY</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An Array is a data structure containing a number of data values all of which are same type.Data structure is a format for organizing and storing data.</a:t>
            </a:r>
            <a:endParaRPr lang="en-US" sz="1600"/>
          </a:p>
          <a:p>
            <a:pPr marL="0" indent="0">
              <a:lnSpc>
                <a:spcPct val="150000"/>
              </a:lnSpc>
              <a:buNone/>
            </a:pPr>
            <a:endParaRPr lang="en-US" sz="1600"/>
          </a:p>
          <a:p>
            <a:pPr marL="0" indent="0">
              <a:lnSpc>
                <a:spcPct val="150000"/>
              </a:lnSpc>
              <a:buNone/>
            </a:pPr>
            <a:r>
              <a:rPr lang="en-US" sz="1600"/>
              <a:t>Array is data structure which you can visualize as follows:</a:t>
            </a:r>
            <a:endParaRPr lang="en-US" sz="1600"/>
          </a:p>
          <a:p>
            <a:pPr marL="0" indent="0">
              <a:lnSpc>
                <a:spcPct val="150000"/>
              </a:lnSpc>
              <a:buNone/>
            </a:pPr>
            <a:endParaRPr lang="en-US" sz="1600"/>
          </a:p>
          <a:p>
            <a:pPr marL="0" indent="0">
              <a:buNone/>
            </a:pPr>
            <a:endParaRPr lang="en-US" sz="1600"/>
          </a:p>
          <a:p>
            <a:pPr marL="0" indent="0">
              <a:lnSpc>
                <a:spcPct val="150000"/>
              </a:lnSpc>
              <a:buNone/>
            </a:pPr>
            <a:endParaRPr lang="en-US" sz="1600"/>
          </a:p>
          <a:p>
            <a:pPr marL="0" indent="0">
              <a:lnSpc>
                <a:spcPct val="150000"/>
              </a:lnSpc>
              <a:buNone/>
            </a:pPr>
            <a:r>
              <a:rPr lang="en-US" sz="1600"/>
              <a:t>imagine an array as a large chunk of memory divided into smaller block of memory and each block is capable of storing a data value of some type.</a:t>
            </a:r>
            <a:endParaRPr lang="en-US" sz="1600"/>
          </a:p>
        </p:txBody>
      </p:sp>
      <p:graphicFrame>
        <p:nvGraphicFramePr>
          <p:cNvPr id="6" name="Table 5"/>
          <p:cNvGraphicFramePr/>
          <p:nvPr/>
        </p:nvGraphicFramePr>
        <p:xfrm>
          <a:off x="1423670" y="3208655"/>
          <a:ext cx="8529320" cy="440690"/>
        </p:xfrm>
        <a:graphic>
          <a:graphicData uri="http://schemas.openxmlformats.org/drawingml/2006/table">
            <a:tbl>
              <a:tblPr firstRow="1" bandRow="1">
                <a:tableStyleId>{5C22544A-7EE6-4342-B048-85BDC9FD1C3A}</a:tableStyleId>
              </a:tblPr>
              <a:tblGrid>
                <a:gridCol w="1066165"/>
                <a:gridCol w="1066165"/>
                <a:gridCol w="1066165"/>
                <a:gridCol w="1066165"/>
                <a:gridCol w="1066165"/>
                <a:gridCol w="1066165"/>
                <a:gridCol w="1066165"/>
                <a:gridCol w="1066165"/>
              </a:tblGrid>
              <a:tr h="44069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192520"/>
          </a:xfrm>
        </p:spPr>
        <p:txBody>
          <a:bodyPr/>
          <a:p>
            <a:pPr marL="0" indent="0">
              <a:lnSpc>
                <a:spcPct val="150000"/>
              </a:lnSpc>
              <a:buNone/>
            </a:pPr>
            <a:r>
              <a:rPr lang="en-US" sz="2400"/>
              <a:t>   </a:t>
            </a:r>
            <a:r>
              <a:rPr lang="en-US" sz="1600"/>
              <a:t>for(j=0;j&lt;COL2;j++)</a:t>
            </a:r>
            <a:endParaRPr lang="en-US" sz="1600"/>
          </a:p>
          <a:p>
            <a:pPr marL="0" indent="0">
              <a:lnSpc>
                <a:spcPct val="150000"/>
              </a:lnSpc>
              <a:buNone/>
            </a:pPr>
            <a:r>
              <a:rPr lang="en-US" sz="1600"/>
              <a:t>        {</a:t>
            </a:r>
            <a:endParaRPr lang="en-US" sz="1600"/>
          </a:p>
          <a:p>
            <a:pPr marL="0" indent="0">
              <a:lnSpc>
                <a:spcPct val="150000"/>
              </a:lnSpc>
              <a:buNone/>
            </a:pPr>
            <a:r>
              <a:rPr lang="en-US" sz="1600"/>
              <a:t>            printf("%5d",mat3[i][j]);</a:t>
            </a:r>
            <a:endParaRPr lang="en-US" sz="1600"/>
          </a:p>
          <a:p>
            <a:pPr marL="0" indent="0">
              <a:lnSpc>
                <a:spcPct val="150000"/>
              </a:lnSpc>
              <a:buNone/>
            </a:pPr>
            <a:r>
              <a:rPr lang="en-US" sz="1600"/>
              <a:t>        }printf("\n");</a:t>
            </a:r>
            <a:endParaRPr lang="en-US" sz="1600"/>
          </a:p>
          <a:p>
            <a:pPr marL="0" indent="0">
              <a:lnSpc>
                <a:spcPct val="150000"/>
              </a:lnSpc>
              <a:buNone/>
            </a:pPr>
            <a:r>
              <a:rPr lang="en-US" sz="1600"/>
              <a:t>    }</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a:p>
            <a:pPr marL="0" indent="0">
              <a:lnSpc>
                <a:spcPct val="150000"/>
              </a:lnSpc>
              <a:buNone/>
            </a:pP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230"/>
            <a:ext cx="10515600" cy="6148070"/>
          </a:xfrm>
        </p:spPr>
        <p:txBody>
          <a:bodyPr>
            <a:normAutofit lnSpcReduction="20000"/>
          </a:bodyPr>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Enter matrix1 (3 x 3)</a:t>
            </a:r>
            <a:endParaRPr lang="en-US" sz="1600"/>
          </a:p>
          <a:p>
            <a:pPr marL="0" indent="0">
              <a:lnSpc>
                <a:spcPct val="150000"/>
              </a:lnSpc>
              <a:buNone/>
            </a:pPr>
            <a:r>
              <a:rPr lang="en-US" sz="1600"/>
              <a:t>1 2 3</a:t>
            </a:r>
            <a:endParaRPr lang="en-US" sz="1600"/>
          </a:p>
          <a:p>
            <a:pPr marL="0" indent="0">
              <a:lnSpc>
                <a:spcPct val="150000"/>
              </a:lnSpc>
              <a:buNone/>
            </a:pPr>
            <a:r>
              <a:rPr lang="en-US" sz="1600"/>
              <a:t>3 1 2</a:t>
            </a:r>
            <a:endParaRPr lang="en-US" sz="1600"/>
          </a:p>
          <a:p>
            <a:pPr marL="0" indent="0">
              <a:lnSpc>
                <a:spcPct val="150000"/>
              </a:lnSpc>
              <a:buNone/>
            </a:pPr>
            <a:r>
              <a:rPr lang="en-US" sz="1600"/>
              <a:t>1 2 1</a:t>
            </a:r>
            <a:endParaRPr lang="en-US" sz="1600"/>
          </a:p>
          <a:p>
            <a:pPr marL="0" indent="0">
              <a:lnSpc>
                <a:spcPct val="150000"/>
              </a:lnSpc>
              <a:buNone/>
            </a:pPr>
            <a:r>
              <a:rPr lang="en-US" sz="1600"/>
              <a:t>Enter matrix2 (3 x 3)</a:t>
            </a:r>
            <a:endParaRPr lang="en-US" sz="1600"/>
          </a:p>
          <a:p>
            <a:pPr marL="0" indent="0">
              <a:lnSpc>
                <a:spcPct val="150000"/>
              </a:lnSpc>
              <a:buNone/>
            </a:pPr>
            <a:r>
              <a:rPr lang="en-US" sz="1600"/>
              <a:t>1 2 3</a:t>
            </a:r>
            <a:endParaRPr lang="en-US" sz="1600"/>
          </a:p>
          <a:p>
            <a:pPr marL="0" indent="0">
              <a:lnSpc>
                <a:spcPct val="150000"/>
              </a:lnSpc>
              <a:buNone/>
            </a:pPr>
            <a:r>
              <a:rPr lang="en-US" sz="1600"/>
              <a:t>3 1 2</a:t>
            </a:r>
            <a:endParaRPr lang="en-US" sz="1600"/>
          </a:p>
          <a:p>
            <a:pPr marL="0" indent="0">
              <a:lnSpc>
                <a:spcPct val="150000"/>
              </a:lnSpc>
              <a:buNone/>
            </a:pPr>
            <a:r>
              <a:rPr lang="en-US" sz="1600"/>
              <a:t>1 2 1</a:t>
            </a:r>
            <a:endParaRPr lang="en-US" sz="1600"/>
          </a:p>
          <a:p>
            <a:pPr marL="0" indent="0">
              <a:lnSpc>
                <a:spcPct val="150000"/>
              </a:lnSpc>
              <a:buNone/>
            </a:pPr>
            <a:r>
              <a:rPr lang="en-US" sz="1600"/>
              <a:t>The Resultant Matrix</a:t>
            </a:r>
            <a:endParaRPr lang="en-US" sz="1600"/>
          </a:p>
          <a:p>
            <a:pPr marL="0" indent="0">
              <a:lnSpc>
                <a:spcPct val="150000"/>
              </a:lnSpc>
              <a:buNone/>
            </a:pPr>
            <a:r>
              <a:rPr lang="en-US" sz="1600"/>
              <a:t>    3   12   27</a:t>
            </a:r>
            <a:endParaRPr lang="en-US" sz="1600"/>
          </a:p>
          <a:p>
            <a:pPr marL="0" indent="0">
              <a:lnSpc>
                <a:spcPct val="150000"/>
              </a:lnSpc>
              <a:buNone/>
            </a:pPr>
            <a:r>
              <a:rPr lang="en-US" sz="1600"/>
              <a:t>   27    3   12</a:t>
            </a:r>
            <a:endParaRPr lang="en-US" sz="1600"/>
          </a:p>
          <a:p>
            <a:pPr marL="0" indent="0">
              <a:lnSpc>
                <a:spcPct val="150000"/>
              </a:lnSpc>
              <a:buNone/>
            </a:pPr>
            <a:r>
              <a:rPr lang="en-US" sz="1600"/>
              <a:t>    3   12    3</a:t>
            </a: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250940"/>
          </a:xfrm>
        </p:spPr>
        <p:txBody>
          <a:bodyPr/>
          <a:p>
            <a:pPr marL="0" indent="0">
              <a:buNone/>
            </a:pPr>
            <a:r>
              <a:rPr lang="en-US" sz="3600" b="1">
                <a:latin typeface="Times New Roman" panose="02020603050405020304" charset="0"/>
                <a:cs typeface="Times New Roman" panose="02020603050405020304" charset="0"/>
              </a:rPr>
              <a:t>ARRAYS WITH MORE THAN TWO DIMENSIONS</a:t>
            </a:r>
            <a:endParaRPr lang="en-US" sz="3600" b="1">
              <a:latin typeface="Times New Roman" panose="02020603050405020304" charset="0"/>
              <a:cs typeface="Times New Roman" panose="02020603050405020304" charset="0"/>
            </a:endParaRPr>
          </a:p>
          <a:p>
            <a:pPr marL="0" indent="0">
              <a:lnSpc>
                <a:spcPct val="150000"/>
              </a:lnSpc>
              <a:buNone/>
            </a:pPr>
            <a:r>
              <a:rPr lang="en-US">
                <a:latin typeface="Calibri" panose="020F0502020204030204" charset="0"/>
                <a:cs typeface="Calibri" panose="020F0502020204030204" charset="0"/>
              </a:rPr>
              <a:t>     </a:t>
            </a:r>
            <a:r>
              <a:rPr lang="en-US" sz="1600">
                <a:latin typeface="Arial" panose="020B0604020202020204" pitchFamily="34" charset="0"/>
                <a:cs typeface="Arial" panose="020B0604020202020204" pitchFamily="34" charset="0"/>
              </a:rPr>
              <a:t>We will just give a brief verview of 3-D arrays. We can think of a 3-D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array as an array of 2-D arrays. </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For example if we have an array-</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int arr[2][3][3];</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We can think of this as an arrya which consists of two 2-D arrays whereeach of those 2-D arrays has 4 rows and 3 columns.</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[0][0]   [0][1]   [0][2]                         [0][0]   [0][1]   [0][2]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[0]     [1][0]   [1][1]   [1][2]               [1]     [1][0]   [1][1]   [1][2]</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[2][0]   [2][1]   [2][2]                         [2][0]   [2][1]   [2][2]</a:t>
            </a:r>
            <a:endParaRPr lang="en-US" sz="1600">
              <a:latin typeface="Arial" panose="020B0604020202020204" pitchFamily="34" charset="0"/>
              <a:cs typeface="Arial" panose="020B0604020202020204" pitchFamily="34" charset="0"/>
            </a:endParaRPr>
          </a:p>
          <a:p>
            <a:pPr marL="0" indent="0">
              <a:lnSpc>
                <a:spcPct val="150000"/>
              </a:lnSpc>
              <a:buNone/>
            </a:pP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66815"/>
          </a:xfrm>
        </p:spPr>
        <p:txBody>
          <a:bodyPr/>
          <a:p>
            <a:pPr marL="0" indent="0">
              <a:buNone/>
            </a:pPr>
            <a:endParaRPr lang="en-US"/>
          </a:p>
          <a:p>
            <a:pPr marL="0" indent="0">
              <a:lnSpc>
                <a:spcPct val="150000"/>
              </a:lnSpc>
              <a:buNone/>
            </a:pPr>
            <a:r>
              <a:rPr lang="en-US" sz="1800"/>
              <a:t>The individual elements are-</a:t>
            </a:r>
            <a:endParaRPr lang="en-US" sz="1800"/>
          </a:p>
          <a:p>
            <a:pPr marL="0" indent="0">
              <a:lnSpc>
                <a:spcPct val="150000"/>
              </a:lnSpc>
              <a:buNone/>
            </a:pPr>
            <a:r>
              <a:rPr lang="en-US" sz="1800"/>
              <a:t>arr[0][0][0], arr[0][0][1], arr[0][0][2], arr[0][1][0]........arr[0][2][2]</a:t>
            </a:r>
            <a:endParaRPr lang="en-US" sz="1800"/>
          </a:p>
          <a:p>
            <a:pPr marL="0" indent="0">
              <a:lnSpc>
                <a:spcPct val="150000"/>
              </a:lnSpc>
              <a:buNone/>
            </a:pPr>
            <a:r>
              <a:rPr lang="en-US" sz="1800"/>
              <a:t>arr[1][0][0], arr[1][0][1], arr[1][0][2], arr[1][1][0]........arr[1][2][2]</a:t>
            </a:r>
            <a:endParaRPr lang="en-US" sz="1800"/>
          </a:p>
          <a:p>
            <a:pPr marL="0" indent="0">
              <a:lnSpc>
                <a:spcPct val="150000"/>
              </a:lnSpc>
              <a:buNone/>
            </a:pPr>
            <a:endParaRPr lang="en-US" sz="1800"/>
          </a:p>
          <a:p>
            <a:pPr marL="0" indent="0">
              <a:lnSpc>
                <a:spcPct val="150000"/>
              </a:lnSpc>
              <a:buNone/>
            </a:pPr>
            <a:r>
              <a:rPr lang="en-US" sz="1800"/>
              <a:t>Total number of elements in the above 3-D array are-</a:t>
            </a:r>
            <a:endParaRPr lang="en-US" sz="1800"/>
          </a:p>
          <a:p>
            <a:pPr marL="0" indent="0">
              <a:lnSpc>
                <a:spcPct val="150000"/>
              </a:lnSpc>
              <a:buNone/>
            </a:pPr>
            <a:r>
              <a:rPr lang="en-US" sz="1800"/>
              <a:t>                                 =2*3*3</a:t>
            </a:r>
            <a:endParaRPr lang="en-US" sz="1800"/>
          </a:p>
          <a:p>
            <a:pPr marL="0" indent="0">
              <a:lnSpc>
                <a:spcPct val="150000"/>
              </a:lnSpc>
              <a:buNone/>
            </a:pPr>
            <a:r>
              <a:rPr lang="en-US" sz="1800"/>
              <a:t>                                 =18</a:t>
            </a:r>
            <a:endParaRPr lang="en-US" sz="1800"/>
          </a:p>
          <a:p>
            <a:pPr marL="0" indent="0">
              <a:lnSpc>
                <a:spcPct val="150000"/>
              </a:lnSpc>
              <a:buNone/>
            </a:pPr>
            <a:endParaRPr lang="en-US" sz="1800"/>
          </a:p>
          <a:p>
            <a:pPr marL="0" indent="0">
              <a:lnSpc>
                <a:spcPct val="150000"/>
              </a:lnSpc>
              <a:buNone/>
            </a:pPr>
            <a:r>
              <a:rPr lang="en-US" sz="1800"/>
              <a:t>Remember that the rule of initializtion of multidimensional arrays is that the last subscripts varies most frequently and the first subscript varies least frequently. </a:t>
            </a:r>
            <a:endParaRPr 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105"/>
            <a:ext cx="10515600" cy="625221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Multidimenional Array and functions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800"/>
              <a:t>Multidimensional arrays can also be passed to functions like 1-D arrays. When passing multidimensional arrays the first dimension may be omitted but all other dimensions have to be specified in the function defintion. </a:t>
            </a:r>
            <a:endParaRPr lang="en-US" sz="1800"/>
          </a:p>
          <a:p>
            <a:pPr marL="0" indent="0">
              <a:lnSpc>
                <a:spcPct val="150000"/>
              </a:lnSpc>
              <a:buNone/>
            </a:pPr>
            <a:r>
              <a:rPr lang="en-US" sz="1800"/>
              <a:t>      For example it would be invalid to write a function like this-</a:t>
            </a:r>
            <a:br>
              <a:rPr lang="en-US" sz="1800"/>
            </a:br>
            <a:endParaRPr lang="en-US" sz="1800"/>
          </a:p>
          <a:p>
            <a:pPr marL="0" indent="0">
              <a:lnSpc>
                <a:spcPct val="150000"/>
              </a:lnSpc>
              <a:buNone/>
            </a:pPr>
            <a:r>
              <a:rPr lang="en-US" sz="1800"/>
              <a:t>func(int a[], int b[][], int c[][])  /*Invalid*/</a:t>
            </a:r>
            <a:endParaRPr lang="en-US" sz="1800"/>
          </a:p>
          <a:p>
            <a:pPr marL="0" indent="0">
              <a:lnSpc>
                <a:spcPct val="150000"/>
              </a:lnSpc>
              <a:buNone/>
            </a:pPr>
            <a:r>
              <a:rPr lang="en-US" sz="1800"/>
              <a:t>{</a:t>
            </a:r>
            <a:endParaRPr lang="en-US" sz="1800"/>
          </a:p>
          <a:p>
            <a:pPr marL="0" indent="0">
              <a:lnSpc>
                <a:spcPct val="150000"/>
              </a:lnSpc>
              <a:buNone/>
            </a:pPr>
            <a:r>
              <a:rPr lang="en-US" sz="1800"/>
              <a:t>   ......</a:t>
            </a:r>
            <a:endParaRPr lang="en-US" sz="1800"/>
          </a:p>
          <a:p>
            <a:pPr marL="0" indent="0">
              <a:lnSpc>
                <a:spcPct val="150000"/>
              </a:lnSpc>
              <a:buNone/>
            </a:pPr>
            <a:r>
              <a:rPr lang="en-US" sz="1800"/>
              <a:t>}</a:t>
            </a:r>
            <a:endParaRPr lang="en-US" sz="1800"/>
          </a:p>
          <a:p>
            <a:pPr marL="0" indent="0">
              <a:lnSpc>
                <a:spcPct val="150000"/>
              </a:lnSpc>
              <a:buNone/>
            </a:pPr>
            <a:r>
              <a:rPr lang="en-US" sz="1800">
                <a:sym typeface="+mn-ea"/>
              </a:rPr>
              <a:t>In arrays be and c we can’t omit all the dimesnions. The correct form is</a:t>
            </a:r>
            <a:endParaRPr lang="en-US" sz="1800"/>
          </a:p>
          <a:p>
            <a:pPr marL="0" indent="0">
              <a:lnSpc>
                <a:spcPct val="150000"/>
              </a:lnSpc>
              <a:buNone/>
            </a:pPr>
            <a:r>
              <a:rPr lang="en-US" sz="1800"/>
              <a:t>func(int a[], int b[][2], int c[][2][3])  /*Valid</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lnSpc>
                <a:spcPct val="150000"/>
              </a:lnSpc>
              <a:buNone/>
            </a:pPr>
            <a:r>
              <a:rPr lang="en-US" sz="1800"/>
              <a:t>  }</a:t>
            </a:r>
            <a:endParaRPr lang="en-US" sz="1800"/>
          </a:p>
          <a:p>
            <a:pPr marL="0" indent="0">
              <a:buNone/>
            </a:pPr>
            <a:r>
              <a:rPr lang="en-US" sz="2800"/>
              <a:t>   </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51130"/>
            <a:ext cx="10515600" cy="6583045"/>
          </a:xfrm>
        </p:spPr>
        <p:txBody>
          <a:bodyPr>
            <a:normAutofit lnSpcReduction="20000"/>
          </a:bodyPr>
          <a:p>
            <a:pPr marL="0" indent="0">
              <a:lnSpc>
                <a:spcPct val="150000"/>
              </a:lnSpc>
              <a:buNone/>
            </a:pPr>
            <a:r>
              <a:rPr lang="en-US" sz="1600">
                <a:latin typeface="Times New Roman" panose="02020603050405020304" charset="0"/>
                <a:cs typeface="Times New Roman" panose="02020603050405020304" charset="0"/>
              </a:rPr>
              <a:t>Strings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Defintion of String</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Constant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Variables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String Library functions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strlen()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strcmp()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strcpy()</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String Pointers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Array of Strings or Two Dimensional Array of Characters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Array of Pointers to Strings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String Library Functions</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strncpy()</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strncat()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strncmp()</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strchr() and strrchr()</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223000"/>
          </a:xfrm>
        </p:spPr>
        <p:txBody>
          <a:bodyPr/>
          <a:p>
            <a:pPr marL="0" indent="0">
              <a:buNone/>
            </a:pPr>
            <a:r>
              <a:rPr lang="en-US" sz="3600" b="1">
                <a:latin typeface="Times New Roman" panose="02020603050405020304" charset="0"/>
                <a:cs typeface="Times New Roman" panose="02020603050405020304" charset="0"/>
              </a:rPr>
              <a:t>STRINGS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 There is no seperate data tupe for strings in C, they are treated as arrays of type char. A character array is a string if it ends with a null character (‘\0’). This null charactrer is an escape sequence with ASCII value 0, and is different from the ASCII character ‘0’. Strings are generally used to store and manipulate data in text form like words or sentences.</a:t>
            </a:r>
            <a:endParaRPr lang="en-US" sz="1600"/>
          </a:p>
          <a:p>
            <a:pPr marL="0" indent="0">
              <a:buNone/>
            </a:pPr>
            <a:endParaRPr lang="en-US" sz="1600"/>
          </a:p>
          <a:p>
            <a:pPr marL="0" indent="0">
              <a:buNone/>
            </a:pPr>
            <a:r>
              <a:rPr lang="en-US" sz="3600" b="1">
                <a:latin typeface="Times New Roman" panose="02020603050405020304" charset="0"/>
                <a:cs typeface="Times New Roman" panose="02020603050405020304" charset="0"/>
              </a:rPr>
              <a:t>STRING CONSTANT</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A string constant is a sequence of charcters enclosed in double quotes and is also called a literal. The double quotes are not a part of the string. Some examples of string constants are-</a:t>
            </a:r>
            <a:endParaRPr lang="en-US" sz="1600"/>
          </a:p>
          <a:p>
            <a:pPr marL="0" indent="0">
              <a:lnSpc>
                <a:spcPct val="150000"/>
              </a:lnSpc>
              <a:buNone/>
            </a:pPr>
            <a:r>
              <a:rPr lang="en-US" sz="1600"/>
              <a:t>“V”</a:t>
            </a:r>
            <a:endParaRPr lang="en-US" sz="1600"/>
          </a:p>
          <a:p>
            <a:pPr marL="0" indent="0">
              <a:lnSpc>
                <a:spcPct val="150000"/>
              </a:lnSpc>
              <a:buNone/>
            </a:pPr>
            <a:r>
              <a:rPr lang="en-US" sz="1600"/>
              <a:t>“Taj Mahal”</a:t>
            </a:r>
            <a:endParaRPr lang="en-US" sz="1600"/>
          </a:p>
          <a:p>
            <a:pPr marL="0" indent="0">
              <a:buNone/>
            </a:pPr>
            <a:endParaRPr 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655"/>
            <a:ext cx="10515600" cy="6448425"/>
          </a:xfrm>
        </p:spPr>
        <p:txBody>
          <a:bodyPr/>
          <a:p>
            <a:pPr marL="0" indent="0">
              <a:lnSpc>
                <a:spcPct val="150000"/>
              </a:lnSpc>
              <a:buNone/>
            </a:pPr>
            <a:r>
              <a:rPr lang="en-US" sz="1600"/>
              <a:t>“2345”</a:t>
            </a:r>
            <a:endParaRPr lang="en-US" sz="1600"/>
          </a:p>
          <a:p>
            <a:pPr marL="0" indent="0">
              <a:lnSpc>
                <a:spcPct val="150000"/>
              </a:lnSpc>
              <a:buNone/>
            </a:pPr>
            <a:r>
              <a:rPr lang="en-US" sz="1600"/>
              <a:t>“Subash Chandra Bose was a great leader”</a:t>
            </a:r>
            <a:endParaRPr lang="en-US" sz="1600"/>
          </a:p>
          <a:p>
            <a:pPr marL="0" indent="0">
              <a:lnSpc>
                <a:spcPct val="150000"/>
              </a:lnSpc>
              <a:buNone/>
            </a:pPr>
            <a:r>
              <a:rPr lang="en-US" sz="1600"/>
              <a:t>“”    (Null string, contains only ‘\0’)</a:t>
            </a:r>
            <a:endParaRPr lang="en-US" sz="1600"/>
          </a:p>
          <a:p>
            <a:pPr marL="0" indent="0">
              <a:lnSpc>
                <a:spcPct val="150000"/>
              </a:lnSpc>
              <a:buNone/>
            </a:pPr>
            <a:r>
              <a:rPr lang="en-US" sz="1600"/>
              <a:t>“My age is %d and height is %f\n”   (Control string used in printf)</a:t>
            </a:r>
            <a:endParaRPr lang="en-US" sz="1600"/>
          </a:p>
          <a:p>
            <a:pPr marL="0" indent="0">
              <a:lnSpc>
                <a:spcPct val="150000"/>
              </a:lnSpc>
              <a:buNone/>
            </a:pPr>
            <a:endParaRPr lang="en-US" sz="1600"/>
          </a:p>
          <a:p>
            <a:pPr marL="0" indent="0">
              <a:buNone/>
            </a:pPr>
            <a:r>
              <a:rPr lang="en-US"/>
              <a:t>      </a:t>
            </a:r>
            <a:r>
              <a:rPr lang="en-US" sz="2400">
                <a:sym typeface="+mn-ea"/>
              </a:rPr>
              <a:t>1000    1001   1002   1003    1004   1005    1006   1007   1008   1009</a:t>
            </a:r>
            <a:endParaRPr lang="en-US" sz="2400"/>
          </a:p>
          <a:p>
            <a:pPr marL="0" indent="0">
              <a:buNone/>
            </a:pPr>
            <a:r>
              <a:rPr lang="en-US"/>
              <a:t> </a:t>
            </a:r>
            <a:endParaRPr lang="en-US"/>
          </a:p>
          <a:p>
            <a:pPr marL="0" indent="0">
              <a:lnSpc>
                <a:spcPct val="150000"/>
              </a:lnSpc>
              <a:buNone/>
            </a:pPr>
            <a:r>
              <a:rPr lang="en-US"/>
              <a:t>     </a:t>
            </a:r>
            <a:r>
              <a:rPr lang="en-US" sz="1600"/>
              <a:t>Whenever a string constant is written anywhere in a program, it is stroed somehwere in memory as an array of characters terminateed by a null character (‘\0’). The string constant itself becomes a pointer to the first character in the array. For example te string “Taj Mahal” will be stored in memory as-</a:t>
            </a:r>
            <a:endParaRPr lang="en-US" sz="1600"/>
          </a:p>
          <a:p>
            <a:pPr marL="0" indent="0">
              <a:buNone/>
            </a:pPr>
            <a:endParaRPr lang="en-US" sz="2400"/>
          </a:p>
          <a:p>
            <a:pPr marL="0" indent="0">
              <a:buNone/>
            </a:pPr>
            <a:r>
              <a:rPr lang="en-US" sz="2800"/>
              <a:t>           </a:t>
            </a:r>
            <a:endParaRPr lang="en-US" sz="2800"/>
          </a:p>
        </p:txBody>
      </p:sp>
      <p:graphicFrame>
        <p:nvGraphicFramePr>
          <p:cNvPr id="4" name="Table 3"/>
          <p:cNvGraphicFramePr/>
          <p:nvPr/>
        </p:nvGraphicFramePr>
        <p:xfrm>
          <a:off x="1482725" y="2175510"/>
          <a:ext cx="9552940" cy="381000"/>
        </p:xfrm>
        <a:graphic>
          <a:graphicData uri="http://schemas.openxmlformats.org/drawingml/2006/table">
            <a:tbl>
              <a:tblPr firstRow="1" bandRow="1">
                <a:tableStyleId>{5C22544A-7EE6-4342-B048-85BDC9FD1C3A}</a:tableStyleId>
              </a:tblPr>
              <a:tblGrid>
                <a:gridCol w="1177290"/>
                <a:gridCol w="930910"/>
                <a:gridCol w="930275"/>
                <a:gridCol w="930910"/>
                <a:gridCol w="930275"/>
                <a:gridCol w="930910"/>
                <a:gridCol w="930275"/>
                <a:gridCol w="930910"/>
                <a:gridCol w="930275"/>
                <a:gridCol w="930910"/>
              </a:tblGrid>
              <a:tr h="381000">
                <a:tc>
                  <a:txBody>
                    <a:bodyPr/>
                    <a:p>
                      <a:pPr algn="ctr">
                        <a:buNone/>
                      </a:pPr>
                      <a:r>
                        <a:rPr lang="en-US"/>
                        <a:t>T</a:t>
                      </a:r>
                      <a:endParaRPr lang="en-US"/>
                    </a:p>
                  </a:txBody>
                  <a:tcPr anchor="ctr" anchorCtr="0"/>
                </a:tc>
                <a:tc>
                  <a:txBody>
                    <a:bodyPr/>
                    <a:p>
                      <a:pPr algn="ctr">
                        <a:buNone/>
                      </a:pPr>
                      <a:r>
                        <a:rPr lang="en-US"/>
                        <a:t>a </a:t>
                      </a:r>
                      <a:endParaRPr lang="en-US"/>
                    </a:p>
                  </a:txBody>
                  <a:tcPr anchor="ctr" anchorCtr="0"/>
                </a:tc>
                <a:tc>
                  <a:txBody>
                    <a:bodyPr/>
                    <a:p>
                      <a:pPr algn="ctr">
                        <a:buNone/>
                      </a:pPr>
                      <a:r>
                        <a:rPr lang="en-US"/>
                        <a:t>j </a:t>
                      </a:r>
                      <a:endParaRPr lang="en-US"/>
                    </a:p>
                  </a:txBody>
                  <a:tcPr anchor="ctr" anchorCtr="0"/>
                </a:tc>
                <a:tc>
                  <a:txBody>
                    <a:bodyPr/>
                    <a:p>
                      <a:pPr algn="ctr">
                        <a:buNone/>
                      </a:pPr>
                      <a:endParaRPr lang="en-US"/>
                    </a:p>
                  </a:txBody>
                  <a:tcPr anchor="ctr" anchorCtr="0"/>
                </a:tc>
                <a:tc>
                  <a:txBody>
                    <a:bodyPr/>
                    <a:p>
                      <a:pPr algn="ctr">
                        <a:buNone/>
                      </a:pPr>
                      <a:r>
                        <a:rPr lang="en-US"/>
                        <a:t>M</a:t>
                      </a:r>
                      <a:endParaRPr lang="en-US"/>
                    </a:p>
                  </a:txBody>
                  <a:tcPr anchor="ctr" anchorCtr="0"/>
                </a:tc>
                <a:tc>
                  <a:txBody>
                    <a:bodyPr/>
                    <a:p>
                      <a:pPr algn="ctr">
                        <a:buNone/>
                      </a:pPr>
                      <a:r>
                        <a:rPr lang="en-US"/>
                        <a:t>a</a:t>
                      </a:r>
                      <a:endParaRPr lang="en-US"/>
                    </a:p>
                  </a:txBody>
                  <a:tcPr anchor="ctr" anchorCtr="0"/>
                </a:tc>
                <a:tc>
                  <a:txBody>
                    <a:bodyPr/>
                    <a:p>
                      <a:pPr algn="ctr">
                        <a:buNone/>
                      </a:pPr>
                      <a:r>
                        <a:rPr lang="en-US"/>
                        <a:t>h</a:t>
                      </a:r>
                      <a:endParaRPr lang="en-US"/>
                    </a:p>
                  </a:txBody>
                  <a:tcPr anchor="ctr" anchorCtr="0"/>
                </a:tc>
                <a:tc>
                  <a:txBody>
                    <a:bodyPr/>
                    <a:p>
                      <a:pPr algn="ctr">
                        <a:buNone/>
                      </a:pPr>
                      <a:r>
                        <a:rPr lang="en-US"/>
                        <a:t>a</a:t>
                      </a:r>
                      <a:endParaRPr lang="en-US"/>
                    </a:p>
                  </a:txBody>
                  <a:tcPr anchor="ctr" anchorCtr="0"/>
                </a:tc>
                <a:tc>
                  <a:txBody>
                    <a:bodyPr/>
                    <a:p>
                      <a:pPr algn="ctr">
                        <a:buNone/>
                      </a:pPr>
                      <a:r>
                        <a:rPr lang="en-US"/>
                        <a:t>l</a:t>
                      </a:r>
                      <a:endParaRPr lang="en-US"/>
                    </a:p>
                  </a:txBody>
                  <a:tcPr anchor="ctr" anchorCtr="0"/>
                </a:tc>
                <a:tc>
                  <a:txBody>
                    <a:bodyPr/>
                    <a:p>
                      <a:pPr algn="ctr">
                        <a:buNone/>
                      </a:pPr>
                      <a:r>
                        <a:rPr lang="en-US"/>
                        <a:t>\0</a:t>
                      </a:r>
                      <a:endParaRPr lang="en-US"/>
                    </a:p>
                  </a:txBody>
                  <a:tcPr anchor="ctr" anchorCtr="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0975"/>
            <a:ext cx="10515600" cy="6508115"/>
          </a:xfrm>
        </p:spPr>
        <p:txBody>
          <a:bodyPr>
            <a:normAutofit fontScale="90000"/>
          </a:bodyPr>
          <a:p>
            <a:pPr marL="0" indent="0">
              <a:buNone/>
            </a:pPr>
            <a:r>
              <a:rPr lang="en-US" sz="3600" b="1">
                <a:latin typeface="Times New Roman" panose="02020603050405020304" charset="0"/>
                <a:cs typeface="Times New Roman" panose="02020603050405020304" charset="0"/>
              </a:rPr>
              <a:t>STRING VARIABLES</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780"/>
              <a:t>A string variable is a 1-D array of ASCII characters terminated by a null character. To create a string variable we need to declare a character array with size sufficient to hold all the characters of the string including null character.</a:t>
            </a:r>
            <a:endParaRPr lang="en-US" sz="1780"/>
          </a:p>
          <a:p>
            <a:pPr marL="0" indent="0">
              <a:lnSpc>
                <a:spcPct val="150000"/>
              </a:lnSpc>
              <a:buNone/>
            </a:pPr>
            <a:endParaRPr lang="en-US" sz="1780"/>
          </a:p>
          <a:p>
            <a:pPr marL="0" indent="0">
              <a:lnSpc>
                <a:spcPct val="150000"/>
              </a:lnSpc>
              <a:buNone/>
            </a:pPr>
            <a:r>
              <a:rPr lang="en-US" sz="1780"/>
              <a:t>char str[]={‘N’, ‘e’, ‘w’,’ ‘, ‘D’, ‘e’, ‘l’, ‘h’, ‘i’, ‘\0’};</a:t>
            </a:r>
            <a:endParaRPr lang="en-US" sz="1780"/>
          </a:p>
          <a:p>
            <a:pPr marL="0" indent="0">
              <a:lnSpc>
                <a:spcPct val="150000"/>
              </a:lnSpc>
              <a:buNone/>
            </a:pPr>
            <a:endParaRPr lang="en-US" sz="1780"/>
          </a:p>
          <a:p>
            <a:pPr marL="0" indent="0">
              <a:lnSpc>
                <a:spcPct val="150000"/>
              </a:lnSpc>
              <a:buNone/>
            </a:pPr>
            <a:r>
              <a:rPr lang="en-US" sz="1780"/>
              <a:t>We may also initialize it as-</a:t>
            </a:r>
            <a:endParaRPr lang="en-US" sz="1780"/>
          </a:p>
          <a:p>
            <a:pPr marL="0" indent="0">
              <a:lnSpc>
                <a:spcPct val="150000"/>
              </a:lnSpc>
              <a:buNone/>
            </a:pPr>
            <a:endParaRPr lang="en-US" sz="1780"/>
          </a:p>
          <a:p>
            <a:pPr marL="0" indent="0">
              <a:lnSpc>
                <a:spcPct val="150000"/>
              </a:lnSpc>
              <a:buNone/>
            </a:pPr>
            <a:r>
              <a:rPr lang="en-US" sz="1780"/>
              <a:t>char str[]=”New Delhi”;</a:t>
            </a:r>
            <a:endParaRPr lang="en-US" sz="1780"/>
          </a:p>
          <a:p>
            <a:pPr marL="0" indent="0">
              <a:lnSpc>
                <a:spcPct val="150000"/>
              </a:lnSpc>
              <a:buNone/>
            </a:pPr>
            <a:r>
              <a:rPr lang="en-US" sz="1780"/>
              <a:t>      </a:t>
            </a:r>
            <a:endParaRPr lang="en-US" sz="1780"/>
          </a:p>
          <a:p>
            <a:pPr marL="0" indent="0">
              <a:lnSpc>
                <a:spcPct val="150000"/>
              </a:lnSpc>
              <a:buNone/>
            </a:pPr>
            <a:r>
              <a:rPr lang="en-US" sz="1780"/>
              <a:t>      This initialization is same as the previous one and in this case the compiler automatically insers the null character at the end. Note that here the string constant does not represent an address. The array str will be stored in memory as-</a:t>
            </a:r>
            <a:endParaRPr lang="en-US" sz="178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87020"/>
            <a:ext cx="10515600" cy="6176645"/>
          </a:xfrm>
        </p:spPr>
        <p:txBody>
          <a:bodyPr/>
          <a:p>
            <a:pPr marL="0" indent="0">
              <a:buNone/>
            </a:pPr>
            <a:endParaRPr lang="en-US"/>
          </a:p>
          <a:p>
            <a:pPr marL="0" indent="0">
              <a:buNone/>
            </a:pPr>
            <a:r>
              <a:rPr lang="en-US"/>
              <a:t>           </a:t>
            </a:r>
            <a:r>
              <a:rPr lang="en-US" sz="2000"/>
              <a:t>4500   4501   4502    4503   4504   4505   4506   4507   4508   4509</a:t>
            </a:r>
            <a:endParaRPr lang="en-US" sz="2000"/>
          </a:p>
          <a:p>
            <a:pPr marL="0" indent="0">
              <a:buNone/>
            </a:pPr>
            <a:endParaRPr lang="en-US" sz="2400"/>
          </a:p>
          <a:p>
            <a:pPr marL="0" indent="0">
              <a:buNone/>
            </a:pPr>
            <a:r>
              <a:rPr lang="en-US" sz="2400"/>
              <a:t>             </a:t>
            </a:r>
            <a:r>
              <a:rPr lang="en-US" sz="2000"/>
              <a:t>str[0]   str[1]   str[2]    str[3]    str[4]    str[5]    str[6]   str[7]    str[8]   str[9]  </a:t>
            </a:r>
            <a:endParaRPr lang="en-US" sz="2000"/>
          </a:p>
          <a:p>
            <a:pPr marL="0" indent="0">
              <a:buNone/>
            </a:pPr>
            <a:endParaRPr lang="en-US" sz="2400"/>
          </a:p>
          <a:p>
            <a:pPr marL="0" indent="0">
              <a:lnSpc>
                <a:spcPct val="150000"/>
              </a:lnSpc>
              <a:buNone/>
            </a:pPr>
            <a:r>
              <a:rPr lang="en-US" sz="2400"/>
              <a:t>    </a:t>
            </a:r>
            <a:r>
              <a:rPr lang="en-US"/>
              <a:t> </a:t>
            </a:r>
            <a:r>
              <a:rPr lang="en-US" sz="1600"/>
              <a:t>Here we have not specified the size of array, but if we specify it then we should take care that array should be large enough to hold all the charaters including the null character.</a:t>
            </a:r>
            <a:endParaRPr lang="en-US" sz="1600"/>
          </a:p>
        </p:txBody>
      </p:sp>
      <p:graphicFrame>
        <p:nvGraphicFramePr>
          <p:cNvPr id="6" name="Table 5"/>
          <p:cNvGraphicFramePr/>
          <p:nvPr/>
        </p:nvGraphicFramePr>
        <p:xfrm>
          <a:off x="1873885" y="1443355"/>
          <a:ext cx="8153400" cy="381000"/>
        </p:xfrm>
        <a:graphic>
          <a:graphicData uri="http://schemas.openxmlformats.org/drawingml/2006/table">
            <a:tbl>
              <a:tblPr firstRow="1" bandRow="1">
                <a:tableStyleId>{5C22544A-7EE6-4342-B048-85BDC9FD1C3A}</a:tableStyleId>
              </a:tblPr>
              <a:tblGrid>
                <a:gridCol w="815340"/>
                <a:gridCol w="815340"/>
                <a:gridCol w="815340"/>
                <a:gridCol w="815340"/>
                <a:gridCol w="815340"/>
                <a:gridCol w="815340"/>
                <a:gridCol w="815340"/>
                <a:gridCol w="815340"/>
                <a:gridCol w="815340"/>
                <a:gridCol w="815340"/>
              </a:tblGrid>
              <a:tr h="381000">
                <a:tc>
                  <a:txBody>
                    <a:bodyPr/>
                    <a:p>
                      <a:pPr algn="ctr">
                        <a:buNone/>
                      </a:pPr>
                      <a:r>
                        <a:rPr lang="en-US"/>
                        <a:t>N</a:t>
                      </a:r>
                      <a:endParaRPr lang="en-US"/>
                    </a:p>
                  </a:txBody>
                  <a:tcPr/>
                </a:tc>
                <a:tc>
                  <a:txBody>
                    <a:bodyPr/>
                    <a:p>
                      <a:pPr algn="ctr">
                        <a:buNone/>
                      </a:pPr>
                      <a:r>
                        <a:rPr lang="en-US"/>
                        <a:t>e</a:t>
                      </a:r>
                      <a:endParaRPr lang="en-US"/>
                    </a:p>
                  </a:txBody>
                  <a:tcPr/>
                </a:tc>
                <a:tc>
                  <a:txBody>
                    <a:bodyPr/>
                    <a:p>
                      <a:pPr algn="ctr">
                        <a:buNone/>
                      </a:pPr>
                      <a:r>
                        <a:rPr lang="en-US"/>
                        <a:t>w  </a:t>
                      </a:r>
                      <a:endParaRPr lang="en-US"/>
                    </a:p>
                  </a:txBody>
                  <a:tcPr/>
                </a:tc>
                <a:tc>
                  <a:txBody>
                    <a:bodyPr/>
                    <a:p>
                      <a:pPr algn="ctr">
                        <a:buNone/>
                      </a:pPr>
                      <a:endParaRPr lang="en-US"/>
                    </a:p>
                  </a:txBody>
                  <a:tcPr/>
                </a:tc>
                <a:tc>
                  <a:txBody>
                    <a:bodyPr/>
                    <a:p>
                      <a:pPr algn="ctr">
                        <a:buNone/>
                      </a:pPr>
                      <a:r>
                        <a:rPr lang="en-US"/>
                        <a:t>D</a:t>
                      </a:r>
                      <a:endParaRPr lang="en-US"/>
                    </a:p>
                  </a:txBody>
                  <a:tcPr/>
                </a:tc>
                <a:tc>
                  <a:txBody>
                    <a:bodyPr/>
                    <a:p>
                      <a:pPr algn="ctr">
                        <a:buNone/>
                      </a:pPr>
                      <a:r>
                        <a:rPr lang="en-US"/>
                        <a:t>e</a:t>
                      </a:r>
                      <a:endParaRPr lang="en-US"/>
                    </a:p>
                  </a:txBody>
                  <a:tcPr/>
                </a:tc>
                <a:tc>
                  <a:txBody>
                    <a:bodyPr/>
                    <a:p>
                      <a:pPr algn="ctr">
                        <a:buNone/>
                      </a:pPr>
                      <a:r>
                        <a:rPr lang="en-US"/>
                        <a:t>l</a:t>
                      </a:r>
                      <a:endParaRPr lang="en-US"/>
                    </a:p>
                  </a:txBody>
                  <a:tcPr/>
                </a:tc>
                <a:tc>
                  <a:txBody>
                    <a:bodyPr/>
                    <a:p>
                      <a:pPr algn="ctr">
                        <a:buNone/>
                      </a:pPr>
                      <a:r>
                        <a:rPr lang="en-US"/>
                        <a:t>h</a:t>
                      </a:r>
                      <a:endParaRPr lang="en-US"/>
                    </a:p>
                  </a:txBody>
                  <a:tcPr/>
                </a:tc>
                <a:tc>
                  <a:txBody>
                    <a:bodyPr/>
                    <a:p>
                      <a:pPr algn="ctr">
                        <a:buNone/>
                      </a:pPr>
                      <a:r>
                        <a:rPr lang="en-US"/>
                        <a:t>i</a:t>
                      </a:r>
                      <a:endParaRPr lang="en-US"/>
                    </a:p>
                  </a:txBody>
                  <a:tcPr/>
                </a:tc>
                <a:tc>
                  <a:txBody>
                    <a:bodyPr/>
                    <a:p>
                      <a:pPr algn="ctr">
                        <a:buNone/>
                      </a:pPr>
                      <a:r>
                        <a:rPr lang="en-US"/>
                        <a:t>\0</a:t>
                      </a:r>
                      <a:endParaRPr 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6865"/>
            <a:ext cx="10515600" cy="6358255"/>
          </a:xfrm>
        </p:spPr>
        <p:txBody>
          <a:bodyPr/>
          <a:p>
            <a:pPr marL="0" indent="0">
              <a:buNone/>
            </a:pPr>
            <a:r>
              <a:rPr lang="en-US" sz="3600" b="1">
                <a:latin typeface="Times New Roman" panose="02020603050405020304" charset="0"/>
                <a:cs typeface="Times New Roman" panose="02020603050405020304" charset="0"/>
              </a:rPr>
              <a:t>Why Array is Used</a:t>
            </a:r>
            <a:endParaRPr lang="en-US" sz="3600" b="1">
              <a:latin typeface="Times New Roman" panose="02020603050405020304" charset="0"/>
              <a:cs typeface="Times New Roman" panose="02020603050405020304" charset="0"/>
            </a:endParaRPr>
          </a:p>
          <a:p>
            <a:pPr marL="0" indent="0">
              <a:lnSpc>
                <a:spcPct val="150000"/>
              </a:lnSpc>
              <a:buNone/>
            </a:pPr>
            <a:r>
              <a:rPr lang="en-US"/>
              <a:t>   </a:t>
            </a:r>
            <a:r>
              <a:rPr lang="en-US" sz="1600"/>
              <a:t>The variables that we have used till now are capable of storing only one value at a time. Consider a situation when we want to store and display the age of 100 employees. We can do the following </a:t>
            </a:r>
            <a:endParaRPr lang="en-US" sz="1600"/>
          </a:p>
          <a:p>
            <a:pPr>
              <a:lnSpc>
                <a:spcPct val="150000"/>
              </a:lnSpc>
              <a:buFont typeface="Wingdings" panose="05000000000000000000" charset="0"/>
              <a:buChar char="Ø"/>
            </a:pPr>
            <a:r>
              <a:rPr lang="en-US" sz="1600"/>
              <a:t>Declare 100 different variables to store the age of employees.</a:t>
            </a:r>
            <a:endParaRPr lang="en-US" sz="1600"/>
          </a:p>
          <a:p>
            <a:pPr>
              <a:lnSpc>
                <a:spcPct val="150000"/>
              </a:lnSpc>
              <a:buFont typeface="Wingdings" panose="05000000000000000000" charset="0"/>
              <a:buChar char="Ø"/>
            </a:pPr>
            <a:r>
              <a:rPr lang="en-US" sz="1600"/>
              <a:t>Assign a value to each variable.</a:t>
            </a:r>
            <a:endParaRPr lang="en-US" sz="1600"/>
          </a:p>
          <a:p>
            <a:pPr>
              <a:lnSpc>
                <a:spcPct val="150000"/>
              </a:lnSpc>
              <a:buFont typeface="Wingdings" panose="05000000000000000000" charset="0"/>
              <a:buChar char="Ø"/>
            </a:pPr>
            <a:r>
              <a:rPr lang="en-US" sz="1600"/>
              <a:t>Display the value of each variable.</a:t>
            </a:r>
            <a:endParaRPr lang="en-US" sz="1600"/>
          </a:p>
          <a:p>
            <a:pPr>
              <a:lnSpc>
                <a:spcPct val="150000"/>
              </a:lnSpc>
              <a:buNone/>
            </a:pPr>
            <a:r>
              <a:rPr lang="en-US" sz="1600"/>
              <a:t>   </a:t>
            </a:r>
            <a:endParaRPr lang="en-US" sz="1600"/>
          </a:p>
          <a:p>
            <a:pPr marL="0" indent="0">
              <a:lnSpc>
                <a:spcPct val="150000"/>
              </a:lnSpc>
              <a:buNone/>
            </a:pPr>
            <a:r>
              <a:rPr lang="en-US" sz="1600"/>
              <a:t>  We can do the above steps, but it would be difficult to handle so many variables in the program and the program would become very lengthy. The concept of arrays is used in these types of situations where we can group similar type of data items.</a:t>
            </a:r>
            <a:endParaRPr lang="en-US"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Content Placeholder 2"/>
          <p:cNvSpPr>
            <a:spLocks noGrp="1"/>
          </p:cNvSpPr>
          <p:nvPr>
            <p:ph idx="1"/>
          </p:nvPr>
        </p:nvSpPr>
        <p:spPr>
          <a:xfrm>
            <a:off x="838200" y="226695"/>
            <a:ext cx="10515600" cy="6269990"/>
          </a:xfrm>
        </p:spPr>
        <p:txBody>
          <a:bodyPr/>
          <a:p>
            <a:pPr marL="0" indent="0">
              <a:buNone/>
            </a:pPr>
            <a:r>
              <a:rPr lang="en-US" sz="3600" b="1">
                <a:latin typeface="Times New Roman" panose="02020603050405020304" charset="0"/>
                <a:cs typeface="Times New Roman" panose="02020603050405020304" charset="0"/>
              </a:rPr>
              <a:t>Example 5</a:t>
            </a:r>
            <a:endParaRPr lang="en-US" sz="3600" b="1">
              <a:latin typeface="Times New Roman" panose="02020603050405020304" charset="0"/>
              <a:cs typeface="Times New Roman" panose="02020603050405020304" charset="0"/>
            </a:endParaRPr>
          </a:p>
          <a:p>
            <a:pPr marL="0" indent="0">
              <a:buNone/>
            </a:pPr>
            <a:r>
              <a:rPr lang="en-US" sz="2800"/>
              <a:t>Program for Input and Output strings using scanf() and printf()</a:t>
            </a:r>
            <a:endParaRPr lang="en-US" sz="2800"/>
          </a:p>
          <a:p>
            <a:pPr marL="0" indent="0">
              <a:buNone/>
            </a:pPr>
            <a:endParaRPr lang="en-US"/>
          </a:p>
          <a:p>
            <a:pPr marL="0" indent="0">
              <a:lnSpc>
                <a:spcPct val="150000"/>
              </a:lnSpc>
              <a:buNone/>
            </a:pPr>
            <a:r>
              <a:rPr lang="en-US" sz="1600"/>
              <a:t>#include&lt;stdio.h&gt;</a:t>
            </a:r>
            <a:endParaRPr lang="en-US" sz="1600"/>
          </a:p>
          <a:p>
            <a:pPr marL="0" indent="0">
              <a:lnSpc>
                <a:spcPct val="150000"/>
              </a:lnSpc>
              <a:buNone/>
            </a:pPr>
            <a:r>
              <a:rPr lang="en-US" sz="1600"/>
              <a:t>int main()</a:t>
            </a:r>
            <a:endParaRPr lang="en-US" sz="1600"/>
          </a:p>
          <a:p>
            <a:pPr marL="0" indent="0">
              <a:lnSpc>
                <a:spcPct val="150000"/>
              </a:lnSpc>
              <a:buNone/>
            </a:pPr>
            <a:r>
              <a:rPr lang="en-US" sz="1600"/>
              <a:t>{                                                                      </a:t>
            </a:r>
            <a:r>
              <a:rPr lang="en-US" sz="2400" b="1">
                <a:latin typeface="Times New Roman" panose="02020603050405020304" charset="0"/>
                <a:cs typeface="Times New Roman" panose="02020603050405020304" charset="0"/>
              </a:rPr>
              <a:t>Output:   </a:t>
            </a:r>
            <a:endParaRPr lang="en-US" sz="2400" b="1">
              <a:latin typeface="Times New Roman" panose="02020603050405020304" charset="0"/>
              <a:cs typeface="Times New Roman" panose="02020603050405020304" charset="0"/>
            </a:endParaRPr>
          </a:p>
          <a:p>
            <a:pPr marL="0" indent="0">
              <a:lnSpc>
                <a:spcPct val="150000"/>
              </a:lnSpc>
              <a:buNone/>
            </a:pPr>
            <a:r>
              <a:rPr lang="en-US" sz="1600"/>
              <a:t>    char name[20];                                           Enter a name: Divya</a:t>
            </a:r>
            <a:endParaRPr lang="en-US" sz="1600"/>
          </a:p>
          <a:p>
            <a:pPr marL="0" indent="0">
              <a:lnSpc>
                <a:spcPct val="150000"/>
              </a:lnSpc>
              <a:buNone/>
            </a:pPr>
            <a:r>
              <a:rPr lang="en-US" sz="1600"/>
              <a:t>    printf(“Enter a name: “);                              Divya Srinivasan</a:t>
            </a:r>
            <a:endParaRPr lang="en-US" sz="1600"/>
          </a:p>
          <a:p>
            <a:pPr marL="0" indent="0">
              <a:lnSpc>
                <a:spcPct val="150000"/>
              </a:lnSpc>
              <a:buNone/>
            </a:pPr>
            <a:r>
              <a:rPr lang="en-US" sz="1600"/>
              <a:t>    </a:t>
            </a:r>
            <a:r>
              <a:rPr lang="en-US" sz="1600">
                <a:sym typeface="+mn-ea"/>
              </a:rPr>
              <a:t>scanf("%s",name);</a:t>
            </a:r>
            <a:endParaRPr lang="en-US" sz="1600">
              <a:sym typeface="+mn-ea"/>
            </a:endParaRPr>
          </a:p>
          <a:p>
            <a:pPr marL="0" indent="0">
              <a:lnSpc>
                <a:spcPct val="150000"/>
              </a:lnSpc>
              <a:buNone/>
            </a:pPr>
            <a:r>
              <a:rPr lang="en-US" sz="1600">
                <a:sym typeface="+mn-ea"/>
              </a:rPr>
              <a:t>    printf("\n%s %s",name,"Srinivasan");</a:t>
            </a:r>
            <a:endParaRPr lang="en-US" sz="1600"/>
          </a:p>
          <a:p>
            <a:pPr marL="0" indent="0">
              <a:lnSpc>
                <a:spcPct val="150000"/>
              </a:lnSpc>
              <a:buNone/>
            </a:pPr>
            <a:r>
              <a:rPr lang="en-US" sz="1600"/>
              <a:t>    </a:t>
            </a:r>
            <a:r>
              <a:rPr lang="en-US" sz="1600">
                <a:sym typeface="+mn-ea"/>
              </a:rPr>
              <a:t>return 0;</a:t>
            </a:r>
            <a:endParaRPr lang="en-US" sz="1600"/>
          </a:p>
          <a:p>
            <a:pPr marL="0" indent="0">
              <a:lnSpc>
                <a:spcPct val="150000"/>
              </a:lnSpc>
              <a:buNone/>
            </a:pPr>
            <a:r>
              <a:rPr lang="en-US" sz="1600"/>
              <a:t>}</a:t>
            </a:r>
            <a:endParaRPr 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Content Placeholder 2"/>
          <p:cNvSpPr>
            <a:spLocks noGrp="1"/>
          </p:cNvSpPr>
          <p:nvPr>
            <p:ph idx="1"/>
          </p:nvPr>
        </p:nvSpPr>
        <p:spPr>
          <a:xfrm>
            <a:off x="838200" y="257175"/>
            <a:ext cx="10515600" cy="6492240"/>
          </a:xfrm>
        </p:spPr>
        <p:txBody>
          <a:bodyPr/>
          <a:p>
            <a:pPr marL="0" indent="0">
              <a:buNone/>
            </a:pPr>
            <a:r>
              <a:rPr lang="en-US" sz="3600" b="1">
                <a:latin typeface="Times New Roman" panose="02020603050405020304" charset="0"/>
                <a:cs typeface="Times New Roman" panose="02020603050405020304" charset="0"/>
              </a:rPr>
              <a:t>STRING LIBRARY FUNCTIONS</a:t>
            </a:r>
            <a:endParaRPr lang="en-US" sz="3600" b="1">
              <a:latin typeface="Times New Roman" panose="02020603050405020304" charset="0"/>
              <a:cs typeface="Times New Roman" panose="02020603050405020304" charset="0"/>
            </a:endParaRPr>
          </a:p>
          <a:p>
            <a:pPr marL="0" indent="0">
              <a:lnSpc>
                <a:spcPct val="150000"/>
              </a:lnSpc>
              <a:buNone/>
            </a:pPr>
            <a:r>
              <a:rPr lang="en-US" sz="2800"/>
              <a:t>    </a:t>
            </a:r>
            <a:r>
              <a:rPr lang="en-US" sz="2600"/>
              <a:t> </a:t>
            </a:r>
            <a:r>
              <a:rPr lang="en-US" sz="1600"/>
              <a:t>There are several library functions used to manipulate strings and the prototypes for these functions are in header file string.h. In this we will discuss how to use some of the most commonly used string functions like strlen(), strcmp(), strcat() and see how these functions are created.</a:t>
            </a:r>
            <a:endParaRPr lang="en-US" sz="1600"/>
          </a:p>
          <a:p>
            <a:pPr marL="0" indent="0">
              <a:lnSpc>
                <a:spcPct val="150000"/>
              </a:lnSpc>
              <a:buNone/>
            </a:pPr>
            <a:endParaRPr lang="en-US" sz="1800"/>
          </a:p>
          <a:p>
            <a:pPr marL="0" indent="0">
              <a:buNone/>
            </a:pPr>
            <a:r>
              <a:rPr lang="en-US" sz="3600" b="1">
                <a:latin typeface="Times New Roman" panose="02020603050405020304" charset="0"/>
                <a:cs typeface="Times New Roman" panose="02020603050405020304" charset="0"/>
              </a:rPr>
              <a:t>strlen()</a:t>
            </a:r>
            <a:endParaRPr lang="en-US" sz="3600" b="1">
              <a:latin typeface="Times New Roman" panose="02020603050405020304" charset="0"/>
              <a:cs typeface="Times New Roman" panose="02020603050405020304" charset="0"/>
            </a:endParaRPr>
          </a:p>
          <a:p>
            <a:pPr marL="0" indent="0">
              <a:buNone/>
            </a:pPr>
            <a:r>
              <a:rPr lang="en-US" sz="2800"/>
              <a:t>Declaration: size_t strlen(char const *string);</a:t>
            </a:r>
            <a:endParaRPr lang="en-US" sz="2800"/>
          </a:p>
          <a:p>
            <a:pPr marL="0" indent="0">
              <a:lnSpc>
                <a:spcPct val="150000"/>
              </a:lnSpc>
              <a:buNone/>
            </a:pPr>
            <a:r>
              <a:rPr lang="en-US" sz="2800"/>
              <a:t>     </a:t>
            </a:r>
            <a:r>
              <a:rPr lang="en-US" sz="1600"/>
              <a:t>In this function returns the length of the string i.e. the number of characters in the string excluding the terminating null character. The type size_t is defined in stddef.h and is an unsigned interger type. It accepts single argument, which is pointer to the first character of the string.</a:t>
            </a:r>
            <a:endParaRPr 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36030"/>
          </a:xfrm>
        </p:spPr>
        <p:txBody>
          <a:bodyPr/>
          <a:p>
            <a:pPr marL="0" indent="0">
              <a:buNone/>
            </a:pPr>
            <a:r>
              <a:rPr lang="en-US" sz="3600" b="1">
                <a:latin typeface="Times New Roman" panose="02020603050405020304" charset="0"/>
                <a:cs typeface="Times New Roman" panose="02020603050405020304" charset="0"/>
              </a:rPr>
              <a:t>Example 6</a:t>
            </a:r>
            <a:endParaRPr lang="en-US" sz="3600" b="1">
              <a:latin typeface="Times New Roman" panose="02020603050405020304" charset="0"/>
              <a:cs typeface="Times New Roman" panose="02020603050405020304" charset="0"/>
            </a:endParaRPr>
          </a:p>
          <a:p>
            <a:pPr marL="0" indent="0">
              <a:buNone/>
            </a:pPr>
            <a:r>
              <a:rPr lang="en-US" sz="2800"/>
              <a:t>Program to find the string lenght</a:t>
            </a:r>
            <a:endParaRPr lang="en-US" sz="2800"/>
          </a:p>
          <a:p>
            <a:pPr marL="0" indent="0">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                                                     </a:t>
            </a:r>
            <a:r>
              <a:rPr lang="en-US" sz="2000" b="1">
                <a:latin typeface="Times New Roman" panose="02020603050405020304" charset="0"/>
                <a:cs typeface="Times New Roman" panose="02020603050405020304" charset="0"/>
              </a:rPr>
              <a:t>Output:</a:t>
            </a:r>
            <a:endParaRPr lang="en-US" sz="2000" b="1">
              <a:latin typeface="Times New Roman" panose="02020603050405020304" charset="0"/>
              <a:cs typeface="Times New Roman" panose="02020603050405020304" charset="0"/>
            </a:endParaRPr>
          </a:p>
          <a:p>
            <a:pPr marL="0" indent="0">
              <a:lnSpc>
                <a:spcPct val="150000"/>
              </a:lnSpc>
              <a:buNone/>
            </a:pPr>
            <a:r>
              <a:rPr lang="en-US" sz="1600"/>
              <a:t>{                                                                   Enter a name: Brigosha</a:t>
            </a:r>
            <a:endParaRPr lang="en-US" sz="1600"/>
          </a:p>
          <a:p>
            <a:pPr marL="0" indent="0">
              <a:lnSpc>
                <a:spcPct val="150000"/>
              </a:lnSpc>
              <a:buNone/>
            </a:pPr>
            <a:r>
              <a:rPr lang="en-US" sz="1600"/>
              <a:t>    char str[20];                                             Length of the string is: 8</a:t>
            </a:r>
            <a:endParaRPr lang="en-US" sz="1600"/>
          </a:p>
          <a:p>
            <a:pPr marL="0" indent="0">
              <a:lnSpc>
                <a:spcPct val="150000"/>
              </a:lnSpc>
              <a:buNone/>
            </a:pPr>
            <a:r>
              <a:rPr lang="en-US" sz="1600"/>
              <a:t>    printf("Enter a name: ");</a:t>
            </a:r>
            <a:endParaRPr lang="en-US" sz="1600"/>
          </a:p>
          <a:p>
            <a:pPr marL="0" indent="0">
              <a:lnSpc>
                <a:spcPct val="150000"/>
              </a:lnSpc>
              <a:buNone/>
            </a:pPr>
            <a:r>
              <a:rPr lang="en-US" sz="1600"/>
              <a:t>    scanf("%s",str);</a:t>
            </a:r>
            <a:endParaRPr lang="en-US" sz="1600"/>
          </a:p>
          <a:p>
            <a:pPr marL="0" indent="0">
              <a:lnSpc>
                <a:spcPct val="150000"/>
              </a:lnSpc>
              <a:buNone/>
            </a:pPr>
            <a:r>
              <a:rPr lang="en-US" sz="1600"/>
              <a:t>    printf("Length of the string is : %u\n",strlen(str));</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69660"/>
          </a:xfrm>
        </p:spPr>
        <p:txBody>
          <a:bodyPr/>
          <a:p>
            <a:pPr marL="0" indent="0">
              <a:buNone/>
            </a:pPr>
            <a:r>
              <a:rPr lang="en-US" sz="3600" b="1">
                <a:latin typeface="Times New Roman" panose="02020603050405020304" charset="0"/>
                <a:cs typeface="Times New Roman" panose="02020603050405020304" charset="0"/>
              </a:rPr>
              <a:t>strcmp()</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Declaration: int strcmp(const char *s1, const char *s2);</a:t>
            </a:r>
            <a:endParaRPr lang="en-US" sz="1600"/>
          </a:p>
          <a:p>
            <a:pPr marL="0" indent="0">
              <a:lnSpc>
                <a:spcPct val="150000"/>
              </a:lnSpc>
              <a:buNone/>
            </a:pPr>
            <a:r>
              <a:rPr lang="en-US" sz="1600"/>
              <a:t>       </a:t>
            </a:r>
            <a:endParaRPr lang="en-US" sz="1600"/>
          </a:p>
          <a:p>
            <a:pPr marL="0" indent="0">
              <a:lnSpc>
                <a:spcPct val="150000"/>
              </a:lnSpc>
              <a:buNone/>
            </a:pPr>
            <a:r>
              <a:rPr lang="en-US" sz="1600"/>
              <a:t>      This function is used for lexicographic comparison of two strings. If the two strings match, strcmp() return a value 0, otherwise it returns a non-zero value. </a:t>
            </a:r>
            <a:endParaRPr lang="en-US" sz="1600"/>
          </a:p>
          <a:p>
            <a:pPr marL="0" indent="0">
              <a:lnSpc>
                <a:spcPct val="150000"/>
              </a:lnSpc>
              <a:buNone/>
            </a:pPr>
            <a:endParaRPr lang="en-US" sz="1600"/>
          </a:p>
          <a:p>
            <a:pPr marL="0" indent="0">
              <a:lnSpc>
                <a:spcPct val="150000"/>
              </a:lnSpc>
              <a:buNone/>
            </a:pPr>
            <a:r>
              <a:rPr lang="en-US" sz="1600"/>
              <a:t>strcmp(s1, s2) returns a value-</a:t>
            </a:r>
            <a:endParaRPr lang="en-US" sz="1600"/>
          </a:p>
          <a:p>
            <a:pPr marL="0" indent="0">
              <a:lnSpc>
                <a:spcPct val="150000"/>
              </a:lnSpc>
              <a:buNone/>
            </a:pPr>
            <a:r>
              <a:rPr lang="en-US" sz="1600"/>
              <a:t>&lt;0   when  s1&lt;s2</a:t>
            </a:r>
            <a:endParaRPr lang="en-US" sz="1600"/>
          </a:p>
          <a:p>
            <a:pPr marL="0" indent="0">
              <a:lnSpc>
                <a:spcPct val="150000"/>
              </a:lnSpc>
              <a:buNone/>
            </a:pPr>
            <a:r>
              <a:rPr lang="en-US" sz="1600"/>
              <a:t>=0   when  s1==s2</a:t>
            </a:r>
            <a:endParaRPr lang="en-US" sz="1600"/>
          </a:p>
          <a:p>
            <a:pPr marL="0" indent="0">
              <a:lnSpc>
                <a:spcPct val="150000"/>
              </a:lnSpc>
              <a:buNone/>
            </a:pPr>
            <a:r>
              <a:rPr lang="en-US" sz="1600"/>
              <a:t>&gt;0   when s1&gt;s2</a:t>
            </a:r>
            <a:endParaRPr 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2570"/>
            <a:ext cx="10972800" cy="6351905"/>
          </a:xfrm>
        </p:spPr>
        <p:txBody>
          <a:bodyPr/>
          <a:p>
            <a:pPr marL="0" indent="0">
              <a:buNone/>
            </a:pPr>
            <a:r>
              <a:rPr lang="en-US" sz="3600" b="1">
                <a:latin typeface="Times New Roman" panose="02020603050405020304" charset="0"/>
                <a:cs typeface="Times New Roman" panose="02020603050405020304" charset="0"/>
              </a:rPr>
              <a:t>Example 7</a:t>
            </a:r>
            <a:endParaRPr lang="en-US" sz="3600" b="1">
              <a:latin typeface="Times New Roman" panose="02020603050405020304" charset="0"/>
              <a:cs typeface="Times New Roman" panose="02020603050405020304" charset="0"/>
            </a:endParaRPr>
          </a:p>
          <a:p>
            <a:pPr marL="0" indent="0">
              <a:buNone/>
            </a:pPr>
            <a:r>
              <a:rPr lang="en-US" sz="2800"/>
              <a:t>Program to understand the work of strcmp() function</a:t>
            </a:r>
            <a:endParaRPr lang="en-US" sz="2800"/>
          </a:p>
          <a:p>
            <a:pPr marL="0" indent="0">
              <a:buNone/>
            </a:pPr>
            <a:endParaRPr lang="en-US" sz="1600"/>
          </a:p>
          <a:p>
            <a:pPr marL="0" indent="0">
              <a:buNone/>
            </a:pPr>
            <a:r>
              <a:rPr lang="en-US" sz="1600"/>
              <a:t>#include &lt;stdio.h&gt;  </a:t>
            </a:r>
            <a:endParaRPr lang="en-US" sz="1600"/>
          </a:p>
          <a:p>
            <a:pPr marL="0" indent="0">
              <a:lnSpc>
                <a:spcPct val="150000"/>
              </a:lnSpc>
              <a:buNone/>
            </a:pPr>
            <a:r>
              <a:rPr lang="en-US" sz="1600"/>
              <a:t>#include&lt;string.h&gt;  </a:t>
            </a:r>
            <a:endParaRPr lang="en-US" sz="1600"/>
          </a:p>
          <a:p>
            <a:pPr marL="0" indent="0">
              <a:lnSpc>
                <a:spcPct val="150000"/>
              </a:lnSpc>
              <a:buNone/>
            </a:pPr>
            <a:r>
              <a:rPr lang="en-US" sz="1600"/>
              <a:t>int main()  </a:t>
            </a:r>
            <a:endParaRPr lang="en-US" sz="1600"/>
          </a:p>
          <a:p>
            <a:pPr marL="0" indent="0">
              <a:lnSpc>
                <a:spcPct val="150000"/>
              </a:lnSpc>
              <a:buNone/>
            </a:pPr>
            <a:r>
              <a:rPr lang="en-US" sz="1600"/>
              <a:t>{  </a:t>
            </a:r>
            <a:endParaRPr lang="en-US" sz="1600"/>
          </a:p>
          <a:p>
            <a:pPr marL="0" indent="0">
              <a:lnSpc>
                <a:spcPct val="150000"/>
              </a:lnSpc>
              <a:buNone/>
            </a:pPr>
            <a:r>
              <a:rPr lang="en-US" sz="1600"/>
              <a:t>   char str1[50], str2[50];     </a:t>
            </a:r>
            <a:endParaRPr lang="en-US" sz="1600"/>
          </a:p>
          <a:p>
            <a:pPr marL="0" indent="0">
              <a:lnSpc>
                <a:spcPct val="150000"/>
              </a:lnSpc>
              <a:buNone/>
            </a:pPr>
            <a:r>
              <a:rPr lang="en-US" sz="1600"/>
              <a:t>   int value; </a:t>
            </a:r>
            <a:endParaRPr lang="en-US" sz="1600"/>
          </a:p>
          <a:p>
            <a:pPr marL="0" indent="0">
              <a:lnSpc>
                <a:spcPct val="150000"/>
              </a:lnSpc>
              <a:buNone/>
            </a:pPr>
            <a:r>
              <a:rPr lang="en-US" sz="1600"/>
              <a:t>   printf("Enter the first string : ");  </a:t>
            </a:r>
            <a:endParaRPr lang="en-US" sz="1600"/>
          </a:p>
          <a:p>
            <a:pPr marL="0" indent="0">
              <a:lnSpc>
                <a:spcPct val="150000"/>
              </a:lnSpc>
              <a:buNone/>
            </a:pPr>
            <a:r>
              <a:rPr lang="en-US" sz="1600"/>
              <a:t>   scanf("%s",str1);  </a:t>
            </a:r>
            <a:endParaRPr lang="en-US" sz="1600"/>
          </a:p>
          <a:p>
            <a:pPr marL="0" indent="0">
              <a:lnSpc>
                <a:spcPct val="150000"/>
              </a:lnSpc>
              <a:buNone/>
            </a:pPr>
            <a:r>
              <a:rPr lang="en-US" sz="1600"/>
              <a:t>   printf("Enter the second string : ");  </a:t>
            </a:r>
            <a:endParaRPr lang="en-US" sz="1600"/>
          </a:p>
          <a:p>
            <a:pPr marL="0" indent="0">
              <a:lnSpc>
                <a:spcPct val="150000"/>
              </a:lnSpc>
              <a:buNone/>
            </a:pPr>
            <a:r>
              <a:rPr lang="en-US" sz="1600"/>
              <a:t>   scanf("%s",str2);  </a:t>
            </a:r>
            <a:endParaRPr lang="en-US" sz="1600"/>
          </a:p>
          <a:p>
            <a:pPr marL="0" indent="0">
              <a:lnSpc>
                <a:spcPct val="150000"/>
              </a:lnSpc>
              <a:buNone/>
            </a:pPr>
            <a:r>
              <a:rPr lang="en-US" sz="1600"/>
              <a:t>   value = strcmp(str1,str2);  </a:t>
            </a:r>
            <a:endParaRPr lang="en-US" sz="1600"/>
          </a:p>
          <a:p>
            <a:pPr marL="0" indent="0">
              <a:lnSpc>
                <a:spcPct val="150000"/>
              </a:lnSpc>
              <a:buNone/>
            </a:pPr>
            <a:r>
              <a:rPr lang="en-US" sz="1600"/>
              <a:t>   </a:t>
            </a:r>
            <a:endParaRPr lang="en-US"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200140"/>
          </a:xfrm>
        </p:spPr>
        <p:txBody>
          <a:bodyPr/>
          <a:p>
            <a:pPr marL="0" indent="0">
              <a:lnSpc>
                <a:spcPct val="150000"/>
              </a:lnSpc>
              <a:buNone/>
            </a:pPr>
            <a:r>
              <a:rPr lang="en-US" sz="1600">
                <a:sym typeface="+mn-ea"/>
              </a:rPr>
              <a:t>   if(value == 0)  </a:t>
            </a:r>
            <a:endParaRPr lang="en-US" sz="1600"/>
          </a:p>
          <a:p>
            <a:pPr marL="0" indent="0">
              <a:lnSpc>
                <a:spcPct val="150000"/>
              </a:lnSpc>
              <a:buNone/>
            </a:pPr>
            <a:r>
              <a:rPr lang="en-US" sz="1600">
                <a:sym typeface="+mn-ea"/>
              </a:rPr>
              <a:t>   printf("strings are same");  </a:t>
            </a:r>
            <a:endParaRPr lang="en-US" sz="1600"/>
          </a:p>
          <a:p>
            <a:pPr marL="0" indent="0">
              <a:lnSpc>
                <a:spcPct val="150000"/>
              </a:lnSpc>
              <a:buNone/>
            </a:pPr>
            <a:r>
              <a:rPr lang="en-US" sz="1600">
                <a:sym typeface="+mn-ea"/>
              </a:rPr>
              <a:t>   else  </a:t>
            </a:r>
            <a:endParaRPr lang="en-US" sz="1600"/>
          </a:p>
          <a:p>
            <a:pPr marL="0" indent="0">
              <a:lnSpc>
                <a:spcPct val="150000"/>
              </a:lnSpc>
              <a:buNone/>
            </a:pPr>
            <a:r>
              <a:rPr lang="en-US" sz="1600">
                <a:sym typeface="+mn-ea"/>
              </a:rPr>
              <a:t>   printf("strings are not same");  </a:t>
            </a:r>
            <a:endParaRPr lang="en-US" sz="1600"/>
          </a:p>
          <a:p>
            <a:pPr marL="0" indent="0">
              <a:lnSpc>
                <a:spcPct val="150000"/>
              </a:lnSpc>
              <a:buNone/>
            </a:pPr>
            <a:r>
              <a:rPr lang="en-US" sz="1600">
                <a:sym typeface="+mn-ea"/>
              </a:rPr>
              <a:t>   return 0;  </a:t>
            </a:r>
            <a:endParaRPr lang="en-US" sz="1600"/>
          </a:p>
          <a:p>
            <a:pPr marL="0" indent="0">
              <a:lnSpc>
                <a:spcPct val="150000"/>
              </a:lnSpc>
              <a:buNone/>
            </a:pPr>
            <a:r>
              <a:rPr lang="en-US" sz="1600">
                <a:sym typeface="+mn-ea"/>
              </a:rPr>
              <a:t>}</a:t>
            </a:r>
            <a:endParaRPr lang="en-US" sz="1600"/>
          </a:p>
          <a:p>
            <a:pPr marL="0" indent="0">
              <a:buNone/>
            </a:pPr>
            <a:endParaRPr lang="en-US" sz="1600"/>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Enter the first string : Brigosha</a:t>
            </a:r>
            <a:endParaRPr lang="en-US" sz="1600"/>
          </a:p>
          <a:p>
            <a:pPr marL="0" indent="0">
              <a:lnSpc>
                <a:spcPct val="150000"/>
              </a:lnSpc>
              <a:buNone/>
            </a:pPr>
            <a:r>
              <a:rPr lang="en-US" sz="1600"/>
              <a:t>Enter the second string : Brigodsha</a:t>
            </a:r>
            <a:endParaRPr lang="en-US" sz="1600"/>
          </a:p>
          <a:p>
            <a:pPr marL="0" indent="0">
              <a:lnSpc>
                <a:spcPct val="150000"/>
              </a:lnSpc>
              <a:buNone/>
            </a:pPr>
            <a:r>
              <a:rPr lang="en-US" sz="1600"/>
              <a:t>strings are same</a:t>
            </a:r>
            <a:endParaRPr lang="en-US"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261100"/>
          </a:xfrm>
        </p:spPr>
        <p:txBody>
          <a:bodyPr/>
          <a:p>
            <a:pPr marL="0" indent="0">
              <a:buNone/>
            </a:pPr>
            <a:r>
              <a:rPr lang="en-US" sz="3600" b="1">
                <a:latin typeface="Times New Roman" panose="02020603050405020304" charset="0"/>
                <a:cs typeface="Times New Roman" panose="02020603050405020304" charset="0"/>
              </a:rPr>
              <a:t>strcpy()</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Declaration: char *strcpy(char *s1, const char s2);</a:t>
            </a:r>
            <a:endParaRPr lang="en-US" sz="1600"/>
          </a:p>
          <a:p>
            <a:pPr marL="0" indent="0">
              <a:lnSpc>
                <a:spcPct val="150000"/>
              </a:lnSpc>
              <a:buNone/>
            </a:pPr>
            <a:r>
              <a:rPr lang="en-US" sz="1600"/>
              <a:t>      In this function is used for copying one string to another string. The call strcpy(st1, str2) copies str2 to str1 including the null character. Here str2 is the source string and str1 is the destination string. The old contents of the destination string str1 are lost. The function returns a pointer to destination string str1.</a:t>
            </a:r>
            <a:endParaRPr lang="en-US" sz="1600"/>
          </a:p>
          <a:p>
            <a:pPr marL="0" indent="0">
              <a:lnSpc>
                <a:spcPct val="150000"/>
              </a:lnSpc>
              <a:buNone/>
            </a:pPr>
            <a:endParaRPr lang="en-US" sz="1600"/>
          </a:p>
          <a:p>
            <a:pPr marL="0" indent="0">
              <a:lnSpc>
                <a:spcPct val="150000"/>
              </a:lnSpc>
              <a:buNone/>
            </a:pPr>
            <a:r>
              <a:rPr lang="en-US" sz="1600"/>
              <a:t>      The destination string should be a chareacter array or a char pointer initialized to a character array or a char pointer initialized to dynamically allocated memory.</a:t>
            </a:r>
            <a:endParaRPr 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260"/>
            <a:ext cx="10972800" cy="6170930"/>
          </a:xfrm>
        </p:spPr>
        <p:txBody>
          <a:bodyPr/>
          <a:p>
            <a:pPr marL="0" indent="0">
              <a:buNone/>
            </a:pPr>
            <a:r>
              <a:rPr lang="en-US" sz="3600" b="1">
                <a:latin typeface="Times New Roman" panose="02020603050405020304" charset="0"/>
                <a:cs typeface="Times New Roman" panose="02020603050405020304" charset="0"/>
              </a:rPr>
              <a:t>Example 8</a:t>
            </a:r>
            <a:endParaRPr lang="en-US" sz="3600" b="1">
              <a:latin typeface="Times New Roman" panose="02020603050405020304" charset="0"/>
              <a:cs typeface="Times New Roman" panose="02020603050405020304" charset="0"/>
            </a:endParaRPr>
          </a:p>
          <a:p>
            <a:pPr marL="0" indent="0">
              <a:buNone/>
            </a:pPr>
            <a:r>
              <a:rPr lang="en-US" sz="2800"/>
              <a:t>Program to understand strcpy() function</a:t>
            </a:r>
            <a:endParaRPr lang="en-US" sz="2800"/>
          </a:p>
          <a:p>
            <a:pPr marL="0" indent="0">
              <a:buNone/>
            </a:pPr>
            <a:endParaRPr lang="en-US" sz="24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char str1[20], str2[20];</a:t>
            </a:r>
            <a:endParaRPr lang="en-US" sz="1600"/>
          </a:p>
          <a:p>
            <a:pPr marL="0" indent="0">
              <a:lnSpc>
                <a:spcPct val="150000"/>
              </a:lnSpc>
              <a:buNone/>
            </a:pPr>
            <a:r>
              <a:rPr lang="en-US" sz="1600"/>
              <a:t>    printf("Enter a string: ");</a:t>
            </a:r>
            <a:endParaRPr lang="en-US" sz="1600"/>
          </a:p>
          <a:p>
            <a:pPr marL="0" indent="0">
              <a:lnSpc>
                <a:spcPct val="150000"/>
              </a:lnSpc>
              <a:buNone/>
            </a:pPr>
            <a:r>
              <a:rPr lang="en-US" sz="1600"/>
              <a:t>    scanf("%s",str2);</a:t>
            </a:r>
            <a:endParaRPr lang="en-US" sz="1600"/>
          </a:p>
          <a:p>
            <a:pPr marL="0" indent="0">
              <a:lnSpc>
                <a:spcPct val="150000"/>
              </a:lnSpc>
              <a:buNone/>
            </a:pPr>
            <a:r>
              <a:rPr lang="en-US" sz="1600"/>
              <a:t>    strcpy(str1, str2);</a:t>
            </a:r>
            <a:endParaRPr lang="en-US" sz="1600"/>
          </a:p>
          <a:p>
            <a:pPr marL="0" indent="0">
              <a:lnSpc>
                <a:spcPct val="150000"/>
              </a:lnSpc>
              <a:buNone/>
            </a:pPr>
            <a:r>
              <a:rPr lang="en-US" sz="1600"/>
              <a:t>    printf("First string: %s \t\t Second string: %s\n",str1,str2);</a:t>
            </a:r>
            <a:endParaRPr lang="en-US" sz="1600"/>
          </a:p>
          <a:p>
            <a:pPr marL="0" indent="0">
              <a:buNone/>
            </a:pPr>
            <a:r>
              <a:rPr lang="en-US" sz="1600"/>
              <a:t>    </a:t>
            </a:r>
            <a:endParaRPr lang="en-US"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75070"/>
          </a:xfrm>
        </p:spPr>
        <p:txBody>
          <a:bodyPr/>
          <a:p>
            <a:pPr marL="0" indent="0">
              <a:lnSpc>
                <a:spcPct val="150000"/>
              </a:lnSpc>
              <a:buNone/>
            </a:pPr>
            <a:r>
              <a:rPr lang="en-US" sz="2400">
                <a:sym typeface="+mn-ea"/>
              </a:rPr>
              <a:t>    </a:t>
            </a:r>
            <a:r>
              <a:rPr lang="en-US" sz="1600">
                <a:sym typeface="+mn-ea"/>
              </a:rPr>
              <a:t>strcpy(str1,"Delhi");</a:t>
            </a:r>
            <a:endParaRPr lang="en-US" sz="1600"/>
          </a:p>
          <a:p>
            <a:pPr marL="0" indent="0">
              <a:lnSpc>
                <a:spcPct val="150000"/>
              </a:lnSpc>
              <a:buNone/>
            </a:pPr>
            <a:r>
              <a:rPr lang="en-US" sz="1600">
                <a:sym typeface="+mn-ea"/>
              </a:rPr>
              <a:t>    strcpy(str2,"Bangalore");</a:t>
            </a:r>
            <a:endParaRPr lang="en-US" sz="1600"/>
          </a:p>
          <a:p>
            <a:pPr marL="0" indent="0">
              <a:lnSpc>
                <a:spcPct val="150000"/>
              </a:lnSpc>
              <a:buNone/>
            </a:pPr>
            <a:r>
              <a:rPr lang="en-US" sz="1600">
                <a:sym typeface="+mn-ea"/>
              </a:rPr>
              <a:t>    printf("First string : %s \t\t Second string: %s\n",str1,str2);</a:t>
            </a:r>
            <a:endParaRPr lang="en-US" sz="1600"/>
          </a:p>
          <a:p>
            <a:pPr marL="0" indent="0">
              <a:lnSpc>
                <a:spcPct val="150000"/>
              </a:lnSpc>
              <a:buNone/>
            </a:pPr>
            <a:r>
              <a:rPr lang="en-US" sz="1600">
                <a:sym typeface="+mn-ea"/>
              </a:rPr>
              <a:t>    return 0;</a:t>
            </a:r>
            <a:endParaRPr lang="en-US" sz="1600"/>
          </a:p>
          <a:p>
            <a:pPr marL="0" indent="0">
              <a:lnSpc>
                <a:spcPct val="150000"/>
              </a:lnSpc>
              <a:buNone/>
            </a:pPr>
            <a:r>
              <a:rPr lang="en-US" sz="1600">
                <a:sym typeface="+mn-ea"/>
              </a:rPr>
              <a:t>}</a:t>
            </a:r>
            <a:endParaRPr lang="en-US" sz="1600"/>
          </a:p>
          <a:p>
            <a:pPr marL="0" indent="0">
              <a:buNone/>
            </a:pPr>
            <a:endParaRPr lang="en-US" sz="1600"/>
          </a:p>
          <a:p>
            <a:pPr marL="0" indent="0">
              <a:buNone/>
            </a:pPr>
            <a:r>
              <a:rPr lang="en-US" sz="3600" b="1">
                <a:latin typeface="Times New Roman" panose="02020603050405020304" charset="0"/>
                <a:cs typeface="Times New Roman" panose="02020603050405020304" charset="0"/>
              </a:rPr>
              <a:t>Ouput:</a:t>
            </a:r>
            <a:endParaRPr lang="en-US" sz="3600" b="1">
              <a:latin typeface="Times New Roman" panose="02020603050405020304" charset="0"/>
              <a:cs typeface="Times New Roman" panose="02020603050405020304" charset="0"/>
            </a:endParaRPr>
          </a:p>
          <a:p>
            <a:pPr marL="0" indent="0">
              <a:lnSpc>
                <a:spcPct val="150000"/>
              </a:lnSpc>
              <a:buNone/>
            </a:pPr>
            <a:r>
              <a:rPr lang="en-US" sz="1600"/>
              <a:t>Enter a string: Chennai</a:t>
            </a:r>
            <a:endParaRPr lang="en-US" sz="1600"/>
          </a:p>
          <a:p>
            <a:pPr marL="0" indent="0">
              <a:lnSpc>
                <a:spcPct val="150000"/>
              </a:lnSpc>
              <a:buNone/>
            </a:pPr>
            <a:r>
              <a:rPr lang="en-US" sz="1600"/>
              <a:t>First string: Chennai            Second string: Chennai</a:t>
            </a:r>
            <a:endParaRPr lang="en-US" sz="1600"/>
          </a:p>
          <a:p>
            <a:pPr marL="0" indent="0">
              <a:lnSpc>
                <a:spcPct val="150000"/>
              </a:lnSpc>
              <a:buNone/>
            </a:pPr>
            <a:r>
              <a:rPr lang="en-US" sz="1600"/>
              <a:t>First string : Delhi 		 Second string: Bangalore</a:t>
            </a:r>
            <a:endParaRPr 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185535"/>
          </a:xfrm>
        </p:spPr>
        <p:txBody>
          <a:bodyPr/>
          <a:p>
            <a:pPr marL="0" indent="0">
              <a:buNone/>
            </a:pPr>
            <a:r>
              <a:rPr lang="en-US" sz="3600" b="1">
                <a:latin typeface="Times New Roman" panose="02020603050405020304" charset="0"/>
                <a:cs typeface="Times New Roman" panose="02020603050405020304" charset="0"/>
              </a:rPr>
              <a:t>strcat()</a:t>
            </a:r>
            <a:endParaRPr lang="en-US" sz="3600" b="1">
              <a:latin typeface="Times New Roman" panose="02020603050405020304" charset="0"/>
              <a:cs typeface="Times New Roman" panose="02020603050405020304" charset="0"/>
            </a:endParaRPr>
          </a:p>
          <a:p>
            <a:pPr marL="0" indent="0">
              <a:lnSpc>
                <a:spcPct val="150000"/>
              </a:lnSpc>
              <a:buNone/>
            </a:pPr>
            <a:r>
              <a:rPr lang="en-US" sz="1600">
                <a:cs typeface="+mn-lt"/>
              </a:rPr>
              <a:t>Declaration: char *strcat(char *str1,const char *str2);</a:t>
            </a:r>
            <a:endParaRPr lang="en-US" sz="1600">
              <a:cs typeface="+mn-lt"/>
            </a:endParaRPr>
          </a:p>
          <a:p>
            <a:pPr marL="0" indent="0">
              <a:lnSpc>
                <a:spcPct val="150000"/>
              </a:lnSpc>
              <a:buNone/>
            </a:pPr>
            <a:r>
              <a:rPr lang="en-US" sz="1600">
                <a:cs typeface="+mn-lt"/>
              </a:rPr>
              <a:t>     This function is used to append a copy of a string at the end of other string.If first string is “Purva” and second string is “Belmont” then after using this function the first string becomes “PurvaBelmont”. The null character from str1 is removed and str2 is added is added at the end of str1.</a:t>
            </a:r>
            <a:endParaRPr lang="en-US" sz="1600">
              <a:cs typeface="+mn-lt"/>
            </a:endParaRPr>
          </a:p>
          <a:p>
            <a:pPr marL="0" indent="0">
              <a:lnSpc>
                <a:spcPct val="150000"/>
              </a:lnSpc>
              <a:buNone/>
            </a:pPr>
            <a:endParaRPr lang="en-US" sz="1600" b="1">
              <a:cs typeface="+mn-lt"/>
            </a:endParaRPr>
          </a:p>
          <a:p>
            <a:pPr marL="0" indent="0">
              <a:lnSpc>
                <a:spcPct val="150000"/>
              </a:lnSpc>
              <a:buNone/>
            </a:pPr>
            <a:r>
              <a:rPr lang="en-US" sz="1600">
                <a:cs typeface="+mn-lt"/>
              </a:rPr>
              <a:t>     The second string str2 remains unaffected. A pointer to the first string str1 is returned by the function. The result is undefined if both the strings overlap. Like strcpy(), here also the programmer needs to make sure that there is enough space in the first string.</a:t>
            </a:r>
            <a:endParaRPr lang="en-US" sz="1600" b="1">
              <a:cs typeface="+mn-lt"/>
            </a:endParaRPr>
          </a:p>
          <a:p>
            <a:pPr marL="0" indent="0">
              <a:buNone/>
            </a:pPr>
            <a:r>
              <a:rPr lang="en-US" sz="2400">
                <a:latin typeface="Calibri" panose="020F0502020204030204" charset="0"/>
                <a:cs typeface="Calibri" panose="020F0502020204030204" charset="0"/>
              </a:rPr>
              <a:t>   </a:t>
            </a:r>
            <a:endParaRPr lang="en-US" sz="24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TYPES OF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sz="1600"/>
              <a:t>There are Three types of Array. They are</a:t>
            </a:r>
            <a:endParaRPr lang="en-US" sz="1600"/>
          </a:p>
          <a:p>
            <a:pPr marL="0" indent="0">
              <a:lnSpc>
                <a:spcPct val="150000"/>
              </a:lnSpc>
              <a:buNone/>
            </a:pPr>
            <a:endParaRPr lang="en-US" sz="1600"/>
          </a:p>
          <a:p>
            <a:pPr>
              <a:lnSpc>
                <a:spcPct val="150000"/>
              </a:lnSpc>
              <a:buFont typeface="Wingdings" panose="05000000000000000000" charset="0"/>
              <a:buChar char="Ø"/>
            </a:pPr>
            <a:r>
              <a:rPr lang="en-US" sz="1600"/>
              <a:t>One Dimensional Array</a:t>
            </a:r>
            <a:endParaRPr lang="en-US" sz="1600"/>
          </a:p>
          <a:p>
            <a:pPr>
              <a:lnSpc>
                <a:spcPct val="150000"/>
              </a:lnSpc>
              <a:buFont typeface="Wingdings" panose="05000000000000000000" charset="0"/>
              <a:buChar char="Ø"/>
            </a:pPr>
            <a:r>
              <a:rPr lang="en-US" sz="1600"/>
              <a:t>Two Dimensional Array</a:t>
            </a:r>
            <a:endParaRPr lang="en-US" sz="1600"/>
          </a:p>
          <a:p>
            <a:pPr>
              <a:lnSpc>
                <a:spcPct val="150000"/>
              </a:lnSpc>
              <a:buFont typeface="Wingdings" panose="05000000000000000000" charset="0"/>
              <a:buChar char="Ø"/>
            </a:pPr>
            <a:r>
              <a:rPr lang="en-US" sz="1600"/>
              <a:t>Multi Dimensional Array</a:t>
            </a:r>
            <a:endParaRPr lang="en-US" sz="1600"/>
          </a:p>
          <a:p>
            <a:pPr marL="0" indent="0">
              <a:buFont typeface="Wingdings" panose="05000000000000000000" charset="0"/>
              <a:buNone/>
            </a:pPr>
            <a:endParaRPr 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48615"/>
            <a:ext cx="10972800" cy="6094095"/>
          </a:xfrm>
        </p:spPr>
        <p:txBody>
          <a:bodyPr/>
          <a:p>
            <a:pPr marL="0" indent="0">
              <a:buNone/>
            </a:pPr>
            <a:r>
              <a:rPr lang="en-US" sz="3600" b="1">
                <a:latin typeface="Times New Roman" panose="02020603050405020304" charset="0"/>
                <a:cs typeface="Times New Roman" panose="02020603050405020304" charset="0"/>
              </a:rPr>
              <a:t>Example 9</a:t>
            </a:r>
            <a:endParaRPr lang="en-US" sz="3600" b="1">
              <a:latin typeface="Times New Roman" panose="02020603050405020304" charset="0"/>
              <a:cs typeface="Times New Roman" panose="02020603050405020304" charset="0"/>
            </a:endParaRPr>
          </a:p>
          <a:p>
            <a:pPr marL="0" indent="0">
              <a:buNone/>
            </a:pPr>
            <a:r>
              <a:rPr lang="en-US" sz="2800"/>
              <a:t>Program to understand strcat() function</a:t>
            </a:r>
            <a:endParaRPr lang="en-US" sz="2800"/>
          </a:p>
          <a:p>
            <a:pPr marL="0" indent="0">
              <a:buNone/>
            </a:pPr>
            <a:endParaRPr lang="en-US" sz="24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char str1[20], str2[20];</a:t>
            </a:r>
            <a:endParaRPr lang="en-US" sz="1600"/>
          </a:p>
          <a:p>
            <a:pPr marL="0" indent="0">
              <a:lnSpc>
                <a:spcPct val="150000"/>
              </a:lnSpc>
              <a:buNone/>
            </a:pPr>
            <a:r>
              <a:rPr lang="en-US" sz="1600"/>
              <a:t>    printf("Enter two string: ");</a:t>
            </a:r>
            <a:endParaRPr lang="en-US" sz="1600"/>
          </a:p>
          <a:p>
            <a:pPr marL="0" indent="0">
              <a:lnSpc>
                <a:spcPct val="150000"/>
              </a:lnSpc>
              <a:buNone/>
            </a:pPr>
            <a:r>
              <a:rPr lang="en-US" sz="1600"/>
              <a:t>    scanf("%s",str1);</a:t>
            </a:r>
            <a:endParaRPr lang="en-US" sz="1600"/>
          </a:p>
          <a:p>
            <a:pPr marL="0" indent="0">
              <a:lnSpc>
                <a:spcPct val="150000"/>
              </a:lnSpc>
              <a:buNone/>
            </a:pPr>
            <a:r>
              <a:rPr lang="en-US" sz="1600"/>
              <a:t>    scanf("%s",str2);</a:t>
            </a:r>
            <a:endParaRPr lang="en-US" sz="1600"/>
          </a:p>
          <a:p>
            <a:pPr marL="0" indent="0">
              <a:lnSpc>
                <a:spcPct val="150000"/>
              </a:lnSpc>
              <a:buNone/>
            </a:pPr>
            <a:r>
              <a:rPr lang="en-US" sz="1600"/>
              <a:t>    strcat(str1,str2);</a:t>
            </a:r>
            <a:endParaRPr lang="en-US" sz="1600"/>
          </a:p>
          <a:p>
            <a:pPr marL="0" indent="0">
              <a:buNone/>
            </a:pPr>
            <a:r>
              <a:rPr lang="en-US" sz="2400"/>
              <a:t>    </a:t>
            </a:r>
            <a:endParaRPr 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139815"/>
          </a:xfrm>
        </p:spPr>
        <p:txBody>
          <a:bodyPr/>
          <a:p>
            <a:pPr marL="0" indent="0">
              <a:lnSpc>
                <a:spcPct val="150000"/>
              </a:lnSpc>
              <a:buNone/>
            </a:pPr>
            <a:r>
              <a:rPr lang="en-US" sz="2400">
                <a:sym typeface="+mn-ea"/>
              </a:rPr>
              <a:t>    </a:t>
            </a:r>
            <a:r>
              <a:rPr lang="en-US" sz="1600">
                <a:sym typeface="+mn-ea"/>
              </a:rPr>
              <a:t>printf("First string: %s \t\t Second string: %s\n",str1,str2);</a:t>
            </a:r>
            <a:endParaRPr lang="en-US" sz="1600"/>
          </a:p>
          <a:p>
            <a:pPr marL="0" indent="0">
              <a:lnSpc>
                <a:spcPct val="150000"/>
              </a:lnSpc>
              <a:buNone/>
            </a:pPr>
            <a:r>
              <a:rPr lang="en-US" sz="1600">
                <a:sym typeface="+mn-ea"/>
              </a:rPr>
              <a:t>    strcat(str1, "_one");</a:t>
            </a:r>
            <a:endParaRPr lang="en-US" sz="1600"/>
          </a:p>
          <a:p>
            <a:pPr marL="0" indent="0">
              <a:lnSpc>
                <a:spcPct val="150000"/>
              </a:lnSpc>
              <a:buNone/>
            </a:pPr>
            <a:r>
              <a:rPr lang="en-US" sz="1600">
                <a:sym typeface="+mn-ea"/>
              </a:rPr>
              <a:t>    printf("Now First string is : %s \n",str1);</a:t>
            </a:r>
            <a:endParaRPr lang="en-US" sz="1600"/>
          </a:p>
          <a:p>
            <a:pPr marL="0" indent="0">
              <a:lnSpc>
                <a:spcPct val="150000"/>
              </a:lnSpc>
              <a:buNone/>
            </a:pPr>
            <a:r>
              <a:rPr lang="en-US" sz="1600">
                <a:sym typeface="+mn-ea"/>
              </a:rPr>
              <a:t>    return 0;</a:t>
            </a:r>
            <a:endParaRPr lang="en-US" sz="1600"/>
          </a:p>
          <a:p>
            <a:pPr marL="0" indent="0">
              <a:lnSpc>
                <a:spcPct val="150000"/>
              </a:lnSpc>
              <a:buNone/>
            </a:pPr>
            <a:r>
              <a:rPr lang="en-US" sz="1600">
                <a:sym typeface="+mn-ea"/>
              </a:rPr>
              <a:t>}</a:t>
            </a:r>
            <a:endParaRPr lang="en-US" sz="1600"/>
          </a:p>
          <a:p>
            <a:pPr marL="0" indent="0">
              <a:buNone/>
            </a:pPr>
            <a:endParaRPr lang="en-US" sz="2400"/>
          </a:p>
          <a:p>
            <a:pPr marL="0" indent="0">
              <a:buNone/>
            </a:pPr>
            <a:endParaRPr lang="en-US" sz="2400"/>
          </a:p>
          <a:p>
            <a:pPr marL="0" indent="0">
              <a:buNone/>
            </a:pPr>
            <a:r>
              <a:rPr lang="en-US" sz="3600" b="1">
                <a:latin typeface="Times New Roman" panose="02020603050405020304" charset="0"/>
                <a:cs typeface="Times New Roman" panose="02020603050405020304" charset="0"/>
              </a:rPr>
              <a:t>Output: </a:t>
            </a:r>
            <a:endParaRPr lang="en-US" sz="3600" b="1">
              <a:latin typeface="Times New Roman" panose="02020603050405020304" charset="0"/>
              <a:cs typeface="Times New Roman" panose="02020603050405020304" charset="0"/>
            </a:endParaRPr>
          </a:p>
          <a:p>
            <a:pPr marL="0" indent="0">
              <a:lnSpc>
                <a:spcPct val="150000"/>
              </a:lnSpc>
              <a:buNone/>
            </a:pPr>
            <a:r>
              <a:rPr lang="en-US" sz="1600"/>
              <a:t>Enter two string: data</a:t>
            </a:r>
            <a:endParaRPr lang="en-US" sz="1600"/>
          </a:p>
          <a:p>
            <a:pPr marL="0" indent="0">
              <a:lnSpc>
                <a:spcPct val="150000"/>
              </a:lnSpc>
              <a:buNone/>
            </a:pPr>
            <a:r>
              <a:rPr lang="en-US" sz="1600"/>
              <a:t>base</a:t>
            </a:r>
            <a:endParaRPr lang="en-US" sz="1600"/>
          </a:p>
          <a:p>
            <a:pPr marL="0" indent="0">
              <a:lnSpc>
                <a:spcPct val="150000"/>
              </a:lnSpc>
              <a:buNone/>
            </a:pPr>
            <a:r>
              <a:rPr lang="en-US" sz="1600"/>
              <a:t>First string: database 		 Second string: base</a:t>
            </a:r>
            <a:endParaRPr lang="en-US" sz="1600"/>
          </a:p>
          <a:p>
            <a:pPr marL="0" indent="0">
              <a:lnSpc>
                <a:spcPct val="150000"/>
              </a:lnSpc>
              <a:buNone/>
            </a:pPr>
            <a:r>
              <a:rPr lang="en-US" sz="1600"/>
              <a:t>Now First string is : database_one </a:t>
            </a:r>
            <a:endParaRPr 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02895"/>
            <a:ext cx="10972800" cy="6125845"/>
          </a:xfrm>
        </p:spPr>
        <p:txBody>
          <a:bodyPr/>
          <a:p>
            <a:pPr marL="0" indent="0">
              <a:buNone/>
            </a:pPr>
            <a:r>
              <a:rPr lang="en-US" sz="3600" b="1">
                <a:latin typeface="Times New Roman" panose="02020603050405020304" charset="0"/>
                <a:cs typeface="Times New Roman" panose="02020603050405020304" charset="0"/>
              </a:rPr>
              <a:t>STRING POINTERS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t>We can take a char pointer and initialize it with a string constant.</a:t>
            </a:r>
            <a:endParaRPr lang="en-US" sz="1600"/>
          </a:p>
          <a:p>
            <a:pPr marL="0" indent="0">
              <a:lnSpc>
                <a:spcPct val="150000"/>
              </a:lnSpc>
              <a:buNone/>
            </a:pPr>
            <a:r>
              <a:rPr lang="en-US" sz="1600"/>
              <a:t>for example-</a:t>
            </a:r>
            <a:endParaRPr lang="en-US" sz="1600"/>
          </a:p>
          <a:p>
            <a:pPr marL="0" indent="0">
              <a:lnSpc>
                <a:spcPct val="150000"/>
              </a:lnSpc>
              <a:buNone/>
            </a:pPr>
            <a:r>
              <a:rPr lang="en-US" sz="1600"/>
              <a:t>char *ptr=”Brigosha”;</a:t>
            </a:r>
            <a:endParaRPr lang="en-US" sz="1600"/>
          </a:p>
          <a:p>
            <a:pPr marL="0" indent="0">
              <a:lnSpc>
                <a:spcPct val="150000"/>
              </a:lnSpc>
              <a:buNone/>
            </a:pPr>
            <a:r>
              <a:rPr lang="en-US" sz="1600"/>
              <a:t>     Here ptr is a char pointer which points to the first character of the string constant “Brigosha” i.e. ptr contains the base address of this string constant.</a:t>
            </a:r>
            <a:endParaRPr lang="en-US" sz="1600"/>
          </a:p>
          <a:p>
            <a:pPr marL="0" indent="0">
              <a:lnSpc>
                <a:spcPct val="150000"/>
              </a:lnSpc>
              <a:buNone/>
            </a:pPr>
            <a:endParaRPr lang="en-US" sz="1600"/>
          </a:p>
          <a:p>
            <a:pPr marL="0" indent="0">
              <a:lnSpc>
                <a:spcPct val="150000"/>
              </a:lnSpc>
              <a:buNone/>
            </a:pPr>
            <a:r>
              <a:rPr lang="en-US" sz="1600"/>
              <a:t>Let us compare the strings defined as arrays and strings defined as pointers.</a:t>
            </a:r>
            <a:endParaRPr lang="en-US" sz="1600"/>
          </a:p>
          <a:p>
            <a:pPr marL="0" indent="0">
              <a:lnSpc>
                <a:spcPct val="150000"/>
              </a:lnSpc>
              <a:buNone/>
            </a:pPr>
            <a:r>
              <a:rPr lang="en-US" sz="1600"/>
              <a:t>char str[]=”Mumbai”;</a:t>
            </a:r>
            <a:endParaRPr lang="en-US" sz="1600"/>
          </a:p>
          <a:p>
            <a:pPr marL="0" indent="0" algn="l">
              <a:lnSpc>
                <a:spcPct val="150000"/>
              </a:lnSpc>
              <a:buNone/>
            </a:pPr>
            <a:r>
              <a:rPr lang="en-US" sz="1600"/>
              <a:t>char *ptr=”Chennai”;</a:t>
            </a:r>
            <a:endParaRPr lang="en-US" sz="1600"/>
          </a:p>
          <a:p>
            <a:pPr marL="0" indent="0" algn="l">
              <a:lnSpc>
                <a:spcPct val="150000"/>
              </a:lnSpc>
              <a:buNone/>
            </a:pPr>
            <a:r>
              <a:rPr lang="en-US" sz="1600"/>
              <a:t>In the array form, initialization is a short form for-</a:t>
            </a:r>
            <a:endParaRPr lang="en-US" sz="1600"/>
          </a:p>
          <a:p>
            <a:pPr marL="0" indent="0" algn="l">
              <a:lnSpc>
                <a:spcPct val="150000"/>
              </a:lnSpc>
              <a:buNone/>
            </a:pPr>
            <a:r>
              <a:rPr lang="en-US" sz="1600"/>
              <a:t>char str[]={‘M’,’u’, ‘m’,’b’,’a’,’i’,’\0’};</a:t>
            </a:r>
            <a:endParaRPr lang="en-US" sz="1600"/>
          </a:p>
          <a:p>
            <a:pPr marL="0" indent="0">
              <a:buNone/>
            </a:pPr>
            <a:endParaRPr lang="en-US" sz="1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3375"/>
            <a:ext cx="10972800" cy="6079490"/>
          </a:xfrm>
        </p:spPr>
        <p:txBody>
          <a:bodyPr/>
          <a:p>
            <a:pPr marL="0" indent="0">
              <a:lnSpc>
                <a:spcPct val="150000"/>
              </a:lnSpc>
              <a:buNone/>
            </a:pPr>
            <a:r>
              <a:rPr lang="en-US" sz="2400"/>
              <a:t>     </a:t>
            </a:r>
            <a:r>
              <a:rPr lang="en-US" sz="1600"/>
              <a:t>While is pointer form, address of string constant is assigned to the pointer variable.</a:t>
            </a:r>
            <a:endParaRPr lang="en-US" sz="1600"/>
          </a:p>
          <a:p>
            <a:pPr marL="0" indent="0">
              <a:lnSpc>
                <a:spcPct val="150000"/>
              </a:lnSpc>
              <a:buNone/>
            </a:pPr>
            <a:endParaRPr lang="en-US" sz="1600"/>
          </a:p>
          <a:p>
            <a:pPr marL="0" indent="0">
              <a:lnSpc>
                <a:spcPct val="150000"/>
              </a:lnSpc>
              <a:buNone/>
            </a:pPr>
            <a:r>
              <a:rPr lang="en-US" sz="1600"/>
              <a:t>Now let us see how they represented in memory.</a:t>
            </a:r>
            <a:endParaRPr lang="en-US" sz="1600"/>
          </a:p>
          <a:p>
            <a:pPr marL="0" indent="0">
              <a:buNone/>
            </a:pPr>
            <a:r>
              <a:rPr lang="en-US" sz="2400"/>
              <a:t>          1000       1001      1002       1003     1004       1005       1006</a:t>
            </a:r>
            <a:endParaRPr lang="en-US" sz="2400"/>
          </a:p>
          <a:p>
            <a:pPr marL="0" indent="0">
              <a:buNone/>
            </a:pPr>
            <a:endParaRPr lang="en-US" sz="2400"/>
          </a:p>
          <a:p>
            <a:pPr marL="0" indent="0">
              <a:buNone/>
            </a:pPr>
            <a:r>
              <a:rPr lang="en-US" sz="2400"/>
              <a:t>           str[0]       str[1]      str[2]      str[3]      str[4]      str[5]       str[6] </a:t>
            </a:r>
            <a:endParaRPr lang="en-US" sz="2400"/>
          </a:p>
          <a:p>
            <a:pPr marL="0" indent="0">
              <a:buNone/>
            </a:pPr>
            <a:r>
              <a:rPr lang="en-US" sz="2400"/>
              <a:t>      4500</a:t>
            </a:r>
            <a:endParaRPr lang="en-US" sz="2400"/>
          </a:p>
          <a:p>
            <a:pPr marL="0" indent="0">
              <a:buNone/>
            </a:pPr>
            <a:endParaRPr lang="en-US" sz="2400"/>
          </a:p>
          <a:p>
            <a:pPr marL="0" indent="0">
              <a:buNone/>
            </a:pPr>
            <a:r>
              <a:rPr lang="en-US" sz="2400"/>
              <a:t>     ptr            2000  2001    2002    2003    2004   2005    2006    2007</a:t>
            </a:r>
            <a:endParaRPr lang="en-US" sz="2400"/>
          </a:p>
          <a:p>
            <a:pPr marL="0" indent="0">
              <a:buNone/>
            </a:pPr>
            <a:endParaRPr lang="en-US" sz="2400"/>
          </a:p>
          <a:p>
            <a:pPr marL="0" indent="0">
              <a:lnSpc>
                <a:spcPct val="150000"/>
              </a:lnSpc>
              <a:buNone/>
            </a:pPr>
            <a:r>
              <a:rPr lang="en-US" sz="2400"/>
              <a:t>     </a:t>
            </a:r>
            <a:r>
              <a:rPr lang="en-US" sz="1600"/>
              <a:t>Here str is an array of characters and 7 bytes are reserved for it. Since str is the name of an array, it is a constant pointer which will always point to the first element of array.</a:t>
            </a:r>
            <a:endParaRPr lang="en-US" sz="1600"/>
          </a:p>
        </p:txBody>
      </p:sp>
      <p:graphicFrame>
        <p:nvGraphicFramePr>
          <p:cNvPr id="4" name="Table 3"/>
          <p:cNvGraphicFramePr/>
          <p:nvPr/>
        </p:nvGraphicFramePr>
        <p:xfrm>
          <a:off x="1391920" y="2214245"/>
          <a:ext cx="8529955" cy="456565"/>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456565">
                <a:tc>
                  <a:txBody>
                    <a:bodyPr/>
                    <a:p>
                      <a:pPr algn="ctr">
                        <a:buNone/>
                      </a:pPr>
                      <a:r>
                        <a:rPr lang="en-US"/>
                        <a:t>M</a:t>
                      </a:r>
                      <a:endParaRPr lang="en-US"/>
                    </a:p>
                  </a:txBody>
                  <a:tcPr anchor="ctr" anchorCtr="0"/>
                </a:tc>
                <a:tc>
                  <a:txBody>
                    <a:bodyPr/>
                    <a:p>
                      <a:pPr algn="ctr">
                        <a:buNone/>
                      </a:pPr>
                      <a:r>
                        <a:rPr lang="en-US"/>
                        <a:t>u</a:t>
                      </a:r>
                      <a:endParaRPr lang="en-US"/>
                    </a:p>
                  </a:txBody>
                  <a:tcPr anchor="ctr" anchorCtr="0"/>
                </a:tc>
                <a:tc>
                  <a:txBody>
                    <a:bodyPr/>
                    <a:p>
                      <a:pPr algn="ctr">
                        <a:buNone/>
                      </a:pPr>
                      <a:r>
                        <a:rPr lang="en-US"/>
                        <a:t>m</a:t>
                      </a:r>
                      <a:endParaRPr lang="en-US"/>
                    </a:p>
                  </a:txBody>
                  <a:tcPr anchor="ctr" anchorCtr="0"/>
                </a:tc>
                <a:tc>
                  <a:txBody>
                    <a:bodyPr/>
                    <a:p>
                      <a:pPr algn="ctr">
                        <a:buNone/>
                      </a:pPr>
                      <a:r>
                        <a:rPr lang="en-US"/>
                        <a:t>b</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5" name="Table 4"/>
          <p:cNvGraphicFramePr/>
          <p:nvPr/>
        </p:nvGraphicFramePr>
        <p:xfrm>
          <a:off x="2221230" y="4626610"/>
          <a:ext cx="8041640" cy="381000"/>
        </p:xfrm>
        <a:graphic>
          <a:graphicData uri="http://schemas.openxmlformats.org/drawingml/2006/table">
            <a:tbl>
              <a:tblPr firstRow="1" bandRow="1">
                <a:tableStyleId>{5C22544A-7EE6-4342-B048-85BDC9FD1C3A}</a:tableStyleId>
              </a:tblPr>
              <a:tblGrid>
                <a:gridCol w="1005205"/>
                <a:gridCol w="1005205"/>
                <a:gridCol w="1005205"/>
                <a:gridCol w="1005205"/>
                <a:gridCol w="1005205"/>
                <a:gridCol w="1005205"/>
                <a:gridCol w="1005205"/>
                <a:gridCol w="1005205"/>
              </a:tblGrid>
              <a:tr h="381000">
                <a:tc>
                  <a:txBody>
                    <a:bodyPr/>
                    <a:p>
                      <a:pPr algn="ctr">
                        <a:buNone/>
                      </a:pPr>
                      <a:r>
                        <a:rPr lang="en-US"/>
                        <a:t>C</a:t>
                      </a:r>
                      <a:endParaRPr lang="en-US"/>
                    </a:p>
                  </a:txBody>
                  <a:tcPr anchor="ctr" anchorCtr="0"/>
                </a:tc>
                <a:tc>
                  <a:txBody>
                    <a:bodyPr/>
                    <a:p>
                      <a:pPr algn="ctr">
                        <a:buNone/>
                      </a:pPr>
                      <a:r>
                        <a:rPr lang="en-US"/>
                        <a:t>h</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n</a:t>
                      </a:r>
                      <a:endParaRPr lang="en-US"/>
                    </a:p>
                  </a:txBody>
                  <a:tcPr anchor="ctr" anchorCtr="0"/>
                </a:tc>
                <a:tc>
                  <a:txBody>
                    <a:bodyPr/>
                    <a:p>
                      <a:pPr algn="ctr">
                        <a:buNone/>
                      </a:pPr>
                      <a:r>
                        <a:rPr lang="en-US"/>
                        <a:t>a</a:t>
                      </a:r>
                      <a:endParaRPr lang="en-US"/>
                    </a:p>
                  </a:txBody>
                  <a:tcPr anchor="ctr" anchorCtr="0"/>
                </a:tc>
                <a:tc>
                  <a:txBody>
                    <a:bodyPr/>
                    <a:p>
                      <a:pPr algn="ctr">
                        <a:buNone/>
                      </a:pPr>
                      <a:r>
                        <a:rPr lang="en-US"/>
                        <a:t>i</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893445" y="3570605"/>
          <a:ext cx="1517650" cy="456565"/>
        </p:xfrm>
        <a:graphic>
          <a:graphicData uri="http://schemas.openxmlformats.org/drawingml/2006/table">
            <a:tbl>
              <a:tblPr firstRow="1" bandRow="1">
                <a:tableStyleId>{5C22544A-7EE6-4342-B048-85BDC9FD1C3A}</a:tableStyleId>
              </a:tblPr>
              <a:tblGrid>
                <a:gridCol w="1517650"/>
              </a:tblGrid>
              <a:tr h="456565">
                <a:tc>
                  <a:txBody>
                    <a:bodyPr/>
                    <a:p>
                      <a:pPr algn="ctr">
                        <a:buNone/>
                      </a:pPr>
                      <a:r>
                        <a:rPr lang="en-US"/>
                        <a:t>2000</a:t>
                      </a:r>
                      <a:endParaRPr lang="en-US"/>
                    </a:p>
                  </a:txBody>
                  <a:tcPr anchor="ctr" anchorCtr="0"/>
                </a:tc>
              </a:tr>
            </a:tbl>
          </a:graphicData>
        </a:graphic>
      </p:graphicFrame>
      <p:cxnSp>
        <p:nvCxnSpPr>
          <p:cNvPr id="8" name="Elbow Connector 7"/>
          <p:cNvCxnSpPr>
            <a:stCxn id="6" idx="2"/>
            <a:endCxn id="5" idx="1"/>
          </p:cNvCxnSpPr>
          <p:nvPr/>
        </p:nvCxnSpPr>
        <p:spPr>
          <a:xfrm rot="5400000" flipV="1">
            <a:off x="1541780" y="4137660"/>
            <a:ext cx="789940" cy="5689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108700"/>
          </a:xfrm>
        </p:spPr>
        <p:txBody>
          <a:bodyPr/>
          <a:p>
            <a:pPr marL="0" indent="0">
              <a:buNone/>
            </a:pPr>
            <a:r>
              <a:rPr lang="en-US" sz="3600" b="1">
                <a:latin typeface="Times New Roman" panose="02020603050405020304" charset="0"/>
                <a:cs typeface="Times New Roman" panose="02020603050405020304" charset="0"/>
              </a:rPr>
              <a:t>ARRAY OF STRINGS OR TWO DIMENSIONAL ARRAY OF CHARACTERS</a:t>
            </a:r>
            <a:endParaRPr lang="en-US" sz="3600" b="1">
              <a:latin typeface="Times New Roman" panose="02020603050405020304" charset="0"/>
              <a:cs typeface="Times New Roman" panose="02020603050405020304" charset="0"/>
            </a:endParaRPr>
          </a:p>
          <a:p>
            <a:pPr marL="0" indent="0">
              <a:lnSpc>
                <a:spcPct val="150000"/>
              </a:lnSpc>
              <a:buNone/>
            </a:pPr>
            <a:r>
              <a:rPr lang="en-US" sz="2400">
                <a:latin typeface="Arial" panose="020B0604020202020204" pitchFamily="34" charset="0"/>
                <a:cs typeface="Arial" panose="020B0604020202020204" pitchFamily="34" charset="0"/>
              </a:rPr>
              <a:t>     </a:t>
            </a:r>
            <a:r>
              <a:rPr lang="en-US" sz="1600">
                <a:latin typeface="Arial" panose="020B0604020202020204" pitchFamily="34" charset="0"/>
                <a:cs typeface="Arial" panose="020B0604020202020204" pitchFamily="34" charset="0"/>
              </a:rPr>
              <a:t> Strings are character arrays so array of strings means array of character tyep arrays i.e. a two dimensional array of characters. Suppose we declare and initialize a two-dimensional array of characters as-</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char arr[5][10]={</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“white”,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“red”,</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“green”,</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“yellow”,</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“blue”</a:t>
            </a:r>
            <a:endParaRPr lang="en-US" sz="1600">
              <a:latin typeface="Arial" panose="020B0604020202020204" pitchFamily="34" charset="0"/>
              <a:cs typeface="Arial" panose="020B0604020202020204" pitchFamily="34" charset="0"/>
            </a:endParaRPr>
          </a:p>
          <a:p>
            <a:pPr marL="0" indent="0">
              <a:lnSpc>
                <a:spcPct val="150000"/>
              </a:lnSpc>
              <a:buNone/>
            </a:pPr>
            <a:r>
              <a:rPr lang="en-US" sz="1600">
                <a:latin typeface="Arial" panose="020B0604020202020204" pitchFamily="34" charset="0"/>
                <a:cs typeface="Arial" panose="020B0604020202020204" pitchFamily="34" charset="0"/>
              </a:rPr>
              <a:t>                          };</a:t>
            </a:r>
            <a:endParaRPr lang="en-US" sz="160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7825"/>
            <a:ext cx="10972800" cy="6110605"/>
          </a:xfrm>
        </p:spPr>
        <p:txBody>
          <a:bodyPr/>
          <a:p>
            <a:pPr marL="0" indent="0">
              <a:lnSpc>
                <a:spcPct val="150000"/>
              </a:lnSpc>
              <a:buNone/>
            </a:pPr>
            <a:r>
              <a:rPr lang="en-US" sz="2400"/>
              <a:t>     </a:t>
            </a:r>
            <a:r>
              <a:rPr lang="en-US" sz="1600"/>
              <a:t> So we see that if we want to access individual characters in the string we use two subscripts and if we want to access the strings we use a single subscripts</a:t>
            </a:r>
            <a:r>
              <a:rPr lang="en-US" sz="1800"/>
              <a:t>.</a:t>
            </a:r>
            <a:endParaRPr lang="en-US" sz="1800"/>
          </a:p>
          <a:p>
            <a:pPr marL="0" indent="0">
              <a:buNone/>
            </a:pPr>
            <a:endParaRPr lang="en-US" sz="2400"/>
          </a:p>
          <a:p>
            <a:pPr marL="0" indent="0">
              <a:buNone/>
            </a:pPr>
            <a:r>
              <a:rPr lang="en-US" sz="2400"/>
              <a:t>             2000                                                                            2009</a:t>
            </a:r>
            <a:endParaRPr lang="en-US" sz="2400"/>
          </a:p>
          <a:p>
            <a:pPr marL="0" indent="0">
              <a:buNone/>
            </a:pPr>
            <a:r>
              <a:rPr lang="en-US" sz="2400"/>
              <a:t>             2010                                                                            2019</a:t>
            </a:r>
            <a:endParaRPr lang="en-US" sz="2400"/>
          </a:p>
          <a:p>
            <a:pPr marL="0" indent="0">
              <a:buNone/>
            </a:pPr>
            <a:r>
              <a:rPr lang="en-US" sz="2400"/>
              <a:t>             2020                                                                            2029</a:t>
            </a:r>
            <a:endParaRPr lang="en-US" sz="2400"/>
          </a:p>
          <a:p>
            <a:pPr marL="0" indent="0">
              <a:buNone/>
            </a:pPr>
            <a:r>
              <a:rPr lang="en-US" sz="2400"/>
              <a:t>             2030                                                                            2039</a:t>
            </a:r>
            <a:endParaRPr lang="en-US" sz="2400"/>
          </a:p>
          <a:p>
            <a:pPr marL="0" indent="0">
              <a:buNone/>
            </a:pPr>
            <a:r>
              <a:rPr lang="en-US" sz="2400"/>
              <a:t>             2040                                                                            2049</a:t>
            </a:r>
            <a:endParaRPr lang="en-US" sz="2400"/>
          </a:p>
          <a:p>
            <a:pPr marL="0" indent="0">
              <a:buNone/>
            </a:pPr>
            <a:endParaRPr lang="en-US" sz="2400"/>
          </a:p>
          <a:p>
            <a:pPr marL="0" indent="0">
              <a:lnSpc>
                <a:spcPct val="150000"/>
              </a:lnSpc>
              <a:buNone/>
            </a:pPr>
            <a:r>
              <a:rPr lang="en-US" sz="2400"/>
              <a:t>       </a:t>
            </a:r>
            <a:r>
              <a:rPr lang="en-US" sz="1600"/>
              <a:t>This is the interanl storage representatiion of array of strings. 2000 is the base address of the first string. Similarly, 2010 is the base address of the second string. Here 10 bytes are reserved in memory for each string.</a:t>
            </a:r>
            <a:endParaRPr lang="en-US" sz="1600"/>
          </a:p>
          <a:p>
            <a:pPr marL="0" indent="0">
              <a:buNone/>
            </a:pPr>
            <a:endParaRPr lang="en-US" sz="1600"/>
          </a:p>
        </p:txBody>
      </p:sp>
      <p:graphicFrame>
        <p:nvGraphicFramePr>
          <p:cNvPr id="4" name="Table 3"/>
          <p:cNvGraphicFramePr/>
          <p:nvPr/>
        </p:nvGraphicFramePr>
        <p:xfrm>
          <a:off x="2567940" y="1945640"/>
          <a:ext cx="6177280" cy="2193925"/>
        </p:xfrm>
        <a:graphic>
          <a:graphicData uri="http://schemas.openxmlformats.org/drawingml/2006/table">
            <a:tbl>
              <a:tblPr firstRow="1" bandRow="1">
                <a:tableStyleId>{5C22544A-7EE6-4342-B048-85BDC9FD1C3A}</a:tableStyleId>
              </a:tblPr>
              <a:tblGrid>
                <a:gridCol w="772160"/>
                <a:gridCol w="772160"/>
                <a:gridCol w="772160"/>
                <a:gridCol w="772160"/>
                <a:gridCol w="772160"/>
                <a:gridCol w="772160"/>
                <a:gridCol w="772160"/>
                <a:gridCol w="772160"/>
              </a:tblGrid>
              <a:tr h="438785">
                <a:tc>
                  <a:txBody>
                    <a:bodyPr/>
                    <a:p>
                      <a:pPr algn="ctr">
                        <a:buNone/>
                      </a:pPr>
                      <a:r>
                        <a:rPr lang="en-US"/>
                        <a:t>w               </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r h="438785">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r>
              <a:tr h="438785">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c>
                  <a:txBody>
                    <a:bodyPr/>
                    <a:p>
                      <a:pPr algn="ctr">
                        <a:buNone/>
                      </a:pPr>
                      <a:endParaRPr lang="en-US"/>
                    </a:p>
                  </a:txBody>
                  <a:tcPr anchor="ctr" anchorCtr="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79095"/>
            <a:ext cx="10972800" cy="6334760"/>
          </a:xfrm>
        </p:spPr>
        <p:txBody>
          <a:bodyPr/>
          <a:p>
            <a:pPr marL="0" indent="0">
              <a:buNone/>
            </a:pPr>
            <a:r>
              <a:rPr lang="en-US" sz="3600" b="1">
                <a:latin typeface="Times New Roman" panose="02020603050405020304" charset="0"/>
                <a:cs typeface="Times New Roman" panose="02020603050405020304" charset="0"/>
              </a:rPr>
              <a:t>Example 10</a:t>
            </a:r>
            <a:endParaRPr lang="en-US" sz="3600" b="1">
              <a:latin typeface="Times New Roman" panose="02020603050405020304" charset="0"/>
              <a:cs typeface="Times New Roman" panose="02020603050405020304" charset="0"/>
            </a:endParaRPr>
          </a:p>
          <a:p>
            <a:pPr marL="0" indent="0">
              <a:buNone/>
            </a:pPr>
            <a:r>
              <a:rPr lang="en-US" sz="2800"/>
              <a:t>Program to print the strings of the two-dimensional character array</a:t>
            </a:r>
            <a:endParaRPr lang="en-US" sz="2800"/>
          </a:p>
          <a:p>
            <a:pPr marL="0" indent="0">
              <a:buNone/>
            </a:pPr>
            <a:endParaRPr lang="en-US" sz="2400"/>
          </a:p>
          <a:p>
            <a:pPr marL="0" indent="0">
              <a:lnSpc>
                <a:spcPct val="150000"/>
              </a:lnSpc>
              <a:buNone/>
            </a:pPr>
            <a:r>
              <a:rPr lang="en-US" sz="1600"/>
              <a:t>#include &lt;stdio.h&gt;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char arr[5][10]={</a:t>
            </a:r>
            <a:endParaRPr lang="en-US" sz="1600"/>
          </a:p>
          <a:p>
            <a:pPr marL="0" indent="0">
              <a:lnSpc>
                <a:spcPct val="150000"/>
              </a:lnSpc>
              <a:buNone/>
            </a:pPr>
            <a:r>
              <a:rPr lang="en-US" sz="1600"/>
              <a:t>                      "white",</a:t>
            </a:r>
            <a:endParaRPr lang="en-US" sz="1600"/>
          </a:p>
          <a:p>
            <a:pPr marL="0" indent="0">
              <a:lnSpc>
                <a:spcPct val="150000"/>
              </a:lnSpc>
              <a:buNone/>
            </a:pPr>
            <a:r>
              <a:rPr lang="en-US" sz="1600"/>
              <a:t>                      "red",</a:t>
            </a:r>
            <a:endParaRPr lang="en-US" sz="1600"/>
          </a:p>
          <a:p>
            <a:pPr marL="0" indent="0">
              <a:lnSpc>
                <a:spcPct val="150000"/>
              </a:lnSpc>
              <a:buNone/>
            </a:pPr>
            <a:r>
              <a:rPr lang="en-US" sz="1600"/>
              <a:t>                      "green",</a:t>
            </a:r>
            <a:endParaRPr lang="en-US" sz="1600"/>
          </a:p>
          <a:p>
            <a:pPr marL="0" indent="0">
              <a:lnSpc>
                <a:spcPct val="150000"/>
              </a:lnSpc>
              <a:buNone/>
            </a:pPr>
            <a:r>
              <a:rPr lang="en-US" sz="1600"/>
              <a:t>                      "yellow",</a:t>
            </a:r>
            <a:endParaRPr lang="en-US" sz="1600"/>
          </a:p>
          <a:p>
            <a:pPr marL="0" indent="0">
              <a:lnSpc>
                <a:spcPct val="150000"/>
              </a:lnSpc>
              <a:buNone/>
            </a:pPr>
            <a:r>
              <a:rPr lang="en-US" sz="1600"/>
              <a:t>                      "blue"</a:t>
            </a:r>
            <a:endParaRPr lang="en-US" sz="1600"/>
          </a:p>
          <a:p>
            <a:pPr marL="0" indent="0">
              <a:lnSpc>
                <a:spcPct val="150000"/>
              </a:lnSpc>
              <a:buNone/>
            </a:pPr>
            <a:r>
              <a:rPr lang="en-US" sz="1600"/>
              <a:t>                    };</a:t>
            </a:r>
            <a:endParaRPr lang="en-US" sz="1600"/>
          </a:p>
          <a:p>
            <a:pPr marL="0" indent="0">
              <a:buNone/>
            </a:pPr>
            <a:r>
              <a:rPr lang="en-US" sz="2400"/>
              <a:t>    </a:t>
            </a:r>
            <a:endParaRPr 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3345"/>
            <a:ext cx="10972800" cy="6485255"/>
          </a:xfrm>
        </p:spPr>
        <p:txBody>
          <a:bodyPr/>
          <a:p>
            <a:pPr marL="0" indent="0">
              <a:lnSpc>
                <a:spcPct val="150000"/>
              </a:lnSpc>
              <a:buNone/>
            </a:pPr>
            <a:r>
              <a:rPr lang="en-US" sz="1600">
                <a:sym typeface="+mn-ea"/>
              </a:rPr>
              <a:t>int i;</a:t>
            </a:r>
            <a:endParaRPr lang="en-US" sz="1600"/>
          </a:p>
          <a:p>
            <a:pPr marL="0" indent="0">
              <a:lnSpc>
                <a:spcPct val="150000"/>
              </a:lnSpc>
              <a:buNone/>
            </a:pPr>
            <a:r>
              <a:rPr lang="en-US" sz="1600">
                <a:sym typeface="+mn-ea"/>
              </a:rPr>
              <a:t>    for(i=0;i&lt;5;i++)</a:t>
            </a:r>
            <a:endParaRPr lang="en-US" sz="1600"/>
          </a:p>
          <a:p>
            <a:pPr marL="0" indent="0">
              <a:lnSpc>
                <a:spcPct val="150000"/>
              </a:lnSpc>
              <a:buNone/>
            </a:pPr>
            <a:r>
              <a:rPr lang="en-US" sz="1600">
                <a:sym typeface="+mn-ea"/>
              </a:rPr>
              <a:t>    {</a:t>
            </a:r>
            <a:endParaRPr lang="en-US" sz="1600"/>
          </a:p>
          <a:p>
            <a:pPr marL="0" indent="0">
              <a:lnSpc>
                <a:spcPct val="150000"/>
              </a:lnSpc>
              <a:buNone/>
            </a:pPr>
            <a:r>
              <a:rPr lang="en-US" sz="1600">
                <a:sym typeface="+mn-ea"/>
              </a:rPr>
              <a:t>        printf("String= %s\t",arr[i]);</a:t>
            </a:r>
            <a:endParaRPr lang="en-US" sz="1600"/>
          </a:p>
          <a:p>
            <a:pPr marL="0" indent="0">
              <a:lnSpc>
                <a:spcPct val="150000"/>
              </a:lnSpc>
              <a:buNone/>
            </a:pPr>
            <a:r>
              <a:rPr lang="en-US" sz="1600">
                <a:sym typeface="+mn-ea"/>
              </a:rPr>
              <a:t>        printf("Address of string= %p\n",arr[i]);</a:t>
            </a:r>
            <a:endParaRPr lang="en-US" sz="1600"/>
          </a:p>
          <a:p>
            <a:pPr marL="0" indent="0">
              <a:lnSpc>
                <a:spcPct val="150000"/>
              </a:lnSpc>
              <a:buNone/>
            </a:pPr>
            <a:r>
              <a:rPr lang="en-US" sz="1600">
                <a:sym typeface="+mn-ea"/>
              </a:rPr>
              <a:t>    }</a:t>
            </a:r>
            <a:endParaRPr lang="en-US" sz="1600"/>
          </a:p>
          <a:p>
            <a:pPr marL="0" indent="0">
              <a:lnSpc>
                <a:spcPct val="150000"/>
              </a:lnSpc>
              <a:buNone/>
            </a:pPr>
            <a:r>
              <a:rPr lang="en-US" sz="1600">
                <a:sym typeface="+mn-ea"/>
              </a:rPr>
              <a:t>    return 0;</a:t>
            </a:r>
            <a:endParaRPr lang="en-US" sz="1600"/>
          </a:p>
          <a:p>
            <a:pPr marL="0" indent="0">
              <a:lnSpc>
                <a:spcPct val="150000"/>
              </a:lnSpc>
              <a:buNone/>
            </a:pPr>
            <a:r>
              <a:rPr lang="en-US" sz="1600">
                <a:sym typeface="+mn-ea"/>
              </a:rPr>
              <a:t>}</a:t>
            </a:r>
            <a:endParaRPr lang="en-US" sz="1600">
              <a:sym typeface="+mn-ea"/>
            </a:endParaRPr>
          </a:p>
          <a:p>
            <a:pPr marL="0" indent="0">
              <a:buNone/>
            </a:pPr>
            <a:r>
              <a:rPr lang="en-US" sz="3600" b="1">
                <a:latin typeface="Times New Roman" panose="02020603050405020304" charset="0"/>
                <a:cs typeface="Times New Roman" panose="02020603050405020304" charset="0"/>
                <a:sym typeface="+mn-ea"/>
              </a:rPr>
              <a:t>Output:</a:t>
            </a:r>
            <a:endParaRPr lang="en-US" sz="2400"/>
          </a:p>
          <a:p>
            <a:pPr marL="0" indent="0">
              <a:lnSpc>
                <a:spcPct val="150000"/>
              </a:lnSpc>
              <a:buNone/>
            </a:pPr>
            <a:r>
              <a:rPr lang="en-US" sz="1600"/>
              <a:t>String= white	     Address of string= 0x7fffa6a86960</a:t>
            </a:r>
            <a:endParaRPr lang="en-US" sz="1600"/>
          </a:p>
          <a:p>
            <a:pPr marL="0" indent="0">
              <a:lnSpc>
                <a:spcPct val="150000"/>
              </a:lnSpc>
              <a:buNone/>
            </a:pPr>
            <a:r>
              <a:rPr lang="en-US" sz="1600"/>
              <a:t>String= red	   Address of string= 0x7fffa6a8696a</a:t>
            </a:r>
            <a:endParaRPr lang="en-US" sz="1600"/>
          </a:p>
          <a:p>
            <a:pPr marL="0" indent="0">
              <a:lnSpc>
                <a:spcPct val="150000"/>
              </a:lnSpc>
              <a:buNone/>
            </a:pPr>
            <a:r>
              <a:rPr lang="en-US" sz="1600"/>
              <a:t>String= green     Address of string= 0x7fffa6a86974</a:t>
            </a:r>
            <a:endParaRPr lang="en-US" sz="1600"/>
          </a:p>
          <a:p>
            <a:pPr marL="0" indent="0">
              <a:lnSpc>
                <a:spcPct val="150000"/>
              </a:lnSpc>
              <a:buNone/>
            </a:pPr>
            <a:r>
              <a:rPr lang="en-US" sz="1600"/>
              <a:t>String= yellow    Address of string= 0x7fffa6a8697e</a:t>
            </a:r>
            <a:endParaRPr lang="en-US" sz="1600"/>
          </a:p>
          <a:p>
            <a:pPr marL="0" indent="0">
              <a:lnSpc>
                <a:spcPct val="150000"/>
              </a:lnSpc>
              <a:buNone/>
            </a:pPr>
            <a:r>
              <a:rPr lang="en-US" sz="1600"/>
              <a:t>String= blue	 Address of string= 0x7fffa6a86988</a:t>
            </a:r>
            <a:endParaRPr 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260465"/>
          </a:xfrm>
        </p:spPr>
        <p:txBody>
          <a:bodyPr/>
          <a:p>
            <a:pPr marL="0" indent="0">
              <a:buNone/>
            </a:pPr>
            <a:r>
              <a:rPr lang="en-US" sz="3600" b="1">
                <a:latin typeface="Times New Roman" panose="02020603050405020304" charset="0"/>
                <a:cs typeface="Times New Roman" panose="02020603050405020304" charset="0"/>
              </a:rPr>
              <a:t>ARRAY OF POINTERS TO STRINGS</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t>We have already studied about array of pointers in the previous chapter. Array of pointers to strings is an array of char pointers in which each pointer points to the first character of a string i.e. each element of this array contains the base address of a string. Let us take an example and see how this array can be declared an initialized.</a:t>
            </a:r>
            <a:endParaRPr lang="en-US" sz="1600"/>
          </a:p>
          <a:p>
            <a:pPr marL="0" indent="0">
              <a:lnSpc>
                <a:spcPct val="150000"/>
              </a:lnSpc>
              <a:buNone/>
            </a:pPr>
            <a:r>
              <a:rPr lang="en-US" sz="1600"/>
              <a:t>char *arrp[]={</a:t>
            </a:r>
            <a:endParaRPr lang="en-US" sz="1600"/>
          </a:p>
          <a:p>
            <a:pPr marL="0" indent="0">
              <a:lnSpc>
                <a:spcPct val="150000"/>
              </a:lnSpc>
              <a:buNone/>
            </a:pPr>
            <a:r>
              <a:rPr lang="en-US" sz="1600"/>
              <a:t>                       “white”,</a:t>
            </a:r>
            <a:endParaRPr lang="en-US" sz="1600"/>
          </a:p>
          <a:p>
            <a:pPr marL="0" indent="0">
              <a:lnSpc>
                <a:spcPct val="150000"/>
              </a:lnSpc>
              <a:buNone/>
            </a:pPr>
            <a:r>
              <a:rPr lang="en-US" sz="1600"/>
              <a:t>                       “red”,</a:t>
            </a:r>
            <a:endParaRPr lang="en-US" sz="1600"/>
          </a:p>
          <a:p>
            <a:pPr marL="0" indent="0">
              <a:lnSpc>
                <a:spcPct val="150000"/>
              </a:lnSpc>
              <a:buNone/>
            </a:pPr>
            <a:r>
              <a:rPr lang="en-US" sz="1600"/>
              <a:t>                       “green”,</a:t>
            </a:r>
            <a:endParaRPr lang="en-US" sz="1600"/>
          </a:p>
          <a:p>
            <a:pPr marL="0" indent="0">
              <a:lnSpc>
                <a:spcPct val="150000"/>
              </a:lnSpc>
              <a:buNone/>
            </a:pPr>
            <a:r>
              <a:rPr lang="en-US" sz="1600"/>
              <a:t>                       “yellow”,</a:t>
            </a:r>
            <a:endParaRPr lang="en-US" sz="1600"/>
          </a:p>
          <a:p>
            <a:pPr marL="0" indent="0">
              <a:lnSpc>
                <a:spcPct val="150000"/>
              </a:lnSpc>
              <a:buNone/>
            </a:pPr>
            <a:r>
              <a:rPr lang="en-US" sz="1600"/>
              <a:t>                       “blue”</a:t>
            </a:r>
            <a:endParaRPr lang="en-US" sz="1600"/>
          </a:p>
          <a:p>
            <a:pPr marL="0" indent="0">
              <a:lnSpc>
                <a:spcPct val="150000"/>
              </a:lnSpc>
              <a:buNone/>
            </a:pPr>
            <a:r>
              <a:rPr lang="en-US" sz="1600"/>
              <a:t>                     };</a:t>
            </a:r>
            <a:endParaRPr lang="en-US" sz="1600"/>
          </a:p>
          <a:p>
            <a:pPr marL="0" indent="0">
              <a:buNone/>
            </a:pPr>
            <a:endParaRPr lang="en-US"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30620"/>
          </a:xfrm>
        </p:spPr>
        <p:txBody>
          <a:bodyPr/>
          <a:p>
            <a:pPr marL="0" indent="0">
              <a:lnSpc>
                <a:spcPct val="150000"/>
              </a:lnSpc>
              <a:buNone/>
            </a:pPr>
            <a:r>
              <a:rPr lang="en-US" sz="1600"/>
              <a:t>Now let us see how these strings are stored in memory-</a:t>
            </a:r>
            <a:endParaRPr lang="en-US" sz="1600"/>
          </a:p>
          <a:p>
            <a:pPr marL="0" indent="0">
              <a:buNone/>
            </a:pPr>
            <a:r>
              <a:rPr lang="en-US" sz="2400"/>
              <a:t>                                                    1000</a:t>
            </a:r>
            <a:endParaRPr lang="en-US" sz="2400"/>
          </a:p>
          <a:p>
            <a:pPr marL="0" indent="0">
              <a:buNone/>
            </a:pPr>
            <a:endParaRPr lang="en-US" sz="2400"/>
          </a:p>
          <a:p>
            <a:pPr marL="0" indent="0">
              <a:buNone/>
            </a:pPr>
            <a:r>
              <a:rPr lang="en-US" sz="2400"/>
              <a:t>                                                    1050</a:t>
            </a:r>
            <a:endParaRPr lang="en-US" sz="2400"/>
          </a:p>
          <a:p>
            <a:pPr marL="0" indent="0">
              <a:buNone/>
            </a:pPr>
            <a:r>
              <a:rPr lang="en-US" sz="2400"/>
              <a:t>         arrp[0]</a:t>
            </a:r>
            <a:endParaRPr lang="en-US" sz="2400"/>
          </a:p>
          <a:p>
            <a:pPr marL="0" indent="0">
              <a:buNone/>
            </a:pPr>
            <a:r>
              <a:rPr lang="en-US" sz="2400"/>
              <a:t>         arrp[1]                                1200</a:t>
            </a:r>
            <a:endParaRPr lang="en-US" sz="2400"/>
          </a:p>
          <a:p>
            <a:pPr marL="0" indent="0">
              <a:buNone/>
            </a:pPr>
            <a:r>
              <a:rPr lang="en-US" sz="2400"/>
              <a:t>         arrp[2]</a:t>
            </a:r>
            <a:endParaRPr lang="en-US" sz="2400"/>
          </a:p>
          <a:p>
            <a:pPr marL="0" indent="0">
              <a:buNone/>
            </a:pPr>
            <a:r>
              <a:rPr lang="en-US" sz="2400"/>
              <a:t>         arrp[3]                                1500</a:t>
            </a:r>
            <a:endParaRPr lang="en-US" sz="2400"/>
          </a:p>
          <a:p>
            <a:pPr marL="0" indent="0">
              <a:buNone/>
            </a:pPr>
            <a:r>
              <a:rPr lang="en-US" sz="2400"/>
              <a:t>         arrp[4]</a:t>
            </a:r>
            <a:endParaRPr lang="en-US" sz="2400"/>
          </a:p>
          <a:p>
            <a:pPr marL="0" indent="0">
              <a:buNone/>
            </a:pPr>
            <a:r>
              <a:rPr lang="en-US" sz="2400"/>
              <a:t>                                                    1080</a:t>
            </a:r>
            <a:endParaRPr lang="en-US" sz="2400"/>
          </a:p>
        </p:txBody>
      </p:sp>
      <p:graphicFrame>
        <p:nvGraphicFramePr>
          <p:cNvPr id="4" name="Table 3"/>
          <p:cNvGraphicFramePr/>
          <p:nvPr/>
        </p:nvGraphicFramePr>
        <p:xfrm>
          <a:off x="2508250" y="2023110"/>
          <a:ext cx="853440" cy="2282825"/>
        </p:xfrm>
        <a:graphic>
          <a:graphicData uri="http://schemas.openxmlformats.org/drawingml/2006/table">
            <a:tbl>
              <a:tblPr firstRow="1" bandRow="1">
                <a:tableStyleId>{5C22544A-7EE6-4342-B048-85BDC9FD1C3A}</a:tableStyleId>
              </a:tblPr>
              <a:tblGrid>
                <a:gridCol w="853440"/>
              </a:tblGrid>
              <a:tr h="456565">
                <a:tc>
                  <a:txBody>
                    <a:bodyPr/>
                    <a:p>
                      <a:pPr algn="ctr">
                        <a:buNone/>
                      </a:pPr>
                      <a:r>
                        <a:rPr lang="en-US"/>
                        <a:t>1000</a:t>
                      </a:r>
                      <a:endParaRPr lang="en-US"/>
                    </a:p>
                  </a:txBody>
                  <a:tcPr anchor="ctr" anchorCtr="0"/>
                </a:tc>
              </a:tr>
              <a:tr h="456565">
                <a:tc>
                  <a:txBody>
                    <a:bodyPr/>
                    <a:p>
                      <a:pPr algn="ctr">
                        <a:buNone/>
                      </a:pPr>
                      <a:r>
                        <a:rPr lang="en-US"/>
                        <a:t>1050</a:t>
                      </a:r>
                      <a:endParaRPr lang="en-US"/>
                    </a:p>
                  </a:txBody>
                  <a:tcPr anchor="ctr" anchorCtr="0"/>
                </a:tc>
              </a:tr>
              <a:tr h="456565">
                <a:tc>
                  <a:txBody>
                    <a:bodyPr/>
                    <a:p>
                      <a:pPr algn="ctr">
                        <a:buNone/>
                      </a:pPr>
                      <a:r>
                        <a:rPr lang="en-US"/>
                        <a:t>1200</a:t>
                      </a:r>
                      <a:endParaRPr lang="en-US"/>
                    </a:p>
                  </a:txBody>
                  <a:tcPr anchor="ctr" anchorCtr="0"/>
                </a:tc>
              </a:tr>
              <a:tr h="456565">
                <a:tc>
                  <a:txBody>
                    <a:bodyPr/>
                    <a:p>
                      <a:pPr algn="ctr">
                        <a:buNone/>
                      </a:pPr>
                      <a:r>
                        <a:rPr lang="en-US"/>
                        <a:t>1500</a:t>
                      </a:r>
                      <a:endParaRPr lang="en-US"/>
                    </a:p>
                  </a:txBody>
                  <a:tcPr anchor="ctr" anchorCtr="0"/>
                </a:tc>
              </a:tr>
              <a:tr h="456565">
                <a:tc>
                  <a:txBody>
                    <a:bodyPr/>
                    <a:p>
                      <a:pPr algn="ctr">
                        <a:buNone/>
                      </a:pPr>
                      <a:r>
                        <a:rPr lang="en-US"/>
                        <a:t>1080</a:t>
                      </a:r>
                      <a:endParaRPr lang="en-US"/>
                    </a:p>
                  </a:txBody>
                  <a:tcPr anchor="ctr" anchorCtr="0"/>
                </a:tc>
              </a:tr>
            </a:tbl>
          </a:graphicData>
        </a:graphic>
      </p:graphicFrame>
      <p:graphicFrame>
        <p:nvGraphicFramePr>
          <p:cNvPr id="5" name="Table 4"/>
          <p:cNvGraphicFramePr/>
          <p:nvPr/>
        </p:nvGraphicFramePr>
        <p:xfrm>
          <a:off x="5040630" y="1155700"/>
          <a:ext cx="5334000" cy="381000"/>
        </p:xfrm>
        <a:graphic>
          <a:graphicData uri="http://schemas.openxmlformats.org/drawingml/2006/table">
            <a:tbl>
              <a:tblPr firstRow="1" bandRow="1">
                <a:tableStyleId>{5C22544A-7EE6-4342-B048-85BDC9FD1C3A}</a:tableStyleId>
              </a:tblPr>
              <a:tblGrid>
                <a:gridCol w="889000"/>
                <a:gridCol w="889000"/>
                <a:gridCol w="889000"/>
                <a:gridCol w="889000"/>
                <a:gridCol w="889000"/>
                <a:gridCol w="889000"/>
              </a:tblGrid>
              <a:tr h="381000">
                <a:tc>
                  <a:txBody>
                    <a:bodyPr/>
                    <a:p>
                      <a:pPr algn="ctr">
                        <a:buNone/>
                      </a:pPr>
                      <a:r>
                        <a:rPr lang="en-US"/>
                        <a:t>w</a:t>
                      </a:r>
                      <a:endParaRPr lang="en-US"/>
                    </a:p>
                  </a:txBody>
                  <a:tcPr anchor="ctr" anchorCtr="0"/>
                </a:tc>
                <a:tc>
                  <a:txBody>
                    <a:bodyPr/>
                    <a:p>
                      <a:pPr algn="ctr">
                        <a:buNone/>
                      </a:pPr>
                      <a:r>
                        <a:rPr lang="en-US"/>
                        <a:t>h</a:t>
                      </a:r>
                      <a:endParaRPr lang="en-US"/>
                    </a:p>
                  </a:txBody>
                  <a:tcPr anchor="ctr" anchorCtr="0"/>
                </a:tc>
                <a:tc>
                  <a:txBody>
                    <a:bodyPr/>
                    <a:p>
                      <a:pPr algn="ctr">
                        <a:buNone/>
                      </a:pPr>
                      <a:r>
                        <a:rPr lang="en-US"/>
                        <a:t>i</a:t>
                      </a:r>
                      <a:endParaRPr lang="en-US"/>
                    </a:p>
                  </a:txBody>
                  <a:tcPr anchor="ctr" anchorCtr="0"/>
                </a:tc>
                <a:tc>
                  <a:txBody>
                    <a:bodyPr/>
                    <a:p>
                      <a:pPr algn="ctr">
                        <a:buNone/>
                      </a:pPr>
                      <a:r>
                        <a:rPr lang="en-US"/>
                        <a:t>t</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6" name="Table 5"/>
          <p:cNvGraphicFramePr/>
          <p:nvPr/>
        </p:nvGraphicFramePr>
        <p:xfrm>
          <a:off x="5040630" y="2023110"/>
          <a:ext cx="4338320" cy="381000"/>
        </p:xfrm>
        <a:graphic>
          <a:graphicData uri="http://schemas.openxmlformats.org/drawingml/2006/table">
            <a:tbl>
              <a:tblPr firstRow="1" bandRow="1">
                <a:tableStyleId>{5C22544A-7EE6-4342-B048-85BDC9FD1C3A}</a:tableStyleId>
              </a:tblPr>
              <a:tblGrid>
                <a:gridCol w="1084580"/>
                <a:gridCol w="1084580"/>
                <a:gridCol w="1084580"/>
                <a:gridCol w="1084580"/>
              </a:tblGrid>
              <a:tr h="381000">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d</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7" name="Table 6"/>
          <p:cNvGraphicFramePr/>
          <p:nvPr/>
        </p:nvGraphicFramePr>
        <p:xfrm>
          <a:off x="5040630" y="2890520"/>
          <a:ext cx="5318760" cy="381000"/>
        </p:xfrm>
        <a:graphic>
          <a:graphicData uri="http://schemas.openxmlformats.org/drawingml/2006/table">
            <a:tbl>
              <a:tblPr firstRow="1" bandRow="1">
                <a:tableStyleId>{5C22544A-7EE6-4342-B048-85BDC9FD1C3A}</a:tableStyleId>
              </a:tblPr>
              <a:tblGrid>
                <a:gridCol w="886460"/>
                <a:gridCol w="886460"/>
                <a:gridCol w="886460"/>
                <a:gridCol w="886460"/>
                <a:gridCol w="886460"/>
                <a:gridCol w="886460"/>
              </a:tblGrid>
              <a:tr h="381000">
                <a:tc>
                  <a:txBody>
                    <a:bodyPr/>
                    <a:p>
                      <a:pPr algn="ctr">
                        <a:buNone/>
                      </a:pPr>
                      <a:r>
                        <a:rPr lang="en-US"/>
                        <a:t>g</a:t>
                      </a:r>
                      <a:endParaRPr lang="en-US"/>
                    </a:p>
                  </a:txBody>
                  <a:tcPr anchor="ctr" anchorCtr="0"/>
                </a:tc>
                <a:tc>
                  <a:txBody>
                    <a:bodyPr/>
                    <a:p>
                      <a:pPr algn="ctr">
                        <a:buNone/>
                      </a:pPr>
                      <a:r>
                        <a:rPr lang="en-US"/>
                        <a:t>r</a:t>
                      </a:r>
                      <a:endParaRPr lang="en-US"/>
                    </a:p>
                  </a:txBody>
                  <a:tcPr anchor="ctr" anchorCtr="0"/>
                </a:tc>
                <a:tc>
                  <a:txBody>
                    <a:bodyPr/>
                    <a:p>
                      <a:pPr algn="ctr">
                        <a:buNone/>
                      </a:pPr>
                      <a:r>
                        <a:rPr lang="en-US"/>
                        <a:t>e</a:t>
                      </a:r>
                      <a:endParaRPr lang="en-US"/>
                    </a:p>
                  </a:txBody>
                  <a:tcPr anchor="ctr" anchorCtr="0"/>
                </a:tc>
                <a:tc>
                  <a:txBody>
                    <a:bodyPr/>
                    <a:p>
                      <a:pPr algn="ctr">
                        <a:buNone/>
                      </a:pPr>
                      <a:r>
                        <a:rPr lang="en-US"/>
                        <a:t>e</a:t>
                      </a:r>
                      <a:endParaRPr lang="en-US"/>
                    </a:p>
                  </a:txBody>
                  <a:tcPr anchor="ctr" anchorCtr="0"/>
                </a:tc>
                <a:tc>
                  <a:txBody>
                    <a:bodyPr/>
                    <a:p>
                      <a:pPr algn="ctr">
                        <a:buNone/>
                      </a:pPr>
                      <a:r>
                        <a:rPr lang="en-US"/>
                        <a:t>n</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8" name="Table 7"/>
          <p:cNvGraphicFramePr/>
          <p:nvPr/>
        </p:nvGraphicFramePr>
        <p:xfrm>
          <a:off x="5053965" y="3757930"/>
          <a:ext cx="5987415" cy="381000"/>
        </p:xfrm>
        <a:graphic>
          <a:graphicData uri="http://schemas.openxmlformats.org/drawingml/2006/table">
            <a:tbl>
              <a:tblPr firstRow="1" bandRow="1">
                <a:tableStyleId>{5C22544A-7EE6-4342-B048-85BDC9FD1C3A}</a:tableStyleId>
              </a:tblPr>
              <a:tblGrid>
                <a:gridCol w="855345"/>
                <a:gridCol w="855345"/>
                <a:gridCol w="855345"/>
                <a:gridCol w="855345"/>
                <a:gridCol w="855345"/>
                <a:gridCol w="855345"/>
                <a:gridCol w="855345"/>
              </a:tblGrid>
              <a:tr h="381000">
                <a:tc>
                  <a:txBody>
                    <a:bodyPr/>
                    <a:p>
                      <a:pPr algn="ctr">
                        <a:buNone/>
                      </a:pPr>
                      <a:r>
                        <a:rPr lang="en-US"/>
                        <a:t>y</a:t>
                      </a:r>
                      <a:endParaRPr lang="en-US"/>
                    </a:p>
                  </a:txBody>
                  <a:tcPr anchor="ctr" anchorCtr="0"/>
                </a:tc>
                <a:tc>
                  <a:txBody>
                    <a:bodyPr/>
                    <a:p>
                      <a:pPr algn="ctr">
                        <a:buNone/>
                      </a:pPr>
                      <a:r>
                        <a:rPr lang="en-US"/>
                        <a:t>e</a:t>
                      </a:r>
                      <a:endParaRPr lang="en-US"/>
                    </a:p>
                  </a:txBody>
                  <a:tcPr anchor="ctr" anchorCtr="0"/>
                </a:tc>
                <a:tc>
                  <a:txBody>
                    <a:bodyPr/>
                    <a:p>
                      <a:pPr algn="ctr">
                        <a:buNone/>
                      </a:pPr>
                      <a:r>
                        <a:rPr lang="en-US"/>
                        <a:t>l</a:t>
                      </a:r>
                      <a:endParaRPr lang="en-US"/>
                    </a:p>
                  </a:txBody>
                  <a:tcPr anchor="ctr" anchorCtr="0"/>
                </a:tc>
                <a:tc>
                  <a:txBody>
                    <a:bodyPr/>
                    <a:p>
                      <a:pPr algn="ctr">
                        <a:buNone/>
                      </a:pPr>
                      <a:r>
                        <a:rPr lang="en-US"/>
                        <a:t>l</a:t>
                      </a:r>
                      <a:endParaRPr lang="en-US"/>
                    </a:p>
                  </a:txBody>
                  <a:tcPr anchor="ctr" anchorCtr="0"/>
                </a:tc>
                <a:tc>
                  <a:txBody>
                    <a:bodyPr/>
                    <a:p>
                      <a:pPr algn="ctr">
                        <a:buNone/>
                      </a:pPr>
                      <a:r>
                        <a:rPr lang="en-US"/>
                        <a:t>o</a:t>
                      </a:r>
                      <a:endParaRPr lang="en-US"/>
                    </a:p>
                  </a:txBody>
                  <a:tcPr anchor="ctr" anchorCtr="0"/>
                </a:tc>
                <a:tc>
                  <a:txBody>
                    <a:bodyPr/>
                    <a:p>
                      <a:pPr algn="ctr">
                        <a:buNone/>
                      </a:pPr>
                      <a:r>
                        <a:rPr lang="en-US"/>
                        <a:t>w</a:t>
                      </a:r>
                      <a:endParaRPr lang="en-US"/>
                    </a:p>
                  </a:txBody>
                  <a:tcPr anchor="ctr" anchorCtr="0"/>
                </a:tc>
                <a:tc>
                  <a:txBody>
                    <a:bodyPr/>
                    <a:p>
                      <a:pPr algn="ctr">
                        <a:buNone/>
                      </a:pPr>
                      <a:r>
                        <a:rPr lang="en-US"/>
                        <a:t>\0</a:t>
                      </a:r>
                      <a:endParaRPr lang="en-US"/>
                    </a:p>
                  </a:txBody>
                  <a:tcPr anchor="ctr" anchorCtr="0"/>
                </a:tc>
              </a:tr>
            </a:tbl>
          </a:graphicData>
        </a:graphic>
      </p:graphicFrame>
      <p:graphicFrame>
        <p:nvGraphicFramePr>
          <p:cNvPr id="9" name="Table 8"/>
          <p:cNvGraphicFramePr/>
          <p:nvPr/>
        </p:nvGraphicFramePr>
        <p:xfrm>
          <a:off x="5053965" y="4625340"/>
          <a:ext cx="5140325" cy="381000"/>
        </p:xfrm>
        <a:graphic>
          <a:graphicData uri="http://schemas.openxmlformats.org/drawingml/2006/table">
            <a:tbl>
              <a:tblPr firstRow="1" bandRow="1">
                <a:tableStyleId>{5C22544A-7EE6-4342-B048-85BDC9FD1C3A}</a:tableStyleId>
              </a:tblPr>
              <a:tblGrid>
                <a:gridCol w="1028065"/>
                <a:gridCol w="1028065"/>
                <a:gridCol w="1028065"/>
                <a:gridCol w="1028065"/>
                <a:gridCol w="1028065"/>
              </a:tblGrid>
              <a:tr h="381000">
                <a:tc>
                  <a:txBody>
                    <a:bodyPr/>
                    <a:p>
                      <a:pPr algn="ctr">
                        <a:buNone/>
                      </a:pPr>
                      <a:r>
                        <a:rPr lang="en-US"/>
                        <a:t>b</a:t>
                      </a:r>
                      <a:endParaRPr lang="en-US"/>
                    </a:p>
                  </a:txBody>
                  <a:tcPr anchor="ctr" anchorCtr="0"/>
                </a:tc>
                <a:tc>
                  <a:txBody>
                    <a:bodyPr/>
                    <a:p>
                      <a:pPr algn="ctr">
                        <a:buNone/>
                      </a:pPr>
                      <a:r>
                        <a:rPr lang="en-US"/>
                        <a:t>l</a:t>
                      </a:r>
                      <a:endParaRPr lang="en-US"/>
                    </a:p>
                  </a:txBody>
                  <a:tcPr anchor="ctr" anchorCtr="0"/>
                </a:tc>
                <a:tc>
                  <a:txBody>
                    <a:bodyPr/>
                    <a:p>
                      <a:pPr algn="ctr">
                        <a:buNone/>
                      </a:pPr>
                      <a:r>
                        <a:rPr lang="en-US"/>
                        <a:t>u</a:t>
                      </a:r>
                      <a:endParaRPr lang="en-US"/>
                    </a:p>
                  </a:txBody>
                  <a:tcPr anchor="ctr" anchorCtr="0"/>
                </a:tc>
                <a:tc>
                  <a:txBody>
                    <a:bodyPr/>
                    <a:p>
                      <a:pPr algn="ctr">
                        <a:buNone/>
                      </a:pPr>
                      <a:r>
                        <a:rPr lang="en-US"/>
                        <a:t>e</a:t>
                      </a:r>
                      <a:endParaRPr lang="en-US"/>
                    </a:p>
                  </a:txBody>
                  <a:tcPr anchor="ctr" anchorCtr="0"/>
                </a:tc>
                <a:tc>
                  <a:txBody>
                    <a:bodyPr/>
                    <a:p>
                      <a:pPr algn="ctr">
                        <a:buNone/>
                      </a:pPr>
                      <a:r>
                        <a:rPr lang="en-US"/>
                        <a:t>\0</a:t>
                      </a:r>
                      <a:endParaRPr lang="en-US"/>
                    </a:p>
                  </a:txBody>
                  <a:tcPr anchor="ctr" anchorCtr="0"/>
                </a:tc>
              </a:tr>
            </a:tbl>
          </a:graphicData>
        </a:graphic>
      </p:graphicFrame>
      <p:cxnSp>
        <p:nvCxnSpPr>
          <p:cNvPr id="10" name="Straight Arrow Connector 9"/>
          <p:cNvCxnSpPr>
            <a:endCxn id="5" idx="1"/>
          </p:cNvCxnSpPr>
          <p:nvPr/>
        </p:nvCxnSpPr>
        <p:spPr>
          <a:xfrm flipV="1">
            <a:off x="3349625" y="1346200"/>
            <a:ext cx="1691005" cy="897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flipV="1">
            <a:off x="3334385" y="2213610"/>
            <a:ext cx="1706245" cy="55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7" idx="1"/>
          </p:cNvCxnSpPr>
          <p:nvPr/>
        </p:nvCxnSpPr>
        <p:spPr>
          <a:xfrm flipV="1">
            <a:off x="3361690" y="3081020"/>
            <a:ext cx="1678940" cy="83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a:off x="3364230" y="3632200"/>
            <a:ext cx="1689735" cy="31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3349625" y="4084955"/>
            <a:ext cx="1704340" cy="73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17500"/>
            <a:ext cx="10515600" cy="6116320"/>
          </a:xfrm>
        </p:spPr>
        <p:txBody>
          <a:bodyPr/>
          <a:p>
            <a:pPr marL="0" indent="0">
              <a:buNone/>
            </a:pPr>
            <a:r>
              <a:rPr lang="en-US" sz="3600" b="1">
                <a:latin typeface="Times New Roman" panose="02020603050405020304" charset="0"/>
                <a:cs typeface="Times New Roman" panose="02020603050405020304" charset="0"/>
              </a:rPr>
              <a:t>ONE DIMENSIONAL ARRAY</a:t>
            </a:r>
            <a:endParaRPr lang="en-US">
              <a:latin typeface="Times New Roman" panose="02020603050405020304" charset="0"/>
              <a:cs typeface="Times New Roman" panose="02020603050405020304" charset="0"/>
            </a:endParaRPr>
          </a:p>
          <a:p>
            <a:pPr marL="0" indent="0">
              <a:buNone/>
            </a:pPr>
            <a:endParaRPr lang="en-US"/>
          </a:p>
          <a:p>
            <a:pPr marL="0" indent="0">
              <a:buNone/>
            </a:pPr>
            <a:r>
              <a:rPr lang="en-US"/>
              <a:t>  </a:t>
            </a:r>
            <a:r>
              <a:rPr lang="en-US" sz="3600" b="1">
                <a:latin typeface="Times New Roman" panose="02020603050405020304" charset="0"/>
                <a:cs typeface="Times New Roman" panose="02020603050405020304" charset="0"/>
              </a:rPr>
              <a:t>Declaration of 1-D Array</a:t>
            </a:r>
            <a:endParaRPr lang="en-US" sz="3600" b="1">
              <a:latin typeface="Times New Roman" panose="02020603050405020304" charset="0"/>
              <a:cs typeface="Times New Roman" panose="02020603050405020304" charset="0"/>
            </a:endParaRPr>
          </a:p>
          <a:p>
            <a:pPr marL="0" indent="0">
              <a:buNone/>
            </a:pPr>
            <a:r>
              <a:rPr lang="en-US"/>
              <a:t>  </a:t>
            </a:r>
            <a:endParaRPr lang="en-US"/>
          </a:p>
          <a:p>
            <a:pPr marL="0" indent="0">
              <a:lnSpc>
                <a:spcPct val="150000"/>
              </a:lnSpc>
              <a:buNone/>
            </a:pPr>
            <a:r>
              <a:rPr lang="en-US"/>
              <a:t>     </a:t>
            </a:r>
            <a:r>
              <a:rPr lang="en-US" sz="1600"/>
              <a:t>The simplest form of array one can imagine is One Dimensional array. Like other simple variables, arrays should also be declared before they are used in the program. The syntax for declaration of an array is-</a:t>
            </a:r>
            <a:endParaRPr lang="en-US" sz="1600"/>
          </a:p>
          <a:p>
            <a:pPr marL="0" indent="0">
              <a:lnSpc>
                <a:spcPct val="150000"/>
              </a:lnSpc>
              <a:buNone/>
            </a:pPr>
            <a:endParaRPr lang="en-US" sz="1600"/>
          </a:p>
          <a:p>
            <a:pPr marL="0" indent="0">
              <a:lnSpc>
                <a:spcPct val="150000"/>
              </a:lnSpc>
              <a:buNone/>
            </a:pPr>
            <a:r>
              <a:rPr lang="en-US" sz="1600"/>
              <a:t>data_type array_name[size];</a:t>
            </a:r>
            <a:endParaRPr lang="en-US"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3050"/>
            <a:ext cx="10972800" cy="6396355"/>
          </a:xfrm>
        </p:spPr>
        <p:txBody>
          <a:bodyPr/>
          <a:p>
            <a:pPr marL="0" indent="0">
              <a:buNone/>
            </a:pPr>
            <a:r>
              <a:rPr lang="en-US" sz="3600" b="1">
                <a:latin typeface="Times New Roman" panose="02020603050405020304" charset="0"/>
                <a:cs typeface="Times New Roman" panose="02020603050405020304" charset="0"/>
              </a:rPr>
              <a:t>Example 11</a:t>
            </a:r>
            <a:endParaRPr lang="en-US" sz="3600" b="1">
              <a:latin typeface="Times New Roman" panose="02020603050405020304" charset="0"/>
              <a:cs typeface="Times New Roman" panose="02020603050405020304" charset="0"/>
            </a:endParaRPr>
          </a:p>
          <a:p>
            <a:pPr marL="0" indent="0">
              <a:buNone/>
            </a:pPr>
            <a:r>
              <a:rPr lang="en-US" sz="2800"/>
              <a:t>Program to understand Array of poointers to strings</a:t>
            </a:r>
            <a:endParaRPr lang="en-US" sz="2800"/>
          </a:p>
          <a:p>
            <a:pPr marL="0" indent="0">
              <a:buNone/>
            </a:pPr>
            <a:endParaRPr lang="en-US" sz="1600"/>
          </a:p>
          <a:p>
            <a:pPr marL="0" indent="0">
              <a:buNone/>
            </a:pPr>
            <a:r>
              <a:rPr lang="en-US" sz="1600"/>
              <a:t>#include&lt;stdio.h&gt;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int i;</a:t>
            </a:r>
            <a:endParaRPr lang="en-US" sz="1600"/>
          </a:p>
          <a:p>
            <a:pPr marL="0" indent="0">
              <a:lnSpc>
                <a:spcPct val="150000"/>
              </a:lnSpc>
              <a:buNone/>
            </a:pPr>
            <a:r>
              <a:rPr lang="en-US" sz="1600"/>
              <a:t>    char *arrp[]={</a:t>
            </a:r>
            <a:endParaRPr lang="en-US" sz="1600"/>
          </a:p>
          <a:p>
            <a:pPr marL="0" indent="0">
              <a:lnSpc>
                <a:spcPct val="150000"/>
              </a:lnSpc>
              <a:buNone/>
            </a:pPr>
            <a:r>
              <a:rPr lang="en-US" sz="1600"/>
              <a:t>                   "white",</a:t>
            </a:r>
            <a:endParaRPr lang="en-US" sz="1600"/>
          </a:p>
          <a:p>
            <a:pPr marL="0" indent="0">
              <a:lnSpc>
                <a:spcPct val="150000"/>
              </a:lnSpc>
              <a:buNone/>
            </a:pPr>
            <a:r>
              <a:rPr lang="en-US" sz="1600"/>
              <a:t>                   "red",</a:t>
            </a:r>
            <a:endParaRPr lang="en-US" sz="1600"/>
          </a:p>
          <a:p>
            <a:pPr marL="0" indent="0">
              <a:lnSpc>
                <a:spcPct val="150000"/>
              </a:lnSpc>
              <a:buNone/>
            </a:pPr>
            <a:r>
              <a:rPr lang="en-US" sz="1600"/>
              <a:t>                   "green",</a:t>
            </a:r>
            <a:endParaRPr lang="en-US" sz="1600"/>
          </a:p>
          <a:p>
            <a:pPr marL="0" indent="0">
              <a:lnSpc>
                <a:spcPct val="150000"/>
              </a:lnSpc>
              <a:buNone/>
            </a:pPr>
            <a:r>
              <a:rPr lang="en-US" sz="1600"/>
              <a:t>                   "yellow",</a:t>
            </a:r>
            <a:endParaRPr lang="en-US" sz="1600"/>
          </a:p>
          <a:p>
            <a:pPr marL="0" indent="0">
              <a:lnSpc>
                <a:spcPct val="150000"/>
              </a:lnSpc>
              <a:buNone/>
            </a:pPr>
            <a:r>
              <a:rPr lang="en-US" sz="1600"/>
              <a:t>                   "blue"</a:t>
            </a:r>
            <a:endParaRPr lang="en-US" sz="1600"/>
          </a:p>
          <a:p>
            <a:pPr marL="0" indent="0">
              <a:lnSpc>
                <a:spcPct val="150000"/>
              </a:lnSpc>
              <a:buNone/>
            </a:pPr>
            <a:r>
              <a:rPr lang="en-US" sz="1600"/>
              <a:t>    };</a:t>
            </a:r>
            <a:endParaRPr lang="en-US" sz="1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8135"/>
            <a:ext cx="10972800" cy="6379845"/>
          </a:xfrm>
        </p:spPr>
        <p:txBody>
          <a:bodyPr/>
          <a:p>
            <a:pPr marL="0" indent="0">
              <a:lnSpc>
                <a:spcPct val="150000"/>
              </a:lnSpc>
              <a:buNone/>
            </a:pPr>
            <a:r>
              <a:rPr lang="en-US" sz="1600"/>
              <a:t>for(i=0;i&lt;5;i++)</a:t>
            </a:r>
            <a:endParaRPr lang="en-US" sz="1600"/>
          </a:p>
          <a:p>
            <a:pPr marL="0" indent="0">
              <a:lnSpc>
                <a:spcPct val="150000"/>
              </a:lnSpc>
              <a:buNone/>
            </a:pPr>
            <a:r>
              <a:rPr lang="en-US" sz="1600"/>
              <a:t>    {</a:t>
            </a:r>
            <a:endParaRPr lang="en-US" sz="1600"/>
          </a:p>
          <a:p>
            <a:pPr marL="0" indent="0">
              <a:lnSpc>
                <a:spcPct val="150000"/>
              </a:lnSpc>
              <a:buNone/>
            </a:pPr>
            <a:r>
              <a:rPr lang="en-US" sz="1600"/>
              <a:t>        printf("String : %s\n",arrp[i]);</a:t>
            </a:r>
            <a:endParaRPr lang="en-US" sz="1600"/>
          </a:p>
          <a:p>
            <a:pPr marL="0" indent="0">
              <a:lnSpc>
                <a:spcPct val="150000"/>
              </a:lnSpc>
              <a:buNone/>
            </a:pPr>
            <a:r>
              <a:rPr lang="en-US" sz="1600"/>
              <a:t>        printf("Address of string : %p\n",arrp[i]);</a:t>
            </a:r>
            <a:endParaRPr lang="en-US" sz="1600"/>
          </a:p>
          <a:p>
            <a:pPr marL="0" indent="0">
              <a:lnSpc>
                <a:spcPct val="150000"/>
              </a:lnSpc>
              <a:buNone/>
            </a:pPr>
            <a:r>
              <a:rPr lang="en-US" sz="1600"/>
              <a:t>        printf("Address of string stored at : %p\n",arrp+i);</a:t>
            </a:r>
            <a:endParaRPr lang="en-US" sz="1600"/>
          </a:p>
          <a:p>
            <a:pPr marL="0" indent="0">
              <a:lnSpc>
                <a:spcPct val="150000"/>
              </a:lnSpc>
              <a:buNone/>
            </a:pPr>
            <a:r>
              <a:rPr lang="en-US" sz="1600"/>
              <a:t>    }</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a:p>
            <a:pPr marL="0" indent="0">
              <a:lnSpc>
                <a:spcPct val="150000"/>
              </a:lnSpc>
              <a:buNone/>
            </a:pPr>
            <a:endParaRPr lang="en-US" sz="1800"/>
          </a:p>
          <a:p>
            <a:pPr marL="0" indent="0">
              <a:buNone/>
            </a:pPr>
            <a:r>
              <a:rPr lang="en-US" sz="3600" b="1">
                <a:latin typeface="Times New Roman" panose="02020603050405020304" charset="0"/>
                <a:cs typeface="Times New Roman" panose="02020603050405020304" charset="0"/>
              </a:rPr>
              <a:t>Output:</a:t>
            </a:r>
            <a:endParaRPr lang="en-US" sz="3600" b="1">
              <a:latin typeface="Times New Roman" panose="02020603050405020304" charset="0"/>
              <a:cs typeface="Times New Roman" panose="02020603050405020304" charset="0"/>
            </a:endParaRPr>
          </a:p>
          <a:p>
            <a:pPr marL="0" indent="0">
              <a:lnSpc>
                <a:spcPct val="150000"/>
              </a:lnSpc>
              <a:buNone/>
            </a:pPr>
            <a:r>
              <a:rPr lang="en-US" sz="1600"/>
              <a:t>String : white</a:t>
            </a:r>
            <a:endParaRPr lang="en-US" sz="1600"/>
          </a:p>
          <a:p>
            <a:pPr marL="0" indent="0">
              <a:lnSpc>
                <a:spcPct val="150000"/>
              </a:lnSpc>
              <a:buNone/>
            </a:pPr>
            <a:r>
              <a:rPr lang="en-US" sz="1600"/>
              <a:t>Address of string : 0x562567ecf008</a:t>
            </a:r>
            <a:endParaRPr lang="en-US" sz="1600"/>
          </a:p>
          <a:p>
            <a:pPr marL="0" indent="0">
              <a:lnSpc>
                <a:spcPct val="150000"/>
              </a:lnSpc>
              <a:buNone/>
            </a:pPr>
            <a:r>
              <a:rPr lang="en-US" sz="1600"/>
              <a:t>Address of string stored at : 0x7fffcaa77490</a:t>
            </a:r>
            <a:endParaRPr lang="en-US"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62585"/>
            <a:ext cx="10972800" cy="6095365"/>
          </a:xfrm>
        </p:spPr>
        <p:txBody>
          <a:bodyPr/>
          <a:p>
            <a:pPr marL="0" indent="0">
              <a:lnSpc>
                <a:spcPct val="150000"/>
              </a:lnSpc>
              <a:buNone/>
            </a:pPr>
            <a:r>
              <a:rPr lang="en-US" sz="1600"/>
              <a:t>String : red</a:t>
            </a:r>
            <a:endParaRPr lang="en-US" sz="1600"/>
          </a:p>
          <a:p>
            <a:pPr marL="0" indent="0">
              <a:lnSpc>
                <a:spcPct val="150000"/>
              </a:lnSpc>
              <a:buNone/>
            </a:pPr>
            <a:r>
              <a:rPr lang="en-US" sz="1600"/>
              <a:t>Address of string : 0x562567ecf00e</a:t>
            </a:r>
            <a:endParaRPr lang="en-US" sz="1600"/>
          </a:p>
          <a:p>
            <a:pPr marL="0" indent="0">
              <a:lnSpc>
                <a:spcPct val="150000"/>
              </a:lnSpc>
              <a:buNone/>
            </a:pPr>
            <a:r>
              <a:rPr lang="en-US" sz="1600"/>
              <a:t>Address of string stored at : 0x7fffcaa77498</a:t>
            </a:r>
            <a:endParaRPr lang="en-US" sz="1600"/>
          </a:p>
          <a:p>
            <a:pPr marL="0" indent="0">
              <a:lnSpc>
                <a:spcPct val="150000"/>
              </a:lnSpc>
              <a:buNone/>
            </a:pPr>
            <a:r>
              <a:rPr lang="en-US" sz="1600"/>
              <a:t>String : green</a:t>
            </a:r>
            <a:endParaRPr lang="en-US" sz="1600"/>
          </a:p>
          <a:p>
            <a:pPr marL="0" indent="0">
              <a:lnSpc>
                <a:spcPct val="150000"/>
              </a:lnSpc>
              <a:buNone/>
            </a:pPr>
            <a:r>
              <a:rPr lang="en-US" sz="1600"/>
              <a:t>Address of string : 0x562567ecf012</a:t>
            </a:r>
            <a:endParaRPr lang="en-US" sz="1600"/>
          </a:p>
          <a:p>
            <a:pPr marL="0" indent="0">
              <a:lnSpc>
                <a:spcPct val="150000"/>
              </a:lnSpc>
              <a:buNone/>
            </a:pPr>
            <a:r>
              <a:rPr lang="en-US" sz="1600"/>
              <a:t>Address of string stored at : 0x7fffcaa774a0</a:t>
            </a:r>
            <a:endParaRPr lang="en-US" sz="1600"/>
          </a:p>
          <a:p>
            <a:pPr marL="0" indent="0">
              <a:lnSpc>
                <a:spcPct val="150000"/>
              </a:lnSpc>
              <a:buNone/>
            </a:pPr>
            <a:r>
              <a:rPr lang="en-US" sz="1600"/>
              <a:t>String : yellow</a:t>
            </a:r>
            <a:endParaRPr lang="en-US" sz="1600"/>
          </a:p>
          <a:p>
            <a:pPr marL="0" indent="0">
              <a:lnSpc>
                <a:spcPct val="150000"/>
              </a:lnSpc>
              <a:buNone/>
            </a:pPr>
            <a:r>
              <a:rPr lang="en-US" sz="1600"/>
              <a:t>Address of string : 0x562567ecf018</a:t>
            </a:r>
            <a:endParaRPr lang="en-US" sz="1600"/>
          </a:p>
          <a:p>
            <a:pPr marL="0" indent="0">
              <a:lnSpc>
                <a:spcPct val="150000"/>
              </a:lnSpc>
              <a:buNone/>
            </a:pPr>
            <a:r>
              <a:rPr lang="en-US" sz="1600"/>
              <a:t>Address of string stored at : 0x7fffcaa774a8</a:t>
            </a:r>
            <a:endParaRPr lang="en-US" sz="1600"/>
          </a:p>
          <a:p>
            <a:pPr marL="0" indent="0">
              <a:lnSpc>
                <a:spcPct val="150000"/>
              </a:lnSpc>
              <a:buNone/>
            </a:pPr>
            <a:r>
              <a:rPr lang="en-US" sz="1600"/>
              <a:t>String : blue</a:t>
            </a:r>
            <a:endParaRPr lang="en-US" sz="1600"/>
          </a:p>
          <a:p>
            <a:pPr marL="0" indent="0">
              <a:lnSpc>
                <a:spcPct val="150000"/>
              </a:lnSpc>
              <a:buNone/>
            </a:pPr>
            <a:r>
              <a:rPr lang="en-US" sz="1600"/>
              <a:t>Address of string : 0x562567ecf01f</a:t>
            </a:r>
            <a:endParaRPr lang="en-US" sz="1600"/>
          </a:p>
          <a:p>
            <a:pPr marL="0" indent="0">
              <a:lnSpc>
                <a:spcPct val="150000"/>
              </a:lnSpc>
              <a:buNone/>
            </a:pPr>
            <a:r>
              <a:rPr lang="en-US" sz="1600"/>
              <a:t>Address of string stored at : 0x7fffcaa774b0</a:t>
            </a:r>
            <a:endParaRPr 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246495"/>
          </a:xfrm>
        </p:spPr>
        <p:txBody>
          <a:bodyPr/>
          <a:p>
            <a:pPr marL="0" indent="0">
              <a:buNone/>
            </a:pPr>
            <a:r>
              <a:rPr lang="en-US" sz="3600" b="1">
                <a:latin typeface="Times New Roman" panose="02020603050405020304" charset="0"/>
                <a:cs typeface="Times New Roman" panose="02020603050405020304" charset="0"/>
              </a:rPr>
              <a:t>STRING LIBRARY FUNCTION</a:t>
            </a:r>
            <a:endParaRPr lang="en-US" sz="3600" b="1">
              <a:latin typeface="Times New Roman" panose="02020603050405020304" charset="0"/>
              <a:cs typeface="Times New Roman" panose="02020603050405020304" charset="0"/>
            </a:endParaRPr>
          </a:p>
          <a:p>
            <a:pPr marL="0" indent="0">
              <a:buNone/>
            </a:pPr>
            <a:endParaRPr lang="en-US" sz="3600" b="1">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strncpy()</a:t>
            </a:r>
            <a:endParaRPr lang="en-US" sz="3600" b="1">
              <a:latin typeface="Times New Roman" panose="02020603050405020304" charset="0"/>
              <a:cs typeface="Times New Roman" panose="02020603050405020304" charset="0"/>
            </a:endParaRPr>
          </a:p>
          <a:p>
            <a:pPr marL="0" indent="0">
              <a:buNone/>
            </a:pPr>
            <a:endParaRPr lang="en-US" sz="2400"/>
          </a:p>
          <a:p>
            <a:pPr marL="0" indent="0">
              <a:lnSpc>
                <a:spcPct val="150000"/>
              </a:lnSpc>
              <a:buNone/>
            </a:pPr>
            <a:r>
              <a:rPr lang="en-US" sz="1600"/>
              <a:t>Declaration: char *strncpy(char *s1, const char *s2, size_t n);</a:t>
            </a:r>
            <a:endParaRPr lang="en-US" sz="1600"/>
          </a:p>
          <a:p>
            <a:pPr marL="0" indent="0">
              <a:lnSpc>
                <a:spcPct val="150000"/>
              </a:lnSpc>
              <a:buNone/>
            </a:pPr>
            <a:r>
              <a:rPr lang="en-US" sz="1600"/>
              <a:t>       This function copies exactly n characters from source string s2 to the destination string s1. It returns the value of s1. If length of source string s2 is less than n, then null characters are added to the destination string till all the charactwes have been written. </a:t>
            </a:r>
            <a:endParaRPr lang="en-US" sz="1600"/>
          </a:p>
          <a:p>
            <a:pPr marL="0" indent="0">
              <a:lnSpc>
                <a:spcPct val="150000"/>
              </a:lnSpc>
              <a:buNone/>
            </a:pPr>
            <a:r>
              <a:rPr lang="en-US" sz="1600"/>
              <a:t>       For example if n is 10 and length of source string s2 is 6 then 4 is null character are written at the end.</a:t>
            </a:r>
            <a:endParaRPr lang="en-US"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52400"/>
            <a:ext cx="10972800" cy="6481445"/>
          </a:xfrm>
        </p:spPr>
        <p:txBody>
          <a:bodyPr/>
          <a:p>
            <a:pPr marL="0" indent="0">
              <a:buNone/>
            </a:pPr>
            <a:r>
              <a:rPr lang="en-US" sz="3600" b="1">
                <a:latin typeface="Times New Roman" panose="02020603050405020304" charset="0"/>
                <a:cs typeface="Times New Roman" panose="02020603050405020304" charset="0"/>
              </a:rPr>
              <a:t>Example 12</a:t>
            </a:r>
            <a:endParaRPr lang="en-US" sz="3600" b="1">
              <a:latin typeface="Times New Roman" panose="02020603050405020304" charset="0"/>
              <a:cs typeface="Times New Roman" panose="02020603050405020304" charset="0"/>
            </a:endParaRPr>
          </a:p>
          <a:p>
            <a:pPr marL="0" indent="0">
              <a:buNone/>
            </a:pPr>
            <a:r>
              <a:rPr lang="en-US" sz="2800"/>
              <a:t>Program to understand strncpy() function</a:t>
            </a:r>
            <a:endParaRPr lang="en-US" sz="2800"/>
          </a:p>
          <a:p>
            <a:pPr marL="0" indent="0">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char str1[10];</a:t>
            </a:r>
            <a:endParaRPr lang="en-US" sz="1600"/>
          </a:p>
          <a:p>
            <a:pPr marL="0" indent="0">
              <a:lnSpc>
                <a:spcPct val="150000"/>
              </a:lnSpc>
              <a:buNone/>
            </a:pPr>
            <a:r>
              <a:rPr lang="en-US" sz="1600"/>
              <a:t>    strncpy(str1,"Departmental",6);                     </a:t>
            </a:r>
            <a:r>
              <a:rPr lang="en-US" sz="2400"/>
              <a:t> </a:t>
            </a:r>
            <a:r>
              <a:rPr lang="en-US" sz="2400" b="1">
                <a:latin typeface="Times New Roman" panose="02020603050405020304" charset="0"/>
                <a:cs typeface="Times New Roman" panose="02020603050405020304" charset="0"/>
              </a:rPr>
              <a:t>Output:</a:t>
            </a:r>
            <a:endParaRPr lang="en-US" sz="2400" b="1">
              <a:latin typeface="Times New Roman" panose="02020603050405020304" charset="0"/>
              <a:cs typeface="Times New Roman" panose="02020603050405020304" charset="0"/>
            </a:endParaRPr>
          </a:p>
          <a:p>
            <a:pPr marL="0" indent="0">
              <a:lnSpc>
                <a:spcPct val="150000"/>
              </a:lnSpc>
              <a:buNone/>
            </a:pPr>
            <a:r>
              <a:rPr lang="en-US" sz="1600"/>
              <a:t>    str1[6]='\0';                                                      Depart</a:t>
            </a:r>
            <a:endParaRPr lang="en-US" sz="1600"/>
          </a:p>
          <a:p>
            <a:pPr marL="0" indent="0">
              <a:lnSpc>
                <a:spcPct val="150000"/>
              </a:lnSpc>
              <a:buNone/>
            </a:pPr>
            <a:r>
              <a:rPr lang="en-US" sz="1600"/>
              <a:t>    printf("%s\n",str1);                                           Dep</a:t>
            </a:r>
            <a:endParaRPr lang="en-US" sz="1600"/>
          </a:p>
          <a:p>
            <a:pPr marL="0" indent="0">
              <a:lnSpc>
                <a:spcPct val="150000"/>
              </a:lnSpc>
              <a:buNone/>
            </a:pPr>
            <a:r>
              <a:rPr lang="en-US" sz="1600"/>
              <a:t>    strncpy(str1,"Dep",6);</a:t>
            </a:r>
            <a:endParaRPr lang="en-US" sz="1600"/>
          </a:p>
          <a:p>
            <a:pPr marL="0" indent="0">
              <a:lnSpc>
                <a:spcPct val="150000"/>
              </a:lnSpc>
              <a:buNone/>
            </a:pPr>
            <a:r>
              <a:rPr lang="en-US" sz="1600"/>
              <a:t>    printf("%s\n",str1);</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0"/>
            <a:ext cx="10972800" cy="6617970"/>
          </a:xfrm>
        </p:spPr>
        <p:txBody>
          <a:bodyPr/>
          <a:p>
            <a:pPr marL="0" indent="0">
              <a:buNone/>
            </a:pPr>
            <a:r>
              <a:rPr lang="en-US" sz="3600" b="1">
                <a:latin typeface="Times New Roman" panose="02020603050405020304" charset="0"/>
                <a:cs typeface="Times New Roman" panose="02020603050405020304" charset="0"/>
              </a:rPr>
              <a:t>strncat()</a:t>
            </a:r>
            <a:endParaRPr lang="en-US" sz="3600" b="1">
              <a:latin typeface="Times New Roman" panose="02020603050405020304" charset="0"/>
              <a:cs typeface="Times New Roman" panose="02020603050405020304" charset="0"/>
            </a:endParaRPr>
          </a:p>
          <a:p>
            <a:pPr marL="0" indent="0">
              <a:lnSpc>
                <a:spcPct val="150000"/>
              </a:lnSpc>
              <a:buNone/>
            </a:pPr>
            <a:r>
              <a:rPr lang="en-US" sz="1800"/>
              <a:t>Declaration: char *strncat(char *str1, const char *str2, size_t n);</a:t>
            </a:r>
            <a:endParaRPr lang="en-US" sz="1800"/>
          </a:p>
          <a:p>
            <a:pPr marL="0" indent="0">
              <a:lnSpc>
                <a:spcPct val="150000"/>
              </a:lnSpc>
              <a:buNone/>
            </a:pPr>
            <a:r>
              <a:rPr lang="en-US" sz="1800"/>
              <a:t>       This function is same as strcat() but it concatenates only a portion of a string to another string. </a:t>
            </a:r>
            <a:endParaRPr lang="en-US" sz="2400"/>
          </a:p>
          <a:p>
            <a:pPr marL="0" indent="0">
              <a:buNone/>
            </a:pPr>
            <a:endParaRPr lang="en-US" sz="2400"/>
          </a:p>
          <a:p>
            <a:pPr marL="0" indent="0">
              <a:buNone/>
            </a:pPr>
            <a:r>
              <a:rPr lang="en-US" sz="2800" b="1">
                <a:latin typeface="Times New Roman" panose="02020603050405020304" charset="0"/>
                <a:cs typeface="Times New Roman" panose="02020603050405020304" charset="0"/>
              </a:rPr>
              <a:t>Example 13</a:t>
            </a:r>
            <a:r>
              <a:rPr lang="en-US" sz="2800"/>
              <a:t>-strncat() function.</a:t>
            </a:r>
            <a:endParaRPr lang="en-US" sz="28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                                             </a:t>
            </a:r>
            <a:r>
              <a:rPr lang="en-US" sz="2400" b="1">
                <a:latin typeface="Times New Roman" panose="02020603050405020304" charset="0"/>
                <a:cs typeface="Times New Roman" panose="02020603050405020304" charset="0"/>
              </a:rPr>
              <a:t>Output:</a:t>
            </a:r>
            <a:endParaRPr lang="en-US" sz="2400" b="1">
              <a:latin typeface="Times New Roman" panose="02020603050405020304" charset="0"/>
              <a:cs typeface="Times New Roman" panose="02020603050405020304" charset="0"/>
            </a:endParaRPr>
          </a:p>
          <a:p>
            <a:pPr marL="0" indent="0">
              <a:lnSpc>
                <a:spcPct val="150000"/>
              </a:lnSpc>
              <a:buNone/>
            </a:pPr>
            <a:r>
              <a:rPr lang="en-US" sz="1600"/>
              <a:t>{                                                           ABCDEFG</a:t>
            </a:r>
            <a:endParaRPr lang="en-US" sz="1600"/>
          </a:p>
          <a:p>
            <a:pPr marL="0" indent="0">
              <a:lnSpc>
                <a:spcPct val="150000"/>
              </a:lnSpc>
              <a:buNone/>
            </a:pPr>
            <a:r>
              <a:rPr lang="en-US" sz="1600"/>
              <a:t>    char str1[15]="ABC";</a:t>
            </a:r>
            <a:endParaRPr lang="en-US" sz="1600"/>
          </a:p>
          <a:p>
            <a:pPr marL="0" indent="0">
              <a:lnSpc>
                <a:spcPct val="150000"/>
              </a:lnSpc>
              <a:buNone/>
            </a:pPr>
            <a:r>
              <a:rPr lang="en-US" sz="1600"/>
              <a:t>    strncat(str1,"DEFGHIJ",4);</a:t>
            </a:r>
            <a:endParaRPr lang="en-US" sz="1600"/>
          </a:p>
          <a:p>
            <a:pPr marL="0" indent="0">
              <a:lnSpc>
                <a:spcPct val="150000"/>
              </a:lnSpc>
              <a:buNone/>
            </a:pPr>
            <a:r>
              <a:rPr lang="en-US" sz="1600"/>
              <a:t>    printf("%s\n",str1);</a:t>
            </a:r>
            <a:endParaRPr lang="en-US" sz="1600"/>
          </a:p>
          <a:p>
            <a:pPr marL="0" indent="0">
              <a:lnSpc>
                <a:spcPct val="150000"/>
              </a:lnSpc>
              <a:buNone/>
            </a:pPr>
            <a:r>
              <a:rPr lang="en-US" sz="1600"/>
              <a:t>    return 0;</a:t>
            </a:r>
            <a:endParaRPr lang="en-US" sz="1600"/>
          </a:p>
          <a:p>
            <a:pPr marL="0" indent="0">
              <a:lnSpc>
                <a:spcPct val="150000"/>
              </a:lnSpc>
              <a:buNone/>
            </a:pPr>
            <a:r>
              <a:rPr lang="en-US" sz="1600"/>
              <a:t>}</a:t>
            </a:r>
            <a:endParaRPr lang="en-US" sz="1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07315"/>
            <a:ext cx="10972800" cy="6511290"/>
          </a:xfrm>
        </p:spPr>
        <p:txBody>
          <a:bodyPr/>
          <a:p>
            <a:pPr marL="0" indent="0">
              <a:buNone/>
            </a:pPr>
            <a:r>
              <a:rPr lang="en-US" sz="3600" b="1">
                <a:latin typeface="Times New Roman" panose="02020603050405020304" charset="0"/>
                <a:cs typeface="Times New Roman" panose="02020603050405020304" charset="0"/>
              </a:rPr>
              <a:t>strncmp()</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int *strncmp(const char *arr,const char *arr2,size_t length);</a:t>
            </a:r>
            <a:endParaRPr lang="en-US" sz="1600"/>
          </a:p>
          <a:p>
            <a:pPr marL="0" indent="0">
              <a:lnSpc>
                <a:spcPct val="150000"/>
              </a:lnSpc>
              <a:buNone/>
            </a:pPr>
            <a:r>
              <a:rPr lang="en-US" sz="1600"/>
              <a:t>     This function is similar to strcmp() but it compares of strings for a specified length.</a:t>
            </a:r>
            <a:endParaRPr lang="en-US" sz="1600"/>
          </a:p>
          <a:p>
            <a:pPr marL="0" indent="0">
              <a:buNone/>
            </a:pPr>
            <a:r>
              <a:rPr lang="en-US" sz="2800" b="1">
                <a:latin typeface="Times New Roman" panose="02020603050405020304" charset="0"/>
                <a:cs typeface="Times New Roman" panose="02020603050405020304" charset="0"/>
              </a:rPr>
              <a:t>Example 14- </a:t>
            </a:r>
            <a:r>
              <a:rPr lang="en-US" sz="2400"/>
              <a:t>strncmp() function</a:t>
            </a:r>
            <a:endParaRPr lang="en-US" sz="22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                                                                               </a:t>
            </a:r>
            <a:r>
              <a:rPr lang="en-US" sz="2000" b="1">
                <a:latin typeface="Times New Roman" panose="02020603050405020304" charset="0"/>
                <a:cs typeface="Times New Roman" panose="02020603050405020304" charset="0"/>
              </a:rPr>
              <a:t>Output:</a:t>
            </a:r>
            <a:endParaRPr lang="en-US" sz="2000"/>
          </a:p>
          <a:p>
            <a:pPr marL="0" indent="0">
              <a:lnSpc>
                <a:spcPct val="150000"/>
              </a:lnSpc>
              <a:buNone/>
            </a:pPr>
            <a:r>
              <a:rPr lang="en-US" sz="1600"/>
              <a:t>    if(strncmp("Deepali","Deepanjali",4)==0)            Same</a:t>
            </a:r>
            <a:endParaRPr lang="en-US" sz="1600"/>
          </a:p>
          <a:p>
            <a:pPr marL="0" indent="0">
              <a:lnSpc>
                <a:spcPct val="150000"/>
              </a:lnSpc>
              <a:buNone/>
            </a:pPr>
            <a:r>
              <a:rPr lang="en-US" sz="1600"/>
              <a:t>          printf("Same\n");</a:t>
            </a:r>
            <a:endParaRPr lang="en-US" sz="1600"/>
          </a:p>
          <a:p>
            <a:pPr marL="0" indent="0">
              <a:lnSpc>
                <a:spcPct val="150000"/>
              </a:lnSpc>
              <a:buNone/>
            </a:pPr>
            <a:r>
              <a:rPr lang="en-US" sz="1600"/>
              <a:t>    else</a:t>
            </a:r>
            <a:endParaRPr lang="en-US" sz="1600"/>
          </a:p>
          <a:p>
            <a:pPr marL="0" indent="0">
              <a:lnSpc>
                <a:spcPct val="150000"/>
              </a:lnSpc>
              <a:buNone/>
            </a:pPr>
            <a:r>
              <a:rPr lang="en-US" sz="1600"/>
              <a:t>          printf("Different\n");</a:t>
            </a:r>
            <a:endParaRPr lang="en-US" sz="1600"/>
          </a:p>
          <a:p>
            <a:pPr marL="0" indent="0">
              <a:lnSpc>
                <a:spcPct val="150000"/>
              </a:lnSpc>
              <a:buNone/>
            </a:pPr>
            <a:r>
              <a:rPr lang="en-US" sz="1600"/>
              <a:t>    return 0;      </a:t>
            </a:r>
            <a:endParaRPr lang="en-US" sz="1600"/>
          </a:p>
          <a:p>
            <a:pPr marL="0" indent="0">
              <a:lnSpc>
                <a:spcPct val="150000"/>
              </a:lnSpc>
              <a:buNone/>
            </a:pPr>
            <a:r>
              <a:rPr lang="en-US" sz="1600"/>
              <a:t>}</a:t>
            </a:r>
            <a:endParaRPr lang="en-US"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8290"/>
            <a:ext cx="10972800" cy="6229350"/>
          </a:xfrm>
        </p:spPr>
        <p:txBody>
          <a:bodyPr/>
          <a:p>
            <a:pPr marL="0" indent="0">
              <a:buNone/>
            </a:pPr>
            <a:r>
              <a:rPr lang="en-US" sz="3600" b="1">
                <a:latin typeface="Times New Roman" panose="02020603050405020304" charset="0"/>
                <a:cs typeface="Times New Roman" panose="02020603050405020304" charset="0"/>
              </a:rPr>
              <a:t>strchar() and strrchar()</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 char *strchr(const char *str, int ch);</a:t>
            </a:r>
            <a:endParaRPr lang="en-US" sz="1600"/>
          </a:p>
          <a:p>
            <a:pPr marL="0" indent="0">
              <a:lnSpc>
                <a:spcPct val="150000"/>
              </a:lnSpc>
              <a:buNone/>
            </a:pPr>
            <a:r>
              <a:rPr lang="en-US" sz="1600"/>
              <a:t>Declaration : char *strrchr(const char *str, int ch);</a:t>
            </a:r>
            <a:endParaRPr lang="en-US" sz="1600"/>
          </a:p>
          <a:p>
            <a:pPr marL="0" indent="0">
              <a:lnSpc>
                <a:spcPct val="150000"/>
              </a:lnSpc>
              <a:buNone/>
            </a:pPr>
            <a:endParaRPr lang="en-US" sz="1600"/>
          </a:p>
          <a:p>
            <a:pPr marL="0" indent="0">
              <a:lnSpc>
                <a:spcPct val="150000"/>
              </a:lnSpc>
              <a:buNone/>
            </a:pPr>
            <a:r>
              <a:rPr lang="en-US" sz="1600"/>
              <a:t>        strchr() returns a pointer to the first(leftmost) occurrence of the character ch in the string str. If the character is not present in the strinf then it returns NULL.</a:t>
            </a:r>
            <a:endParaRPr lang="en-US" sz="1600"/>
          </a:p>
          <a:p>
            <a:pPr marL="0" indent="0">
              <a:lnSpc>
                <a:spcPct val="150000"/>
              </a:lnSpc>
              <a:buNone/>
            </a:pPr>
            <a:endParaRPr lang="en-US" sz="1600"/>
          </a:p>
          <a:p>
            <a:pPr marL="0" indent="0">
              <a:lnSpc>
                <a:spcPct val="150000"/>
              </a:lnSpc>
              <a:buNone/>
            </a:pPr>
            <a:r>
              <a:rPr lang="en-US" sz="1600"/>
              <a:t>        strrchr() returns a pointer to the last(rightmost) occurrence of the characterch in gthe string pointed to by str. If the character is not present in the string then it returns NULL.</a:t>
            </a:r>
            <a:endParaRPr lang="en-US" sz="1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7020"/>
            <a:ext cx="10972800" cy="6367780"/>
          </a:xfrm>
        </p:spPr>
        <p:txBody>
          <a:bodyPr/>
          <a:p>
            <a:pPr marL="0" indent="0">
              <a:buNone/>
            </a:pPr>
            <a:r>
              <a:rPr lang="en-US" sz="3600" b="1">
                <a:latin typeface="Times New Roman" panose="02020603050405020304" charset="0"/>
                <a:cs typeface="Times New Roman" panose="02020603050405020304" charset="0"/>
              </a:rPr>
              <a:t>Example 15</a:t>
            </a:r>
            <a:r>
              <a:rPr lang="en-US" sz="2400"/>
              <a:t>- strchr() and strrchr() function</a:t>
            </a:r>
            <a:endParaRPr lang="en-US" sz="2400"/>
          </a:p>
          <a:p>
            <a:pPr marL="0" indent="0">
              <a:buNone/>
            </a:pPr>
            <a:endParaRPr lang="en-US" sz="2400"/>
          </a:p>
          <a:p>
            <a:pPr marL="0" indent="0">
              <a:lnSpc>
                <a:spcPct val="150000"/>
              </a:lnSpc>
              <a:buNone/>
            </a:pPr>
            <a:r>
              <a:rPr lang="en-US" sz="1600"/>
              <a:t>#include&lt;stdio.h&gt;</a:t>
            </a:r>
            <a:endParaRPr lang="en-US" sz="1600"/>
          </a:p>
          <a:p>
            <a:pPr marL="0" indent="0">
              <a:lnSpc>
                <a:spcPct val="150000"/>
              </a:lnSpc>
              <a:buNone/>
            </a:pPr>
            <a:r>
              <a:rPr lang="en-US" sz="1600"/>
              <a:t>#include&lt;string.h&gt;</a:t>
            </a:r>
            <a:endParaRPr lang="en-US" sz="1600"/>
          </a:p>
          <a:p>
            <a:pPr marL="0" indent="0">
              <a:lnSpc>
                <a:spcPct val="150000"/>
              </a:lnSpc>
              <a:buNone/>
            </a:pPr>
            <a:r>
              <a:rPr lang="en-US" sz="1600"/>
              <a:t>int main()</a:t>
            </a:r>
            <a:endParaRPr lang="en-US" sz="1600"/>
          </a:p>
          <a:p>
            <a:pPr marL="0" indent="0">
              <a:lnSpc>
                <a:spcPct val="150000"/>
              </a:lnSpc>
              <a:buNone/>
            </a:pPr>
            <a:r>
              <a:rPr lang="en-US" sz="1600"/>
              <a:t>{</a:t>
            </a:r>
            <a:endParaRPr lang="en-US" sz="1600"/>
          </a:p>
          <a:p>
            <a:pPr marL="0" indent="0">
              <a:lnSpc>
                <a:spcPct val="150000"/>
              </a:lnSpc>
              <a:buNone/>
            </a:pPr>
            <a:r>
              <a:rPr lang="en-US" sz="1600"/>
              <a:t>    char *p;</a:t>
            </a:r>
            <a:endParaRPr lang="en-US" sz="1600"/>
          </a:p>
          <a:p>
            <a:pPr marL="0" indent="0">
              <a:lnSpc>
                <a:spcPct val="150000"/>
              </a:lnSpc>
              <a:buNone/>
            </a:pPr>
            <a:r>
              <a:rPr lang="en-US" sz="1600"/>
              <a:t>    p=strchr("Multinational",'n');               </a:t>
            </a:r>
            <a:r>
              <a:rPr lang="en-US" sz="2000" b="1">
                <a:latin typeface="Times New Roman" panose="02020603050405020304" charset="0"/>
                <a:cs typeface="Times New Roman" panose="02020603050405020304" charset="0"/>
              </a:rPr>
              <a:t>Output:</a:t>
            </a:r>
            <a:endParaRPr lang="en-US" sz="2000" b="1">
              <a:latin typeface="Times New Roman" panose="02020603050405020304" charset="0"/>
              <a:cs typeface="Times New Roman" panose="02020603050405020304" charset="0"/>
            </a:endParaRPr>
          </a:p>
          <a:p>
            <a:pPr marL="0" indent="0">
              <a:lnSpc>
                <a:spcPct val="150000"/>
              </a:lnSpc>
              <a:buNone/>
            </a:pPr>
            <a:r>
              <a:rPr lang="en-US" sz="1600"/>
              <a:t>    printf("%s\n",p);                                  national</a:t>
            </a:r>
            <a:endParaRPr lang="en-US" sz="1600"/>
          </a:p>
          <a:p>
            <a:pPr marL="0" indent="0">
              <a:lnSpc>
                <a:spcPct val="150000"/>
              </a:lnSpc>
              <a:buNone/>
            </a:pPr>
            <a:r>
              <a:rPr lang="en-US" sz="1600"/>
              <a:t>    p=strrchr("Multinational",'n');              nat</a:t>
            </a:r>
            <a:endParaRPr lang="en-US" sz="1600"/>
          </a:p>
          <a:p>
            <a:pPr marL="0" indent="0">
              <a:lnSpc>
                <a:spcPct val="150000"/>
              </a:lnSpc>
              <a:buNone/>
            </a:pPr>
            <a:r>
              <a:rPr lang="en-US" sz="1600"/>
              <a:t>    printf("%s\n",p);</a:t>
            </a:r>
            <a:endParaRPr lang="en-US" sz="1600"/>
          </a:p>
          <a:p>
            <a:pPr marL="0" indent="0">
              <a:lnSpc>
                <a:spcPct val="150000"/>
              </a:lnSpc>
              <a:buNone/>
            </a:pPr>
            <a:r>
              <a:rPr lang="en-US" sz="1600"/>
              <a:t>    return 0;      </a:t>
            </a:r>
            <a:endParaRPr lang="en-US" sz="1600"/>
          </a:p>
          <a:p>
            <a:pPr marL="0" indent="0">
              <a:lnSpc>
                <a:spcPct val="150000"/>
              </a:lnSpc>
              <a:buNone/>
            </a:pPr>
            <a:r>
              <a:rPr lang="en-US" sz="1600"/>
              <a:t>}</a:t>
            </a:r>
            <a:endParaRPr lang="en-US" sz="1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53060"/>
            <a:ext cx="10972800" cy="6089015"/>
          </a:xfrm>
        </p:spPr>
        <p:txBody>
          <a:bodyPr/>
          <a:p>
            <a:pPr marL="0" indent="0">
              <a:lnSpc>
                <a:spcPct val="150000"/>
              </a:lnSpc>
              <a:buNone/>
            </a:pPr>
            <a:r>
              <a:rPr lang="en-US" sz="2800" b="1">
                <a:latin typeface="Times New Roman" panose="02020603050405020304" charset="0"/>
                <a:cs typeface="Times New Roman" panose="02020603050405020304" charset="0"/>
              </a:rPr>
              <a:t>Dynamic Memory Allocation</a:t>
            </a:r>
            <a:endParaRPr lang="en-US" sz="2800" b="1">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Malloc()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Calloc()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Realloc()</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Free()</a:t>
            </a:r>
            <a:endParaRPr lang="en-US" sz="16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1920"/>
            <a:ext cx="10515600" cy="6736080"/>
          </a:xfrm>
        </p:spPr>
        <p:txBody>
          <a:bodyPr/>
          <a:p>
            <a:pPr marL="0" indent="0">
              <a:lnSpc>
                <a:spcPct val="150000"/>
              </a:lnSpc>
              <a:buNone/>
            </a:pPr>
            <a:endParaRPr lang="en-US" sz="1600"/>
          </a:p>
          <a:p>
            <a:pPr marL="0" indent="0">
              <a:lnSpc>
                <a:spcPct val="150000"/>
              </a:lnSpc>
              <a:buNone/>
            </a:pPr>
            <a:r>
              <a:rPr lang="en-US" sz="1600"/>
              <a:t>Here array_name denotes the name of the array and it can be any valid C identifier, data_type is the data type of the elements of array. The size of the array specifies the number of elements that can be stored in the array. Here are some examples of array declarations</a:t>
            </a:r>
            <a:endParaRPr lang="en-US" sz="1600"/>
          </a:p>
          <a:p>
            <a:pPr marL="0" indent="0">
              <a:lnSpc>
                <a:spcPct val="150000"/>
              </a:lnSpc>
              <a:buNone/>
            </a:pPr>
            <a:endParaRPr lang="en-US" sz="1600"/>
          </a:p>
          <a:p>
            <a:pPr marL="0" indent="0">
              <a:lnSpc>
                <a:spcPct val="150000"/>
              </a:lnSpc>
              <a:buNone/>
            </a:pPr>
            <a:r>
              <a:rPr lang="en-US" sz="1600"/>
              <a:t>int age[100];</a:t>
            </a:r>
            <a:endParaRPr lang="en-US" sz="1600"/>
          </a:p>
          <a:p>
            <a:pPr marL="0" indent="0">
              <a:lnSpc>
                <a:spcPct val="150000"/>
              </a:lnSpc>
              <a:buNone/>
            </a:pPr>
            <a:r>
              <a:rPr lang="en-US" sz="1600"/>
              <a:t>float salary [15];</a:t>
            </a:r>
            <a:endParaRPr lang="en-US" sz="1600"/>
          </a:p>
          <a:p>
            <a:pPr marL="0" indent="0">
              <a:lnSpc>
                <a:spcPct val="150000"/>
              </a:lnSpc>
              <a:buNone/>
            </a:pPr>
            <a:r>
              <a:rPr lang="en-US" sz="1600"/>
              <a:t>char grade[20];</a:t>
            </a:r>
            <a:endParaRPr lang="en-US" sz="1600"/>
          </a:p>
          <a:p>
            <a:pPr marL="0" indent="0">
              <a:lnSpc>
                <a:spcPct val="150000"/>
              </a:lnSpc>
              <a:buNone/>
            </a:pPr>
            <a:endParaRPr lang="en-US" sz="1600"/>
          </a:p>
          <a:p>
            <a:pPr marL="0" indent="0">
              <a:lnSpc>
                <a:spcPct val="150000"/>
              </a:lnSpc>
              <a:buNone/>
            </a:pPr>
            <a:r>
              <a:rPr lang="en-US" sz="1600"/>
              <a:t>    Here age is an array of type int, which can store 100 elements of type int. The array salary is a float type array of size 15, can hold values of type float and third one is a character type array of size 20, can hold characters. </a:t>
            </a:r>
            <a:endParaRPr lang="en-US" sz="1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1780"/>
            <a:ext cx="10972800" cy="6247130"/>
          </a:xfrm>
        </p:spPr>
        <p:txBody>
          <a:bodyPr/>
          <a:p>
            <a:pPr marL="0" indent="0">
              <a:buNone/>
            </a:pPr>
            <a:r>
              <a:rPr lang="en-US" sz="3600" b="1">
                <a:latin typeface="Times New Roman" panose="02020603050405020304" charset="0"/>
                <a:cs typeface="Times New Roman" panose="02020603050405020304" charset="0"/>
              </a:rPr>
              <a:t>DYNAMIC MEMORY ALLOCATION</a:t>
            </a:r>
            <a:endParaRPr lang="en-US" sz="3600" b="1">
              <a:latin typeface="Times New Roman" panose="02020603050405020304" charset="0"/>
              <a:cs typeface="Times New Roman" panose="02020603050405020304" charset="0"/>
            </a:endParaRPr>
          </a:p>
          <a:p>
            <a:pPr marL="0" indent="0">
              <a:lnSpc>
                <a:spcPct val="150000"/>
              </a:lnSpc>
              <a:buNone/>
            </a:pPr>
            <a:r>
              <a:rPr lang="en-US" sz="2400"/>
              <a:t>      </a:t>
            </a:r>
            <a:r>
              <a:rPr lang="en-US" sz="1600"/>
              <a:t>The memory allocation that we have used was static memory allocation. The memory that could be used by the program was fixed i.e. we could not allocate or deallocate memory during the execution of program. In many applications it is not possible to predict how much memory would be needed by the program at run time.</a:t>
            </a:r>
            <a:endParaRPr lang="en-US" sz="1600"/>
          </a:p>
          <a:p>
            <a:pPr marL="0" indent="0">
              <a:lnSpc>
                <a:spcPct val="150000"/>
              </a:lnSpc>
              <a:buNone/>
            </a:pPr>
            <a:r>
              <a:rPr lang="en-US" sz="1600"/>
              <a:t>      For example-</a:t>
            </a:r>
            <a:endParaRPr lang="en-US" sz="1600"/>
          </a:p>
          <a:p>
            <a:pPr marL="0" indent="0">
              <a:lnSpc>
                <a:spcPct val="150000"/>
              </a:lnSpc>
              <a:buNone/>
            </a:pPr>
            <a:r>
              <a:rPr lang="en-US" sz="1600"/>
              <a:t>                  int emp-no[200];</a:t>
            </a:r>
            <a:endParaRPr lang="en-US" sz="1600"/>
          </a:p>
          <a:p>
            <a:pPr marL="0" indent="0">
              <a:lnSpc>
                <a:spcPct val="150000"/>
              </a:lnSpc>
              <a:buNone/>
            </a:pPr>
            <a:r>
              <a:rPr lang="en-US" sz="1600"/>
              <a:t>       In an array, it is must to specify the size of array while declaring, so the size of this array will be fixed during runtime.If we store less values then their will be loss of memory.</a:t>
            </a:r>
            <a:endParaRPr lang="en-US" sz="1600"/>
          </a:p>
          <a:p>
            <a:pPr marL="0" indent="0">
              <a:lnSpc>
                <a:spcPct val="150000"/>
              </a:lnSpc>
              <a:buNone/>
            </a:pPr>
            <a:r>
              <a:rPr lang="en-US" sz="1600"/>
              <a:t>       To overcome this problem we should be able to allocate and deallocate memory at run time. The process of allocating memory at the time of execution is called dynamic memory allocation. This allocation and release of this memory space can be done using library functions that are declared stdlib.h. </a:t>
            </a:r>
            <a:endParaRPr lang="en-US" sz="1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240145"/>
          </a:xfrm>
        </p:spPr>
        <p:txBody>
          <a:bodyPr/>
          <a:p>
            <a:pPr marL="0" indent="0">
              <a:lnSpc>
                <a:spcPct val="150000"/>
              </a:lnSpc>
              <a:buNone/>
            </a:pPr>
            <a:r>
              <a:rPr lang="en-US" sz="1600">
                <a:latin typeface="Times New Roman" panose="02020603050405020304" charset="0"/>
                <a:cs typeface="Times New Roman" panose="02020603050405020304" charset="0"/>
              </a:rPr>
              <a:t>Types of Dynamic Memory Allocation</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malloc()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calloc()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realloc()</a:t>
            </a:r>
            <a:endParaRPr lang="en-US" sz="1600">
              <a:latin typeface="Times New Roman" panose="02020603050405020304" charset="0"/>
              <a:cs typeface="Times New Roman" panose="02020603050405020304" charset="0"/>
            </a:endParaRPr>
          </a:p>
          <a:p>
            <a:pPr>
              <a:lnSpc>
                <a:spcPct val="150000"/>
              </a:lnSpc>
              <a:buFont typeface="Wingdings" panose="05000000000000000000" charset="0"/>
              <a:buChar char="Ø"/>
            </a:pPr>
            <a:r>
              <a:rPr lang="en-US" sz="1600">
                <a:latin typeface="Times New Roman" panose="02020603050405020304" charset="0"/>
                <a:cs typeface="Times New Roman" panose="02020603050405020304" charset="0"/>
              </a:rPr>
              <a:t>free(</a:t>
            </a:r>
            <a:r>
              <a:rPr lang="en-US" sz="1600"/>
              <a:t>)</a:t>
            </a:r>
            <a:endParaRPr lang="en-US" sz="16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163945"/>
          </a:xfrm>
        </p:spPr>
        <p:txBody>
          <a:bodyPr/>
          <a:p>
            <a:pPr marL="0" indent="0">
              <a:buNone/>
            </a:pPr>
            <a:r>
              <a:rPr lang="en-US" sz="3600" b="1">
                <a:latin typeface="Times New Roman" panose="02020603050405020304" charset="0"/>
                <a:cs typeface="Times New Roman" panose="02020603050405020304" charset="0"/>
              </a:rPr>
              <a:t>malloc()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void *malloc(size_t size);</a:t>
            </a:r>
            <a:endParaRPr lang="en-US" sz="1600"/>
          </a:p>
          <a:p>
            <a:pPr marL="0" indent="0">
              <a:lnSpc>
                <a:spcPct val="150000"/>
              </a:lnSpc>
              <a:buNone/>
            </a:pPr>
            <a:r>
              <a:rPr lang="en-US" sz="1600"/>
              <a:t>     This function is used to allocate memory dynamically. The argument size specifies the number of bytes to be allocated. The type size_t is defined in stdlib.h and other headers as unsigned int. On sucess, malloc() returns a pointer to the first byte of allocated memory. The returned poointer is of type void, which can be type cast to appropriate type of pointer. It is generally used as-</a:t>
            </a:r>
            <a:endParaRPr lang="en-US" sz="1600"/>
          </a:p>
          <a:p>
            <a:pPr marL="0" indent="0">
              <a:lnSpc>
                <a:spcPct val="150000"/>
              </a:lnSpc>
              <a:buNone/>
            </a:pPr>
            <a:endParaRPr lang="en-US" sz="1600"/>
          </a:p>
          <a:p>
            <a:pPr marL="0" indent="0">
              <a:lnSpc>
                <a:spcPct val="150000"/>
              </a:lnSpc>
              <a:buNone/>
            </a:pPr>
            <a:r>
              <a:rPr lang="en-US" sz="1600"/>
              <a:t>ptr=(datatype *)malloc(specified size);</a:t>
            </a:r>
            <a:endParaRPr lang="en-US" sz="1600"/>
          </a:p>
          <a:p>
            <a:pPr marL="0" indent="0">
              <a:lnSpc>
                <a:spcPct val="150000"/>
              </a:lnSpc>
              <a:buNone/>
            </a:pPr>
            <a:r>
              <a:rPr lang="en-US" sz="1600"/>
              <a:t>     </a:t>
            </a:r>
            <a:endParaRPr lang="en-US" sz="1600"/>
          </a:p>
          <a:p>
            <a:pPr marL="0" indent="0">
              <a:lnSpc>
                <a:spcPct val="150000"/>
              </a:lnSpc>
              <a:buNone/>
            </a:pPr>
            <a:r>
              <a:rPr lang="en-US" sz="1600"/>
              <a:t>      Here ptr is a pointer of type datatype, and specified size is the size in bytes requied to allocated. The expression(datatype *) is used to typecast the pointer returned by malloc(). </a:t>
            </a:r>
            <a:endParaRPr lang="en-US" sz="1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37820"/>
            <a:ext cx="10972800" cy="6179185"/>
          </a:xfrm>
        </p:spPr>
        <p:txBody>
          <a:bodyPr/>
          <a:p>
            <a:pPr marL="0" indent="0">
              <a:lnSpc>
                <a:spcPct val="150000"/>
              </a:lnSpc>
              <a:buNone/>
            </a:pPr>
            <a:r>
              <a:rPr lang="en-US" sz="1600"/>
              <a:t>For example-</a:t>
            </a:r>
            <a:endParaRPr lang="en-US" sz="1600"/>
          </a:p>
          <a:p>
            <a:pPr marL="0" indent="0">
              <a:lnSpc>
                <a:spcPct val="150000"/>
              </a:lnSpc>
              <a:buNone/>
            </a:pPr>
            <a:r>
              <a:rPr lang="en-US" sz="1600"/>
              <a:t>int *ptr;</a:t>
            </a:r>
            <a:endParaRPr lang="en-US" sz="1600"/>
          </a:p>
          <a:p>
            <a:pPr marL="0" indent="0">
              <a:lnSpc>
                <a:spcPct val="150000"/>
              </a:lnSpc>
              <a:buNone/>
            </a:pPr>
            <a:r>
              <a:rPr lang="en-US" sz="1600"/>
              <a:t>ptr=(int *)malloc(12);</a:t>
            </a:r>
            <a:endParaRPr lang="en-US" sz="1600"/>
          </a:p>
          <a:p>
            <a:pPr marL="0" indent="0">
              <a:lnSpc>
                <a:spcPct val="150000"/>
              </a:lnSpc>
              <a:buNone/>
            </a:pPr>
            <a:r>
              <a:rPr lang="en-US" sz="1600"/>
              <a:t>    This allocates 12 contiguous butes of memory space and the address of first byte is stored in the pointer variable ptr.</a:t>
            </a:r>
            <a:endParaRPr lang="en-US" sz="1600"/>
          </a:p>
          <a:p>
            <a:pPr marL="0" indent="0">
              <a:lnSpc>
                <a:spcPct val="150000"/>
              </a:lnSpc>
              <a:buNone/>
            </a:pPr>
            <a:endParaRPr lang="en-US" sz="1800"/>
          </a:p>
          <a:p>
            <a:pPr marL="0" indent="0">
              <a:buNone/>
            </a:pPr>
            <a:r>
              <a:rPr lang="en-US" sz="2400"/>
              <a:t>         ptr</a:t>
            </a:r>
            <a:endParaRPr lang="en-US" sz="2400"/>
          </a:p>
          <a:p>
            <a:pPr marL="0" indent="0">
              <a:buNone/>
            </a:pPr>
            <a:endParaRPr lang="en-US" sz="2400"/>
          </a:p>
          <a:p>
            <a:pPr marL="0" indent="0">
              <a:buNone/>
            </a:pPr>
            <a:r>
              <a:rPr lang="en-US" sz="2400"/>
              <a:t>                        </a:t>
            </a:r>
            <a:r>
              <a:rPr lang="en-US" sz="2000"/>
              <a:t>2500  2501  2502  2503   2504  2505  2506  2507  2508  2509   2510  2511</a:t>
            </a:r>
            <a:endParaRPr lang="en-US" sz="2000"/>
          </a:p>
        </p:txBody>
      </p:sp>
      <p:graphicFrame>
        <p:nvGraphicFramePr>
          <p:cNvPr id="4" name="Table 3"/>
          <p:cNvGraphicFramePr/>
          <p:nvPr/>
        </p:nvGraphicFramePr>
        <p:xfrm>
          <a:off x="2617470" y="4471670"/>
          <a:ext cx="8671560" cy="381000"/>
        </p:xfrm>
        <a:graphic>
          <a:graphicData uri="http://schemas.openxmlformats.org/drawingml/2006/table">
            <a:tbl>
              <a:tblPr firstRow="1" bandRow="1">
                <a:tableStyleId>{5C22544A-7EE6-4342-B048-85BDC9FD1C3A}</a:tableStyleId>
              </a:tblPr>
              <a:tblGrid>
                <a:gridCol w="722630"/>
                <a:gridCol w="722630"/>
                <a:gridCol w="722630"/>
                <a:gridCol w="722630"/>
                <a:gridCol w="722630"/>
                <a:gridCol w="722630"/>
                <a:gridCol w="722630"/>
                <a:gridCol w="722630"/>
                <a:gridCol w="722630"/>
                <a:gridCol w="722630"/>
                <a:gridCol w="722630"/>
                <a:gridCol w="722630"/>
              </a:tblGrid>
              <a:tr h="381000">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graphicFrame>
        <p:nvGraphicFramePr>
          <p:cNvPr id="5" name="Table 4"/>
          <p:cNvGraphicFramePr/>
          <p:nvPr/>
        </p:nvGraphicFramePr>
        <p:xfrm>
          <a:off x="1271270" y="3597275"/>
          <a:ext cx="987425" cy="381000"/>
        </p:xfrm>
        <a:graphic>
          <a:graphicData uri="http://schemas.openxmlformats.org/drawingml/2006/table">
            <a:tbl>
              <a:tblPr firstRow="1" bandRow="1">
                <a:tableStyleId>{5C22544A-7EE6-4342-B048-85BDC9FD1C3A}</a:tableStyleId>
              </a:tblPr>
              <a:tblGrid>
                <a:gridCol w="987425"/>
              </a:tblGrid>
              <a:tr h="381000">
                <a:tc>
                  <a:txBody>
                    <a:bodyPr/>
                    <a:p>
                      <a:pPr algn="ctr">
                        <a:buNone/>
                      </a:pPr>
                      <a:r>
                        <a:rPr lang="en-US"/>
                        <a:t>2500</a:t>
                      </a:r>
                      <a:endParaRPr lang="en-US"/>
                    </a:p>
                  </a:txBody>
                  <a:tcPr anchor="ctr" anchorCtr="0"/>
                </a:tc>
              </a:tr>
            </a:tbl>
          </a:graphicData>
        </a:graphic>
      </p:graphicFrame>
      <p:cxnSp>
        <p:nvCxnSpPr>
          <p:cNvPr id="6" name="Straight Arrow Connector 5"/>
          <p:cNvCxnSpPr>
            <a:stCxn id="5" idx="2"/>
            <a:endCxn id="4" idx="1"/>
          </p:cNvCxnSpPr>
          <p:nvPr/>
        </p:nvCxnSpPr>
        <p:spPr>
          <a:xfrm>
            <a:off x="1765300" y="3978275"/>
            <a:ext cx="852170" cy="683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92735"/>
            <a:ext cx="10972800" cy="6240145"/>
          </a:xfrm>
        </p:spPr>
        <p:txBody>
          <a:bodyPr/>
          <a:p>
            <a:pPr marL="0" indent="0">
              <a:buNone/>
            </a:pPr>
            <a:r>
              <a:rPr lang="en-US" sz="3600" b="1">
                <a:latin typeface="Times New Roman" panose="02020603050405020304" charset="0"/>
                <a:cs typeface="Times New Roman" panose="02020603050405020304" charset="0"/>
              </a:rPr>
              <a:t>calloc()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 void *calloc(size_t n, size_t size);</a:t>
            </a:r>
            <a:endParaRPr lang="en-US" sz="1600"/>
          </a:p>
          <a:p>
            <a:pPr marL="0" indent="0">
              <a:lnSpc>
                <a:spcPct val="150000"/>
              </a:lnSpc>
              <a:buNone/>
            </a:pPr>
            <a:r>
              <a:rPr lang="en-US" sz="1600"/>
              <a:t>      The calloc() function is used to allocate multiple blocks of memory. It is similar to malloc() function except for two differences. This first one is that it takes two arguments. The first agrument specifies the number of blocks and the second one specifies the size of each block. For example-</a:t>
            </a:r>
            <a:endParaRPr lang="en-US" sz="1600"/>
          </a:p>
          <a:p>
            <a:pPr marL="0" indent="0">
              <a:lnSpc>
                <a:spcPct val="150000"/>
              </a:lnSpc>
              <a:buNone/>
            </a:pPr>
            <a:r>
              <a:rPr lang="en-US" sz="1600"/>
              <a:t>ptr= (int *) calloc(5, sizeof(int));</a:t>
            </a:r>
            <a:endParaRPr lang="en-US" sz="1600"/>
          </a:p>
          <a:p>
            <a:pPr marL="0" indent="0">
              <a:lnSpc>
                <a:spcPct val="150000"/>
              </a:lnSpc>
              <a:buNone/>
            </a:pPr>
            <a:r>
              <a:rPr lang="en-US" sz="1600"/>
              <a:t>      This allocates 5 blocks of memory, each block contains 4 bytes and the starting address is stored in the pointer variable ptr. which is of type int. An equivalent malloc() call would be-</a:t>
            </a:r>
            <a:endParaRPr lang="en-US" sz="1600"/>
          </a:p>
          <a:p>
            <a:pPr marL="0" indent="0">
              <a:lnSpc>
                <a:spcPct val="150000"/>
              </a:lnSpc>
              <a:buNone/>
            </a:pPr>
            <a:r>
              <a:rPr lang="en-US" sz="1600"/>
              <a:t>ptr= (int *) malloc(5*sizeof(int));</a:t>
            </a:r>
            <a:endParaRPr lang="en-US" sz="1600"/>
          </a:p>
          <a:p>
            <a:pPr marL="0" indent="0">
              <a:lnSpc>
                <a:spcPct val="150000"/>
              </a:lnSpc>
              <a:buNone/>
            </a:pPr>
            <a:r>
              <a:rPr lang="en-US" sz="1600"/>
              <a:t>      The memory allocated by calloc() is initialized by zero.</a:t>
            </a:r>
            <a:endParaRPr lang="en-US" sz="1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62255"/>
            <a:ext cx="10972800" cy="6330315"/>
          </a:xfrm>
        </p:spPr>
        <p:txBody>
          <a:bodyPr/>
          <a:p>
            <a:pPr marL="0" indent="0">
              <a:buNone/>
            </a:pPr>
            <a:r>
              <a:rPr lang="en-US" sz="3600" b="1">
                <a:latin typeface="Times New Roman" panose="02020603050405020304" charset="0"/>
                <a:cs typeface="Times New Roman" panose="02020603050405020304" charset="0"/>
              </a:rPr>
              <a:t>realloc()</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 void *realloc(void *void *ptr, size_t newsize)</a:t>
            </a:r>
            <a:endParaRPr lang="en-US" sz="1600"/>
          </a:p>
          <a:p>
            <a:pPr marL="0" indent="0">
              <a:lnSpc>
                <a:spcPct val="150000"/>
              </a:lnSpc>
              <a:buNone/>
            </a:pPr>
            <a:r>
              <a:rPr lang="en-US" sz="1600"/>
              <a:t>     We may want to increase or decrease the memoryu allocated by malloc() or calloc(). The function realloc() is used to change the size of the memory block. It alters the size of the memory block without losing the old data. This is known as realloction of memory. </a:t>
            </a:r>
            <a:endParaRPr lang="en-US" sz="1600"/>
          </a:p>
          <a:p>
            <a:pPr marL="0" indent="0">
              <a:lnSpc>
                <a:spcPct val="150000"/>
              </a:lnSpc>
              <a:buNone/>
            </a:pPr>
            <a:r>
              <a:rPr lang="en-US" sz="1600"/>
              <a:t>     This function takes two arguments, first is a pointer to the block of memory that was previously allocated by malloc() or calloc() and second one is the new size for that block. For example-</a:t>
            </a:r>
            <a:endParaRPr lang="en-US" sz="1600"/>
          </a:p>
          <a:p>
            <a:pPr marL="0" indent="0">
              <a:lnSpc>
                <a:spcPct val="150000"/>
              </a:lnSpc>
              <a:buNone/>
            </a:pPr>
            <a:r>
              <a:rPr lang="en-US" sz="1600"/>
              <a:t>ptr= (int *) malloc(size);</a:t>
            </a:r>
            <a:endParaRPr lang="en-US" sz="1600"/>
          </a:p>
          <a:p>
            <a:pPr marL="0" indent="0">
              <a:lnSpc>
                <a:spcPct val="150000"/>
              </a:lnSpc>
              <a:buNone/>
            </a:pPr>
            <a:r>
              <a:rPr lang="en-US" sz="1600"/>
              <a:t>     This statement allocates the memory of the specified size and the starting address of this memoryblock is stored in the pointer variable ptr. If we want to change the size of this memory block, then we can use realloc() as-</a:t>
            </a:r>
            <a:endParaRPr lang="en-US" sz="1600"/>
          </a:p>
          <a:p>
            <a:pPr marL="0" indent="0">
              <a:lnSpc>
                <a:spcPct val="150000"/>
              </a:lnSpc>
              <a:buNone/>
            </a:pPr>
            <a:r>
              <a:rPr lang="en-US" sz="1600">
                <a:sym typeface="+mn-ea"/>
              </a:rPr>
              <a:t>ptr= (int *) realloc(ptr, newsize);</a:t>
            </a:r>
            <a:endParaRPr lang="en-US" sz="1600"/>
          </a:p>
          <a:p>
            <a:pPr marL="0" indent="0">
              <a:lnSpc>
                <a:spcPct val="150000"/>
              </a:lnSpc>
              <a:buNone/>
            </a:pPr>
            <a:endParaRPr lang="en-US" sz="16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47015"/>
            <a:ext cx="10972800" cy="6314440"/>
          </a:xfrm>
        </p:spPr>
        <p:txBody>
          <a:bodyPr/>
          <a:p>
            <a:pPr marL="0" indent="0">
              <a:lnSpc>
                <a:spcPct val="150000"/>
              </a:lnSpc>
              <a:buNone/>
            </a:pPr>
            <a:r>
              <a:rPr lang="en-US" sz="1600"/>
              <a:t>     This statement allocates the memory space of newsize bytes, and the starting address of this memory block is stroed in the pointer varibale ptr. The newsize may be smaller or larger than the old size. If the newsize is larger, then the old data is not lost and the newly allocated bytes are uninitailized. </a:t>
            </a:r>
            <a:endParaRPr lang="en-US" sz="1600"/>
          </a:p>
          <a:p>
            <a:pPr marL="0" indent="0">
              <a:lnSpc>
                <a:spcPct val="150000"/>
              </a:lnSpc>
              <a:buNone/>
            </a:pPr>
            <a:r>
              <a:rPr lang="en-US" sz="1600"/>
              <a:t>      The starting address contained in ptr may change if there is not sufficinet memory at the old address to store all the bytes consecutively.</a:t>
            </a:r>
            <a:endParaRPr lang="en-US" sz="1600"/>
          </a:p>
          <a:p>
            <a:pPr marL="0" indent="0">
              <a:lnSpc>
                <a:spcPct val="150000"/>
              </a:lnSpc>
              <a:buNone/>
            </a:pPr>
            <a:r>
              <a:rPr lang="en-US" sz="1600"/>
              <a:t>      This function moves the contents of old block into the new block and the data of the old block is not lost. On failure realloc() returns NULL and in this case the old memory is not deallocated and it remains unchanged.</a:t>
            </a:r>
            <a:endParaRPr lang="en-US" sz="1600"/>
          </a:p>
          <a:p>
            <a:pPr marL="0" indent="0">
              <a:lnSpc>
                <a:spcPct val="150000"/>
              </a:lnSpc>
              <a:buNone/>
            </a:pPr>
            <a:r>
              <a:rPr lang="en-US" sz="1600"/>
              <a:t>       If ptr is a null pointer, realloc behaves like malloc function. If ptr is not a pointer returned by malloc(), calloc() or realloc(), the behaviour is undefined.</a:t>
            </a:r>
            <a:endParaRPr lang="en-US" sz="1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77495"/>
            <a:ext cx="10972800" cy="6299200"/>
          </a:xfrm>
        </p:spPr>
        <p:txBody>
          <a:bodyPr/>
          <a:p>
            <a:pPr marL="0" indent="0">
              <a:buNone/>
            </a:pPr>
            <a:r>
              <a:rPr lang="en-US" sz="3600" b="1">
                <a:latin typeface="Times New Roman" panose="02020603050405020304" charset="0"/>
                <a:cs typeface="Times New Roman" panose="02020603050405020304" charset="0"/>
              </a:rPr>
              <a:t>free()</a:t>
            </a:r>
            <a:endParaRPr lang="en-US" sz="3600" b="1">
              <a:latin typeface="Times New Roman" panose="02020603050405020304" charset="0"/>
              <a:cs typeface="Times New Roman" panose="02020603050405020304" charset="0"/>
            </a:endParaRPr>
          </a:p>
          <a:p>
            <a:pPr marL="0" indent="0">
              <a:lnSpc>
                <a:spcPct val="150000"/>
              </a:lnSpc>
              <a:buNone/>
            </a:pPr>
            <a:r>
              <a:rPr lang="en-US" sz="1600"/>
              <a:t>Declaration: void free(void *p)</a:t>
            </a:r>
            <a:endParaRPr lang="en-US" sz="1600"/>
          </a:p>
          <a:p>
            <a:pPr marL="0" indent="0">
              <a:lnSpc>
                <a:spcPct val="150000"/>
              </a:lnSpc>
              <a:buNone/>
            </a:pPr>
            <a:r>
              <a:rPr lang="en-US" sz="1600"/>
              <a:t>     The dynamically allocated memory is not automatically released; it will exist till the end of program. If we have finsihed working with the memory allocated dynamically, it is our responsibility to release that memory so that it can be reused. The function free() is used to release the memory space allocated dynamically. The memory released by free() is made available to the heap again and can be used for some other purpose.</a:t>
            </a:r>
            <a:endParaRPr lang="en-US" sz="1600"/>
          </a:p>
          <a:p>
            <a:pPr marL="0" indent="0">
              <a:lnSpc>
                <a:spcPct val="150000"/>
              </a:lnSpc>
              <a:buNone/>
            </a:pPr>
            <a:r>
              <a:rPr lang="en-US" sz="1600"/>
              <a:t>free(ptr);</a:t>
            </a:r>
            <a:endParaRPr lang="en-US" sz="1600"/>
          </a:p>
          <a:p>
            <a:pPr marL="0" indent="0">
              <a:lnSpc>
                <a:spcPct val="150000"/>
              </a:lnSpc>
              <a:buNone/>
            </a:pPr>
            <a:r>
              <a:rPr lang="en-US" sz="1600"/>
              <a:t>     Here ptr is a pointer variable that contains the base address of a memory block created by malloc() or calloc(). Once a memory location is freed it should not be used. We should not try to free any memory location that was not allocated by malloc(), calloc() or realloc().</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1625"/>
            <a:ext cx="10515600" cy="6222365"/>
          </a:xfrm>
        </p:spPr>
        <p:txBody>
          <a:bodyPr>
            <a:normAutofit/>
          </a:bodyPr>
          <a:p>
            <a:pPr marL="0" indent="0">
              <a:buNone/>
            </a:pPr>
            <a:r>
              <a:rPr lang="en-US" sz="3600" b="1">
                <a:latin typeface="Times New Roman" panose="02020603050405020304" charset="0"/>
                <a:cs typeface="Times New Roman" panose="02020603050405020304" charset="0"/>
              </a:rPr>
              <a:t>Accessing 1-D Array Elements</a:t>
            </a:r>
            <a:endParaRPr lang="en-US" sz="3600">
              <a:latin typeface="Times New Roman" panose="02020603050405020304" charset="0"/>
              <a:cs typeface="Times New Roman" panose="02020603050405020304" charset="0"/>
            </a:endParaRPr>
          </a:p>
          <a:p>
            <a:pPr marL="0" indent="0">
              <a:buNone/>
            </a:pPr>
            <a:r>
              <a:rPr lang="en-US"/>
              <a:t>   </a:t>
            </a:r>
            <a:r>
              <a:rPr lang="en-US" sz="1780"/>
              <a:t>The elements of an array can be accessed by specifying the array name followed by subscript in brackets.  In C the array subscript start from 0. Hence if there is an array of size, the valid subscripts is one less than the size of the array. Let us take an array.</a:t>
            </a:r>
            <a:endParaRPr lang="en-US" sz="1780"/>
          </a:p>
          <a:p>
            <a:pPr marL="0" indent="0">
              <a:lnSpc>
                <a:spcPct val="150000"/>
              </a:lnSpc>
              <a:buNone/>
            </a:pPr>
            <a:endParaRPr lang="en-US" sz="1780"/>
          </a:p>
          <a:p>
            <a:pPr marL="0" indent="0">
              <a:lnSpc>
                <a:spcPct val="150000"/>
              </a:lnSpc>
              <a:buNone/>
            </a:pPr>
            <a:r>
              <a:rPr lang="en-US" sz="1780"/>
              <a:t>int arr[5];  /*size of array arr is 5, can hold five integer elements*/</a:t>
            </a:r>
            <a:endParaRPr lang="en-US" sz="1780"/>
          </a:p>
          <a:p>
            <a:pPr marL="0" indent="0">
              <a:lnSpc>
                <a:spcPct val="150000"/>
              </a:lnSpc>
              <a:buNone/>
            </a:pPr>
            <a:endParaRPr lang="en-US" sz="1780"/>
          </a:p>
          <a:p>
            <a:pPr marL="0" indent="0">
              <a:lnSpc>
                <a:spcPct val="150000"/>
              </a:lnSpc>
              <a:buNone/>
            </a:pPr>
            <a:r>
              <a:rPr lang="en-US" sz="1780"/>
              <a:t>The elements of this array are</a:t>
            </a:r>
            <a:endParaRPr lang="en-US" sz="1780"/>
          </a:p>
          <a:p>
            <a:pPr marL="0" indent="0">
              <a:lnSpc>
                <a:spcPct val="150000"/>
              </a:lnSpc>
              <a:buNone/>
            </a:pPr>
            <a:endParaRPr lang="en-US" sz="1780"/>
          </a:p>
          <a:p>
            <a:pPr marL="0" indent="0">
              <a:lnSpc>
                <a:spcPct val="150000"/>
              </a:lnSpc>
              <a:buNone/>
            </a:pPr>
            <a:r>
              <a:rPr lang="en-US" sz="1780"/>
              <a:t>arr[0],  arr[1],  arr[2],  arr[3]</a:t>
            </a:r>
            <a:endParaRPr lang="en-US" sz="1780"/>
          </a:p>
          <a:p>
            <a:pPr marL="0" indent="0">
              <a:lnSpc>
                <a:spcPct val="150000"/>
              </a:lnSpc>
              <a:buNone/>
            </a:pPr>
            <a:endParaRPr lang="en-US" sz="1780"/>
          </a:p>
          <a:p>
            <a:pPr marL="0" indent="0">
              <a:lnSpc>
                <a:spcPct val="150000"/>
              </a:lnSpc>
              <a:buNone/>
            </a:pPr>
            <a:r>
              <a:rPr lang="en-US" sz="1780"/>
              <a:t>Here 0 is the lower bound and 4 is the upper bound of the array.</a:t>
            </a:r>
            <a:endParaRPr lang="en-US" sz="178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26695"/>
            <a:ext cx="10515600" cy="6297930"/>
          </a:xfrm>
        </p:spPr>
        <p:txBody>
          <a:bodyPr>
            <a:normAutofit fontScale="90000" lnSpcReduction="10000"/>
          </a:bodyPr>
          <a:p>
            <a:pPr marL="0" indent="0">
              <a:buNone/>
            </a:pPr>
            <a:r>
              <a:rPr lang="en-US" sz="3600" b="1">
                <a:latin typeface="Times New Roman" panose="02020603050405020304" charset="0"/>
                <a:cs typeface="Times New Roman" panose="02020603050405020304" charset="0"/>
              </a:rPr>
              <a:t>Processing 1-D Array</a:t>
            </a:r>
            <a:endParaRPr lang="en-US" sz="3600" b="1">
              <a:latin typeface="Times New Roman" panose="02020603050405020304" charset="0"/>
              <a:cs typeface="Times New Roman" panose="02020603050405020304" charset="0"/>
            </a:endParaRPr>
          </a:p>
          <a:p>
            <a:pPr marL="0" indent="0">
              <a:lnSpc>
                <a:spcPct val="150000"/>
              </a:lnSpc>
              <a:buFont typeface="Wingdings" panose="05000000000000000000" charset="0"/>
              <a:buNone/>
            </a:pPr>
            <a:r>
              <a:rPr lang="en-US" sz="3110"/>
              <a:t>     </a:t>
            </a:r>
            <a:r>
              <a:rPr lang="en-US" sz="1780"/>
              <a:t>For processing arrays we generally use a for loop and the loop variable is used at the place of subscript. The initial value of loop variable is taken 0 since array subscripts start from zero. The loop variable is increased by 1 each time so that we can access and process the next element in the array.</a:t>
            </a:r>
            <a:endParaRPr lang="en-US" sz="1780"/>
          </a:p>
          <a:p>
            <a:pPr marL="0" indent="0">
              <a:lnSpc>
                <a:spcPct val="150000"/>
              </a:lnSpc>
              <a:buNone/>
            </a:pPr>
            <a:endParaRPr lang="en-US" sz="1780"/>
          </a:p>
          <a:p>
            <a:pPr>
              <a:lnSpc>
                <a:spcPct val="150000"/>
              </a:lnSpc>
              <a:buFont typeface="Wingdings" panose="05000000000000000000" charset="0"/>
              <a:buChar char="Ø"/>
            </a:pPr>
            <a:r>
              <a:rPr lang="en-US" sz="1780"/>
              <a:t>    Reading values in arr</a:t>
            </a:r>
            <a:endParaRPr lang="en-US" sz="1780"/>
          </a:p>
          <a:p>
            <a:pPr marL="0" indent="0">
              <a:lnSpc>
                <a:spcPct val="150000"/>
              </a:lnSpc>
              <a:buNone/>
            </a:pPr>
            <a:r>
              <a:rPr lang="en-US" sz="1780"/>
              <a:t>                    for(i=0; i&lt;10; i++)</a:t>
            </a:r>
            <a:endParaRPr lang="en-US" sz="1780"/>
          </a:p>
          <a:p>
            <a:pPr marL="0" indent="0">
              <a:lnSpc>
                <a:spcPct val="150000"/>
              </a:lnSpc>
              <a:buNone/>
            </a:pPr>
            <a:r>
              <a:rPr lang="en-US" sz="1780"/>
              <a:t>                                 scanf(“%d”,&amp;arr[i]);</a:t>
            </a:r>
            <a:endParaRPr lang="en-US" sz="1780"/>
          </a:p>
          <a:p>
            <a:pPr>
              <a:lnSpc>
                <a:spcPct val="150000"/>
              </a:lnSpc>
              <a:buFont typeface="Wingdings" panose="05000000000000000000" charset="0"/>
              <a:buChar char="Ø"/>
            </a:pPr>
            <a:r>
              <a:rPr lang="en-US" sz="1780">
                <a:sym typeface="+mn-ea"/>
              </a:rPr>
              <a:t>   Displaying values of arr</a:t>
            </a:r>
            <a:endParaRPr lang="en-US" sz="1780"/>
          </a:p>
          <a:p>
            <a:pPr marL="0" indent="0">
              <a:lnSpc>
                <a:spcPct val="150000"/>
              </a:lnSpc>
              <a:buNone/>
            </a:pPr>
            <a:r>
              <a:rPr lang="en-US" sz="1780">
                <a:sym typeface="+mn-ea"/>
              </a:rPr>
              <a:t>                    for(i=0; i&lt;10; i++)</a:t>
            </a:r>
            <a:endParaRPr lang="en-US" sz="1780"/>
          </a:p>
          <a:p>
            <a:pPr marL="0" indent="0">
              <a:lnSpc>
                <a:spcPct val="150000"/>
              </a:lnSpc>
              <a:buNone/>
            </a:pPr>
            <a:r>
              <a:rPr lang="en-US" sz="1780">
                <a:sym typeface="+mn-ea"/>
              </a:rPr>
              <a:t>                                  Printf(“%d”,arr[i]);</a:t>
            </a:r>
            <a:endParaRPr lang="en-US" sz="1780"/>
          </a:p>
          <a:p>
            <a:pPr>
              <a:lnSpc>
                <a:spcPct val="150000"/>
              </a:lnSpc>
              <a:buFont typeface="Wingdings" panose="05000000000000000000" charset="0"/>
              <a:buChar char="Ø"/>
            </a:pPr>
            <a:r>
              <a:rPr lang="en-US" sz="1780">
                <a:sym typeface="+mn-ea"/>
              </a:rPr>
              <a:t>Adding all the elements of arr</a:t>
            </a:r>
            <a:endParaRPr lang="en-US" sz="1780"/>
          </a:p>
          <a:p>
            <a:pPr marL="0" indent="0">
              <a:lnSpc>
                <a:spcPct val="150000"/>
              </a:lnSpc>
              <a:buNone/>
            </a:pPr>
            <a:r>
              <a:rPr lang="en-US" sz="1780">
                <a:sym typeface="+mn-ea"/>
              </a:rPr>
              <a:t>                    sum=0;</a:t>
            </a:r>
            <a:endParaRPr lang="en-US" sz="1780"/>
          </a:p>
          <a:p>
            <a:pPr marL="0" indent="0">
              <a:lnSpc>
                <a:spcPct val="150000"/>
              </a:lnSpc>
              <a:buNone/>
            </a:pPr>
            <a:r>
              <a:rPr lang="en-US" sz="1780">
                <a:sym typeface="+mn-ea"/>
              </a:rPr>
              <a:t>                    for(i=0; i&lt;10; i++)</a:t>
            </a:r>
            <a:endParaRPr lang="en-US" sz="1780"/>
          </a:p>
          <a:p>
            <a:pPr marL="0" indent="0">
              <a:lnSpc>
                <a:spcPct val="150000"/>
              </a:lnSpc>
              <a:buNone/>
            </a:pPr>
            <a:r>
              <a:rPr lang="en-US" sz="1780">
                <a:sym typeface="+mn-ea"/>
              </a:rPr>
              <a:t>                                  Sum+=arr[i]; </a:t>
            </a:r>
            <a:endParaRPr lang="en-US" sz="1780"/>
          </a:p>
          <a:p>
            <a:pPr marL="0" indent="0">
              <a:buNone/>
            </a:pPr>
            <a:endParaRPr lang="en-US" sz="2400"/>
          </a:p>
          <a:p>
            <a:pPr marL="0" indent="0">
              <a:buFont typeface="Wingdings" panose="05000000000000000000" charset="0"/>
              <a:buNone/>
            </a:pPr>
            <a:endParaRPr lang="en-US" sz="2400"/>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32521</Words>
  <Application>WPS Presentation</Application>
  <PresentationFormat>Widescreen</PresentationFormat>
  <Paragraphs>1105</Paragraphs>
  <Slides>77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vt:lpstr>
      <vt:lpstr>SimSun</vt:lpstr>
      <vt:lpstr>Wingdings</vt:lpstr>
      <vt:lpstr>Times New Roman</vt:lpstr>
      <vt:lpstr>Wingdings</vt:lpstr>
      <vt:lpstr>Microsoft YaHei</vt:lpstr>
      <vt:lpstr>Arial Unicode MS</vt:lpstr>
      <vt:lpstr>Calibri Light</vt:lpstr>
      <vt:lpstr>Calibri</vt:lpstr>
      <vt:lpstr>Bahnschrift Light</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Brigosha_Guest</cp:lastModifiedBy>
  <cp:revision>55</cp:revision>
  <dcterms:created xsi:type="dcterms:W3CDTF">2023-03-21T09:53:00Z</dcterms:created>
  <dcterms:modified xsi:type="dcterms:W3CDTF">2023-03-25T11:08:11Z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05E4543DA5794E3FB03C24DFB377734D</vt:lpwstr>
  </property>
  <property fmtid="{D5CDD505-2E9C-101B-9397-08002B2CF9AE}" pid="3" name="KSOProductBuildVer">
    <vt:lpwstr>1033-11.2.0.11498</vt:lpwstr>
  </property>
</Properties>
</file>