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Lst>
  <p:sldSz cy="5143500" cx="9144000"/>
  <p:notesSz cx="6858000" cy="9144000"/>
  <p:embeddedFontLst>
    <p:embeddedFont>
      <p:font typeface="Roboto"/>
      <p:regular r:id="rId113"/>
      <p:bold r:id="rId114"/>
      <p:italic r:id="rId115"/>
      <p:boldItalic r:id="rId116"/>
    </p:embeddedFont>
    <p:embeddedFont>
      <p:font typeface="Nunito"/>
      <p:regular r:id="rId117"/>
      <p:bold r:id="rId118"/>
      <p:italic r:id="rId119"/>
      <p:boldItalic r:id="rId1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120" Type="http://schemas.openxmlformats.org/officeDocument/2006/relationships/font" Target="fonts/Nunito-bold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font" Target="fonts/Nunito-bold.fntdata"/><Relationship Id="rId117" Type="http://schemas.openxmlformats.org/officeDocument/2006/relationships/font" Target="fonts/Nunito-regular.fntdata"/><Relationship Id="rId116" Type="http://schemas.openxmlformats.org/officeDocument/2006/relationships/font" Target="fonts/Roboto-boldItalic.fntdata"/><Relationship Id="rId115" Type="http://schemas.openxmlformats.org/officeDocument/2006/relationships/font" Target="fonts/Roboto-italic.fntdata"/><Relationship Id="rId119" Type="http://schemas.openxmlformats.org/officeDocument/2006/relationships/font" Target="fonts/Nunito-italic.fntdata"/><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font" Target="fonts/Roboto-bold.fntdata"/><Relationship Id="rId18" Type="http://schemas.openxmlformats.org/officeDocument/2006/relationships/slide" Target="slides/slide14.xml"/><Relationship Id="rId113" Type="http://schemas.openxmlformats.org/officeDocument/2006/relationships/font" Target="fonts/Roboto-regular.fntdata"/><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43115769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43115769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56e969f16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156e969f16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56e969f16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56e969f16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56e969f16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56e969f16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56e969f16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56e969f16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56e969f16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56e969f16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156e969f16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156e969f16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56e969f16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156e969f16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157d6ca2a6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157d6ca2a6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57d6ca2a6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57d6ca2a6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43115769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43115769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87f58d64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587f58d64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587f58d64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587f58d64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587f58d64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587f58d64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587f58d64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587f58d64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587f58d64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587f58d64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87f58d64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87f58d64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587f58d64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587f58d64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87f58d64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87f58d64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42d00122f_0_2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42d00122f_0_2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587f58d64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587f58d64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87f58d64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87f58d64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87f58d64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587f58d64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587f58d64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587f58d64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58836e06c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58836e06c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58836e06c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58836e06c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8836e06c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8836e06c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8836e06c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8836e06c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58836e06c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58836e06c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58836e06c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58836e06c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42d00122f_0_2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42d00122f_0_2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58836e06c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58836e06c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58836e06c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58836e06c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5a90ae698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5a90ae698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a90ae698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a90ae69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5a90ae698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5a90ae698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5a90ae698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5a90ae698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5a90ae698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5a90ae698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5a90ae698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5a90ae698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5a90ae698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5a90ae698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5a90ae698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5a90ae698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42d00122f_0_2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542d00122f_0_2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5a90ae698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5a90ae698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5a90ae698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5a90ae698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5aa87393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5aa87393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5aa87393c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5aa87393c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5aa87393c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5aa87393c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5aa87393c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5aa87393c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5aa87393c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5aa87393c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5aa87393c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5aa87393c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5aa87393c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5aa87393c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5aa87393c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5aa87393c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43115769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43115769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5aa87393c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5aa87393c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5aa87393c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5aa87393c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5aa87393c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5aa87393c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5aa87393c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5aa87393c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5aa87393c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5aa87393c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5aa87393c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5aa87393c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5aa87393c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5aa87393c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5aa87393c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5aa87393c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5aa87393c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5aa87393c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5aa87393c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5aa87393c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43115769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43115769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5aa87393c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5aa87393c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5aa87393c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5aa87393c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5aa87393c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5aa87393c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5aa87393c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5aa87393c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5aa87393c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5aa87393c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5aa87393c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5aa87393c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5aa87393c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5aa87393c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5aa87393c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5aa87393c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5aa87393c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5aa87393c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5aa87393c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5aa87393c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43115769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43115769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5aa87393c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5aa87393c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5aa87393c2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5aa87393c2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5aa87393c2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5aa87393c2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5aa87393c2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5aa87393c2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5aa87393c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5aa87393c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5ac611151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5ac611151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5ac61115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5ac61115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5ac61115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5ac61115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5ac611151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5ac611151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5ac611151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5ac611151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43115769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43115769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5ac611151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5ac611151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55f90606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55f90606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55f90606f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55f90606f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55f90606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55f90606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55f90606f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55f90606f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55f90606f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55f90606f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55f90606f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55f90606f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55f90606f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55f90606f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55f90606f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55f90606f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55f90606f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55f90606f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43115769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43115769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55f90606f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55f90606f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55f90606f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155f90606f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55f90606f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55f90606f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55f90606f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55f90606f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55f90606f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55f90606f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55f90606f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55f90606f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155f90606f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155f90606f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55f90606f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55f90606f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56e969f16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156e969f1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55f90606f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55f90606f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2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26.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30.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2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0.png"/><Relationship Id="rId4" Type="http://schemas.openxmlformats.org/officeDocument/2006/relationships/image" Target="../media/image1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2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2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2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2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2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200" y="0"/>
            <a:ext cx="9081600" cy="882900"/>
          </a:xfrm>
          <a:prstGeom prst="rect">
            <a:avLst/>
          </a:prstGeom>
          <a:noFill/>
          <a:ln cap="flat" cmpd="sng" w="9525">
            <a:solidFill>
              <a:srgbClr val="66666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GB"/>
              <a:t> </a:t>
            </a:r>
            <a:r>
              <a:rPr lang="en-GB">
                <a:solidFill>
                  <a:srgbClr val="FF00FF"/>
                </a:solidFill>
              </a:rPr>
              <a:t>C programming</a:t>
            </a:r>
            <a:endParaRPr>
              <a:solidFill>
                <a:srgbClr val="FF00FF"/>
              </a:solidFill>
            </a:endParaRPr>
          </a:p>
        </p:txBody>
      </p:sp>
      <p:sp>
        <p:nvSpPr>
          <p:cNvPr id="129" name="Google Shape;129;p13"/>
          <p:cNvSpPr txBox="1"/>
          <p:nvPr>
            <p:ph idx="1" type="subTitle"/>
          </p:nvPr>
        </p:nvSpPr>
        <p:spPr>
          <a:xfrm>
            <a:off x="5367600" y="2811450"/>
            <a:ext cx="3745200" cy="1264200"/>
          </a:xfrm>
          <a:prstGeom prst="rect">
            <a:avLst/>
          </a:prstGeom>
          <a:noFill/>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b="1" lang="en-GB" sz="2200"/>
              <a:t>TEAM MEMBERS:</a:t>
            </a:r>
            <a:endParaRPr b="1" sz="2200"/>
          </a:p>
          <a:p>
            <a:pPr indent="-368300" lvl="0" marL="457200" rtl="0" algn="l">
              <a:spcBef>
                <a:spcPts val="0"/>
              </a:spcBef>
              <a:spcAft>
                <a:spcPts val="0"/>
              </a:spcAft>
              <a:buSzPts val="2200"/>
              <a:buChar char="➢"/>
            </a:pPr>
            <a:r>
              <a:rPr b="1" lang="en-GB" sz="2200"/>
              <a:t>Ahamed absar S A</a:t>
            </a:r>
            <a:endParaRPr b="1" sz="2200"/>
          </a:p>
          <a:p>
            <a:pPr indent="-361950" lvl="0" marL="457200" rtl="0" algn="l">
              <a:spcBef>
                <a:spcPts val="0"/>
              </a:spcBef>
              <a:spcAft>
                <a:spcPts val="0"/>
              </a:spcAft>
              <a:buSzPts val="2100"/>
              <a:buChar char="➢"/>
            </a:pPr>
            <a:r>
              <a:rPr b="1" lang="en-GB" sz="2200"/>
              <a:t>Pravinth C </a:t>
            </a:r>
            <a:r>
              <a:rPr b="1" lang="en-GB" sz="2200">
                <a:solidFill>
                  <a:srgbClr val="FF00FF"/>
                </a:solidFill>
              </a:rPr>
              <a:t> </a:t>
            </a:r>
            <a:r>
              <a:rPr b="1" lang="en-GB" sz="2200"/>
              <a:t> </a:t>
            </a:r>
            <a:r>
              <a:rPr b="1" lang="en-GB" sz="2000"/>
              <a:t>   </a:t>
            </a:r>
            <a:r>
              <a:rPr lang="en-GB"/>
              <a:t>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ctrTitle"/>
          </p:nvPr>
        </p:nvSpPr>
        <p:spPr>
          <a:xfrm>
            <a:off x="2634825" y="267175"/>
            <a:ext cx="4667100" cy="92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3300" u="sng"/>
              <a:t>Increment and decrement (++/--)</a:t>
            </a:r>
            <a:endParaRPr sz="3300" u="sng"/>
          </a:p>
        </p:txBody>
      </p:sp>
      <p:sp>
        <p:nvSpPr>
          <p:cNvPr id="183" name="Google Shape;183;p22"/>
          <p:cNvSpPr txBox="1"/>
          <p:nvPr>
            <p:ph idx="1" type="subTitle"/>
          </p:nvPr>
        </p:nvSpPr>
        <p:spPr>
          <a:xfrm>
            <a:off x="1471575" y="1317375"/>
            <a:ext cx="7455900" cy="2999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FF0000"/>
              </a:buClr>
              <a:buSzPts val="2200"/>
              <a:buChar char="❖"/>
            </a:pPr>
            <a:r>
              <a:rPr lang="en-GB" sz="2200">
                <a:solidFill>
                  <a:srgbClr val="FF0000"/>
                </a:solidFill>
              </a:rPr>
              <a:t>Increment operators are used to increase the value of the</a:t>
            </a:r>
            <a:endParaRPr sz="2200">
              <a:solidFill>
                <a:srgbClr val="FF0000"/>
              </a:solidFill>
            </a:endParaRPr>
          </a:p>
          <a:p>
            <a:pPr indent="0" lvl="0" marL="0" rtl="0" algn="l">
              <a:spcBef>
                <a:spcPts val="0"/>
              </a:spcBef>
              <a:spcAft>
                <a:spcPts val="0"/>
              </a:spcAft>
              <a:buNone/>
            </a:pPr>
            <a:r>
              <a:rPr lang="en-GB" sz="2200">
                <a:solidFill>
                  <a:srgbClr val="FF0000"/>
                </a:solidFill>
              </a:rPr>
              <a:t>        variable by one and decrement operators are used to </a:t>
            </a:r>
            <a:endParaRPr sz="2200">
              <a:solidFill>
                <a:srgbClr val="FF0000"/>
              </a:solidFill>
            </a:endParaRPr>
          </a:p>
          <a:p>
            <a:pPr indent="0" lvl="0" marL="0" rtl="0" algn="l">
              <a:spcBef>
                <a:spcPts val="0"/>
              </a:spcBef>
              <a:spcAft>
                <a:spcPts val="0"/>
              </a:spcAft>
              <a:buNone/>
            </a:pPr>
            <a:r>
              <a:rPr lang="en-GB" sz="2200">
                <a:solidFill>
                  <a:srgbClr val="FF0000"/>
                </a:solidFill>
              </a:rPr>
              <a:t>         D</a:t>
            </a:r>
            <a:r>
              <a:rPr lang="en-GB" sz="2200">
                <a:solidFill>
                  <a:srgbClr val="FF0000"/>
                </a:solidFill>
              </a:rPr>
              <a:t>ecrease the value of the variable by one in C programs.</a:t>
            </a:r>
            <a:r>
              <a:rPr lang="en-GB" sz="2200">
                <a:solidFill>
                  <a:srgbClr val="FF0000"/>
                </a:solidFill>
              </a:rPr>
              <a:t>       </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sz="2200">
              <a:solidFill>
                <a:srgbClr val="FF0000"/>
              </a:solidFill>
            </a:endParaRPr>
          </a:p>
          <a:p>
            <a:pPr indent="0" lvl="0" marL="0" rtl="0" algn="l">
              <a:spcBef>
                <a:spcPts val="0"/>
              </a:spcBef>
              <a:spcAft>
                <a:spcPts val="0"/>
              </a:spcAft>
              <a:buNone/>
            </a:pPr>
            <a:r>
              <a:rPr lang="en-GB" sz="2200">
                <a:solidFill>
                  <a:srgbClr val="FF0000"/>
                </a:solidFill>
              </a:rPr>
              <a:t>           Eg:</a:t>
            </a:r>
            <a:endParaRPr sz="2200">
              <a:solidFill>
                <a:srgbClr val="FF0000"/>
              </a:solidFill>
            </a:endParaRPr>
          </a:p>
          <a:p>
            <a:pPr indent="0" lvl="0" marL="0" rtl="0" algn="l">
              <a:spcBef>
                <a:spcPts val="0"/>
              </a:spcBef>
              <a:spcAft>
                <a:spcPts val="0"/>
              </a:spcAft>
              <a:buNone/>
            </a:pPr>
            <a:r>
              <a:rPr lang="en-GB" sz="2200">
                <a:solidFill>
                  <a:srgbClr val="FF0000"/>
                </a:solidFill>
              </a:rPr>
              <a:t>             </a:t>
            </a:r>
            <a:r>
              <a:rPr lang="en-GB" sz="2200">
                <a:solidFill>
                  <a:srgbClr val="FF0000"/>
                </a:solidFill>
              </a:rPr>
              <a:t>increment</a:t>
            </a:r>
            <a:r>
              <a:rPr lang="en-GB" sz="2200">
                <a:solidFill>
                  <a:srgbClr val="FF0000"/>
                </a:solidFill>
              </a:rPr>
              <a:t>:x++(x+1).</a:t>
            </a:r>
            <a:endParaRPr sz="2200">
              <a:solidFill>
                <a:srgbClr val="FF0000"/>
              </a:solidFill>
            </a:endParaRPr>
          </a:p>
          <a:p>
            <a:pPr indent="0" lvl="0" marL="0" rtl="0" algn="l">
              <a:spcBef>
                <a:spcPts val="0"/>
              </a:spcBef>
              <a:spcAft>
                <a:spcPts val="0"/>
              </a:spcAft>
              <a:buNone/>
            </a:pPr>
            <a:r>
              <a:rPr lang="en-GB" sz="2200">
                <a:solidFill>
                  <a:srgbClr val="FF0000"/>
                </a:solidFill>
              </a:rPr>
              <a:t>             Decrement :x–(x-1).</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sz="2200">
              <a:solidFill>
                <a:srgbClr val="FF0000"/>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12"/>
          <p:cNvSpPr txBox="1"/>
          <p:nvPr>
            <p:ph type="ctrTitle"/>
          </p:nvPr>
        </p:nvSpPr>
        <p:spPr>
          <a:xfrm>
            <a:off x="2452600" y="406425"/>
            <a:ext cx="5648100" cy="3013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2200">
                <a:solidFill>
                  <a:srgbClr val="FF0000"/>
                </a:solidFill>
              </a:rPr>
              <a:t>A student record ---&gt; roll, name &amp; marks</a:t>
            </a:r>
            <a:endParaRPr sz="2200">
              <a:solidFill>
                <a:srgbClr val="FF0000"/>
              </a:solidFill>
            </a:endParaRPr>
          </a:p>
          <a:p>
            <a:pPr indent="0" lvl="0" marL="0" rtl="0" algn="l">
              <a:spcBef>
                <a:spcPts val="0"/>
              </a:spcBef>
              <a:spcAft>
                <a:spcPts val="0"/>
              </a:spcAft>
              <a:buNone/>
            </a:pPr>
            <a:r>
              <a:rPr lang="en-GB" sz="2200">
                <a:solidFill>
                  <a:srgbClr val="FF0000"/>
                </a:solidFill>
              </a:rPr>
              <a:t>struct student</a:t>
            </a:r>
            <a:endParaRPr sz="2200">
              <a:solidFill>
                <a:srgbClr val="FF0000"/>
              </a:solidFill>
            </a:endParaRPr>
          </a:p>
          <a:p>
            <a:pPr indent="0" lvl="0" marL="0" rtl="0" algn="l">
              <a:spcBef>
                <a:spcPts val="0"/>
              </a:spcBef>
              <a:spcAft>
                <a:spcPts val="0"/>
              </a:spcAft>
              <a:buNone/>
            </a:pPr>
            <a:r>
              <a:rPr lang="en-GB" sz="2200">
                <a:solidFill>
                  <a:srgbClr val="FF0000"/>
                </a:solidFill>
              </a:rPr>
              <a:t>{</a:t>
            </a:r>
            <a:endParaRPr sz="2200">
              <a:solidFill>
                <a:srgbClr val="FF0000"/>
              </a:solidFill>
            </a:endParaRPr>
          </a:p>
          <a:p>
            <a:pPr indent="0" lvl="0" marL="0" rtl="0" algn="l">
              <a:spcBef>
                <a:spcPts val="0"/>
              </a:spcBef>
              <a:spcAft>
                <a:spcPts val="0"/>
              </a:spcAft>
              <a:buNone/>
            </a:pPr>
            <a:r>
              <a:rPr lang="en-GB" sz="2200">
                <a:solidFill>
                  <a:srgbClr val="FF0000"/>
                </a:solidFill>
              </a:rPr>
              <a:t>int roll;</a:t>
            </a:r>
            <a:endParaRPr sz="2200">
              <a:solidFill>
                <a:srgbClr val="FF0000"/>
              </a:solidFill>
            </a:endParaRPr>
          </a:p>
          <a:p>
            <a:pPr indent="0" lvl="0" marL="0" rtl="0" algn="l">
              <a:spcBef>
                <a:spcPts val="0"/>
              </a:spcBef>
              <a:spcAft>
                <a:spcPts val="0"/>
              </a:spcAft>
              <a:buNone/>
            </a:pPr>
            <a:r>
              <a:rPr lang="en-GB" sz="2200">
                <a:solidFill>
                  <a:srgbClr val="FF0000"/>
                </a:solidFill>
              </a:rPr>
              <a:t>char name[20];</a:t>
            </a:r>
            <a:endParaRPr sz="2200">
              <a:solidFill>
                <a:srgbClr val="FF0000"/>
              </a:solidFill>
            </a:endParaRPr>
          </a:p>
          <a:p>
            <a:pPr indent="0" lvl="0" marL="0" rtl="0" algn="l">
              <a:spcBef>
                <a:spcPts val="0"/>
              </a:spcBef>
              <a:spcAft>
                <a:spcPts val="0"/>
              </a:spcAft>
              <a:buNone/>
            </a:pPr>
            <a:r>
              <a:rPr lang="en-GB" sz="2200">
                <a:solidFill>
                  <a:srgbClr val="FF0000"/>
                </a:solidFill>
              </a:rPr>
              <a:t>float marks;</a:t>
            </a:r>
            <a:endParaRPr sz="2200">
              <a:solidFill>
                <a:srgbClr val="FF0000"/>
              </a:solidFill>
            </a:endParaRPr>
          </a:p>
          <a:p>
            <a:pPr indent="0" lvl="0" marL="0" rtl="0" algn="l">
              <a:spcBef>
                <a:spcPts val="0"/>
              </a:spcBef>
              <a:spcAft>
                <a:spcPts val="0"/>
              </a:spcAft>
              <a:buNone/>
            </a:pPr>
            <a:r>
              <a:rPr lang="en-GB" sz="2200">
                <a:solidFill>
                  <a:srgbClr val="FF0000"/>
                </a:solidFill>
              </a:rPr>
              <a:t>}s1 = {10,”aaa”,95.5} , s2 = {20,”bbb”,65.6};</a:t>
            </a:r>
            <a:endParaRPr sz="2200">
              <a:solidFill>
                <a:srgbClr val="FF0000"/>
              </a:solidFill>
            </a:endParaRPr>
          </a:p>
          <a:p>
            <a:pPr indent="0" lvl="0" marL="0" rtl="0" algn="l">
              <a:spcBef>
                <a:spcPts val="0"/>
              </a:spcBef>
              <a:spcAft>
                <a:spcPts val="0"/>
              </a:spcAft>
              <a:buNone/>
            </a:pPr>
            <a:r>
              <a:t/>
            </a:r>
            <a:endParaRPr sz="2200">
              <a:solidFill>
                <a:srgbClr val="FF0000"/>
              </a:solidFill>
            </a:endParaRPr>
          </a:p>
        </p:txBody>
      </p:sp>
      <p:pic>
        <p:nvPicPr>
          <p:cNvPr id="748" name="Google Shape;748;p112"/>
          <p:cNvPicPr preferRelativeResize="0"/>
          <p:nvPr/>
        </p:nvPicPr>
        <p:blipFill>
          <a:blip r:embed="rId3">
            <a:alphaModFix/>
          </a:blip>
          <a:stretch>
            <a:fillRect/>
          </a:stretch>
        </p:blipFill>
        <p:spPr>
          <a:xfrm>
            <a:off x="981050" y="3027225"/>
            <a:ext cx="7287800" cy="17939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13"/>
          <p:cNvSpPr txBox="1"/>
          <p:nvPr>
            <p:ph type="ctrTitle"/>
          </p:nvPr>
        </p:nvSpPr>
        <p:spPr>
          <a:xfrm>
            <a:off x="1907175" y="0"/>
            <a:ext cx="6923400" cy="3882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2200">
                <a:solidFill>
                  <a:srgbClr val="FF0000"/>
                </a:solidFill>
              </a:rPr>
              <a:t>A student record ---&gt; roll, name &amp; marks</a:t>
            </a:r>
            <a:endParaRPr sz="2200">
              <a:solidFill>
                <a:srgbClr val="FF0000"/>
              </a:solidFill>
            </a:endParaRPr>
          </a:p>
          <a:p>
            <a:pPr indent="0" lvl="0" marL="0" rtl="0" algn="l">
              <a:spcBef>
                <a:spcPts val="0"/>
              </a:spcBef>
              <a:spcAft>
                <a:spcPts val="0"/>
              </a:spcAft>
              <a:buNone/>
            </a:pPr>
            <a:r>
              <a:rPr lang="en-GB" sz="2200">
                <a:solidFill>
                  <a:srgbClr val="FF0000"/>
                </a:solidFill>
              </a:rPr>
              <a:t>struct student</a:t>
            </a:r>
            <a:endParaRPr sz="2200">
              <a:solidFill>
                <a:srgbClr val="FF0000"/>
              </a:solidFill>
            </a:endParaRPr>
          </a:p>
          <a:p>
            <a:pPr indent="0" lvl="0" marL="0" rtl="0" algn="l">
              <a:spcBef>
                <a:spcPts val="0"/>
              </a:spcBef>
              <a:spcAft>
                <a:spcPts val="0"/>
              </a:spcAft>
              <a:buNone/>
            </a:pPr>
            <a:r>
              <a:rPr lang="en-GB" sz="2200">
                <a:solidFill>
                  <a:srgbClr val="FF0000"/>
                </a:solidFill>
              </a:rPr>
              <a:t>{</a:t>
            </a:r>
            <a:endParaRPr sz="2200">
              <a:solidFill>
                <a:srgbClr val="FF0000"/>
              </a:solidFill>
            </a:endParaRPr>
          </a:p>
          <a:p>
            <a:pPr indent="0" lvl="0" marL="0" rtl="0" algn="l">
              <a:spcBef>
                <a:spcPts val="0"/>
              </a:spcBef>
              <a:spcAft>
                <a:spcPts val="0"/>
              </a:spcAft>
              <a:buNone/>
            </a:pPr>
            <a:r>
              <a:rPr lang="en-GB" sz="2200">
                <a:solidFill>
                  <a:srgbClr val="FF0000"/>
                </a:solidFill>
              </a:rPr>
              <a:t>int roll;</a:t>
            </a:r>
            <a:endParaRPr sz="2200">
              <a:solidFill>
                <a:srgbClr val="FF0000"/>
              </a:solidFill>
            </a:endParaRPr>
          </a:p>
          <a:p>
            <a:pPr indent="0" lvl="0" marL="0" rtl="0" algn="l">
              <a:spcBef>
                <a:spcPts val="0"/>
              </a:spcBef>
              <a:spcAft>
                <a:spcPts val="0"/>
              </a:spcAft>
              <a:buNone/>
            </a:pPr>
            <a:r>
              <a:rPr lang="en-GB" sz="2200">
                <a:solidFill>
                  <a:srgbClr val="FF0000"/>
                </a:solidFill>
              </a:rPr>
              <a:t>char name[20];</a:t>
            </a:r>
            <a:endParaRPr sz="2200">
              <a:solidFill>
                <a:srgbClr val="FF0000"/>
              </a:solidFill>
            </a:endParaRPr>
          </a:p>
          <a:p>
            <a:pPr indent="0" lvl="0" marL="0" rtl="0" algn="l">
              <a:spcBef>
                <a:spcPts val="0"/>
              </a:spcBef>
              <a:spcAft>
                <a:spcPts val="0"/>
              </a:spcAft>
              <a:buNone/>
            </a:pPr>
            <a:r>
              <a:rPr lang="en-GB" sz="2200">
                <a:solidFill>
                  <a:srgbClr val="FF0000"/>
                </a:solidFill>
              </a:rPr>
              <a:t>float marks;</a:t>
            </a:r>
            <a:endParaRPr sz="2200">
              <a:solidFill>
                <a:srgbClr val="FF0000"/>
              </a:solidFill>
            </a:endParaRPr>
          </a:p>
          <a:p>
            <a:pPr indent="0" lvl="0" marL="0" rtl="0" algn="l">
              <a:spcBef>
                <a:spcPts val="0"/>
              </a:spcBef>
              <a:spcAft>
                <a:spcPts val="0"/>
              </a:spcAft>
              <a:buNone/>
            </a:pPr>
            <a:r>
              <a:rPr lang="en-GB" sz="2200">
                <a:solidFill>
                  <a:srgbClr val="FF0000"/>
                </a:solidFill>
              </a:rPr>
              <a:t>}s1 = {10,”aaa”,95.5} , s2 = {20,”bbb”,65.6</a:t>
            </a:r>
            <a:r>
              <a:rPr lang="en-GB" sz="2400"/>
              <a:t>};</a:t>
            </a:r>
            <a:endParaRPr sz="2400"/>
          </a:p>
          <a:p>
            <a:pPr indent="0" lvl="0" marL="0" rtl="0" algn="l">
              <a:spcBef>
                <a:spcPts val="0"/>
              </a:spcBef>
              <a:spcAft>
                <a:spcPts val="0"/>
              </a:spcAft>
              <a:buNone/>
            </a:pPr>
            <a:r>
              <a:t/>
            </a:r>
            <a:endParaRPr sz="2400"/>
          </a:p>
        </p:txBody>
      </p:sp>
      <p:pic>
        <p:nvPicPr>
          <p:cNvPr id="754" name="Google Shape;754;p113"/>
          <p:cNvPicPr preferRelativeResize="0"/>
          <p:nvPr/>
        </p:nvPicPr>
        <p:blipFill>
          <a:blip r:embed="rId3">
            <a:alphaModFix/>
          </a:blip>
          <a:stretch>
            <a:fillRect/>
          </a:stretch>
        </p:blipFill>
        <p:spPr>
          <a:xfrm>
            <a:off x="313425" y="3055275"/>
            <a:ext cx="8517150" cy="172382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14"/>
          <p:cNvSpPr txBox="1"/>
          <p:nvPr>
            <p:ph idx="1" type="subTitle"/>
          </p:nvPr>
        </p:nvSpPr>
        <p:spPr>
          <a:xfrm>
            <a:off x="2584900" y="126125"/>
            <a:ext cx="6643200" cy="472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GB" sz="1920">
                <a:solidFill>
                  <a:srgbClr val="FF0000"/>
                </a:solidFill>
              </a:rPr>
              <a:t>Q) How to access the structure members?</a:t>
            </a:r>
            <a:endParaRPr sz="1920">
              <a:solidFill>
                <a:srgbClr val="FF0000"/>
              </a:solidFill>
            </a:endParaRPr>
          </a:p>
          <a:p>
            <a:pPr indent="0" lvl="0" marL="0" rtl="0" algn="l">
              <a:lnSpc>
                <a:spcPct val="80000"/>
              </a:lnSpc>
              <a:spcBef>
                <a:spcPts val="0"/>
              </a:spcBef>
              <a:spcAft>
                <a:spcPts val="0"/>
              </a:spcAft>
              <a:buSzPts val="770"/>
              <a:buNone/>
            </a:pPr>
            <a:r>
              <a:rPr lang="en-GB" sz="1920">
                <a:solidFill>
                  <a:srgbClr val="FF0000"/>
                </a:solidFill>
              </a:rPr>
              <a:t>    </a:t>
            </a:r>
            <a:r>
              <a:rPr lang="en-GB" sz="1920">
                <a:solidFill>
                  <a:srgbClr val="FF0000"/>
                </a:solidFill>
              </a:rPr>
              <a:t>A) using 2 operators.</a:t>
            </a:r>
            <a:endParaRPr sz="1920">
              <a:solidFill>
                <a:srgbClr val="FF0000"/>
              </a:solidFill>
            </a:endParaRPr>
          </a:p>
          <a:p>
            <a:pPr indent="0" lvl="0" marL="0" rtl="0" algn="l">
              <a:lnSpc>
                <a:spcPct val="80000"/>
              </a:lnSpc>
              <a:spcBef>
                <a:spcPts val="0"/>
              </a:spcBef>
              <a:spcAft>
                <a:spcPts val="0"/>
              </a:spcAft>
              <a:buSzPts val="770"/>
              <a:buNone/>
            </a:pPr>
            <a:r>
              <a:rPr lang="en-GB" sz="1920">
                <a:solidFill>
                  <a:srgbClr val="FF0000"/>
                </a:solidFill>
              </a:rPr>
              <a:t>    </a:t>
            </a:r>
            <a:r>
              <a:rPr lang="en-GB" sz="1920">
                <a:solidFill>
                  <a:srgbClr val="FF0000"/>
                </a:solidFill>
              </a:rPr>
              <a:t>1) using . (dot) operator</a:t>
            </a:r>
            <a:endParaRPr sz="1920">
              <a:solidFill>
                <a:srgbClr val="FF0000"/>
              </a:solidFill>
            </a:endParaRPr>
          </a:p>
          <a:p>
            <a:pPr indent="0" lvl="0" marL="0" rtl="0" algn="l">
              <a:lnSpc>
                <a:spcPct val="80000"/>
              </a:lnSpc>
              <a:spcBef>
                <a:spcPts val="0"/>
              </a:spcBef>
              <a:spcAft>
                <a:spcPts val="0"/>
              </a:spcAft>
              <a:buSzPts val="770"/>
              <a:buNone/>
            </a:pPr>
            <a:r>
              <a:rPr lang="en-GB" sz="1920">
                <a:solidFill>
                  <a:srgbClr val="FF0000"/>
                </a:solidFill>
              </a:rPr>
              <a:t>    </a:t>
            </a:r>
            <a:r>
              <a:rPr lang="en-GB" sz="1920">
                <a:solidFill>
                  <a:srgbClr val="FF0000"/>
                </a:solidFill>
              </a:rPr>
              <a:t>2) using -&gt; (arrow) operator</a:t>
            </a:r>
            <a:endParaRPr sz="1920">
              <a:solidFill>
                <a:srgbClr val="FF0000"/>
              </a:solidFill>
            </a:endParaRPr>
          </a:p>
          <a:p>
            <a:pPr indent="0" lvl="0" marL="0" rtl="0" algn="l">
              <a:lnSpc>
                <a:spcPct val="80000"/>
              </a:lnSpc>
              <a:spcBef>
                <a:spcPts val="0"/>
              </a:spcBef>
              <a:spcAft>
                <a:spcPts val="0"/>
              </a:spcAft>
              <a:buSzPts val="770"/>
              <a:buNone/>
            </a:pPr>
            <a:r>
              <a:t/>
            </a:r>
            <a:endParaRPr sz="1920">
              <a:solidFill>
                <a:srgbClr val="FF0000"/>
              </a:solidFill>
            </a:endParaRPr>
          </a:p>
          <a:p>
            <a:pPr indent="0" lvl="0" marL="0" rtl="0" algn="l">
              <a:lnSpc>
                <a:spcPct val="80000"/>
              </a:lnSpc>
              <a:spcBef>
                <a:spcPts val="0"/>
              </a:spcBef>
              <a:spcAft>
                <a:spcPts val="0"/>
              </a:spcAft>
              <a:buSzPts val="770"/>
              <a:buNone/>
            </a:pPr>
            <a:r>
              <a:rPr lang="en-GB" sz="1920">
                <a:solidFill>
                  <a:srgbClr val="FF0000"/>
                </a:solidFill>
              </a:rPr>
              <a:t>Use .(dot) operator when you want to access the structure </a:t>
            </a:r>
            <a:endParaRPr sz="1920">
              <a:solidFill>
                <a:srgbClr val="FF0000"/>
              </a:solidFill>
            </a:endParaRPr>
          </a:p>
          <a:p>
            <a:pPr indent="0" lvl="0" marL="0" rtl="0" algn="l">
              <a:lnSpc>
                <a:spcPct val="80000"/>
              </a:lnSpc>
              <a:spcBef>
                <a:spcPts val="0"/>
              </a:spcBef>
              <a:spcAft>
                <a:spcPts val="0"/>
              </a:spcAft>
              <a:buSzPts val="770"/>
              <a:buNone/>
            </a:pPr>
            <a:r>
              <a:rPr lang="en-GB" sz="1920">
                <a:solidFill>
                  <a:srgbClr val="FF0000"/>
                </a:solidFill>
              </a:rPr>
              <a:t>M</a:t>
            </a:r>
            <a:r>
              <a:rPr lang="en-GB" sz="1920">
                <a:solidFill>
                  <a:srgbClr val="FF0000"/>
                </a:solidFill>
              </a:rPr>
              <a:t>embers </a:t>
            </a:r>
            <a:r>
              <a:rPr lang="en-GB" sz="1920">
                <a:solidFill>
                  <a:srgbClr val="FF0000"/>
                </a:solidFill>
              </a:rPr>
              <a:t>from structure variable.</a:t>
            </a:r>
            <a:endParaRPr sz="1920">
              <a:solidFill>
                <a:srgbClr val="FF0000"/>
              </a:solidFill>
            </a:endParaRPr>
          </a:p>
          <a:p>
            <a:pPr indent="0" lvl="0" marL="0" rtl="0" algn="l">
              <a:lnSpc>
                <a:spcPct val="80000"/>
              </a:lnSpc>
              <a:spcBef>
                <a:spcPts val="0"/>
              </a:spcBef>
              <a:spcAft>
                <a:spcPts val="0"/>
              </a:spcAft>
              <a:buSzPts val="770"/>
              <a:buNone/>
            </a:pPr>
            <a:r>
              <a:t/>
            </a:r>
            <a:endParaRPr sz="1920">
              <a:solidFill>
                <a:srgbClr val="FF0000"/>
              </a:solidFill>
            </a:endParaRPr>
          </a:p>
          <a:p>
            <a:pPr indent="0" lvl="0" marL="0" rtl="0" algn="l">
              <a:lnSpc>
                <a:spcPct val="80000"/>
              </a:lnSpc>
              <a:spcBef>
                <a:spcPts val="0"/>
              </a:spcBef>
              <a:spcAft>
                <a:spcPts val="0"/>
              </a:spcAft>
              <a:buSzPts val="770"/>
              <a:buNone/>
            </a:pPr>
            <a:r>
              <a:rPr lang="en-GB" sz="1920">
                <a:solidFill>
                  <a:srgbClr val="FF0000"/>
                </a:solidFill>
              </a:rPr>
              <a:t>Use -&gt;(arrow) operator when you want to access the structure members </a:t>
            </a:r>
            <a:r>
              <a:rPr lang="en-GB" sz="1920">
                <a:solidFill>
                  <a:srgbClr val="FF0000"/>
                </a:solidFill>
              </a:rPr>
              <a:t>from structure variable address.</a:t>
            </a:r>
            <a:endParaRPr sz="1920">
              <a:solidFill>
                <a:srgbClr val="FF0000"/>
              </a:solidFill>
            </a:endParaRPr>
          </a:p>
          <a:p>
            <a:pPr indent="0" lvl="0" marL="0" rtl="0" algn="l">
              <a:lnSpc>
                <a:spcPct val="80000"/>
              </a:lnSpc>
              <a:spcBef>
                <a:spcPts val="0"/>
              </a:spcBef>
              <a:spcAft>
                <a:spcPts val="0"/>
              </a:spcAft>
              <a:buSzPts val="770"/>
              <a:buNone/>
            </a:pPr>
            <a:r>
              <a:t/>
            </a:r>
            <a:endParaRPr sz="1920"/>
          </a:p>
          <a:p>
            <a:pPr indent="0" lvl="0" marL="0" rtl="0" algn="l">
              <a:lnSpc>
                <a:spcPct val="80000"/>
              </a:lnSpc>
              <a:spcBef>
                <a:spcPts val="0"/>
              </a:spcBef>
              <a:spcAft>
                <a:spcPts val="0"/>
              </a:spcAft>
              <a:buSzPts val="770"/>
              <a:buNone/>
            </a:pPr>
            <a:r>
              <a:rPr lang="en-GB" sz="1920"/>
              <a:t>s1 variable members access.</a:t>
            </a:r>
            <a:endParaRPr sz="1920">
              <a:solidFill>
                <a:srgbClr val="FF0000"/>
              </a:solidFill>
            </a:endParaRPr>
          </a:p>
          <a:p>
            <a:pPr indent="0" lvl="0" marL="0" rtl="0" algn="l">
              <a:lnSpc>
                <a:spcPct val="80000"/>
              </a:lnSpc>
              <a:spcBef>
                <a:spcPts val="0"/>
              </a:spcBef>
              <a:spcAft>
                <a:spcPts val="0"/>
              </a:spcAft>
              <a:buSzPts val="770"/>
              <a:buNone/>
            </a:pPr>
            <a:r>
              <a:rPr lang="en-GB" sz="1920">
                <a:solidFill>
                  <a:srgbClr val="FF0000"/>
                </a:solidFill>
              </a:rPr>
              <a:t>       </a:t>
            </a:r>
            <a:r>
              <a:rPr lang="en-GB" sz="1920">
                <a:solidFill>
                  <a:srgbClr val="FF0000"/>
                </a:solidFill>
              </a:rPr>
              <a:t>s1.roll or (&amp;s1)-&gt;roll</a:t>
            </a:r>
            <a:endParaRPr sz="1920">
              <a:solidFill>
                <a:srgbClr val="FF0000"/>
              </a:solidFill>
            </a:endParaRPr>
          </a:p>
          <a:p>
            <a:pPr indent="0" lvl="0" marL="0" rtl="0" algn="l">
              <a:lnSpc>
                <a:spcPct val="80000"/>
              </a:lnSpc>
              <a:spcBef>
                <a:spcPts val="0"/>
              </a:spcBef>
              <a:spcAft>
                <a:spcPts val="0"/>
              </a:spcAft>
              <a:buSzPts val="770"/>
              <a:buNone/>
            </a:pPr>
            <a:r>
              <a:rPr lang="en-GB" sz="1920">
                <a:solidFill>
                  <a:srgbClr val="FF0000"/>
                </a:solidFill>
              </a:rPr>
              <a:t>       </a:t>
            </a:r>
            <a:r>
              <a:rPr lang="en-GB" sz="1920">
                <a:solidFill>
                  <a:srgbClr val="FF0000"/>
                </a:solidFill>
              </a:rPr>
              <a:t>s1.name or (&amp;s1)-&gt;name</a:t>
            </a:r>
            <a:endParaRPr sz="1920">
              <a:solidFill>
                <a:srgbClr val="FF0000"/>
              </a:solidFill>
            </a:endParaRPr>
          </a:p>
          <a:p>
            <a:pPr indent="0" lvl="0" marL="0" rtl="0" algn="l">
              <a:lnSpc>
                <a:spcPct val="80000"/>
              </a:lnSpc>
              <a:spcBef>
                <a:spcPts val="0"/>
              </a:spcBef>
              <a:spcAft>
                <a:spcPts val="0"/>
              </a:spcAft>
              <a:buSzPts val="770"/>
              <a:buNone/>
            </a:pPr>
            <a:r>
              <a:rPr lang="en-GB" sz="1920">
                <a:solidFill>
                  <a:srgbClr val="FF0000"/>
                </a:solidFill>
              </a:rPr>
              <a:t>      </a:t>
            </a:r>
            <a:r>
              <a:rPr lang="en-GB" sz="1920">
                <a:solidFill>
                  <a:srgbClr val="FF0000"/>
                </a:solidFill>
              </a:rPr>
              <a:t>s1.marks or (&amp;s1)-&gt;marks</a:t>
            </a:r>
            <a:endParaRPr sz="1920">
              <a:solidFill>
                <a:srgbClr val="FF0000"/>
              </a:solidFill>
            </a:endParaRPr>
          </a:p>
          <a:p>
            <a:pPr indent="0" lvl="0" marL="0" rtl="0" algn="l">
              <a:lnSpc>
                <a:spcPct val="80000"/>
              </a:lnSpc>
              <a:spcBef>
                <a:spcPts val="0"/>
              </a:spcBef>
              <a:spcAft>
                <a:spcPts val="0"/>
              </a:spcAft>
              <a:buSzPts val="770"/>
              <a:buNone/>
            </a:pPr>
            <a:r>
              <a:t/>
            </a:r>
            <a:endParaRPr sz="1920">
              <a:solidFill>
                <a:srgbClr val="FF0000"/>
              </a:solidFill>
            </a:endParaRPr>
          </a:p>
          <a:p>
            <a:pPr indent="0" lvl="0" marL="0" rtl="0" algn="l">
              <a:lnSpc>
                <a:spcPct val="80000"/>
              </a:lnSpc>
              <a:spcBef>
                <a:spcPts val="0"/>
              </a:spcBef>
              <a:spcAft>
                <a:spcPts val="0"/>
              </a:spcAft>
              <a:buSzPts val="770"/>
              <a:buNone/>
            </a:pPr>
            <a:r>
              <a:rPr lang="en-GB" sz="1920"/>
              <a:t>s2 variable members access.</a:t>
            </a:r>
            <a:endParaRPr sz="1920"/>
          </a:p>
          <a:p>
            <a:pPr indent="0" lvl="0" marL="0" rtl="0" algn="l">
              <a:lnSpc>
                <a:spcPct val="80000"/>
              </a:lnSpc>
              <a:spcBef>
                <a:spcPts val="0"/>
              </a:spcBef>
              <a:spcAft>
                <a:spcPts val="0"/>
              </a:spcAft>
              <a:buSzPts val="770"/>
              <a:buNone/>
            </a:pPr>
            <a:r>
              <a:rPr lang="en-GB" sz="1920">
                <a:solidFill>
                  <a:srgbClr val="FF0000"/>
                </a:solidFill>
              </a:rPr>
              <a:t>       </a:t>
            </a:r>
            <a:r>
              <a:rPr lang="en-GB" sz="1920">
                <a:solidFill>
                  <a:srgbClr val="FF0000"/>
                </a:solidFill>
              </a:rPr>
              <a:t>s2.roll or (&amp;s2)-&gt;roll</a:t>
            </a:r>
            <a:endParaRPr sz="1920">
              <a:solidFill>
                <a:srgbClr val="FF0000"/>
              </a:solidFill>
            </a:endParaRPr>
          </a:p>
          <a:p>
            <a:pPr indent="0" lvl="0" marL="0" rtl="0" algn="l">
              <a:lnSpc>
                <a:spcPct val="80000"/>
              </a:lnSpc>
              <a:spcBef>
                <a:spcPts val="0"/>
              </a:spcBef>
              <a:spcAft>
                <a:spcPts val="0"/>
              </a:spcAft>
              <a:buSzPts val="770"/>
              <a:buNone/>
            </a:pPr>
            <a:r>
              <a:rPr lang="en-GB" sz="1920">
                <a:solidFill>
                  <a:srgbClr val="FF0000"/>
                </a:solidFill>
              </a:rPr>
              <a:t>        </a:t>
            </a:r>
            <a:r>
              <a:rPr lang="en-GB" sz="1920">
                <a:solidFill>
                  <a:srgbClr val="FF0000"/>
                </a:solidFill>
              </a:rPr>
              <a:t>s2.name or (&amp;s2)-&gt;name</a:t>
            </a:r>
            <a:endParaRPr sz="1920">
              <a:solidFill>
                <a:srgbClr val="FF0000"/>
              </a:solidFill>
            </a:endParaRPr>
          </a:p>
          <a:p>
            <a:pPr indent="0" lvl="0" marL="0" rtl="0" algn="l">
              <a:lnSpc>
                <a:spcPct val="80000"/>
              </a:lnSpc>
              <a:spcBef>
                <a:spcPts val="0"/>
              </a:spcBef>
              <a:spcAft>
                <a:spcPts val="0"/>
              </a:spcAft>
              <a:buSzPts val="770"/>
              <a:buNone/>
            </a:pPr>
            <a:r>
              <a:rPr lang="en-GB" sz="1920">
                <a:solidFill>
                  <a:srgbClr val="FF0000"/>
                </a:solidFill>
              </a:rPr>
              <a:t>        </a:t>
            </a:r>
            <a:r>
              <a:rPr lang="en-GB" sz="1920">
                <a:solidFill>
                  <a:srgbClr val="FF0000"/>
                </a:solidFill>
              </a:rPr>
              <a:t>s2.marks or (&amp;s2)-&gt;marks</a:t>
            </a:r>
            <a:endParaRPr sz="1920">
              <a:solidFill>
                <a:srgbClr val="FF0000"/>
              </a:solidFill>
            </a:endParaRPr>
          </a:p>
          <a:p>
            <a:pPr indent="0" lvl="0" marL="0" rtl="0" algn="l">
              <a:lnSpc>
                <a:spcPct val="80000"/>
              </a:lnSpc>
              <a:spcBef>
                <a:spcPts val="0"/>
              </a:spcBef>
              <a:spcAft>
                <a:spcPts val="0"/>
              </a:spcAft>
              <a:buSzPts val="770"/>
              <a:buNone/>
            </a:pPr>
            <a:r>
              <a:t/>
            </a:r>
            <a:endParaRPr sz="1420">
              <a:solidFill>
                <a:srgbClr val="FF0000"/>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15"/>
          <p:cNvSpPr txBox="1"/>
          <p:nvPr>
            <p:ph idx="1" type="subTitle"/>
          </p:nvPr>
        </p:nvSpPr>
        <p:spPr>
          <a:xfrm>
            <a:off x="1768475" y="634450"/>
            <a:ext cx="7074900" cy="41868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GB" sz="3496" u="sng"/>
              <a:t>Note : 1.</a:t>
            </a:r>
            <a:r>
              <a:rPr lang="en-GB" sz="3496"/>
              <a:t> </a:t>
            </a:r>
            <a:endParaRPr sz="3496"/>
          </a:p>
          <a:p>
            <a:pPr indent="0" lvl="0" marL="0" rtl="0" algn="l">
              <a:spcBef>
                <a:spcPts val="0"/>
              </a:spcBef>
              <a:spcAft>
                <a:spcPts val="0"/>
              </a:spcAft>
              <a:buNone/>
            </a:pPr>
            <a:r>
              <a:rPr lang="en-GB" sz="3496"/>
              <a:t>        </a:t>
            </a:r>
            <a:r>
              <a:rPr lang="en-GB" sz="3496">
                <a:solidFill>
                  <a:srgbClr val="FF0000"/>
                </a:solidFill>
              </a:rPr>
              <a:t>structure tag-name is optional if structure variable is declared </a:t>
            </a:r>
            <a:r>
              <a:rPr lang="en-GB" sz="3496">
                <a:solidFill>
                  <a:srgbClr val="FF0000"/>
                </a:solidFill>
              </a:rPr>
              <a:t>  along with structure definition.</a:t>
            </a:r>
            <a:endParaRPr sz="3496">
              <a:solidFill>
                <a:srgbClr val="FF0000"/>
              </a:solidFill>
            </a:endParaRPr>
          </a:p>
          <a:p>
            <a:pPr indent="0" lvl="0" marL="0" rtl="0" algn="l">
              <a:spcBef>
                <a:spcPts val="0"/>
              </a:spcBef>
              <a:spcAft>
                <a:spcPts val="0"/>
              </a:spcAft>
              <a:buNone/>
            </a:pPr>
            <a:r>
              <a:rPr lang="en-GB" sz="3496">
                <a:solidFill>
                  <a:srgbClr val="FF0000"/>
                </a:solidFill>
              </a:rPr>
              <a:t>         </a:t>
            </a:r>
            <a:r>
              <a:rPr lang="en-GB" sz="3496">
                <a:solidFill>
                  <a:srgbClr val="FF0000"/>
                </a:solidFill>
              </a:rPr>
              <a:t>2. structure tag-name is must, if structure variable need to be </a:t>
            </a:r>
            <a:r>
              <a:rPr lang="en-GB" sz="3496">
                <a:solidFill>
                  <a:srgbClr val="FF0000"/>
                </a:solidFill>
              </a:rPr>
              <a:t>declared after structure definition.</a:t>
            </a:r>
            <a:endParaRPr sz="3496">
              <a:solidFill>
                <a:srgbClr val="FF0000"/>
              </a:solidFill>
            </a:endParaRPr>
          </a:p>
          <a:p>
            <a:pPr indent="0" lvl="0" marL="0" rtl="0" algn="l">
              <a:spcBef>
                <a:spcPts val="0"/>
              </a:spcBef>
              <a:spcAft>
                <a:spcPts val="0"/>
              </a:spcAft>
              <a:buNone/>
            </a:pPr>
            <a:r>
              <a:t/>
            </a:r>
            <a:endParaRPr sz="3496">
              <a:solidFill>
                <a:srgbClr val="FF0000"/>
              </a:solidFill>
            </a:endParaRPr>
          </a:p>
          <a:p>
            <a:pPr indent="0" lvl="0" marL="0" rtl="0" algn="l">
              <a:spcBef>
                <a:spcPts val="0"/>
              </a:spcBef>
              <a:spcAft>
                <a:spcPts val="0"/>
              </a:spcAft>
              <a:buNone/>
            </a:pPr>
            <a:r>
              <a:rPr lang="en-GB" sz="3496">
                <a:solidFill>
                  <a:srgbClr val="FF0000"/>
                </a:solidFill>
              </a:rPr>
              <a:t>struct st</a:t>
            </a:r>
            <a:endParaRPr sz="3496">
              <a:solidFill>
                <a:srgbClr val="FF0000"/>
              </a:solidFill>
            </a:endParaRPr>
          </a:p>
          <a:p>
            <a:pPr indent="0" lvl="0" marL="0" rtl="0" algn="l">
              <a:spcBef>
                <a:spcPts val="0"/>
              </a:spcBef>
              <a:spcAft>
                <a:spcPts val="0"/>
              </a:spcAft>
              <a:buNone/>
            </a:pPr>
            <a:r>
              <a:rPr lang="en-GB" sz="3496">
                <a:solidFill>
                  <a:srgbClr val="FF0000"/>
                </a:solidFill>
              </a:rPr>
              <a:t>{</a:t>
            </a:r>
            <a:endParaRPr sz="3496">
              <a:solidFill>
                <a:srgbClr val="FF0000"/>
              </a:solidFill>
            </a:endParaRPr>
          </a:p>
          <a:p>
            <a:pPr indent="0" lvl="0" marL="0" rtl="0" algn="l">
              <a:spcBef>
                <a:spcPts val="0"/>
              </a:spcBef>
              <a:spcAft>
                <a:spcPts val="0"/>
              </a:spcAft>
              <a:buNone/>
            </a:pPr>
            <a:r>
              <a:rPr lang="en-GB" sz="3496">
                <a:solidFill>
                  <a:srgbClr val="FF0000"/>
                </a:solidFill>
              </a:rPr>
              <a:t>  int x;</a:t>
            </a:r>
            <a:endParaRPr sz="3496">
              <a:solidFill>
                <a:srgbClr val="FF0000"/>
              </a:solidFill>
            </a:endParaRPr>
          </a:p>
          <a:p>
            <a:pPr indent="0" lvl="0" marL="0" rtl="0" algn="l">
              <a:spcBef>
                <a:spcPts val="0"/>
              </a:spcBef>
              <a:spcAft>
                <a:spcPts val="0"/>
              </a:spcAft>
              <a:buNone/>
            </a:pPr>
            <a:r>
              <a:rPr lang="en-GB" sz="3496">
                <a:solidFill>
                  <a:srgbClr val="FF0000"/>
                </a:solidFill>
              </a:rPr>
              <a:t>  char ch;</a:t>
            </a:r>
            <a:endParaRPr sz="3496">
              <a:solidFill>
                <a:srgbClr val="FF0000"/>
              </a:solidFill>
            </a:endParaRPr>
          </a:p>
          <a:p>
            <a:pPr indent="0" lvl="0" marL="0" rtl="0" algn="l">
              <a:spcBef>
                <a:spcPts val="0"/>
              </a:spcBef>
              <a:spcAft>
                <a:spcPts val="0"/>
              </a:spcAft>
              <a:buNone/>
            </a:pPr>
            <a:r>
              <a:rPr lang="en-GB" sz="3496">
                <a:solidFill>
                  <a:srgbClr val="FF0000"/>
                </a:solidFill>
              </a:rPr>
              <a:t>  float f;</a:t>
            </a:r>
            <a:endParaRPr sz="3496">
              <a:solidFill>
                <a:srgbClr val="FF0000"/>
              </a:solidFill>
            </a:endParaRPr>
          </a:p>
          <a:p>
            <a:pPr indent="0" lvl="0" marL="0" rtl="0" algn="l">
              <a:spcBef>
                <a:spcPts val="0"/>
              </a:spcBef>
              <a:spcAft>
                <a:spcPts val="0"/>
              </a:spcAft>
              <a:buNone/>
            </a:pPr>
            <a:r>
              <a:rPr lang="en-GB" sz="3496">
                <a:solidFill>
                  <a:srgbClr val="FF0000"/>
                </a:solidFill>
              </a:rPr>
              <a:t>};</a:t>
            </a:r>
            <a:endParaRPr sz="3496">
              <a:solidFill>
                <a:srgbClr val="FF0000"/>
              </a:solidFill>
            </a:endParaRPr>
          </a:p>
          <a:p>
            <a:pPr indent="0" lvl="0" marL="0" rtl="0" algn="l">
              <a:spcBef>
                <a:spcPts val="0"/>
              </a:spcBef>
              <a:spcAft>
                <a:spcPts val="0"/>
              </a:spcAft>
              <a:buNone/>
            </a:pPr>
            <a:r>
              <a:rPr lang="en-GB" sz="3496">
                <a:solidFill>
                  <a:srgbClr val="FF0000"/>
                </a:solidFill>
              </a:rPr>
              <a:t>struct st s;</a:t>
            </a:r>
            <a:endParaRPr sz="3496">
              <a:solidFill>
                <a:srgbClr val="FF0000"/>
              </a:solidFill>
            </a:endParaRPr>
          </a:p>
          <a:p>
            <a:pPr indent="0" lvl="0" marL="0" rtl="0" algn="l">
              <a:spcBef>
                <a:spcPts val="0"/>
              </a:spcBef>
              <a:spcAft>
                <a:spcPts val="0"/>
              </a:spcAft>
              <a:buNone/>
            </a:pPr>
            <a:r>
              <a:t/>
            </a:r>
            <a:endParaRPr sz="2618">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a:p>
        </p:txBody>
      </p:sp>
      <p:pic>
        <p:nvPicPr>
          <p:cNvPr id="765" name="Google Shape;765;p115"/>
          <p:cNvPicPr preferRelativeResize="0"/>
          <p:nvPr/>
        </p:nvPicPr>
        <p:blipFill>
          <a:blip r:embed="rId3">
            <a:alphaModFix/>
          </a:blip>
          <a:stretch>
            <a:fillRect/>
          </a:stretch>
        </p:blipFill>
        <p:spPr>
          <a:xfrm>
            <a:off x="4120400" y="2312475"/>
            <a:ext cx="4543251" cy="221435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16"/>
          <p:cNvSpPr txBox="1"/>
          <p:nvPr>
            <p:ph type="ctrTitle"/>
          </p:nvPr>
        </p:nvSpPr>
        <p:spPr>
          <a:xfrm>
            <a:off x="56075" y="1121200"/>
            <a:ext cx="2775000" cy="92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3300" u="sng"/>
              <a:t>Example</a:t>
            </a:r>
            <a:r>
              <a:rPr b="1" lang="en-GB" sz="3300" u="sng"/>
              <a:t> 1:</a:t>
            </a:r>
            <a:endParaRPr b="1" sz="3300" u="sng"/>
          </a:p>
        </p:txBody>
      </p:sp>
      <p:sp>
        <p:nvSpPr>
          <p:cNvPr id="771" name="Google Shape;771;p116"/>
          <p:cNvSpPr txBox="1"/>
          <p:nvPr>
            <p:ph idx="1" type="subTitle"/>
          </p:nvPr>
        </p:nvSpPr>
        <p:spPr>
          <a:xfrm>
            <a:off x="2991300" y="224200"/>
            <a:ext cx="6152700" cy="4414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GB" sz="1879">
                <a:solidFill>
                  <a:srgbClr val="FF0000"/>
                </a:solidFill>
              </a:rPr>
              <a:t>#include&lt;stdio.h&gt;</a:t>
            </a:r>
            <a:endParaRPr sz="1879">
              <a:solidFill>
                <a:srgbClr val="FF0000"/>
              </a:solidFill>
            </a:endParaRPr>
          </a:p>
          <a:p>
            <a:pPr indent="0" lvl="0" marL="0" rtl="0" algn="l">
              <a:lnSpc>
                <a:spcPct val="80000"/>
              </a:lnSpc>
              <a:spcBef>
                <a:spcPts val="0"/>
              </a:spcBef>
              <a:spcAft>
                <a:spcPts val="0"/>
              </a:spcAft>
              <a:buSzPts val="1018"/>
              <a:buNone/>
            </a:pPr>
            <a:r>
              <a:rPr lang="en-GB" sz="1879">
                <a:solidFill>
                  <a:srgbClr val="FF0000"/>
                </a:solidFill>
              </a:rPr>
              <a:t>struct student</a:t>
            </a:r>
            <a:endParaRPr sz="1879">
              <a:solidFill>
                <a:srgbClr val="FF0000"/>
              </a:solidFill>
            </a:endParaRPr>
          </a:p>
          <a:p>
            <a:pPr indent="0" lvl="0" marL="0" rtl="0" algn="l">
              <a:lnSpc>
                <a:spcPct val="80000"/>
              </a:lnSpc>
              <a:spcBef>
                <a:spcPts val="0"/>
              </a:spcBef>
              <a:spcAft>
                <a:spcPts val="0"/>
              </a:spcAft>
              <a:buSzPts val="1018"/>
              <a:buNone/>
            </a:pPr>
            <a:r>
              <a:rPr lang="en-GB" sz="1879">
                <a:solidFill>
                  <a:srgbClr val="FF0000"/>
                </a:solidFill>
              </a:rPr>
              <a:t> {</a:t>
            </a:r>
            <a:endParaRPr sz="1879">
              <a:solidFill>
                <a:srgbClr val="FF0000"/>
              </a:solidFill>
            </a:endParaRPr>
          </a:p>
          <a:p>
            <a:pPr indent="0" lvl="0" marL="0" rtl="0" algn="l">
              <a:lnSpc>
                <a:spcPct val="80000"/>
              </a:lnSpc>
              <a:spcBef>
                <a:spcPts val="0"/>
              </a:spcBef>
              <a:spcAft>
                <a:spcPts val="0"/>
              </a:spcAft>
              <a:buSzPts val="1018"/>
              <a:buNone/>
            </a:pPr>
            <a:r>
              <a:rPr lang="en-GB" sz="1879">
                <a:solidFill>
                  <a:srgbClr val="FF0000"/>
                </a:solidFill>
              </a:rPr>
              <a:t>    int roll;</a:t>
            </a:r>
            <a:endParaRPr sz="1879">
              <a:solidFill>
                <a:srgbClr val="FF0000"/>
              </a:solidFill>
            </a:endParaRPr>
          </a:p>
          <a:p>
            <a:pPr indent="0" lvl="0" marL="0" rtl="0" algn="l">
              <a:lnSpc>
                <a:spcPct val="80000"/>
              </a:lnSpc>
              <a:spcBef>
                <a:spcPts val="0"/>
              </a:spcBef>
              <a:spcAft>
                <a:spcPts val="0"/>
              </a:spcAft>
              <a:buSzPts val="1018"/>
              <a:buNone/>
            </a:pPr>
            <a:r>
              <a:rPr lang="en-GB" sz="1879">
                <a:solidFill>
                  <a:srgbClr val="FF0000"/>
                </a:solidFill>
              </a:rPr>
              <a:t>   char name[20];</a:t>
            </a:r>
            <a:endParaRPr sz="1879">
              <a:solidFill>
                <a:srgbClr val="FF0000"/>
              </a:solidFill>
            </a:endParaRPr>
          </a:p>
          <a:p>
            <a:pPr indent="0" lvl="0" marL="0" rtl="0" algn="l">
              <a:lnSpc>
                <a:spcPct val="80000"/>
              </a:lnSpc>
              <a:spcBef>
                <a:spcPts val="0"/>
              </a:spcBef>
              <a:spcAft>
                <a:spcPts val="0"/>
              </a:spcAft>
              <a:buSzPts val="1018"/>
              <a:buNone/>
            </a:pPr>
            <a:r>
              <a:rPr lang="en-GB" sz="1879">
                <a:solidFill>
                  <a:srgbClr val="FF0000"/>
                </a:solidFill>
              </a:rPr>
              <a:t>    float marks;</a:t>
            </a:r>
            <a:endParaRPr sz="1879">
              <a:solidFill>
                <a:srgbClr val="FF0000"/>
              </a:solidFill>
            </a:endParaRPr>
          </a:p>
          <a:p>
            <a:pPr indent="0" lvl="0" marL="0" rtl="0" algn="l">
              <a:lnSpc>
                <a:spcPct val="80000"/>
              </a:lnSpc>
              <a:spcBef>
                <a:spcPts val="0"/>
              </a:spcBef>
              <a:spcAft>
                <a:spcPts val="0"/>
              </a:spcAft>
              <a:buSzPts val="1018"/>
              <a:buNone/>
            </a:pPr>
            <a:r>
              <a:rPr lang="en-GB" sz="1879">
                <a:solidFill>
                  <a:srgbClr val="FF0000"/>
                </a:solidFill>
              </a:rPr>
              <a:t>  </a:t>
            </a:r>
            <a:r>
              <a:rPr lang="en-GB" sz="1879">
                <a:solidFill>
                  <a:srgbClr val="FF0000"/>
                </a:solidFill>
              </a:rPr>
              <a:t>}</a:t>
            </a:r>
            <a:r>
              <a:rPr lang="en-GB" sz="1879">
                <a:solidFill>
                  <a:srgbClr val="FF0000"/>
                </a:solidFill>
              </a:rPr>
              <a:t>s1 = {10,"aaa",99.5},s2 = {20,"bbb",65.6};</a:t>
            </a:r>
            <a:endParaRPr sz="1879">
              <a:solidFill>
                <a:srgbClr val="FF0000"/>
              </a:solidFill>
            </a:endParaRPr>
          </a:p>
          <a:p>
            <a:pPr indent="0" lvl="0" marL="0" rtl="0" algn="l">
              <a:lnSpc>
                <a:spcPct val="80000"/>
              </a:lnSpc>
              <a:spcBef>
                <a:spcPts val="0"/>
              </a:spcBef>
              <a:spcAft>
                <a:spcPts val="0"/>
              </a:spcAft>
              <a:buSzPts val="1018"/>
              <a:buNone/>
            </a:pPr>
            <a:r>
              <a:t/>
            </a:r>
            <a:endParaRPr sz="1879">
              <a:solidFill>
                <a:srgbClr val="FF0000"/>
              </a:solidFill>
            </a:endParaRPr>
          </a:p>
          <a:p>
            <a:pPr indent="0" lvl="0" marL="0" rtl="0" algn="l">
              <a:lnSpc>
                <a:spcPct val="80000"/>
              </a:lnSpc>
              <a:spcBef>
                <a:spcPts val="0"/>
              </a:spcBef>
              <a:spcAft>
                <a:spcPts val="0"/>
              </a:spcAft>
              <a:buSzPts val="1018"/>
              <a:buNone/>
            </a:pPr>
            <a:r>
              <a:rPr lang="en-GB" sz="1879">
                <a:solidFill>
                  <a:srgbClr val="FF0000"/>
                </a:solidFill>
              </a:rPr>
              <a:t>int main()</a:t>
            </a:r>
            <a:endParaRPr sz="1879">
              <a:solidFill>
                <a:srgbClr val="FF0000"/>
              </a:solidFill>
            </a:endParaRPr>
          </a:p>
          <a:p>
            <a:pPr indent="0" lvl="0" marL="0" rtl="0" algn="l">
              <a:lnSpc>
                <a:spcPct val="80000"/>
              </a:lnSpc>
              <a:spcBef>
                <a:spcPts val="0"/>
              </a:spcBef>
              <a:spcAft>
                <a:spcPts val="0"/>
              </a:spcAft>
              <a:buSzPts val="1018"/>
              <a:buNone/>
            </a:pPr>
            <a:r>
              <a:rPr lang="en-GB" sz="1879">
                <a:solidFill>
                  <a:srgbClr val="FF0000"/>
                </a:solidFill>
              </a:rPr>
              <a:t> {</a:t>
            </a:r>
            <a:endParaRPr sz="1879">
              <a:solidFill>
                <a:srgbClr val="FF0000"/>
              </a:solidFill>
            </a:endParaRPr>
          </a:p>
          <a:p>
            <a:pPr indent="0" lvl="0" marL="0" rtl="0" algn="l">
              <a:lnSpc>
                <a:spcPct val="80000"/>
              </a:lnSpc>
              <a:spcBef>
                <a:spcPts val="0"/>
              </a:spcBef>
              <a:spcAft>
                <a:spcPts val="0"/>
              </a:spcAft>
              <a:buSzPts val="1018"/>
              <a:buNone/>
            </a:pPr>
            <a:r>
              <a:rPr lang="en-GB" sz="1879">
                <a:solidFill>
                  <a:srgbClr val="FF0000"/>
                </a:solidFill>
              </a:rPr>
              <a:t>    printf("s1 data...\n");</a:t>
            </a:r>
            <a:endParaRPr sz="1879">
              <a:solidFill>
                <a:srgbClr val="FF0000"/>
              </a:solidFill>
            </a:endParaRPr>
          </a:p>
          <a:p>
            <a:pPr indent="0" lvl="0" marL="0" rtl="0" algn="l">
              <a:lnSpc>
                <a:spcPct val="80000"/>
              </a:lnSpc>
              <a:spcBef>
                <a:spcPts val="0"/>
              </a:spcBef>
              <a:spcAft>
                <a:spcPts val="0"/>
              </a:spcAft>
              <a:buSzPts val="1018"/>
              <a:buNone/>
            </a:pPr>
            <a:r>
              <a:rPr lang="en-GB" sz="1879">
                <a:solidFill>
                  <a:srgbClr val="FF0000"/>
                </a:solidFill>
              </a:rPr>
              <a:t>    printf("roll - %d %d\n",s1.roll,(&amp;s1)-&gt;roll);</a:t>
            </a:r>
            <a:endParaRPr sz="1879">
              <a:solidFill>
                <a:srgbClr val="FF0000"/>
              </a:solidFill>
            </a:endParaRPr>
          </a:p>
          <a:p>
            <a:pPr indent="0" lvl="0" marL="0" rtl="0" algn="l">
              <a:lnSpc>
                <a:spcPct val="80000"/>
              </a:lnSpc>
              <a:spcBef>
                <a:spcPts val="0"/>
              </a:spcBef>
              <a:spcAft>
                <a:spcPts val="0"/>
              </a:spcAft>
              <a:buSzPts val="1018"/>
              <a:buNone/>
            </a:pPr>
            <a:r>
              <a:rPr lang="en-GB" sz="1879">
                <a:solidFill>
                  <a:srgbClr val="FF0000"/>
                </a:solidFill>
              </a:rPr>
              <a:t>     printf("name - %s %s\n",s1.name,(&amp;s1)-&gt;name);</a:t>
            </a:r>
            <a:endParaRPr sz="1879">
              <a:solidFill>
                <a:srgbClr val="FF0000"/>
              </a:solidFill>
            </a:endParaRPr>
          </a:p>
          <a:p>
            <a:pPr indent="0" lvl="0" marL="0" rtl="0" algn="l">
              <a:lnSpc>
                <a:spcPct val="80000"/>
              </a:lnSpc>
              <a:spcBef>
                <a:spcPts val="0"/>
              </a:spcBef>
              <a:spcAft>
                <a:spcPts val="0"/>
              </a:spcAft>
              <a:buSzPts val="1018"/>
              <a:buNone/>
            </a:pPr>
            <a:r>
              <a:rPr lang="en-GB" sz="1879">
                <a:solidFill>
                  <a:srgbClr val="FF0000"/>
                </a:solidFill>
              </a:rPr>
              <a:t>     printf("marks - %f %f\n",s1.marks,(&amp;s1)-&gt;marks);</a:t>
            </a:r>
            <a:endParaRPr sz="1879">
              <a:solidFill>
                <a:srgbClr val="FF0000"/>
              </a:solidFill>
            </a:endParaRPr>
          </a:p>
          <a:p>
            <a:pPr indent="0" lvl="0" marL="0" rtl="0" algn="l">
              <a:lnSpc>
                <a:spcPct val="80000"/>
              </a:lnSpc>
              <a:spcBef>
                <a:spcPts val="0"/>
              </a:spcBef>
              <a:spcAft>
                <a:spcPts val="0"/>
              </a:spcAft>
              <a:buSzPts val="1018"/>
              <a:buNone/>
            </a:pPr>
            <a:r>
              <a:rPr lang="en-GB" sz="1879">
                <a:solidFill>
                  <a:srgbClr val="FF0000"/>
                </a:solidFill>
              </a:rPr>
              <a:t>    </a:t>
            </a:r>
            <a:r>
              <a:rPr lang="en-GB" sz="1879">
                <a:solidFill>
                  <a:srgbClr val="FF0000"/>
                </a:solidFill>
              </a:rPr>
              <a:t> printf("s2 data...\n");</a:t>
            </a:r>
            <a:endParaRPr sz="1879">
              <a:solidFill>
                <a:srgbClr val="FF0000"/>
              </a:solidFill>
            </a:endParaRPr>
          </a:p>
          <a:p>
            <a:pPr indent="0" lvl="0" marL="0" rtl="0" algn="l">
              <a:lnSpc>
                <a:spcPct val="80000"/>
              </a:lnSpc>
              <a:spcBef>
                <a:spcPts val="0"/>
              </a:spcBef>
              <a:spcAft>
                <a:spcPts val="0"/>
              </a:spcAft>
              <a:buSzPts val="1018"/>
              <a:buNone/>
            </a:pPr>
            <a:r>
              <a:rPr lang="en-GB" sz="1879">
                <a:solidFill>
                  <a:srgbClr val="FF0000"/>
                </a:solidFill>
              </a:rPr>
              <a:t>      printf("roll - %d %d\n",s2.roll,(&amp;s2)-&gt;roll);</a:t>
            </a:r>
            <a:endParaRPr sz="1879">
              <a:solidFill>
                <a:srgbClr val="FF0000"/>
              </a:solidFill>
            </a:endParaRPr>
          </a:p>
          <a:p>
            <a:pPr indent="0" lvl="0" marL="0" rtl="0" algn="l">
              <a:lnSpc>
                <a:spcPct val="80000"/>
              </a:lnSpc>
              <a:spcBef>
                <a:spcPts val="0"/>
              </a:spcBef>
              <a:spcAft>
                <a:spcPts val="0"/>
              </a:spcAft>
              <a:buSzPts val="1018"/>
              <a:buNone/>
            </a:pPr>
            <a:r>
              <a:rPr lang="en-GB" sz="1879">
                <a:solidFill>
                  <a:srgbClr val="FF0000"/>
                </a:solidFill>
              </a:rPr>
              <a:t>     printf("name - %s %s\n",s2.name,(&amp;s2)-&gt;name);</a:t>
            </a:r>
            <a:endParaRPr sz="1879">
              <a:solidFill>
                <a:srgbClr val="FF0000"/>
              </a:solidFill>
            </a:endParaRPr>
          </a:p>
          <a:p>
            <a:pPr indent="0" lvl="0" marL="0" rtl="0" algn="l">
              <a:lnSpc>
                <a:spcPct val="80000"/>
              </a:lnSpc>
              <a:spcBef>
                <a:spcPts val="0"/>
              </a:spcBef>
              <a:spcAft>
                <a:spcPts val="0"/>
              </a:spcAft>
              <a:buSzPts val="1018"/>
              <a:buNone/>
            </a:pPr>
            <a:r>
              <a:rPr lang="en-GB" sz="1879">
                <a:solidFill>
                  <a:srgbClr val="FF0000"/>
                </a:solidFill>
              </a:rPr>
              <a:t>     printf("marks - %f %f\n",s2.marks,(&amp;s2)-&gt;marks);</a:t>
            </a:r>
            <a:endParaRPr sz="1879">
              <a:solidFill>
                <a:srgbClr val="FF0000"/>
              </a:solidFill>
            </a:endParaRPr>
          </a:p>
          <a:p>
            <a:pPr indent="0" lvl="0" marL="0" rtl="0" algn="l">
              <a:lnSpc>
                <a:spcPct val="80000"/>
              </a:lnSpc>
              <a:spcBef>
                <a:spcPts val="0"/>
              </a:spcBef>
              <a:spcAft>
                <a:spcPts val="0"/>
              </a:spcAft>
              <a:buSzPts val="1018"/>
              <a:buNone/>
            </a:pPr>
            <a:r>
              <a:rPr lang="en-GB" sz="1879">
                <a:solidFill>
                  <a:srgbClr val="FF0000"/>
                </a:solidFill>
              </a:rPr>
              <a:t>  }</a:t>
            </a:r>
            <a:endParaRPr sz="1879">
              <a:solidFill>
                <a:srgbClr val="FF0000"/>
              </a:solidFill>
            </a:endParaRPr>
          </a:p>
          <a:p>
            <a:pPr indent="0" lvl="0" marL="0" rtl="0" algn="l">
              <a:lnSpc>
                <a:spcPct val="80000"/>
              </a:lnSpc>
              <a:spcBef>
                <a:spcPts val="0"/>
              </a:spcBef>
              <a:spcAft>
                <a:spcPts val="0"/>
              </a:spcAft>
              <a:buSzPts val="1018"/>
              <a:buNone/>
            </a:pPr>
            <a:r>
              <a:t/>
            </a:r>
            <a:endParaRPr sz="1879">
              <a:solidFill>
                <a:srgbClr val="FF000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17"/>
          <p:cNvSpPr txBox="1"/>
          <p:nvPr>
            <p:ph type="ctrTitle"/>
          </p:nvPr>
        </p:nvSpPr>
        <p:spPr>
          <a:xfrm>
            <a:off x="0" y="561500"/>
            <a:ext cx="26769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3200" u="sng"/>
              <a:t>Example 2:</a:t>
            </a:r>
            <a:endParaRPr sz="3200" u="sng"/>
          </a:p>
        </p:txBody>
      </p:sp>
      <p:sp>
        <p:nvSpPr>
          <p:cNvPr id="777" name="Google Shape;777;p117"/>
          <p:cNvSpPr txBox="1"/>
          <p:nvPr>
            <p:ph idx="1" type="subTitle"/>
          </p:nvPr>
        </p:nvSpPr>
        <p:spPr>
          <a:xfrm>
            <a:off x="2536725" y="469500"/>
            <a:ext cx="6278700" cy="42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0000"/>
                </a:solidFill>
              </a:rPr>
              <a:t>#include&lt;stdio.h&gt;</a:t>
            </a:r>
            <a:endParaRPr sz="1800">
              <a:solidFill>
                <a:srgbClr val="FF0000"/>
              </a:solidFill>
            </a:endParaRPr>
          </a:p>
          <a:p>
            <a:pPr indent="0" lvl="0" marL="0" rtl="0" algn="l">
              <a:spcBef>
                <a:spcPts val="0"/>
              </a:spcBef>
              <a:spcAft>
                <a:spcPts val="0"/>
              </a:spcAft>
              <a:buNone/>
            </a:pPr>
            <a:r>
              <a:rPr lang="en-GB" sz="1800">
                <a:solidFill>
                  <a:srgbClr val="FF0000"/>
                </a:solidFill>
              </a:rPr>
              <a:t>int main()</a:t>
            </a:r>
            <a:endParaRPr sz="1800">
              <a:solidFill>
                <a:srgbClr val="FF0000"/>
              </a:solidFill>
            </a:endParaRPr>
          </a:p>
          <a:p>
            <a:pPr indent="0" lvl="0" marL="0" rtl="0" algn="l">
              <a:spcBef>
                <a:spcPts val="0"/>
              </a:spcBef>
              <a:spcAft>
                <a:spcPts val="0"/>
              </a:spcAft>
              <a:buNone/>
            </a:pPr>
            <a:r>
              <a:rPr lang="en-GB" sz="1800">
                <a:solidFill>
                  <a:srgbClr val="FF0000"/>
                </a:solidFill>
              </a:rPr>
              <a:t>{</a:t>
            </a:r>
            <a:endParaRPr sz="1800">
              <a:solidFill>
                <a:srgbClr val="FF0000"/>
              </a:solidFill>
            </a:endParaRPr>
          </a:p>
          <a:p>
            <a:pPr indent="0" lvl="0" marL="0" rtl="0" algn="l">
              <a:spcBef>
                <a:spcPts val="0"/>
              </a:spcBef>
              <a:spcAft>
                <a:spcPts val="0"/>
              </a:spcAft>
              <a:buNone/>
            </a:pPr>
            <a:r>
              <a:rPr lang="en-GB" sz="1800">
                <a:solidFill>
                  <a:srgbClr val="FF0000"/>
                </a:solidFill>
              </a:rPr>
              <a:t>struct</a:t>
            </a:r>
            <a:endParaRPr sz="1800">
              <a:solidFill>
                <a:srgbClr val="FF0000"/>
              </a:solidFill>
            </a:endParaRPr>
          </a:p>
          <a:p>
            <a:pPr indent="0" lvl="0" marL="0" rtl="0" algn="l">
              <a:spcBef>
                <a:spcPts val="0"/>
              </a:spcBef>
              <a:spcAft>
                <a:spcPts val="0"/>
              </a:spcAft>
              <a:buNone/>
            </a:pPr>
            <a:r>
              <a:rPr lang="en-GB" sz="1800">
                <a:solidFill>
                  <a:srgbClr val="FF0000"/>
                </a:solidFill>
              </a:rPr>
              <a:t>{</a:t>
            </a:r>
            <a:endParaRPr sz="1800">
              <a:solidFill>
                <a:srgbClr val="FF0000"/>
              </a:solidFill>
            </a:endParaRPr>
          </a:p>
          <a:p>
            <a:pPr indent="0" lvl="0" marL="0" rtl="0" algn="l">
              <a:spcBef>
                <a:spcPts val="0"/>
              </a:spcBef>
              <a:spcAft>
                <a:spcPts val="0"/>
              </a:spcAft>
              <a:buNone/>
            </a:pPr>
            <a:r>
              <a:rPr lang="en-GB" sz="1800">
                <a:solidFill>
                  <a:srgbClr val="FF0000"/>
                </a:solidFill>
              </a:rPr>
              <a:t>int x;</a:t>
            </a:r>
            <a:endParaRPr sz="1900">
              <a:solidFill>
                <a:srgbClr val="FF0000"/>
              </a:solidFill>
            </a:endParaRPr>
          </a:p>
          <a:p>
            <a:pPr indent="0" lvl="0" marL="0" rtl="0" algn="l">
              <a:spcBef>
                <a:spcPts val="0"/>
              </a:spcBef>
              <a:spcAft>
                <a:spcPts val="0"/>
              </a:spcAft>
              <a:buNone/>
            </a:pPr>
            <a:r>
              <a:rPr lang="en-GB" sz="1800">
                <a:solidFill>
                  <a:srgbClr val="FF0000"/>
                </a:solidFill>
              </a:rPr>
              <a:t>char ch;</a:t>
            </a:r>
            <a:endParaRPr sz="1800">
              <a:solidFill>
                <a:srgbClr val="FF0000"/>
              </a:solidFill>
            </a:endParaRPr>
          </a:p>
          <a:p>
            <a:pPr indent="0" lvl="0" marL="0" rtl="0" algn="l">
              <a:spcBef>
                <a:spcPts val="0"/>
              </a:spcBef>
              <a:spcAft>
                <a:spcPts val="0"/>
              </a:spcAft>
              <a:buNone/>
            </a:pPr>
            <a:r>
              <a:rPr lang="en-GB" sz="1800">
                <a:solidFill>
                  <a:srgbClr val="FF0000"/>
                </a:solidFill>
              </a:rPr>
              <a:t>float f;</a:t>
            </a:r>
            <a:endParaRPr sz="1800">
              <a:solidFill>
                <a:srgbClr val="FF0000"/>
              </a:solidFill>
            </a:endParaRPr>
          </a:p>
          <a:p>
            <a:pPr indent="0" lvl="0" marL="0" rtl="0" algn="l">
              <a:spcBef>
                <a:spcPts val="0"/>
              </a:spcBef>
              <a:spcAft>
                <a:spcPts val="0"/>
              </a:spcAft>
              <a:buNone/>
            </a:pPr>
            <a:r>
              <a:rPr lang="en-GB" sz="1800">
                <a:solidFill>
                  <a:srgbClr val="FF0000"/>
                </a:solidFill>
              </a:rPr>
              <a:t>}s = {10,'A',4.5};</a:t>
            </a:r>
            <a:endParaRPr sz="1800">
              <a:solidFill>
                <a:srgbClr val="FF0000"/>
              </a:solidFill>
            </a:endParaRPr>
          </a:p>
          <a:p>
            <a:pPr indent="0" lvl="0" marL="0" rtl="0" algn="l">
              <a:spcBef>
                <a:spcPts val="0"/>
              </a:spcBef>
              <a:spcAft>
                <a:spcPts val="0"/>
              </a:spcAft>
              <a:buNone/>
            </a:pPr>
            <a:r>
              <a:rPr lang="en-GB" sz="1800">
                <a:solidFill>
                  <a:srgbClr val="FF0000"/>
                </a:solidFill>
              </a:rPr>
              <a:t>printf("%d %c %f\n",s.x,s.ch,s.f); //data of members</a:t>
            </a:r>
            <a:endParaRPr sz="1800">
              <a:solidFill>
                <a:srgbClr val="FF0000"/>
              </a:solidFill>
            </a:endParaRPr>
          </a:p>
          <a:p>
            <a:pPr indent="0" lvl="0" marL="0" rtl="0" algn="l">
              <a:spcBef>
                <a:spcPts val="0"/>
              </a:spcBef>
              <a:spcAft>
                <a:spcPts val="0"/>
              </a:spcAft>
              <a:buNone/>
            </a:pPr>
            <a:r>
              <a:rPr lang="en-GB" sz="1800">
                <a:solidFill>
                  <a:srgbClr val="FF0000"/>
                </a:solidFill>
              </a:rPr>
              <a:t>printf("%d %c %f\n",(&amp;s)-&gt;x,(&amp;s)-&gt;ch,(&amp;s)-&gt;f); //data of members</a:t>
            </a:r>
            <a:endParaRPr sz="1800">
              <a:solidFill>
                <a:srgbClr val="FF0000"/>
              </a:solidFill>
            </a:endParaRPr>
          </a:p>
          <a:p>
            <a:pPr indent="0" lvl="0" marL="0" rtl="0" algn="l">
              <a:spcBef>
                <a:spcPts val="0"/>
              </a:spcBef>
              <a:spcAft>
                <a:spcPts val="0"/>
              </a:spcAft>
              <a:buNone/>
            </a:pPr>
            <a:r>
              <a:rPr lang="en-GB" sz="1800">
                <a:solidFill>
                  <a:srgbClr val="FF0000"/>
                </a:solidFill>
              </a:rPr>
              <a:t>printf("%p %p %p\n",&amp;s.x,&amp;s.ch,&amp;s.f); //addr of members</a:t>
            </a:r>
            <a:endParaRPr sz="1800">
              <a:solidFill>
                <a:srgbClr val="FF0000"/>
              </a:solidFill>
            </a:endParaRPr>
          </a:p>
          <a:p>
            <a:pPr indent="0" lvl="0" marL="0" rtl="0" algn="l">
              <a:spcBef>
                <a:spcPts val="0"/>
              </a:spcBef>
              <a:spcAft>
                <a:spcPts val="0"/>
              </a:spcAft>
              <a:buNone/>
            </a:pPr>
            <a:r>
              <a:rPr lang="en-GB" sz="1800">
                <a:solidFill>
                  <a:srgbClr val="FF0000"/>
                </a:solidFill>
              </a:rPr>
              <a:t>printf("%p %p %p\n",&amp;(&amp;s)-&gt;x,&amp;(&amp;s)-&gt;ch,&amp;(&amp;s)-&gt;f);//addr of members</a:t>
            </a:r>
            <a:endParaRPr sz="1800">
              <a:solidFill>
                <a:srgbClr val="FF0000"/>
              </a:solidFill>
            </a:endParaRPr>
          </a:p>
          <a:p>
            <a:pPr indent="0" lvl="0" marL="0" rtl="0" algn="l">
              <a:spcBef>
                <a:spcPts val="0"/>
              </a:spcBef>
              <a:spcAft>
                <a:spcPts val="0"/>
              </a:spcAft>
              <a:buNone/>
            </a:pPr>
            <a:r>
              <a:rPr lang="en-GB" sz="1800">
                <a:solidFill>
                  <a:srgbClr val="FF0000"/>
                </a:solidFill>
              </a:rPr>
              <a:t>}</a:t>
            </a:r>
            <a:endParaRPr sz="1800">
              <a:solidFill>
                <a:srgbClr val="FF0000"/>
              </a:solidFill>
            </a:endParaRPr>
          </a:p>
          <a:p>
            <a:pPr indent="0" lvl="0" marL="0" rtl="0" algn="l">
              <a:spcBef>
                <a:spcPts val="0"/>
              </a:spcBef>
              <a:spcAft>
                <a:spcPts val="0"/>
              </a:spcAft>
              <a:buNone/>
            </a:pPr>
            <a:r>
              <a:t/>
            </a:r>
            <a:endParaRPr sz="1800">
              <a:solidFill>
                <a:srgbClr val="FF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18"/>
          <p:cNvSpPr txBox="1"/>
          <p:nvPr>
            <p:ph type="ctrTitle"/>
          </p:nvPr>
        </p:nvSpPr>
        <p:spPr>
          <a:xfrm>
            <a:off x="308325" y="743675"/>
            <a:ext cx="2522700" cy="144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300" u="sng"/>
              <a:t>Example 3:</a:t>
            </a:r>
            <a:endParaRPr b="1" sz="3300" u="sng"/>
          </a:p>
        </p:txBody>
      </p:sp>
      <p:sp>
        <p:nvSpPr>
          <p:cNvPr id="783" name="Google Shape;783;p118"/>
          <p:cNvSpPr txBox="1"/>
          <p:nvPr>
            <p:ph idx="1" type="subTitle"/>
          </p:nvPr>
        </p:nvSpPr>
        <p:spPr>
          <a:xfrm>
            <a:off x="2662850" y="311850"/>
            <a:ext cx="5886300" cy="4519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GB" sz="1800" u="sng">
                <a:solidFill>
                  <a:srgbClr val="FF0000"/>
                </a:solidFill>
              </a:rPr>
              <a:t>//write a program to scan the data to a structure variable and </a:t>
            </a:r>
            <a:r>
              <a:rPr lang="en-GB" sz="1800" u="sng">
                <a:solidFill>
                  <a:srgbClr val="FF0000"/>
                </a:solidFill>
              </a:rPr>
              <a:t>display it.</a:t>
            </a:r>
            <a:endParaRPr sz="1800" u="sng">
              <a:solidFill>
                <a:srgbClr val="FF0000"/>
              </a:solidFill>
            </a:endParaRPr>
          </a:p>
          <a:p>
            <a:pPr indent="0" lvl="0" marL="0" rtl="0" algn="l">
              <a:lnSpc>
                <a:spcPct val="90000"/>
              </a:lnSpc>
              <a:spcBef>
                <a:spcPts val="0"/>
              </a:spcBef>
              <a:spcAft>
                <a:spcPts val="0"/>
              </a:spcAft>
              <a:buNone/>
            </a:pPr>
            <a:r>
              <a:rPr lang="en-GB" sz="1900">
                <a:solidFill>
                  <a:srgbClr val="FF0000"/>
                </a:solidFill>
              </a:rPr>
              <a:t>#include&lt;stdio.h&gt;</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int main()</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struct st</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int x;</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char ch;</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float f;</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struct st s;</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printf("Enter the structure data 1)int 2)char 3</a:t>
            </a:r>
            <a:r>
              <a:rPr lang="en-GB" sz="1900">
                <a:solidFill>
                  <a:srgbClr val="FF0000"/>
                </a:solidFill>
              </a:rPr>
              <a:t>)float\n");</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scanf("%d %c%f",&amp;s.x,&amp;s.ch,&amp;s.f);</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printf("x - %d ch - %c f - %f\n",s.x,s.ch,s.f);</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a:t>
            </a:r>
            <a:endParaRPr sz="1900">
              <a:solidFill>
                <a:srgbClr val="FF0000"/>
              </a:solidFill>
            </a:endParaRPr>
          </a:p>
          <a:p>
            <a:pPr indent="0" lvl="0" marL="0" rtl="0" algn="l">
              <a:lnSpc>
                <a:spcPct val="90000"/>
              </a:lnSpc>
              <a:spcBef>
                <a:spcPts val="0"/>
              </a:spcBef>
              <a:spcAft>
                <a:spcPts val="0"/>
              </a:spcAft>
              <a:buNone/>
            </a:pPr>
            <a:r>
              <a:t/>
            </a:r>
            <a:endParaRPr sz="170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19"/>
          <p:cNvSpPr txBox="1"/>
          <p:nvPr>
            <p:ph type="ctrTitle"/>
          </p:nvPr>
        </p:nvSpPr>
        <p:spPr>
          <a:xfrm>
            <a:off x="168175" y="1051125"/>
            <a:ext cx="2452800" cy="133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3300" u="sng"/>
              <a:t>Example 4:</a:t>
            </a:r>
            <a:endParaRPr b="1" sz="3300" u="sng"/>
          </a:p>
        </p:txBody>
      </p:sp>
      <p:sp>
        <p:nvSpPr>
          <p:cNvPr id="789" name="Google Shape;789;p119"/>
          <p:cNvSpPr txBox="1"/>
          <p:nvPr>
            <p:ph idx="1" type="subTitle"/>
          </p:nvPr>
        </p:nvSpPr>
        <p:spPr>
          <a:xfrm>
            <a:off x="2620975" y="252275"/>
            <a:ext cx="6096300" cy="4484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GB" sz="1900">
                <a:solidFill>
                  <a:srgbClr val="FF0000"/>
                </a:solidFill>
              </a:rPr>
              <a:t>#include&lt;stdio.h&gt;</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struct st</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int x;</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struct st v; //invalid</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char ch;</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int main()</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a:t>
            </a:r>
            <a:endParaRPr sz="1900">
              <a:solidFill>
                <a:srgbClr val="FF0000"/>
              </a:solidFill>
            </a:endParaRPr>
          </a:p>
          <a:p>
            <a:pPr indent="0" lvl="0" marL="0" rtl="0" algn="l">
              <a:lnSpc>
                <a:spcPct val="90000"/>
              </a:lnSpc>
              <a:spcBef>
                <a:spcPts val="0"/>
              </a:spcBef>
              <a:spcAft>
                <a:spcPts val="0"/>
              </a:spcAft>
              <a:buNone/>
            </a:pPr>
            <a:r>
              <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a:t>
            </a:r>
            <a:endParaRPr sz="1900">
              <a:solidFill>
                <a:srgbClr val="FF0000"/>
              </a:solidFill>
            </a:endParaRPr>
          </a:p>
          <a:p>
            <a:pPr indent="0" lvl="0" marL="0" rtl="0" algn="l">
              <a:lnSpc>
                <a:spcPct val="90000"/>
              </a:lnSpc>
              <a:spcBef>
                <a:spcPts val="0"/>
              </a:spcBef>
              <a:spcAft>
                <a:spcPts val="0"/>
              </a:spcAft>
              <a:buNone/>
            </a:pPr>
            <a:r>
              <a:t/>
            </a:r>
            <a:endParaRPr sz="1900">
              <a:solidFill>
                <a:srgbClr val="FF0000"/>
              </a:solidFill>
            </a:endParaRPr>
          </a:p>
          <a:p>
            <a:pPr indent="0" lvl="0" marL="0" rtl="0" algn="l">
              <a:lnSpc>
                <a:spcPct val="90000"/>
              </a:lnSpc>
              <a:spcBef>
                <a:spcPts val="0"/>
              </a:spcBef>
              <a:spcAft>
                <a:spcPts val="0"/>
              </a:spcAft>
              <a:buNone/>
            </a:pPr>
            <a:r>
              <a:rPr lang="en-GB" sz="1900" u="sng"/>
              <a:t>//Note :</a:t>
            </a:r>
            <a:r>
              <a:rPr lang="en-GB" sz="1900">
                <a:solidFill>
                  <a:srgbClr val="FF0000"/>
                </a:solidFill>
              </a:rPr>
              <a:t> A structure should not contain same structure</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variable as its member.</a:t>
            </a:r>
            <a:endParaRPr sz="1900">
              <a:solidFill>
                <a:srgbClr val="FF0000"/>
              </a:solidFill>
            </a:endParaRPr>
          </a:p>
          <a:p>
            <a:pPr indent="0" lvl="0" marL="0" rtl="0" algn="l">
              <a:lnSpc>
                <a:spcPct val="90000"/>
              </a:lnSpc>
              <a:spcBef>
                <a:spcPts val="0"/>
              </a:spcBef>
              <a:spcAft>
                <a:spcPts val="0"/>
              </a:spcAft>
              <a:buNone/>
            </a:pPr>
            <a:r>
              <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//A structure variable memory is unable to allocate, if the</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structure definition is incomplete.</a:t>
            </a:r>
            <a:endParaRPr sz="1900">
              <a:solidFill>
                <a:srgbClr val="FF0000"/>
              </a:solidFill>
            </a:endParaRPr>
          </a:p>
          <a:p>
            <a:pPr indent="0" lvl="0" marL="0" rtl="0" algn="l">
              <a:lnSpc>
                <a:spcPct val="90000"/>
              </a:lnSpc>
              <a:spcBef>
                <a:spcPts val="0"/>
              </a:spcBef>
              <a:spcAft>
                <a:spcPts val="0"/>
              </a:spcAft>
              <a:buNone/>
            </a:pPr>
            <a:r>
              <a:t/>
            </a:r>
            <a:endParaRPr sz="1700"/>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pic>
        <p:nvPicPr>
          <p:cNvPr id="794" name="Google Shape;794;p120"/>
          <p:cNvPicPr preferRelativeResize="0"/>
          <p:nvPr/>
        </p:nvPicPr>
        <p:blipFill>
          <a:blip r:embed="rId3">
            <a:alphaModFix/>
          </a:blip>
          <a:stretch>
            <a:fillRect/>
          </a:stretch>
        </p:blipFill>
        <p:spPr>
          <a:xfrm>
            <a:off x="2242375" y="770850"/>
            <a:ext cx="5988024" cy="3223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ctrTitle"/>
          </p:nvPr>
        </p:nvSpPr>
        <p:spPr>
          <a:xfrm>
            <a:off x="294325" y="308325"/>
            <a:ext cx="8423100" cy="454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189" name="Google Shape;189;p2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90" name="Google Shape;190;p23"/>
          <p:cNvPicPr preferRelativeResize="0"/>
          <p:nvPr/>
        </p:nvPicPr>
        <p:blipFill>
          <a:blip r:embed="rId3">
            <a:alphaModFix/>
          </a:blip>
          <a:stretch>
            <a:fillRect/>
          </a:stretch>
        </p:blipFill>
        <p:spPr>
          <a:xfrm>
            <a:off x="1100975" y="714775"/>
            <a:ext cx="7378098" cy="4022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ctrTitle"/>
          </p:nvPr>
        </p:nvSpPr>
        <p:spPr>
          <a:xfrm>
            <a:off x="2788950" y="252250"/>
            <a:ext cx="4641300" cy="756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GB" sz="3320" u="sng"/>
              <a:t>Relational Operators</a:t>
            </a:r>
            <a:endParaRPr sz="3320" u="sng"/>
          </a:p>
        </p:txBody>
      </p:sp>
      <p:sp>
        <p:nvSpPr>
          <p:cNvPr id="196" name="Google Shape;196;p24"/>
          <p:cNvSpPr txBox="1"/>
          <p:nvPr>
            <p:ph idx="1" type="subTitle"/>
          </p:nvPr>
        </p:nvSpPr>
        <p:spPr>
          <a:xfrm>
            <a:off x="168200" y="1419100"/>
            <a:ext cx="6447000" cy="33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FF0000"/>
                </a:solidFill>
                <a:highlight>
                  <a:srgbClr val="FFFFFF"/>
                </a:highlight>
                <a:latin typeface="Arial"/>
                <a:ea typeface="Arial"/>
                <a:cs typeface="Arial"/>
                <a:sym typeface="Arial"/>
              </a:rPr>
              <a:t>Relational operators in C are commonly used to check the relationship between the two variables. If the relation is true, then it will return value 1. Otherwise, it returns a value 0.</a:t>
            </a:r>
            <a:endParaRPr sz="2500">
              <a:solidFill>
                <a:srgbClr val="FF0000"/>
              </a:solidFill>
            </a:endParaRPr>
          </a:p>
        </p:txBody>
      </p:sp>
      <p:pic>
        <p:nvPicPr>
          <p:cNvPr id="197" name="Google Shape;197;p24"/>
          <p:cNvPicPr preferRelativeResize="0"/>
          <p:nvPr/>
        </p:nvPicPr>
        <p:blipFill>
          <a:blip r:embed="rId3">
            <a:alphaModFix/>
          </a:blip>
          <a:stretch>
            <a:fillRect/>
          </a:stretch>
        </p:blipFill>
        <p:spPr>
          <a:xfrm>
            <a:off x="6318025" y="1009150"/>
            <a:ext cx="2539450" cy="3829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ctrTitle"/>
          </p:nvPr>
        </p:nvSpPr>
        <p:spPr>
          <a:xfrm>
            <a:off x="2012875" y="154143"/>
            <a:ext cx="5361300" cy="672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u="sng"/>
              <a:t>Logical Operator</a:t>
            </a:r>
            <a:endParaRPr sz="3688" u="sng"/>
          </a:p>
        </p:txBody>
      </p:sp>
      <p:sp>
        <p:nvSpPr>
          <p:cNvPr id="203" name="Google Shape;203;p25"/>
          <p:cNvSpPr txBox="1"/>
          <p:nvPr>
            <p:ph idx="1" type="subTitle"/>
          </p:nvPr>
        </p:nvSpPr>
        <p:spPr>
          <a:xfrm>
            <a:off x="1345425" y="960000"/>
            <a:ext cx="6881400" cy="322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250">
                <a:solidFill>
                  <a:srgbClr val="FF0000"/>
                </a:solidFill>
                <a:highlight>
                  <a:srgbClr val="FFFFFF"/>
                </a:highlight>
                <a:latin typeface="Roboto"/>
                <a:ea typeface="Roboto"/>
                <a:cs typeface="Roboto"/>
                <a:sym typeface="Roboto"/>
              </a:rPr>
              <a:t>Logical operators are part of binary operators. These operators are specifically used when we are going to</a:t>
            </a:r>
            <a:endParaRPr sz="2250">
              <a:solidFill>
                <a:srgbClr val="FF0000"/>
              </a:solidFill>
              <a:highlight>
                <a:srgbClr val="FFFFFF"/>
              </a:highlight>
              <a:latin typeface="Roboto"/>
              <a:ea typeface="Roboto"/>
              <a:cs typeface="Roboto"/>
              <a:sym typeface="Roboto"/>
            </a:endParaRPr>
          </a:p>
          <a:p>
            <a:pPr indent="0" lvl="0" marL="0" rtl="0" algn="l">
              <a:spcBef>
                <a:spcPts val="0"/>
              </a:spcBef>
              <a:spcAft>
                <a:spcPts val="0"/>
              </a:spcAft>
              <a:buNone/>
            </a:pPr>
            <a:r>
              <a:rPr lang="en-GB" sz="2250">
                <a:solidFill>
                  <a:srgbClr val="FF0000"/>
                </a:solidFill>
                <a:highlight>
                  <a:srgbClr val="FFFFFF"/>
                </a:highlight>
                <a:latin typeface="Roboto"/>
                <a:ea typeface="Roboto"/>
                <a:cs typeface="Roboto"/>
                <a:sym typeface="Roboto"/>
              </a:rPr>
              <a:t> combine two or more operands together.</a:t>
            </a:r>
            <a:endParaRPr sz="2500">
              <a:solidFill>
                <a:srgbClr val="FF0000"/>
              </a:solidFill>
            </a:endParaRPr>
          </a:p>
        </p:txBody>
      </p:sp>
      <p:pic>
        <p:nvPicPr>
          <p:cNvPr id="204" name="Google Shape;204;p25"/>
          <p:cNvPicPr preferRelativeResize="0"/>
          <p:nvPr/>
        </p:nvPicPr>
        <p:blipFill>
          <a:blip r:embed="rId3">
            <a:alphaModFix/>
          </a:blip>
          <a:stretch>
            <a:fillRect/>
          </a:stretch>
        </p:blipFill>
        <p:spPr>
          <a:xfrm>
            <a:off x="2920637" y="2116250"/>
            <a:ext cx="3545775" cy="250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ctrTitle"/>
          </p:nvPr>
        </p:nvSpPr>
        <p:spPr>
          <a:xfrm>
            <a:off x="2111000" y="141023"/>
            <a:ext cx="5361300" cy="615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u="sng"/>
              <a:t>Conditional Operator</a:t>
            </a:r>
            <a:endParaRPr u="sng"/>
          </a:p>
        </p:txBody>
      </p:sp>
      <p:sp>
        <p:nvSpPr>
          <p:cNvPr id="210" name="Google Shape;210;p26"/>
          <p:cNvSpPr txBox="1"/>
          <p:nvPr>
            <p:ph idx="1" type="subTitle"/>
          </p:nvPr>
        </p:nvSpPr>
        <p:spPr>
          <a:xfrm>
            <a:off x="1415525" y="952975"/>
            <a:ext cx="7203600" cy="3279600"/>
          </a:xfrm>
          <a:prstGeom prst="rect">
            <a:avLst/>
          </a:prstGeom>
        </p:spPr>
        <p:txBody>
          <a:bodyPr anchorCtr="0" anchor="t" bIns="91425" lIns="91425" spcFirstLastPara="1" rIns="91425" wrap="square" tIns="91425">
            <a:normAutofit/>
          </a:bodyPr>
          <a:lstStyle/>
          <a:p>
            <a:pPr indent="-368300" lvl="0" marL="457200" rtl="0" algn="ctr">
              <a:spcBef>
                <a:spcPts val="0"/>
              </a:spcBef>
              <a:spcAft>
                <a:spcPts val="0"/>
              </a:spcAft>
              <a:buClr>
                <a:srgbClr val="FF0000"/>
              </a:buClr>
              <a:buSzPts val="2200"/>
              <a:buChar char="❖"/>
            </a:pPr>
            <a:r>
              <a:rPr lang="en-GB" sz="2200">
                <a:solidFill>
                  <a:srgbClr val="FF0000"/>
                </a:solidFill>
              </a:rPr>
              <a:t>Conditional operator (?:) takes three operands,</a:t>
            </a:r>
            <a:endParaRPr sz="2200">
              <a:solidFill>
                <a:srgbClr val="FF0000"/>
              </a:solidFill>
            </a:endParaRPr>
          </a:p>
          <a:p>
            <a:pPr indent="0" lvl="0" marL="0" rtl="0" algn="l">
              <a:spcBef>
                <a:spcPts val="0"/>
              </a:spcBef>
              <a:spcAft>
                <a:spcPts val="0"/>
              </a:spcAft>
              <a:buNone/>
            </a:pPr>
            <a:r>
              <a:rPr lang="en-GB" sz="2200">
                <a:solidFill>
                  <a:srgbClr val="FF0000"/>
                </a:solidFill>
              </a:rPr>
              <a:t>               thus a ternary operator.</a:t>
            </a:r>
            <a:endParaRPr sz="2200">
              <a:solidFill>
                <a:srgbClr val="FF0000"/>
              </a:solidFill>
            </a:endParaRPr>
          </a:p>
          <a:p>
            <a:pPr indent="0" lvl="0" marL="0" rtl="0" algn="ctr">
              <a:spcBef>
                <a:spcPts val="0"/>
              </a:spcBef>
              <a:spcAft>
                <a:spcPts val="0"/>
              </a:spcAft>
              <a:buNone/>
            </a:pPr>
            <a:r>
              <a:t/>
            </a:r>
            <a:endParaRPr sz="2200">
              <a:solidFill>
                <a:srgbClr val="FF0000"/>
              </a:solidFill>
            </a:endParaRPr>
          </a:p>
          <a:p>
            <a:pPr indent="0" lvl="0" marL="0" rtl="0" algn="ctr">
              <a:spcBef>
                <a:spcPts val="0"/>
              </a:spcBef>
              <a:spcAft>
                <a:spcPts val="0"/>
              </a:spcAft>
              <a:buNone/>
            </a:pPr>
            <a:r>
              <a:rPr b="1" lang="en-GB" sz="2200">
                <a:solidFill>
                  <a:srgbClr val="FF0000"/>
                </a:solidFill>
              </a:rPr>
              <a:t>Expression1 ? Expression2 : Expression 3;</a:t>
            </a:r>
            <a:endParaRPr b="1" sz="2200">
              <a:solidFill>
                <a:srgbClr val="FF0000"/>
              </a:solidFill>
            </a:endParaRPr>
          </a:p>
          <a:p>
            <a:pPr indent="0" lvl="0" marL="0" rtl="0" algn="l">
              <a:spcBef>
                <a:spcPts val="0"/>
              </a:spcBef>
              <a:spcAft>
                <a:spcPts val="0"/>
              </a:spcAft>
              <a:buNone/>
            </a:pPr>
            <a:r>
              <a:rPr b="1" lang="en-GB" sz="2200">
                <a:solidFill>
                  <a:srgbClr val="FF0000"/>
                </a:solidFill>
              </a:rPr>
              <a:t>  </a:t>
            </a:r>
            <a:endParaRPr b="1" sz="2200">
              <a:solidFill>
                <a:srgbClr val="FF0000"/>
              </a:solidFill>
            </a:endParaRPr>
          </a:p>
          <a:p>
            <a:pPr indent="0" lvl="0" marL="0" rtl="0" algn="l">
              <a:spcBef>
                <a:spcPts val="0"/>
              </a:spcBef>
              <a:spcAft>
                <a:spcPts val="0"/>
              </a:spcAft>
              <a:buNone/>
            </a:pPr>
            <a:r>
              <a:rPr lang="en-GB" sz="2200">
                <a:solidFill>
                  <a:srgbClr val="FF0000"/>
                </a:solidFill>
              </a:rPr>
              <a:t>              If expression 1 is true they, print expression 2 and</a:t>
            </a:r>
            <a:endParaRPr sz="2200">
              <a:solidFill>
                <a:srgbClr val="FF0000"/>
              </a:solidFill>
            </a:endParaRPr>
          </a:p>
          <a:p>
            <a:pPr indent="0" lvl="0" marL="0" rtl="0" algn="l">
              <a:spcBef>
                <a:spcPts val="0"/>
              </a:spcBef>
              <a:spcAft>
                <a:spcPts val="0"/>
              </a:spcAft>
              <a:buNone/>
            </a:pPr>
            <a:r>
              <a:rPr lang="en-GB" sz="2200">
                <a:solidFill>
                  <a:srgbClr val="FF0000"/>
                </a:solidFill>
              </a:rPr>
              <a:t>              expression1 is false then print expression 3.                             </a:t>
            </a:r>
            <a:endParaRPr sz="2200">
              <a:solidFill>
                <a:srgbClr val="FF0000"/>
              </a:solidFill>
            </a:endParaRPr>
          </a:p>
          <a:p>
            <a:pPr indent="0" lvl="0" marL="0" rtl="0" algn="ctr">
              <a:spcBef>
                <a:spcPts val="0"/>
              </a:spcBef>
              <a:spcAft>
                <a:spcPts val="0"/>
              </a:spcAft>
              <a:buNone/>
            </a:pPr>
            <a:r>
              <a:t/>
            </a:r>
            <a:endParaRPr sz="2200">
              <a:solidFill>
                <a:srgbClr val="FF0000"/>
              </a:solidFill>
            </a:endParaRPr>
          </a:p>
          <a:p>
            <a:pPr indent="0" lvl="0" marL="0" rtl="0" algn="l">
              <a:spcBef>
                <a:spcPts val="0"/>
              </a:spcBef>
              <a:spcAft>
                <a:spcPts val="0"/>
              </a:spcAft>
              <a:buNone/>
            </a:pPr>
            <a:r>
              <a:t/>
            </a:r>
            <a:endParaRPr sz="22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ctrTitle"/>
          </p:nvPr>
        </p:nvSpPr>
        <p:spPr>
          <a:xfrm>
            <a:off x="2901100" y="169050"/>
            <a:ext cx="4765200" cy="783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300" u="sng"/>
              <a:t>Bitwise operator</a:t>
            </a:r>
            <a:endParaRPr b="1" sz="3300" u="sng"/>
          </a:p>
        </p:txBody>
      </p:sp>
      <p:sp>
        <p:nvSpPr>
          <p:cNvPr id="216" name="Google Shape;216;p27"/>
          <p:cNvSpPr txBox="1"/>
          <p:nvPr>
            <p:ph idx="1" type="subTitle"/>
          </p:nvPr>
        </p:nvSpPr>
        <p:spPr>
          <a:xfrm>
            <a:off x="896950" y="840900"/>
            <a:ext cx="7764300" cy="4078500"/>
          </a:xfrm>
          <a:prstGeom prst="rect">
            <a:avLst/>
          </a:prstGeom>
        </p:spPr>
        <p:txBody>
          <a:bodyPr anchorCtr="0" anchor="t" bIns="91425" lIns="91425" spcFirstLastPara="1" rIns="91425" wrap="square" tIns="91425">
            <a:normAutofit fontScale="62500" lnSpcReduction="20000"/>
          </a:bodyPr>
          <a:lstStyle/>
          <a:p>
            <a:pPr indent="-367506" lvl="0" marL="457200" rtl="0" algn="l">
              <a:spcBef>
                <a:spcPts val="0"/>
              </a:spcBef>
              <a:spcAft>
                <a:spcPts val="0"/>
              </a:spcAft>
              <a:buClr>
                <a:srgbClr val="FF0000"/>
              </a:buClr>
              <a:buSzPct val="100000"/>
              <a:buFont typeface="Arial"/>
              <a:buChar char="❖"/>
            </a:pPr>
            <a:r>
              <a:rPr lang="en-GB" sz="3500">
                <a:solidFill>
                  <a:srgbClr val="FF0000"/>
                </a:solidFill>
                <a:highlight>
                  <a:srgbClr val="FFFFFF"/>
                </a:highlight>
                <a:latin typeface="Arial"/>
                <a:ea typeface="Arial"/>
                <a:cs typeface="Arial"/>
                <a:sym typeface="Arial"/>
              </a:rPr>
              <a:t>Bitwise Operators are used for operations on Individual bits (Note that it is bits not Bytes. One Byte contains 8 bits).</a:t>
            </a:r>
            <a:endParaRPr sz="3500">
              <a:solidFill>
                <a:srgbClr val="FF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2200">
              <a:solidFill>
                <a:srgbClr val="FF0000"/>
              </a:solidFill>
              <a:highlight>
                <a:srgbClr val="FFFFFF"/>
              </a:highlight>
              <a:latin typeface="Arial"/>
              <a:ea typeface="Arial"/>
              <a:cs typeface="Arial"/>
              <a:sym typeface="Arial"/>
            </a:endParaRPr>
          </a:p>
          <a:p>
            <a:pPr indent="0" lvl="0" marL="0" rtl="0" algn="l">
              <a:spcBef>
                <a:spcPts val="0"/>
              </a:spcBef>
              <a:spcAft>
                <a:spcPts val="0"/>
              </a:spcAft>
              <a:buNone/>
            </a:pPr>
            <a:r>
              <a:rPr lang="en-GB" sz="2200">
                <a:solidFill>
                  <a:srgbClr val="FF0000"/>
                </a:solidFill>
                <a:highlight>
                  <a:srgbClr val="FFFFFF"/>
                </a:highlight>
                <a:latin typeface="Arial"/>
                <a:ea typeface="Arial"/>
                <a:cs typeface="Arial"/>
                <a:sym typeface="Arial"/>
              </a:rPr>
              <a:t>       </a:t>
            </a:r>
            <a:r>
              <a:rPr lang="en-GB" sz="2200">
                <a:solidFill>
                  <a:srgbClr val="FF0000"/>
                </a:solidFill>
                <a:highlight>
                  <a:srgbClr val="FFFFFF"/>
                </a:highlight>
                <a:latin typeface="Arial"/>
                <a:ea typeface="Arial"/>
                <a:cs typeface="Arial"/>
                <a:sym typeface="Arial"/>
              </a:rPr>
              <a:t>                                 </a:t>
            </a:r>
            <a:r>
              <a:rPr lang="en-GB" sz="2360">
                <a:solidFill>
                  <a:srgbClr val="FF0000"/>
                </a:solidFill>
                <a:highlight>
                  <a:srgbClr val="FFFFFF"/>
                </a:highlight>
                <a:latin typeface="Arial"/>
                <a:ea typeface="Arial"/>
                <a:cs typeface="Arial"/>
                <a:sym typeface="Arial"/>
              </a:rPr>
              <a:t> </a:t>
            </a:r>
            <a:r>
              <a:rPr lang="en-GB" sz="3063">
                <a:solidFill>
                  <a:srgbClr val="FF0000"/>
                </a:solidFill>
                <a:highlight>
                  <a:srgbClr val="FFFFFF"/>
                </a:highlight>
                <a:latin typeface="Arial"/>
                <a:ea typeface="Arial"/>
                <a:cs typeface="Arial"/>
                <a:sym typeface="Arial"/>
              </a:rPr>
              <a:t>&amp; : bitwise AND</a:t>
            </a:r>
            <a:endParaRPr sz="3063">
              <a:solidFill>
                <a:srgbClr val="FF0000"/>
              </a:solidFill>
              <a:highlight>
                <a:srgbClr val="FFFFFF"/>
              </a:highlight>
              <a:latin typeface="Arial"/>
              <a:ea typeface="Arial"/>
              <a:cs typeface="Arial"/>
              <a:sym typeface="Arial"/>
            </a:endParaRPr>
          </a:p>
          <a:p>
            <a:pPr indent="0" lvl="0" marL="0" rtl="0" algn="l">
              <a:spcBef>
                <a:spcPts val="0"/>
              </a:spcBef>
              <a:spcAft>
                <a:spcPts val="0"/>
              </a:spcAft>
              <a:buNone/>
            </a:pPr>
            <a:r>
              <a:rPr lang="en-GB" sz="3063">
                <a:solidFill>
                  <a:srgbClr val="FF0000"/>
                </a:solidFill>
                <a:highlight>
                  <a:srgbClr val="FFFFFF"/>
                </a:highlight>
                <a:latin typeface="Arial"/>
                <a:ea typeface="Arial"/>
                <a:cs typeface="Arial"/>
                <a:sym typeface="Arial"/>
              </a:rPr>
              <a:t>                    </a:t>
            </a:r>
            <a:endParaRPr sz="3063">
              <a:solidFill>
                <a:srgbClr val="FF0000"/>
              </a:solidFill>
              <a:highlight>
                <a:srgbClr val="FFFFFF"/>
              </a:highlight>
              <a:latin typeface="Arial"/>
              <a:ea typeface="Arial"/>
              <a:cs typeface="Arial"/>
              <a:sym typeface="Arial"/>
            </a:endParaRPr>
          </a:p>
          <a:p>
            <a:pPr indent="0" lvl="0" marL="0" rtl="0" algn="l">
              <a:spcBef>
                <a:spcPts val="0"/>
              </a:spcBef>
              <a:spcAft>
                <a:spcPts val="0"/>
              </a:spcAft>
              <a:buNone/>
            </a:pPr>
            <a:r>
              <a:rPr lang="en-GB" sz="3063">
                <a:solidFill>
                  <a:srgbClr val="FF0000"/>
                </a:solidFill>
                <a:highlight>
                  <a:srgbClr val="FFFFFF"/>
                </a:highlight>
                <a:latin typeface="Arial"/>
                <a:ea typeface="Arial"/>
                <a:cs typeface="Arial"/>
                <a:sym typeface="Arial"/>
              </a:rPr>
              <a:t>                             | : bitwise OR</a:t>
            </a:r>
            <a:endParaRPr sz="3063">
              <a:solidFill>
                <a:srgbClr val="FF0000"/>
              </a:solidFill>
              <a:highlight>
                <a:srgbClr val="FFFFFF"/>
              </a:highlight>
              <a:latin typeface="Arial"/>
              <a:ea typeface="Arial"/>
              <a:cs typeface="Arial"/>
              <a:sym typeface="Arial"/>
            </a:endParaRPr>
          </a:p>
          <a:p>
            <a:pPr indent="0" lvl="0" marL="0" rtl="0" algn="l">
              <a:spcBef>
                <a:spcPts val="0"/>
              </a:spcBef>
              <a:spcAft>
                <a:spcPts val="0"/>
              </a:spcAft>
              <a:buNone/>
            </a:pPr>
            <a:r>
              <a:rPr lang="en-GB" sz="3063">
                <a:solidFill>
                  <a:srgbClr val="FF0000"/>
                </a:solidFill>
                <a:highlight>
                  <a:srgbClr val="FFFFFF"/>
                </a:highlight>
                <a:latin typeface="Arial"/>
                <a:ea typeface="Arial"/>
                <a:cs typeface="Arial"/>
                <a:sym typeface="Arial"/>
              </a:rPr>
              <a:t>        </a:t>
            </a:r>
            <a:endParaRPr sz="3063">
              <a:solidFill>
                <a:srgbClr val="FF0000"/>
              </a:solidFill>
              <a:highlight>
                <a:srgbClr val="FFFFFF"/>
              </a:highlight>
              <a:latin typeface="Arial"/>
              <a:ea typeface="Arial"/>
              <a:cs typeface="Arial"/>
              <a:sym typeface="Arial"/>
            </a:endParaRPr>
          </a:p>
          <a:p>
            <a:pPr indent="0" lvl="0" marL="0" rtl="0" algn="l">
              <a:spcBef>
                <a:spcPts val="0"/>
              </a:spcBef>
              <a:spcAft>
                <a:spcPts val="0"/>
              </a:spcAft>
              <a:buNone/>
            </a:pPr>
            <a:r>
              <a:rPr lang="en-GB" sz="3063">
                <a:solidFill>
                  <a:srgbClr val="FF0000"/>
                </a:solidFill>
                <a:highlight>
                  <a:srgbClr val="FFFFFF"/>
                </a:highlight>
                <a:latin typeface="Arial"/>
                <a:ea typeface="Arial"/>
                <a:cs typeface="Arial"/>
                <a:sym typeface="Arial"/>
              </a:rPr>
              <a:t>                            ^ : bitwise XOR</a:t>
            </a:r>
            <a:endParaRPr sz="3063">
              <a:solidFill>
                <a:srgbClr val="FF0000"/>
              </a:solidFill>
              <a:highlight>
                <a:srgbClr val="FFFFFF"/>
              </a:highlight>
              <a:latin typeface="Arial"/>
              <a:ea typeface="Arial"/>
              <a:cs typeface="Arial"/>
              <a:sym typeface="Arial"/>
            </a:endParaRPr>
          </a:p>
          <a:p>
            <a:pPr indent="0" lvl="0" marL="0" rtl="0" algn="l">
              <a:spcBef>
                <a:spcPts val="0"/>
              </a:spcBef>
              <a:spcAft>
                <a:spcPts val="0"/>
              </a:spcAft>
              <a:buNone/>
            </a:pPr>
            <a:r>
              <a:rPr lang="en-GB" sz="3063">
                <a:solidFill>
                  <a:srgbClr val="FF0000"/>
                </a:solidFill>
                <a:highlight>
                  <a:srgbClr val="FFFFFF"/>
                </a:highlight>
                <a:latin typeface="Arial"/>
                <a:ea typeface="Arial"/>
                <a:cs typeface="Arial"/>
                <a:sym typeface="Arial"/>
              </a:rPr>
              <a:t>  </a:t>
            </a:r>
            <a:endParaRPr sz="3063">
              <a:solidFill>
                <a:srgbClr val="FF0000"/>
              </a:solidFill>
              <a:highlight>
                <a:srgbClr val="FFFFFF"/>
              </a:highlight>
              <a:latin typeface="Arial"/>
              <a:ea typeface="Arial"/>
              <a:cs typeface="Arial"/>
              <a:sym typeface="Arial"/>
            </a:endParaRPr>
          </a:p>
          <a:p>
            <a:pPr indent="0" lvl="0" marL="0" rtl="0" algn="l">
              <a:spcBef>
                <a:spcPts val="0"/>
              </a:spcBef>
              <a:spcAft>
                <a:spcPts val="0"/>
              </a:spcAft>
              <a:buNone/>
            </a:pPr>
            <a:r>
              <a:rPr lang="en-GB" sz="3063">
                <a:solidFill>
                  <a:srgbClr val="FF0000"/>
                </a:solidFill>
                <a:highlight>
                  <a:srgbClr val="FFFFFF"/>
                </a:highlight>
                <a:latin typeface="Arial"/>
                <a:ea typeface="Arial"/>
                <a:cs typeface="Arial"/>
                <a:sym typeface="Arial"/>
              </a:rPr>
              <a:t>                            ~ : bitwise NOT</a:t>
            </a:r>
            <a:endParaRPr sz="3063">
              <a:solidFill>
                <a:srgbClr val="FF0000"/>
              </a:solidFill>
              <a:highlight>
                <a:srgbClr val="FFFFFF"/>
              </a:highlight>
              <a:latin typeface="Arial"/>
              <a:ea typeface="Arial"/>
              <a:cs typeface="Arial"/>
              <a:sym typeface="Arial"/>
            </a:endParaRPr>
          </a:p>
          <a:p>
            <a:pPr indent="0" lvl="0" marL="0" rtl="0" algn="l">
              <a:spcBef>
                <a:spcPts val="0"/>
              </a:spcBef>
              <a:spcAft>
                <a:spcPts val="0"/>
              </a:spcAft>
              <a:buNone/>
            </a:pPr>
            <a:r>
              <a:rPr lang="en-GB" sz="3063">
                <a:solidFill>
                  <a:srgbClr val="FF0000"/>
                </a:solidFill>
                <a:highlight>
                  <a:srgbClr val="FFFFFF"/>
                </a:highlight>
                <a:latin typeface="Arial"/>
                <a:ea typeface="Arial"/>
                <a:cs typeface="Arial"/>
                <a:sym typeface="Arial"/>
              </a:rPr>
              <a:t>  </a:t>
            </a:r>
            <a:endParaRPr sz="3063">
              <a:solidFill>
                <a:srgbClr val="FF0000"/>
              </a:solidFill>
              <a:highlight>
                <a:srgbClr val="FFFFFF"/>
              </a:highlight>
              <a:latin typeface="Arial"/>
              <a:ea typeface="Arial"/>
              <a:cs typeface="Arial"/>
              <a:sym typeface="Arial"/>
            </a:endParaRPr>
          </a:p>
          <a:p>
            <a:pPr indent="0" lvl="0" marL="0" rtl="0" algn="l">
              <a:spcBef>
                <a:spcPts val="0"/>
              </a:spcBef>
              <a:spcAft>
                <a:spcPts val="0"/>
              </a:spcAft>
              <a:buNone/>
            </a:pPr>
            <a:r>
              <a:rPr lang="en-GB" sz="3063">
                <a:solidFill>
                  <a:srgbClr val="FF0000"/>
                </a:solidFill>
                <a:highlight>
                  <a:srgbClr val="FFFFFF"/>
                </a:highlight>
                <a:latin typeface="Arial"/>
                <a:ea typeface="Arial"/>
                <a:cs typeface="Arial"/>
                <a:sym typeface="Arial"/>
              </a:rPr>
              <a:t>                           &gt;&gt; : shift right</a:t>
            </a:r>
            <a:endParaRPr sz="3063">
              <a:solidFill>
                <a:srgbClr val="FF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3063">
              <a:solidFill>
                <a:srgbClr val="FF0000"/>
              </a:solidFill>
              <a:highlight>
                <a:srgbClr val="FFFFFF"/>
              </a:highlight>
              <a:latin typeface="Arial"/>
              <a:ea typeface="Arial"/>
              <a:cs typeface="Arial"/>
              <a:sym typeface="Arial"/>
            </a:endParaRPr>
          </a:p>
          <a:p>
            <a:pPr indent="0" lvl="0" marL="0" rtl="0" algn="l">
              <a:spcBef>
                <a:spcPts val="0"/>
              </a:spcBef>
              <a:spcAft>
                <a:spcPts val="0"/>
              </a:spcAft>
              <a:buNone/>
            </a:pPr>
            <a:r>
              <a:rPr lang="en-GB" sz="3063">
                <a:solidFill>
                  <a:srgbClr val="FF0000"/>
                </a:solidFill>
                <a:highlight>
                  <a:srgbClr val="FFFFFF"/>
                </a:highlight>
                <a:latin typeface="Arial"/>
                <a:ea typeface="Arial"/>
                <a:cs typeface="Arial"/>
                <a:sym typeface="Arial"/>
              </a:rPr>
              <a:t>                          &lt;&lt; : shift left</a:t>
            </a:r>
            <a:endParaRPr sz="3063">
              <a:solidFill>
                <a:srgbClr val="FF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3063">
              <a:solidFill>
                <a:srgbClr val="FF0000"/>
              </a:solidFill>
              <a:highlight>
                <a:srgbClr val="FFFFFF"/>
              </a:highlight>
              <a:latin typeface="Arial"/>
              <a:ea typeface="Arial"/>
              <a:cs typeface="Arial"/>
              <a:sym typeface="Arial"/>
            </a:endParaRPr>
          </a:p>
        </p:txBody>
      </p:sp>
      <p:pic>
        <p:nvPicPr>
          <p:cNvPr id="217" name="Google Shape;217;p27"/>
          <p:cNvPicPr preferRelativeResize="0"/>
          <p:nvPr/>
        </p:nvPicPr>
        <p:blipFill>
          <a:blip r:embed="rId3">
            <a:alphaModFix/>
          </a:blip>
          <a:stretch>
            <a:fillRect/>
          </a:stretch>
        </p:blipFill>
        <p:spPr>
          <a:xfrm>
            <a:off x="5143525" y="1471575"/>
            <a:ext cx="3349575" cy="3281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ctrTitle"/>
          </p:nvPr>
        </p:nvSpPr>
        <p:spPr>
          <a:xfrm>
            <a:off x="2515100" y="196200"/>
            <a:ext cx="5361300" cy="74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n-GB" sz="3320" u="sng"/>
              <a:t>Comma(,) operator</a:t>
            </a:r>
            <a:endParaRPr b="1" sz="3320" u="sng"/>
          </a:p>
        </p:txBody>
      </p:sp>
      <p:sp>
        <p:nvSpPr>
          <p:cNvPr id="223" name="Google Shape;223;p28"/>
          <p:cNvSpPr txBox="1"/>
          <p:nvPr>
            <p:ph idx="1" type="subTitle"/>
          </p:nvPr>
        </p:nvSpPr>
        <p:spPr>
          <a:xfrm>
            <a:off x="925000" y="938950"/>
            <a:ext cx="7581900" cy="34056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FF0000"/>
              </a:buClr>
              <a:buSzPts val="2200"/>
              <a:buFont typeface="Arial"/>
              <a:buChar char="❖"/>
            </a:pPr>
            <a:r>
              <a:rPr lang="en-GB" sz="2200">
                <a:solidFill>
                  <a:srgbClr val="FF0000"/>
                </a:solidFill>
                <a:highlight>
                  <a:srgbClr val="FFFFFF"/>
                </a:highlight>
                <a:latin typeface="Arial"/>
                <a:ea typeface="Arial"/>
                <a:cs typeface="Arial"/>
                <a:sym typeface="Arial"/>
              </a:rPr>
              <a:t>The Comma operator Separates the Expressions.</a:t>
            </a:r>
            <a:endParaRPr sz="2200">
              <a:solidFill>
                <a:srgbClr val="FF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2200">
              <a:solidFill>
                <a:srgbClr val="FF0000"/>
              </a:solidFill>
              <a:highlight>
                <a:srgbClr val="FFFFFF"/>
              </a:highlight>
              <a:latin typeface="Arial"/>
              <a:ea typeface="Arial"/>
              <a:cs typeface="Arial"/>
              <a:sym typeface="Arial"/>
            </a:endParaRPr>
          </a:p>
          <a:p>
            <a:pPr indent="-368300" lvl="0" marL="457200" rtl="0" algn="l">
              <a:spcBef>
                <a:spcPts val="0"/>
              </a:spcBef>
              <a:spcAft>
                <a:spcPts val="0"/>
              </a:spcAft>
              <a:buClr>
                <a:srgbClr val="FF0000"/>
              </a:buClr>
              <a:buSzPts val="2200"/>
              <a:buFont typeface="Arial"/>
              <a:buChar char="❖"/>
            </a:pPr>
            <a:r>
              <a:rPr lang="en-GB" sz="2200">
                <a:solidFill>
                  <a:srgbClr val="FF0000"/>
                </a:solidFill>
                <a:highlight>
                  <a:srgbClr val="FFFFFF"/>
                </a:highlight>
                <a:latin typeface="Roboto"/>
                <a:ea typeface="Roboto"/>
                <a:cs typeface="Roboto"/>
                <a:sym typeface="Roboto"/>
              </a:rPr>
              <a:t>it, evaluates the operands present after this, and then returns the result/value accordingly.</a:t>
            </a:r>
            <a:endParaRPr sz="2200">
              <a:solidFill>
                <a:srgbClr val="FF0000"/>
              </a:solidFill>
              <a:highlight>
                <a:srgbClr val="FFFFFF"/>
              </a:highlight>
              <a:latin typeface="Roboto"/>
              <a:ea typeface="Roboto"/>
              <a:cs typeface="Roboto"/>
              <a:sym typeface="Roboto"/>
            </a:endParaRPr>
          </a:p>
          <a:p>
            <a:pPr indent="0" lvl="0" marL="457200" rtl="0" algn="l">
              <a:spcBef>
                <a:spcPts val="0"/>
              </a:spcBef>
              <a:spcAft>
                <a:spcPts val="0"/>
              </a:spcAft>
              <a:buNone/>
            </a:pPr>
            <a:r>
              <a:rPr lang="en-GB" sz="2200">
                <a:solidFill>
                  <a:srgbClr val="FF0000"/>
                </a:solidFill>
                <a:highlight>
                  <a:srgbClr val="FFFFFF"/>
                </a:highlight>
                <a:latin typeface="Roboto"/>
                <a:ea typeface="Roboto"/>
                <a:cs typeface="Roboto"/>
                <a:sym typeface="Roboto"/>
              </a:rPr>
              <a:t>    </a:t>
            </a:r>
            <a:endParaRPr sz="2200">
              <a:solidFill>
                <a:srgbClr val="FF0000"/>
              </a:solidFill>
              <a:highlight>
                <a:srgbClr val="FFFFFF"/>
              </a:highlight>
              <a:latin typeface="Roboto"/>
              <a:ea typeface="Roboto"/>
              <a:cs typeface="Roboto"/>
              <a:sym typeface="Roboto"/>
            </a:endParaRPr>
          </a:p>
          <a:p>
            <a:pPr indent="0" lvl="0" marL="457200" rtl="0" algn="l">
              <a:spcBef>
                <a:spcPts val="0"/>
              </a:spcBef>
              <a:spcAft>
                <a:spcPts val="0"/>
              </a:spcAft>
              <a:buNone/>
            </a:pPr>
            <a:r>
              <a:rPr lang="en-GB" sz="2200">
                <a:solidFill>
                  <a:srgbClr val="FF0000"/>
                </a:solidFill>
                <a:highlight>
                  <a:srgbClr val="FFFFFF"/>
                </a:highlight>
                <a:latin typeface="Roboto"/>
                <a:ea typeface="Roboto"/>
                <a:cs typeface="Roboto"/>
                <a:sym typeface="Roboto"/>
              </a:rPr>
              <a:t>  </a:t>
            </a:r>
            <a:r>
              <a:rPr lang="en-GB" sz="2200" u="sng">
                <a:solidFill>
                  <a:srgbClr val="FF0000"/>
                </a:solidFill>
                <a:highlight>
                  <a:srgbClr val="FFFFFF"/>
                </a:highlight>
                <a:latin typeface="Roboto"/>
                <a:ea typeface="Roboto"/>
                <a:cs typeface="Roboto"/>
                <a:sym typeface="Roboto"/>
              </a:rPr>
              <a:t>Eg:</a:t>
            </a:r>
            <a:endParaRPr sz="2200" u="sng">
              <a:solidFill>
                <a:srgbClr val="FF0000"/>
              </a:solidFill>
              <a:highlight>
                <a:srgbClr val="FFFFFF"/>
              </a:highlight>
              <a:latin typeface="Roboto"/>
              <a:ea typeface="Roboto"/>
              <a:cs typeface="Roboto"/>
              <a:sym typeface="Roboto"/>
            </a:endParaRPr>
          </a:p>
          <a:p>
            <a:pPr indent="0" lvl="0" marL="457200" rtl="0" algn="l">
              <a:spcBef>
                <a:spcPts val="0"/>
              </a:spcBef>
              <a:spcAft>
                <a:spcPts val="0"/>
              </a:spcAft>
              <a:buNone/>
            </a:pPr>
            <a:r>
              <a:rPr lang="en-GB" sz="2200">
                <a:solidFill>
                  <a:srgbClr val="FF0000"/>
                </a:solidFill>
                <a:highlight>
                  <a:srgbClr val="FFFFFF"/>
                </a:highlight>
                <a:latin typeface="Roboto"/>
                <a:ea typeface="Roboto"/>
                <a:cs typeface="Roboto"/>
                <a:sym typeface="Roboto"/>
              </a:rPr>
              <a:t>       i</a:t>
            </a:r>
            <a:r>
              <a:rPr lang="en-GB" sz="2200">
                <a:solidFill>
                  <a:srgbClr val="FF0000"/>
                </a:solidFill>
                <a:highlight>
                  <a:srgbClr val="FFFFFF"/>
                </a:highlight>
                <a:latin typeface="Roboto"/>
                <a:ea typeface="Roboto"/>
                <a:cs typeface="Roboto"/>
                <a:sym typeface="Roboto"/>
              </a:rPr>
              <a:t>nt x,y,z;</a:t>
            </a:r>
            <a:r>
              <a:rPr lang="en-GB" sz="2200">
                <a:solidFill>
                  <a:srgbClr val="FF0000"/>
                </a:solidFill>
                <a:highlight>
                  <a:srgbClr val="FFFFFF"/>
                </a:highlight>
                <a:latin typeface="Roboto"/>
                <a:ea typeface="Roboto"/>
                <a:cs typeface="Roboto"/>
                <a:sym typeface="Roboto"/>
              </a:rPr>
              <a:t>   </a:t>
            </a:r>
            <a:endParaRPr sz="2200">
              <a:solidFill>
                <a:srgbClr val="FF0000"/>
              </a:solidFill>
              <a:highlight>
                <a:srgbClr val="FFFFFF"/>
              </a:highlight>
              <a:latin typeface="Roboto"/>
              <a:ea typeface="Roboto"/>
              <a:cs typeface="Roboto"/>
              <a:sym typeface="Roboto"/>
            </a:endParaRPr>
          </a:p>
          <a:p>
            <a:pPr indent="0" lvl="0" marL="457200" rtl="0" algn="l">
              <a:spcBef>
                <a:spcPts val="0"/>
              </a:spcBef>
              <a:spcAft>
                <a:spcPts val="0"/>
              </a:spcAft>
              <a:buNone/>
            </a:pPr>
            <a:r>
              <a:rPr lang="en-GB" sz="2200">
                <a:solidFill>
                  <a:srgbClr val="FF0000"/>
                </a:solidFill>
                <a:highlight>
                  <a:srgbClr val="FFFFFF"/>
                </a:highlight>
                <a:latin typeface="Roboto"/>
                <a:ea typeface="Roboto"/>
                <a:cs typeface="Roboto"/>
                <a:sym typeface="Roboto"/>
              </a:rPr>
              <a:t>     </a:t>
            </a:r>
            <a:endParaRPr sz="2200">
              <a:solidFill>
                <a:srgbClr val="FF0000"/>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ctrTitle"/>
          </p:nvPr>
        </p:nvSpPr>
        <p:spPr>
          <a:xfrm>
            <a:off x="2769825" y="224250"/>
            <a:ext cx="5361300" cy="588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GB" sz="3688" u="sng"/>
              <a:t>Sizeof operator</a:t>
            </a:r>
            <a:endParaRPr b="1" u="sng"/>
          </a:p>
        </p:txBody>
      </p:sp>
      <p:sp>
        <p:nvSpPr>
          <p:cNvPr id="229" name="Google Shape;229;p29"/>
          <p:cNvSpPr txBox="1"/>
          <p:nvPr>
            <p:ph idx="1" type="subTitle"/>
          </p:nvPr>
        </p:nvSpPr>
        <p:spPr>
          <a:xfrm>
            <a:off x="826875" y="953025"/>
            <a:ext cx="7708500" cy="33915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FF0000"/>
              </a:buClr>
              <a:buSzPts val="2200"/>
              <a:buFont typeface="Roboto"/>
              <a:buChar char="❖"/>
            </a:pPr>
            <a:r>
              <a:rPr lang="en-GB" sz="2200">
                <a:solidFill>
                  <a:srgbClr val="FF0000"/>
                </a:solidFill>
                <a:highlight>
                  <a:srgbClr val="FFFFFF"/>
                </a:highlight>
                <a:latin typeface="Roboto"/>
                <a:ea typeface="Roboto"/>
                <a:cs typeface="Roboto"/>
                <a:sym typeface="Roboto"/>
              </a:rPr>
              <a:t>The sizeof operator returns the size of the operand. That means, from the return value of Sizeof operator, we can clearly say how many bytes allocated to hold the particular operand in the computer memory.</a:t>
            </a:r>
            <a:endParaRPr sz="2200">
              <a:solidFill>
                <a:srgbClr val="FF0000"/>
              </a:solidFill>
              <a:highlight>
                <a:srgbClr val="FFFFFF"/>
              </a:highlight>
              <a:latin typeface="Roboto"/>
              <a:ea typeface="Roboto"/>
              <a:cs typeface="Roboto"/>
              <a:sym typeface="Roboto"/>
            </a:endParaRPr>
          </a:p>
          <a:p>
            <a:pPr indent="0" lvl="0" marL="457200" rtl="0" algn="l">
              <a:spcBef>
                <a:spcPts val="0"/>
              </a:spcBef>
              <a:spcAft>
                <a:spcPts val="0"/>
              </a:spcAft>
              <a:buNone/>
            </a:pPr>
            <a:r>
              <a:rPr lang="en-GB" sz="2200">
                <a:solidFill>
                  <a:srgbClr val="FF0000"/>
                </a:solidFill>
                <a:highlight>
                  <a:srgbClr val="FFFFFF"/>
                </a:highlight>
                <a:latin typeface="Roboto"/>
                <a:ea typeface="Roboto"/>
                <a:cs typeface="Roboto"/>
                <a:sym typeface="Roboto"/>
              </a:rPr>
              <a:t>   </a:t>
            </a:r>
            <a:endParaRPr sz="2200">
              <a:solidFill>
                <a:srgbClr val="FF0000"/>
              </a:solidFill>
              <a:highlight>
                <a:srgbClr val="FFFFFF"/>
              </a:highlight>
              <a:latin typeface="Roboto"/>
              <a:ea typeface="Roboto"/>
              <a:cs typeface="Roboto"/>
              <a:sym typeface="Roboto"/>
            </a:endParaRPr>
          </a:p>
          <a:p>
            <a:pPr indent="0" lvl="0" marL="0" rtl="0" algn="l">
              <a:spcBef>
                <a:spcPts val="0"/>
              </a:spcBef>
              <a:spcAft>
                <a:spcPts val="0"/>
              </a:spcAft>
              <a:buNone/>
            </a:pPr>
            <a:r>
              <a:rPr lang="en-GB" sz="2200">
                <a:solidFill>
                  <a:srgbClr val="FF0000"/>
                </a:solidFill>
                <a:highlight>
                  <a:srgbClr val="FFFFFF"/>
                </a:highlight>
                <a:latin typeface="Roboto"/>
                <a:ea typeface="Roboto"/>
                <a:cs typeface="Roboto"/>
                <a:sym typeface="Roboto"/>
              </a:rPr>
              <a:t>            </a:t>
            </a:r>
            <a:r>
              <a:rPr lang="en-GB" sz="2200" u="sng">
                <a:solidFill>
                  <a:srgbClr val="FF0000"/>
                </a:solidFill>
                <a:highlight>
                  <a:srgbClr val="FFFFFF"/>
                </a:highlight>
                <a:latin typeface="Roboto"/>
                <a:ea typeface="Roboto"/>
                <a:cs typeface="Roboto"/>
                <a:sym typeface="Roboto"/>
              </a:rPr>
              <a:t>syntax:</a:t>
            </a:r>
            <a:endParaRPr sz="2200" u="sng">
              <a:solidFill>
                <a:srgbClr val="FF0000"/>
              </a:solidFill>
              <a:highlight>
                <a:srgbClr val="FFFFFF"/>
              </a:highlight>
              <a:latin typeface="Roboto"/>
              <a:ea typeface="Roboto"/>
              <a:cs typeface="Roboto"/>
              <a:sym typeface="Roboto"/>
            </a:endParaRPr>
          </a:p>
          <a:p>
            <a:pPr indent="0" lvl="0" marL="0" rtl="0" algn="l">
              <a:spcBef>
                <a:spcPts val="0"/>
              </a:spcBef>
              <a:spcAft>
                <a:spcPts val="0"/>
              </a:spcAft>
              <a:buNone/>
            </a:pPr>
            <a:r>
              <a:rPr lang="en-GB" sz="2200">
                <a:solidFill>
                  <a:srgbClr val="FF0000"/>
                </a:solidFill>
                <a:highlight>
                  <a:srgbClr val="FFFFFF"/>
                </a:highlight>
                <a:latin typeface="Roboto"/>
                <a:ea typeface="Roboto"/>
                <a:cs typeface="Roboto"/>
                <a:sym typeface="Roboto"/>
              </a:rPr>
              <a:t>                 Sizeof (data_type);</a:t>
            </a:r>
            <a:endParaRPr sz="2200">
              <a:solidFill>
                <a:srgbClr val="FF0000"/>
              </a:solidFill>
              <a:highlight>
                <a:srgbClr val="FFFFFF"/>
              </a:highlight>
              <a:latin typeface="Roboto"/>
              <a:ea typeface="Roboto"/>
              <a:cs typeface="Roboto"/>
              <a:sym typeface="Roboto"/>
            </a:endParaRPr>
          </a:p>
          <a:p>
            <a:pPr indent="0" lvl="0" marL="0" rtl="0" algn="l">
              <a:spcBef>
                <a:spcPts val="0"/>
              </a:spcBef>
              <a:spcAft>
                <a:spcPts val="0"/>
              </a:spcAft>
              <a:buNone/>
            </a:pPr>
            <a:r>
              <a:rPr lang="en-GB" sz="2200">
                <a:solidFill>
                  <a:srgbClr val="FF0000"/>
                </a:solidFill>
                <a:highlight>
                  <a:srgbClr val="FFFFFF"/>
                </a:highlight>
                <a:latin typeface="Roboto"/>
                <a:ea typeface="Roboto"/>
                <a:cs typeface="Roboto"/>
                <a:sym typeface="Roboto"/>
              </a:rPr>
              <a:t>               </a:t>
            </a:r>
            <a:endParaRPr sz="2200">
              <a:solidFill>
                <a:srgbClr val="FF0000"/>
              </a:solidFill>
              <a:highlight>
                <a:srgbClr val="FFFFFF"/>
              </a:highlight>
              <a:latin typeface="Roboto"/>
              <a:ea typeface="Roboto"/>
              <a:cs typeface="Roboto"/>
              <a:sym typeface="Roboto"/>
            </a:endParaRPr>
          </a:p>
          <a:p>
            <a:pPr indent="0" lvl="0" marL="0" rtl="0" algn="l">
              <a:spcBef>
                <a:spcPts val="0"/>
              </a:spcBef>
              <a:spcAft>
                <a:spcPts val="0"/>
              </a:spcAft>
              <a:buNone/>
            </a:pPr>
            <a:r>
              <a:rPr lang="en-GB" sz="2200">
                <a:solidFill>
                  <a:srgbClr val="FF0000"/>
                </a:solidFill>
                <a:highlight>
                  <a:srgbClr val="FFFFFF"/>
                </a:highlight>
                <a:latin typeface="Roboto"/>
                <a:ea typeface="Roboto"/>
                <a:cs typeface="Roboto"/>
                <a:sym typeface="Roboto"/>
              </a:rPr>
              <a:t>               </a:t>
            </a:r>
            <a:endParaRPr sz="2200">
              <a:solidFill>
                <a:srgbClr val="FF0000"/>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ctrTitle"/>
          </p:nvPr>
        </p:nvSpPr>
        <p:spPr>
          <a:xfrm>
            <a:off x="840900" y="840875"/>
            <a:ext cx="7904400" cy="3447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GB" sz="2533"/>
              <a:t>R</a:t>
            </a:r>
            <a:r>
              <a:rPr b="1" lang="en-GB" sz="2533" u="sng"/>
              <a:t>eference (&amp;) and Dereference (*) Operators</a:t>
            </a:r>
            <a:endParaRPr b="1" sz="2533" u="sng"/>
          </a:p>
          <a:p>
            <a:pPr indent="0" lvl="0" marL="0" rtl="0" algn="l">
              <a:spcBef>
                <a:spcPts val="0"/>
              </a:spcBef>
              <a:spcAft>
                <a:spcPts val="0"/>
              </a:spcAft>
              <a:buNone/>
            </a:pPr>
            <a:r>
              <a:t/>
            </a:r>
            <a:endParaRPr sz="2200"/>
          </a:p>
          <a:p>
            <a:pPr indent="-354330" lvl="0" marL="457200" rtl="0" algn="l">
              <a:spcBef>
                <a:spcPts val="0"/>
              </a:spcBef>
              <a:spcAft>
                <a:spcPts val="0"/>
              </a:spcAft>
              <a:buClr>
                <a:srgbClr val="FF0000"/>
              </a:buClr>
              <a:buSzPct val="100000"/>
              <a:buChar char="❖"/>
            </a:pPr>
            <a:r>
              <a:rPr lang="en-GB" sz="2200">
                <a:solidFill>
                  <a:srgbClr val="FF0000"/>
                </a:solidFill>
              </a:rPr>
              <a:t>C has pointer concept, where we can deal with memory addresses.</a:t>
            </a:r>
            <a:r>
              <a:rPr lang="en-GB" sz="2200">
                <a:solidFill>
                  <a:srgbClr val="FF0000"/>
                </a:solidFill>
              </a:rPr>
              <a:t> &amp; operator references address of a variable, as seen in scanf().</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b="1" lang="en-GB" sz="2422" u="sng"/>
              <a:t>Dot (.) and Arrow (–&gt;) Operators</a:t>
            </a:r>
            <a:endParaRPr b="1" sz="2422" u="sng"/>
          </a:p>
          <a:p>
            <a:pPr indent="0" lvl="0" marL="0" rtl="0" algn="l">
              <a:spcBef>
                <a:spcPts val="0"/>
              </a:spcBef>
              <a:spcAft>
                <a:spcPts val="0"/>
              </a:spcAft>
              <a:buNone/>
            </a:pPr>
            <a:r>
              <a:t/>
            </a:r>
            <a:endParaRPr sz="2200"/>
          </a:p>
          <a:p>
            <a:pPr indent="-354330" lvl="0" marL="457200" rtl="0" algn="l">
              <a:spcBef>
                <a:spcPts val="0"/>
              </a:spcBef>
              <a:spcAft>
                <a:spcPts val="0"/>
              </a:spcAft>
              <a:buClr>
                <a:srgbClr val="FF0000"/>
              </a:buClr>
              <a:buSzPct val="100000"/>
              <a:buChar char="❖"/>
            </a:pPr>
            <a:r>
              <a:rPr lang="en-GB" sz="2200">
                <a:solidFill>
                  <a:srgbClr val="FF0000"/>
                </a:solidFill>
              </a:rPr>
              <a:t>In C, the . (dot) and the –&gt; (arrow) operators access individual</a:t>
            </a:r>
            <a:endParaRPr sz="2200">
              <a:solidFill>
                <a:srgbClr val="FF0000"/>
              </a:solidFill>
            </a:endParaRPr>
          </a:p>
          <a:p>
            <a:pPr indent="0" lvl="0" marL="457200" rtl="0" algn="l">
              <a:spcBef>
                <a:spcPts val="0"/>
              </a:spcBef>
              <a:spcAft>
                <a:spcPts val="0"/>
              </a:spcAft>
              <a:buNone/>
            </a:pPr>
            <a:r>
              <a:rPr lang="en-GB" sz="2200">
                <a:solidFill>
                  <a:srgbClr val="FF0000"/>
                </a:solidFill>
              </a:rPr>
              <a:t>elements of structures and unions.</a:t>
            </a:r>
            <a:endParaRPr sz="2200"/>
          </a:p>
        </p:txBody>
      </p:sp>
      <p:sp>
        <p:nvSpPr>
          <p:cNvPr id="235" name="Google Shape;235;p30"/>
          <p:cNvSpPr txBox="1"/>
          <p:nvPr>
            <p:ph idx="1" type="subTitle"/>
          </p:nvPr>
        </p:nvSpPr>
        <p:spPr>
          <a:xfrm>
            <a:off x="2298475" y="420450"/>
            <a:ext cx="7021500" cy="86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ctrTitle"/>
          </p:nvPr>
        </p:nvSpPr>
        <p:spPr>
          <a:xfrm>
            <a:off x="2859075" y="70950"/>
            <a:ext cx="4893600" cy="924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300"/>
              <a:t>      </a:t>
            </a:r>
            <a:r>
              <a:rPr b="1" lang="en-GB" sz="3300" u="sng"/>
              <a:t>Typecasting</a:t>
            </a:r>
            <a:endParaRPr b="1" sz="3300" u="sng"/>
          </a:p>
        </p:txBody>
      </p:sp>
      <p:sp>
        <p:nvSpPr>
          <p:cNvPr id="241" name="Google Shape;241;p31"/>
          <p:cNvSpPr txBox="1"/>
          <p:nvPr>
            <p:ph idx="1" type="subTitle"/>
          </p:nvPr>
        </p:nvSpPr>
        <p:spPr>
          <a:xfrm>
            <a:off x="658700" y="994900"/>
            <a:ext cx="7946400" cy="3223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FF0000"/>
              </a:buClr>
              <a:buSzPts val="1600"/>
              <a:buChar char="❖"/>
            </a:pPr>
            <a:r>
              <a:rPr lang="en-GB"/>
              <a:t> </a:t>
            </a:r>
            <a:r>
              <a:rPr lang="en-GB" sz="2200"/>
              <a:t> </a:t>
            </a:r>
            <a:r>
              <a:rPr lang="en-GB" sz="2200">
                <a:solidFill>
                  <a:srgbClr val="FF0000"/>
                </a:solidFill>
              </a:rPr>
              <a:t>It's a temporary conversion of one form of datatype into </a:t>
            </a:r>
            <a:r>
              <a:rPr lang="en-GB" sz="2200">
                <a:solidFill>
                  <a:srgbClr val="FF0000"/>
                </a:solidFill>
              </a:rPr>
              <a:t>another </a:t>
            </a:r>
            <a:r>
              <a:rPr lang="en-GB" sz="2200">
                <a:solidFill>
                  <a:srgbClr val="FF0000"/>
                </a:solidFill>
              </a:rPr>
              <a:t>form of datatype is called as Typecasting.</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sz="2200">
              <a:solidFill>
                <a:srgbClr val="FF0000"/>
              </a:solidFill>
            </a:endParaRPr>
          </a:p>
        </p:txBody>
      </p:sp>
      <p:pic>
        <p:nvPicPr>
          <p:cNvPr id="242" name="Google Shape;242;p31"/>
          <p:cNvPicPr preferRelativeResize="0"/>
          <p:nvPr/>
        </p:nvPicPr>
        <p:blipFill>
          <a:blip r:embed="rId3">
            <a:alphaModFix/>
          </a:blip>
          <a:stretch>
            <a:fillRect/>
          </a:stretch>
        </p:blipFill>
        <p:spPr>
          <a:xfrm>
            <a:off x="1030050" y="1934075"/>
            <a:ext cx="7203701" cy="220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1858700" y="168175"/>
            <a:ext cx="5361300" cy="953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3400" u="sng"/>
              <a:t>Definition of C </a:t>
            </a:r>
            <a:endParaRPr b="1" sz="3400" u="sng"/>
          </a:p>
        </p:txBody>
      </p:sp>
      <p:sp>
        <p:nvSpPr>
          <p:cNvPr id="135" name="Google Shape;135;p14"/>
          <p:cNvSpPr txBox="1"/>
          <p:nvPr>
            <p:ph idx="1" type="subTitle"/>
          </p:nvPr>
        </p:nvSpPr>
        <p:spPr>
          <a:xfrm>
            <a:off x="1858700" y="1220550"/>
            <a:ext cx="6124500" cy="2702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FF0000"/>
              </a:buClr>
              <a:buSzPts val="2200"/>
              <a:buChar char="❖"/>
            </a:pPr>
            <a:r>
              <a:rPr lang="en-GB" sz="2200">
                <a:solidFill>
                  <a:srgbClr val="FF0000"/>
                </a:solidFill>
                <a:highlight>
                  <a:srgbClr val="FFFFFF"/>
                </a:highlight>
                <a:latin typeface="Roboto"/>
                <a:ea typeface="Roboto"/>
                <a:cs typeface="Roboto"/>
                <a:sym typeface="Roboto"/>
              </a:rPr>
              <a:t>C is a general-purpose high level language that was originally developed by Dennis Ritchie  for the Unix operating system.</a:t>
            </a:r>
            <a:endParaRPr sz="2200">
              <a:solidFill>
                <a:srgbClr val="FF0000"/>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2200">
              <a:solidFill>
                <a:srgbClr val="FF0000"/>
              </a:solidFill>
              <a:highlight>
                <a:srgbClr val="FFFFFF"/>
              </a:highlight>
              <a:latin typeface="Roboto"/>
              <a:ea typeface="Roboto"/>
              <a:cs typeface="Roboto"/>
              <a:sym typeface="Roboto"/>
            </a:endParaRPr>
          </a:p>
          <a:p>
            <a:pPr indent="-361950" lvl="0" marL="457200" rtl="0" algn="l">
              <a:spcBef>
                <a:spcPts val="0"/>
              </a:spcBef>
              <a:spcAft>
                <a:spcPts val="0"/>
              </a:spcAft>
              <a:buClr>
                <a:srgbClr val="FF0000"/>
              </a:buClr>
              <a:buSzPts val="2100"/>
              <a:buFont typeface="Roboto"/>
              <a:buChar char="❖"/>
            </a:pPr>
            <a:r>
              <a:rPr lang="en-GB" sz="2100">
                <a:solidFill>
                  <a:srgbClr val="FF0000"/>
                </a:solidFill>
                <a:highlight>
                  <a:srgbClr val="FFFFFF"/>
                </a:highlight>
                <a:latin typeface="Arial"/>
                <a:ea typeface="Arial"/>
                <a:cs typeface="Arial"/>
                <a:sym typeface="Arial"/>
              </a:rPr>
              <a:t>It was mainly developed as a system programming language to write an operating system</a:t>
            </a:r>
            <a:endParaRPr sz="3000">
              <a:solidFill>
                <a:srgbClr val="FF0000"/>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ctrTitle"/>
          </p:nvPr>
        </p:nvSpPr>
        <p:spPr>
          <a:xfrm>
            <a:off x="888375" y="2571750"/>
            <a:ext cx="8030700" cy="1744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GB" sz="2200"/>
              <a:t>   </a:t>
            </a:r>
            <a:r>
              <a:rPr b="1" lang="en-GB" sz="2533" u="sng"/>
              <a:t>explicit typecasting </a:t>
            </a:r>
            <a:r>
              <a:rPr lang="en-GB" sz="2200"/>
              <a:t>:</a:t>
            </a:r>
            <a:r>
              <a:rPr lang="en-GB" sz="2422"/>
              <a:t> </a:t>
            </a:r>
            <a:r>
              <a:rPr lang="en-GB" sz="2422">
                <a:solidFill>
                  <a:srgbClr val="FF0000"/>
                </a:solidFill>
              </a:rPr>
              <a:t>explicitly user has to typecast the</a:t>
            </a:r>
            <a:endParaRPr sz="2422">
              <a:solidFill>
                <a:srgbClr val="FF0000"/>
              </a:solidFill>
            </a:endParaRPr>
          </a:p>
          <a:p>
            <a:pPr indent="0" lvl="0" marL="0" rtl="0" algn="l">
              <a:spcBef>
                <a:spcPts val="0"/>
              </a:spcBef>
              <a:spcAft>
                <a:spcPts val="0"/>
              </a:spcAft>
              <a:buNone/>
            </a:pPr>
            <a:r>
              <a:rPr lang="en-GB" sz="2422">
                <a:solidFill>
                  <a:srgbClr val="FF0000"/>
                </a:solidFill>
              </a:rPr>
              <a:t>  datatype</a:t>
            </a:r>
            <a:r>
              <a:rPr lang="en-GB" sz="2200">
                <a:solidFill>
                  <a:srgbClr val="FF0000"/>
                </a:solidFill>
              </a:rPr>
              <a:t>.</a:t>
            </a:r>
            <a:endParaRPr sz="2200">
              <a:solidFill>
                <a:srgbClr val="FF0000"/>
              </a:solidFill>
            </a:endParaRPr>
          </a:p>
          <a:p>
            <a:pPr indent="0" lvl="0" marL="0" rtl="0" algn="l">
              <a:spcBef>
                <a:spcPts val="0"/>
              </a:spcBef>
              <a:spcAft>
                <a:spcPts val="0"/>
              </a:spcAft>
              <a:buNone/>
            </a:pPr>
            <a:r>
              <a:t/>
            </a:r>
            <a:endParaRPr sz="2200"/>
          </a:p>
        </p:txBody>
      </p:sp>
      <p:sp>
        <p:nvSpPr>
          <p:cNvPr id="248" name="Google Shape;248;p32"/>
          <p:cNvSpPr txBox="1"/>
          <p:nvPr>
            <p:ph idx="1" type="subTitle"/>
          </p:nvPr>
        </p:nvSpPr>
        <p:spPr>
          <a:xfrm>
            <a:off x="1185975" y="1338900"/>
            <a:ext cx="5947500" cy="15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200" u="sng">
                <a:latin typeface="Nunito"/>
                <a:ea typeface="Nunito"/>
                <a:cs typeface="Nunito"/>
                <a:sym typeface="Nunito"/>
              </a:rPr>
              <a:t>i</a:t>
            </a:r>
            <a:r>
              <a:rPr b="1" lang="en-GB" sz="2200" u="sng">
                <a:latin typeface="Nunito"/>
                <a:ea typeface="Nunito"/>
                <a:cs typeface="Nunito"/>
                <a:sym typeface="Nunito"/>
              </a:rPr>
              <a:t>mplicit typecasting </a:t>
            </a:r>
            <a:r>
              <a:rPr b="1" lang="en-GB" sz="2200">
                <a:latin typeface="Nunito"/>
                <a:ea typeface="Nunito"/>
                <a:cs typeface="Nunito"/>
                <a:sym typeface="Nunito"/>
              </a:rPr>
              <a:t>:</a:t>
            </a:r>
            <a:r>
              <a:rPr lang="en-GB" sz="2200">
                <a:solidFill>
                  <a:srgbClr val="FF0000"/>
                </a:solidFill>
                <a:latin typeface="Nunito"/>
                <a:ea typeface="Nunito"/>
                <a:cs typeface="Nunito"/>
                <a:sym typeface="Nunito"/>
              </a:rPr>
              <a:t> </a:t>
            </a:r>
            <a:r>
              <a:rPr lang="en-GB" sz="2300">
                <a:solidFill>
                  <a:srgbClr val="FF0000"/>
                </a:solidFill>
                <a:latin typeface="Nunito"/>
                <a:ea typeface="Nunito"/>
                <a:cs typeface="Nunito"/>
                <a:sym typeface="Nunito"/>
              </a:rPr>
              <a:t>the typecasting is </a:t>
            </a:r>
            <a:r>
              <a:rPr lang="en-GB" sz="2200">
                <a:solidFill>
                  <a:srgbClr val="FF0000"/>
                </a:solidFill>
                <a:latin typeface="Nunito"/>
                <a:ea typeface="Nunito"/>
                <a:cs typeface="Nunito"/>
                <a:sym typeface="Nunito"/>
              </a:rPr>
              <a:t>automatically done by compiler. Where the lower datatype is converted into higher</a:t>
            </a:r>
            <a:endParaRPr sz="2200">
              <a:solidFill>
                <a:srgbClr val="FF0000"/>
              </a:solidFill>
              <a:latin typeface="Nunito"/>
              <a:ea typeface="Nunito"/>
              <a:cs typeface="Nunito"/>
              <a:sym typeface="Nunito"/>
            </a:endParaRPr>
          </a:p>
          <a:p>
            <a:pPr indent="0" lvl="0" marL="0" rtl="0" algn="l">
              <a:spcBef>
                <a:spcPts val="0"/>
              </a:spcBef>
              <a:spcAft>
                <a:spcPts val="0"/>
              </a:spcAft>
              <a:buNone/>
            </a:pPr>
            <a:r>
              <a:rPr lang="en-GB" sz="2200">
                <a:solidFill>
                  <a:srgbClr val="FF0000"/>
                </a:solidFill>
                <a:latin typeface="Nunito"/>
                <a:ea typeface="Nunito"/>
                <a:cs typeface="Nunito"/>
                <a:sym typeface="Nunito"/>
              </a:rPr>
              <a:t>data-type.</a:t>
            </a:r>
            <a:endParaRPr>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ctrTitle"/>
          </p:nvPr>
        </p:nvSpPr>
        <p:spPr>
          <a:xfrm>
            <a:off x="1858700" y="126125"/>
            <a:ext cx="5361300" cy="100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3300" u="sng"/>
              <a:t>Control statements</a:t>
            </a:r>
            <a:endParaRPr b="1" sz="3300" u="sng"/>
          </a:p>
        </p:txBody>
      </p:sp>
      <p:sp>
        <p:nvSpPr>
          <p:cNvPr id="254" name="Google Shape;254;p33"/>
          <p:cNvSpPr txBox="1"/>
          <p:nvPr>
            <p:ph idx="1" type="subTitle"/>
          </p:nvPr>
        </p:nvSpPr>
        <p:spPr>
          <a:xfrm>
            <a:off x="1555650" y="1037100"/>
            <a:ext cx="6909300" cy="3840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FF0000"/>
              </a:buClr>
              <a:buSzPts val="2200"/>
              <a:buChar char="❖"/>
            </a:pPr>
            <a:r>
              <a:rPr lang="en-GB" sz="2200">
                <a:solidFill>
                  <a:srgbClr val="FF0000"/>
                </a:solidFill>
              </a:rPr>
              <a:t>Control statements enable us to specify </a:t>
            </a:r>
            <a:endParaRPr sz="2200">
              <a:solidFill>
                <a:srgbClr val="FF0000"/>
              </a:solidFill>
            </a:endParaRPr>
          </a:p>
          <a:p>
            <a:pPr indent="0" lvl="0" marL="0" rtl="0" algn="l">
              <a:spcBef>
                <a:spcPts val="0"/>
              </a:spcBef>
              <a:spcAft>
                <a:spcPts val="0"/>
              </a:spcAft>
              <a:buNone/>
            </a:pPr>
            <a:r>
              <a:rPr lang="en-GB" sz="2200">
                <a:solidFill>
                  <a:srgbClr val="FF0000"/>
                </a:solidFill>
              </a:rPr>
              <a:t>       the order in which the various instructions </a:t>
            </a:r>
            <a:endParaRPr sz="2200">
              <a:solidFill>
                <a:srgbClr val="FF0000"/>
              </a:solidFill>
            </a:endParaRPr>
          </a:p>
          <a:p>
            <a:pPr indent="0" lvl="0" marL="0" rtl="0" algn="l">
              <a:spcBef>
                <a:spcPts val="0"/>
              </a:spcBef>
              <a:spcAft>
                <a:spcPts val="0"/>
              </a:spcAft>
              <a:buNone/>
            </a:pPr>
            <a:r>
              <a:rPr lang="en-GB" sz="2200">
                <a:solidFill>
                  <a:srgbClr val="FF0000"/>
                </a:solidFill>
              </a:rPr>
              <a:t>       in the program are to be executed.</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368300" lvl="0" marL="457200" rtl="0" algn="l">
              <a:spcBef>
                <a:spcPts val="0"/>
              </a:spcBef>
              <a:spcAft>
                <a:spcPts val="0"/>
              </a:spcAft>
              <a:buClr>
                <a:srgbClr val="FF0000"/>
              </a:buClr>
              <a:buSzPts val="2200"/>
              <a:buChar char="❖"/>
            </a:pPr>
            <a:r>
              <a:rPr lang="en-GB" sz="2200">
                <a:solidFill>
                  <a:srgbClr val="FF0000"/>
                </a:solidFill>
              </a:rPr>
              <a:t>In C programs, statements are executed sequentially  in the  order in which they appear in the program.</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368300" lvl="0" marL="457200" rtl="0" algn="l">
              <a:spcBef>
                <a:spcPts val="0"/>
              </a:spcBef>
              <a:spcAft>
                <a:spcPts val="0"/>
              </a:spcAft>
              <a:buClr>
                <a:srgbClr val="FF0000"/>
              </a:buClr>
              <a:buSzPts val="2200"/>
              <a:buChar char="❖"/>
            </a:pPr>
            <a:r>
              <a:rPr lang="en-GB" sz="2200">
                <a:solidFill>
                  <a:srgbClr val="FF0000"/>
                </a:solidFill>
              </a:rPr>
              <a:t>But sometimes we may want to use a condition for executing only a part of program.</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ctr">
              <a:spcBef>
                <a:spcPts val="0"/>
              </a:spcBef>
              <a:spcAft>
                <a:spcPts val="0"/>
              </a:spcAft>
              <a:buNone/>
            </a:pPr>
            <a:r>
              <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ctrTitle"/>
          </p:nvPr>
        </p:nvSpPr>
        <p:spPr>
          <a:xfrm>
            <a:off x="1891350" y="252275"/>
            <a:ext cx="5361300" cy="67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3320" u="sng"/>
              <a:t>Types</a:t>
            </a:r>
            <a:endParaRPr sz="3320" u="sng"/>
          </a:p>
        </p:txBody>
      </p:sp>
      <p:sp>
        <p:nvSpPr>
          <p:cNvPr id="260" name="Google Shape;260;p34"/>
          <p:cNvSpPr txBox="1"/>
          <p:nvPr>
            <p:ph idx="1" type="subTitle"/>
          </p:nvPr>
        </p:nvSpPr>
        <p:spPr>
          <a:xfrm>
            <a:off x="392425" y="924875"/>
            <a:ext cx="8394900" cy="35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en-GB" sz="2200">
                <a:solidFill>
                  <a:srgbClr val="FF0000"/>
                </a:solidFill>
              </a:rPr>
              <a:t>This determines the flow of control. Control statements defines how to control is  transferred to other parts of the program.</a:t>
            </a:r>
            <a:endParaRPr sz="2200">
              <a:solidFill>
                <a:srgbClr val="FF0000"/>
              </a:solidFill>
            </a:endParaRPr>
          </a:p>
          <a:p>
            <a:pPr indent="0" lvl="0" marL="0" rtl="0" algn="ctr">
              <a:spcBef>
                <a:spcPts val="0"/>
              </a:spcBef>
              <a:spcAft>
                <a:spcPts val="0"/>
              </a:spcAft>
              <a:buSzPts val="935"/>
              <a:buNone/>
            </a:pPr>
            <a:r>
              <a:t/>
            </a:r>
            <a:endParaRPr sz="2060">
              <a:solidFill>
                <a:srgbClr val="FF0000"/>
              </a:solidFill>
            </a:endParaRPr>
          </a:p>
        </p:txBody>
      </p:sp>
      <p:pic>
        <p:nvPicPr>
          <p:cNvPr id="261" name="Google Shape;261;p34"/>
          <p:cNvPicPr preferRelativeResize="0"/>
          <p:nvPr/>
        </p:nvPicPr>
        <p:blipFill>
          <a:blip r:embed="rId3">
            <a:alphaModFix/>
          </a:blip>
          <a:stretch>
            <a:fillRect/>
          </a:stretch>
        </p:blipFill>
        <p:spPr>
          <a:xfrm>
            <a:off x="1275375" y="1749300"/>
            <a:ext cx="7077550" cy="30998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ctrTitle"/>
          </p:nvPr>
        </p:nvSpPr>
        <p:spPr>
          <a:xfrm>
            <a:off x="406425" y="630675"/>
            <a:ext cx="8184900" cy="389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267" name="Google Shape;267;p35"/>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268" name="Google Shape;268;p35"/>
          <p:cNvPicPr preferRelativeResize="0"/>
          <p:nvPr/>
        </p:nvPicPr>
        <p:blipFill>
          <a:blip r:embed="rId3">
            <a:alphaModFix/>
          </a:blip>
          <a:stretch>
            <a:fillRect/>
          </a:stretch>
        </p:blipFill>
        <p:spPr>
          <a:xfrm>
            <a:off x="798850" y="228978"/>
            <a:ext cx="7526100" cy="461852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ctrTitle"/>
          </p:nvPr>
        </p:nvSpPr>
        <p:spPr>
          <a:xfrm>
            <a:off x="2851950" y="154175"/>
            <a:ext cx="3868200" cy="85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300" u="sng"/>
              <a:t>IF CONDITION:</a:t>
            </a:r>
            <a:endParaRPr b="1" sz="3300" u="sng"/>
          </a:p>
        </p:txBody>
      </p:sp>
      <p:sp>
        <p:nvSpPr>
          <p:cNvPr id="274" name="Google Shape;274;p36"/>
          <p:cNvSpPr txBox="1"/>
          <p:nvPr>
            <p:ph idx="1" type="subTitle"/>
          </p:nvPr>
        </p:nvSpPr>
        <p:spPr>
          <a:xfrm>
            <a:off x="616650" y="1009175"/>
            <a:ext cx="8338800" cy="367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u="sng">
                <a:solidFill>
                  <a:srgbClr val="FF0000"/>
                </a:solidFill>
              </a:rPr>
              <a:t>Note </a:t>
            </a:r>
            <a:r>
              <a:rPr lang="en-GB" sz="2200">
                <a:solidFill>
                  <a:srgbClr val="FF0000"/>
                </a:solidFill>
              </a:rPr>
              <a:t>: if condition is true, then it will treat that </a:t>
            </a:r>
            <a:endParaRPr sz="2200">
              <a:solidFill>
                <a:srgbClr val="FF0000"/>
              </a:solidFill>
            </a:endParaRPr>
          </a:p>
          <a:p>
            <a:pPr indent="0" lvl="0" marL="0" rtl="0" algn="l">
              <a:spcBef>
                <a:spcPts val="0"/>
              </a:spcBef>
              <a:spcAft>
                <a:spcPts val="0"/>
              </a:spcAft>
              <a:buNone/>
            </a:pPr>
            <a:r>
              <a:rPr lang="en-GB" sz="2200">
                <a:solidFill>
                  <a:srgbClr val="FF0000"/>
                </a:solidFill>
              </a:rPr>
              <a:t>condition valueas 1 and execute the statement.</a:t>
            </a:r>
            <a:endParaRPr sz="2200">
              <a:solidFill>
                <a:srgbClr val="FF0000"/>
              </a:solidFill>
            </a:endParaRPr>
          </a:p>
          <a:p>
            <a:pPr indent="0" lvl="0" marL="0" rtl="0" algn="l">
              <a:spcBef>
                <a:spcPts val="0"/>
              </a:spcBef>
              <a:spcAft>
                <a:spcPts val="0"/>
              </a:spcAft>
              <a:buNone/>
            </a:pPr>
            <a:r>
              <a:rPr lang="en-GB" sz="2200">
                <a:solidFill>
                  <a:srgbClr val="FF0000"/>
                </a:solidFill>
              </a:rPr>
              <a:t>But if condition is false,</a:t>
            </a:r>
            <a:r>
              <a:rPr lang="en-GB" sz="2200">
                <a:solidFill>
                  <a:srgbClr val="FF0000"/>
                </a:solidFill>
              </a:rPr>
              <a:t>then it  will treat that value </a:t>
            </a:r>
            <a:endParaRPr sz="2200">
              <a:solidFill>
                <a:srgbClr val="FF0000"/>
              </a:solidFill>
            </a:endParaRPr>
          </a:p>
          <a:p>
            <a:pPr indent="0" lvl="0" marL="0" rtl="0" algn="l">
              <a:spcBef>
                <a:spcPts val="0"/>
              </a:spcBef>
              <a:spcAft>
                <a:spcPts val="0"/>
              </a:spcAft>
              <a:buNone/>
            </a:pPr>
            <a:r>
              <a:rPr lang="en-GB" sz="2200">
                <a:solidFill>
                  <a:srgbClr val="FF0000"/>
                </a:solidFill>
              </a:rPr>
              <a:t>as 0 and will not execute the statements.</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sz="2200">
              <a:solidFill>
                <a:srgbClr val="FF0000"/>
              </a:solidFill>
            </a:endParaRPr>
          </a:p>
          <a:p>
            <a:pPr indent="0" lvl="0" marL="0" rtl="0" algn="l">
              <a:spcBef>
                <a:spcPts val="0"/>
              </a:spcBef>
              <a:spcAft>
                <a:spcPts val="0"/>
              </a:spcAft>
              <a:buNone/>
            </a:pPr>
            <a:r>
              <a:rPr b="1" lang="en-GB" sz="1900" u="sng"/>
              <a:t>SYNTAX:</a:t>
            </a:r>
            <a:endParaRPr b="1" sz="1900" u="sng"/>
          </a:p>
          <a:p>
            <a:pPr indent="0" lvl="0" marL="0" rtl="0" algn="l">
              <a:spcBef>
                <a:spcPts val="0"/>
              </a:spcBef>
              <a:spcAft>
                <a:spcPts val="0"/>
              </a:spcAft>
              <a:buNone/>
            </a:pPr>
            <a:r>
              <a:t/>
            </a:r>
            <a:endParaRPr b="1" sz="1900" u="sng"/>
          </a:p>
          <a:p>
            <a:pPr indent="0" lvl="0" marL="0" rtl="0" algn="l">
              <a:spcBef>
                <a:spcPts val="0"/>
              </a:spcBef>
              <a:spcAft>
                <a:spcPts val="0"/>
              </a:spcAft>
              <a:buNone/>
            </a:pPr>
            <a:r>
              <a:t/>
            </a:r>
            <a:endParaRPr b="1" sz="1700" u="sng"/>
          </a:p>
          <a:p>
            <a:pPr indent="0" lvl="0" marL="0" rtl="0" algn="l">
              <a:spcBef>
                <a:spcPts val="0"/>
              </a:spcBef>
              <a:spcAft>
                <a:spcPts val="0"/>
              </a:spcAft>
              <a:buNone/>
            </a:pPr>
            <a:r>
              <a:t/>
            </a:r>
            <a:endParaRPr b="1" sz="1700" u="sng"/>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75" name="Google Shape;275;p36"/>
          <p:cNvPicPr preferRelativeResize="0"/>
          <p:nvPr/>
        </p:nvPicPr>
        <p:blipFill>
          <a:blip r:embed="rId3">
            <a:alphaModFix/>
          </a:blip>
          <a:stretch>
            <a:fillRect/>
          </a:stretch>
        </p:blipFill>
        <p:spPr>
          <a:xfrm>
            <a:off x="6188450" y="154175"/>
            <a:ext cx="2671000" cy="4671475"/>
          </a:xfrm>
          <a:prstGeom prst="rect">
            <a:avLst/>
          </a:prstGeom>
          <a:noFill/>
          <a:ln>
            <a:noFill/>
          </a:ln>
        </p:spPr>
      </p:pic>
      <p:pic>
        <p:nvPicPr>
          <p:cNvPr id="276" name="Google Shape;276;p36"/>
          <p:cNvPicPr preferRelativeResize="0"/>
          <p:nvPr/>
        </p:nvPicPr>
        <p:blipFill>
          <a:blip r:embed="rId4">
            <a:alphaModFix/>
          </a:blip>
          <a:stretch>
            <a:fillRect/>
          </a:stretch>
        </p:blipFill>
        <p:spPr>
          <a:xfrm>
            <a:off x="1378100" y="3095475"/>
            <a:ext cx="1609725" cy="1730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ctrTitle"/>
          </p:nvPr>
        </p:nvSpPr>
        <p:spPr>
          <a:xfrm>
            <a:off x="303400" y="751150"/>
            <a:ext cx="4392300" cy="867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3500" u="sng"/>
              <a:t>Example:</a:t>
            </a:r>
            <a:endParaRPr sz="3500" u="sng"/>
          </a:p>
        </p:txBody>
      </p:sp>
      <p:sp>
        <p:nvSpPr>
          <p:cNvPr id="282" name="Google Shape;282;p37"/>
          <p:cNvSpPr txBox="1"/>
          <p:nvPr>
            <p:ph idx="1" type="subTitle"/>
          </p:nvPr>
        </p:nvSpPr>
        <p:spPr>
          <a:xfrm>
            <a:off x="2817350" y="635700"/>
            <a:ext cx="5606100" cy="4132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GB" sz="2200">
                <a:solidFill>
                  <a:srgbClr val="FF0000"/>
                </a:solidFill>
              </a:rPr>
              <a:t>int main() {</a:t>
            </a:r>
            <a:endParaRPr sz="2200">
              <a:solidFill>
                <a:srgbClr val="FF0000"/>
              </a:solidFill>
            </a:endParaRPr>
          </a:p>
          <a:p>
            <a:pPr indent="0" lvl="0" marL="0" rtl="0" algn="l">
              <a:lnSpc>
                <a:spcPct val="80000"/>
              </a:lnSpc>
              <a:spcBef>
                <a:spcPts val="0"/>
              </a:spcBef>
              <a:spcAft>
                <a:spcPts val="0"/>
              </a:spcAft>
              <a:buSzPts val="770"/>
              <a:buNone/>
            </a:pPr>
            <a:r>
              <a:t/>
            </a:r>
            <a:endParaRPr sz="2200">
              <a:solidFill>
                <a:srgbClr val="FF0000"/>
              </a:solidFill>
            </a:endParaRPr>
          </a:p>
          <a:p>
            <a:pPr indent="0" lvl="0" marL="0" rtl="0" algn="l">
              <a:lnSpc>
                <a:spcPct val="80000"/>
              </a:lnSpc>
              <a:spcBef>
                <a:spcPts val="0"/>
              </a:spcBef>
              <a:spcAft>
                <a:spcPts val="0"/>
              </a:spcAft>
              <a:buSzPts val="770"/>
              <a:buNone/>
            </a:pPr>
            <a:r>
              <a:rPr lang="en-GB" sz="2200">
                <a:solidFill>
                  <a:srgbClr val="FF0000"/>
                </a:solidFill>
              </a:rPr>
              <a:t>int i = 10;                                                  </a:t>
            </a:r>
            <a:endParaRPr sz="2200">
              <a:solidFill>
                <a:srgbClr val="FF0000"/>
              </a:solidFill>
            </a:endParaRPr>
          </a:p>
          <a:p>
            <a:pPr indent="0" lvl="0" marL="0" rtl="0" algn="l">
              <a:lnSpc>
                <a:spcPct val="80000"/>
              </a:lnSpc>
              <a:spcBef>
                <a:spcPts val="0"/>
              </a:spcBef>
              <a:spcAft>
                <a:spcPts val="0"/>
              </a:spcAft>
              <a:buSzPts val="770"/>
              <a:buNone/>
            </a:pPr>
            <a:r>
              <a:t/>
            </a:r>
            <a:endParaRPr sz="2200">
              <a:solidFill>
                <a:srgbClr val="FF0000"/>
              </a:solidFill>
            </a:endParaRPr>
          </a:p>
          <a:p>
            <a:pPr indent="0" lvl="0" marL="0" rtl="0" algn="l">
              <a:lnSpc>
                <a:spcPct val="80000"/>
              </a:lnSpc>
              <a:spcBef>
                <a:spcPts val="0"/>
              </a:spcBef>
              <a:spcAft>
                <a:spcPts val="0"/>
              </a:spcAft>
              <a:buSzPts val="770"/>
              <a:buNone/>
            </a:pPr>
            <a:r>
              <a:rPr lang="en-GB" sz="2200">
                <a:solidFill>
                  <a:srgbClr val="FF0000"/>
                </a:solidFill>
              </a:rPr>
              <a:t>if (i &gt; 15)</a:t>
            </a:r>
            <a:endParaRPr sz="2200">
              <a:solidFill>
                <a:srgbClr val="FF0000"/>
              </a:solidFill>
            </a:endParaRPr>
          </a:p>
          <a:p>
            <a:pPr indent="0" lvl="0" marL="0" rtl="0" algn="l">
              <a:lnSpc>
                <a:spcPct val="80000"/>
              </a:lnSpc>
              <a:spcBef>
                <a:spcPts val="0"/>
              </a:spcBef>
              <a:spcAft>
                <a:spcPts val="0"/>
              </a:spcAft>
              <a:buSzPts val="770"/>
              <a:buNone/>
            </a:pPr>
            <a:r>
              <a:t/>
            </a:r>
            <a:endParaRPr sz="2200">
              <a:solidFill>
                <a:srgbClr val="FF0000"/>
              </a:solidFill>
            </a:endParaRPr>
          </a:p>
          <a:p>
            <a:pPr indent="0" lvl="0" marL="0" rtl="0" algn="l">
              <a:lnSpc>
                <a:spcPct val="80000"/>
              </a:lnSpc>
              <a:spcBef>
                <a:spcPts val="0"/>
              </a:spcBef>
              <a:spcAft>
                <a:spcPts val="0"/>
              </a:spcAft>
              <a:buSzPts val="770"/>
              <a:buNone/>
            </a:pPr>
            <a:r>
              <a:rPr lang="en-GB" sz="2200">
                <a:solidFill>
                  <a:srgbClr val="FF0000"/>
                </a:solidFill>
              </a:rPr>
              <a:t>{</a:t>
            </a:r>
            <a:endParaRPr sz="2200">
              <a:solidFill>
                <a:srgbClr val="FF0000"/>
              </a:solidFill>
            </a:endParaRPr>
          </a:p>
          <a:p>
            <a:pPr indent="0" lvl="0" marL="0" rtl="0" algn="l">
              <a:lnSpc>
                <a:spcPct val="80000"/>
              </a:lnSpc>
              <a:spcBef>
                <a:spcPts val="0"/>
              </a:spcBef>
              <a:spcAft>
                <a:spcPts val="0"/>
              </a:spcAft>
              <a:buSzPts val="770"/>
              <a:buNone/>
            </a:pPr>
            <a:r>
              <a:t/>
            </a:r>
            <a:endParaRPr sz="2200">
              <a:solidFill>
                <a:srgbClr val="FF0000"/>
              </a:solidFill>
            </a:endParaRPr>
          </a:p>
          <a:p>
            <a:pPr indent="0" lvl="0" marL="0" rtl="0" algn="l">
              <a:lnSpc>
                <a:spcPct val="80000"/>
              </a:lnSpc>
              <a:spcBef>
                <a:spcPts val="0"/>
              </a:spcBef>
              <a:spcAft>
                <a:spcPts val="0"/>
              </a:spcAft>
              <a:buSzPts val="770"/>
              <a:buNone/>
            </a:pPr>
            <a:r>
              <a:rPr lang="en-GB" sz="2200">
                <a:solidFill>
                  <a:srgbClr val="FF0000"/>
                </a:solidFill>
              </a:rPr>
              <a:t>printf("i is greater than 15");</a:t>
            </a:r>
            <a:endParaRPr sz="2200">
              <a:solidFill>
                <a:srgbClr val="FF0000"/>
              </a:solidFill>
            </a:endParaRPr>
          </a:p>
          <a:p>
            <a:pPr indent="0" lvl="0" marL="0" rtl="0" algn="l">
              <a:lnSpc>
                <a:spcPct val="80000"/>
              </a:lnSpc>
              <a:spcBef>
                <a:spcPts val="0"/>
              </a:spcBef>
              <a:spcAft>
                <a:spcPts val="0"/>
              </a:spcAft>
              <a:buSzPts val="770"/>
              <a:buNone/>
            </a:pPr>
            <a:r>
              <a:t/>
            </a:r>
            <a:endParaRPr sz="2200">
              <a:solidFill>
                <a:srgbClr val="FF0000"/>
              </a:solidFill>
            </a:endParaRPr>
          </a:p>
          <a:p>
            <a:pPr indent="0" lvl="0" marL="0" rtl="0" algn="l">
              <a:lnSpc>
                <a:spcPct val="80000"/>
              </a:lnSpc>
              <a:spcBef>
                <a:spcPts val="0"/>
              </a:spcBef>
              <a:spcAft>
                <a:spcPts val="0"/>
              </a:spcAft>
              <a:buSzPts val="770"/>
              <a:buNone/>
            </a:pPr>
            <a:r>
              <a:rPr lang="en-GB" sz="2200">
                <a:solidFill>
                  <a:srgbClr val="FF0000"/>
                </a:solidFill>
              </a:rPr>
              <a:t>}                                                        </a:t>
            </a:r>
            <a:r>
              <a:rPr lang="en-GB" sz="2200" u="sng">
                <a:solidFill>
                  <a:srgbClr val="FF0000"/>
                </a:solidFill>
              </a:rPr>
              <a:t>o/p:</a:t>
            </a:r>
            <a:r>
              <a:rPr lang="en-GB" sz="2200">
                <a:solidFill>
                  <a:srgbClr val="FF0000"/>
                </a:solidFill>
              </a:rPr>
              <a:t>                                                            </a:t>
            </a:r>
            <a:endParaRPr sz="2200">
              <a:solidFill>
                <a:srgbClr val="FF0000"/>
              </a:solidFill>
            </a:endParaRPr>
          </a:p>
          <a:p>
            <a:pPr indent="0" lvl="0" marL="0" rtl="0" algn="l">
              <a:lnSpc>
                <a:spcPct val="80000"/>
              </a:lnSpc>
              <a:spcBef>
                <a:spcPts val="0"/>
              </a:spcBef>
              <a:spcAft>
                <a:spcPts val="0"/>
              </a:spcAft>
              <a:buSzPts val="770"/>
              <a:buNone/>
            </a:pPr>
            <a:r>
              <a:rPr lang="en-GB" sz="2200">
                <a:solidFill>
                  <a:srgbClr val="FF0000"/>
                </a:solidFill>
              </a:rPr>
              <a:t>printf("I am Not in if");                  I am not in if</a:t>
            </a:r>
            <a:endParaRPr sz="2200">
              <a:solidFill>
                <a:srgbClr val="FF0000"/>
              </a:solidFill>
            </a:endParaRPr>
          </a:p>
          <a:p>
            <a:pPr indent="0" lvl="0" marL="0" rtl="0" algn="l">
              <a:lnSpc>
                <a:spcPct val="80000"/>
              </a:lnSpc>
              <a:spcBef>
                <a:spcPts val="0"/>
              </a:spcBef>
              <a:spcAft>
                <a:spcPts val="0"/>
              </a:spcAft>
              <a:buSzPts val="770"/>
              <a:buNone/>
            </a:pPr>
            <a:r>
              <a:t/>
            </a:r>
            <a:endParaRPr sz="2200">
              <a:solidFill>
                <a:srgbClr val="FF0000"/>
              </a:solidFill>
            </a:endParaRPr>
          </a:p>
          <a:p>
            <a:pPr indent="0" lvl="0" marL="0" rtl="0" algn="l">
              <a:lnSpc>
                <a:spcPct val="80000"/>
              </a:lnSpc>
              <a:spcBef>
                <a:spcPts val="0"/>
              </a:spcBef>
              <a:spcAft>
                <a:spcPts val="0"/>
              </a:spcAft>
              <a:buSzPts val="770"/>
              <a:buNone/>
            </a:pPr>
            <a:r>
              <a:rPr lang="en-GB" sz="2200">
                <a:solidFill>
                  <a:srgbClr val="FF0000"/>
                </a:solidFill>
              </a:rPr>
              <a:t>}</a:t>
            </a:r>
            <a:endParaRPr sz="2200">
              <a:solidFill>
                <a:srgbClr val="FF0000"/>
              </a:solidFill>
            </a:endParaRPr>
          </a:p>
          <a:p>
            <a:pPr indent="0" lvl="0" marL="0" rtl="0" algn="l">
              <a:lnSpc>
                <a:spcPct val="80000"/>
              </a:lnSpc>
              <a:spcBef>
                <a:spcPts val="0"/>
              </a:spcBef>
              <a:spcAft>
                <a:spcPts val="0"/>
              </a:spcAft>
              <a:buSzPts val="770"/>
              <a:buNone/>
            </a:pPr>
            <a:r>
              <a:t/>
            </a:r>
            <a:endParaRPr sz="1320"/>
          </a:p>
          <a:p>
            <a:pPr indent="0" lvl="0" marL="0" rtl="0" algn="l">
              <a:lnSpc>
                <a:spcPct val="80000"/>
              </a:lnSpc>
              <a:spcBef>
                <a:spcPts val="0"/>
              </a:spcBef>
              <a:spcAft>
                <a:spcPts val="0"/>
              </a:spcAft>
              <a:buSzPts val="770"/>
              <a:buNone/>
            </a:pPr>
            <a:r>
              <a:t/>
            </a:r>
            <a:endParaRPr sz="132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type="ctrTitle"/>
          </p:nvPr>
        </p:nvSpPr>
        <p:spPr>
          <a:xfrm>
            <a:off x="2638900" y="158950"/>
            <a:ext cx="4426200" cy="708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n-GB" sz="3320" u="sng"/>
              <a:t>If-else condition</a:t>
            </a:r>
            <a:endParaRPr b="1" sz="3320" u="sng"/>
          </a:p>
        </p:txBody>
      </p:sp>
      <p:sp>
        <p:nvSpPr>
          <p:cNvPr id="288" name="Google Shape;288;p38"/>
          <p:cNvSpPr txBox="1"/>
          <p:nvPr>
            <p:ph idx="1" type="subTitle"/>
          </p:nvPr>
        </p:nvSpPr>
        <p:spPr>
          <a:xfrm>
            <a:off x="1531500" y="866900"/>
            <a:ext cx="7238400" cy="3958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200" u="sng"/>
              <a:t>Description</a:t>
            </a:r>
            <a:r>
              <a:rPr b="1" lang="en-GB" sz="2200"/>
              <a:t> :</a:t>
            </a:r>
            <a:endParaRPr b="1" sz="2200"/>
          </a:p>
          <a:p>
            <a:pPr indent="0" lvl="0" marL="0" rtl="0" algn="l">
              <a:spcBef>
                <a:spcPts val="0"/>
              </a:spcBef>
              <a:spcAft>
                <a:spcPts val="0"/>
              </a:spcAft>
              <a:buNone/>
            </a:pPr>
            <a:r>
              <a:rPr lang="en-GB" sz="2100">
                <a:solidFill>
                  <a:srgbClr val="FF0000"/>
                </a:solidFill>
              </a:rPr>
              <a:t>If else statements in C is also used to control the program flow based on some condition, only the difference is, it's used to execute some statement code block if the </a:t>
            </a:r>
            <a:r>
              <a:rPr lang="en-GB" sz="2100">
                <a:solidFill>
                  <a:srgbClr val="FF0000"/>
                </a:solidFill>
              </a:rPr>
              <a:t>expression s evaluated to true,otherwise executes else statement code block</a:t>
            </a:r>
            <a:r>
              <a:rPr lang="en-GB" sz="2100"/>
              <a:t>.</a:t>
            </a:r>
            <a:endParaRPr sz="2100">
              <a:solidFill>
                <a:srgbClr val="FF0000"/>
              </a:solidFill>
            </a:endParaRPr>
          </a:p>
          <a:p>
            <a:pPr indent="0" lvl="0" marL="0" rtl="0" algn="l">
              <a:spcBef>
                <a:spcPts val="0"/>
              </a:spcBef>
              <a:spcAft>
                <a:spcPts val="0"/>
              </a:spcAft>
              <a:buNone/>
            </a:pPr>
            <a:r>
              <a:t/>
            </a:r>
            <a:endParaRPr sz="2200"/>
          </a:p>
          <a:p>
            <a:pPr indent="0" lvl="0" marL="0" rtl="0" algn="l">
              <a:spcBef>
                <a:spcPts val="0"/>
              </a:spcBef>
              <a:spcAft>
                <a:spcPts val="0"/>
              </a:spcAft>
              <a:buNone/>
            </a:pPr>
            <a:r>
              <a:rPr lang="en-GB"/>
              <a:t>                               </a:t>
            </a:r>
            <a:endParaRPr b="1" sz="1885" u="sng"/>
          </a:p>
          <a:p>
            <a:pPr indent="0" lvl="0" marL="0" rtl="0" algn="l">
              <a:spcBef>
                <a:spcPts val="0"/>
              </a:spcBef>
              <a:spcAft>
                <a:spcPts val="0"/>
              </a:spcAft>
              <a:buNone/>
            </a:pPr>
            <a:r>
              <a:t/>
            </a:r>
            <a:endParaRPr b="1" sz="1885" u="sng"/>
          </a:p>
          <a:p>
            <a:pPr indent="0" lvl="0" marL="0" rtl="0" algn="l">
              <a:spcBef>
                <a:spcPts val="0"/>
              </a:spcBef>
              <a:spcAft>
                <a:spcPts val="0"/>
              </a:spcAft>
              <a:buNone/>
            </a:pPr>
            <a:r>
              <a:t/>
            </a:r>
            <a:endParaRPr b="1" sz="1885" u="sng"/>
          </a:p>
          <a:p>
            <a:pPr indent="0" lvl="0" marL="0" rtl="0" algn="l">
              <a:spcBef>
                <a:spcPts val="0"/>
              </a:spcBef>
              <a:spcAft>
                <a:spcPts val="0"/>
              </a:spcAft>
              <a:buNone/>
            </a:pPr>
            <a:r>
              <a:t/>
            </a:r>
            <a:endParaRPr sz="2488"/>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89" name="Google Shape;289;p38"/>
          <p:cNvPicPr preferRelativeResize="0"/>
          <p:nvPr/>
        </p:nvPicPr>
        <p:blipFill>
          <a:blip r:embed="rId3">
            <a:alphaModFix/>
          </a:blip>
          <a:stretch>
            <a:fillRect/>
          </a:stretch>
        </p:blipFill>
        <p:spPr>
          <a:xfrm>
            <a:off x="2947400" y="2268350"/>
            <a:ext cx="3953475" cy="2557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type="ctrTitle"/>
          </p:nvPr>
        </p:nvSpPr>
        <p:spPr>
          <a:xfrm>
            <a:off x="2918500" y="101150"/>
            <a:ext cx="4301400" cy="67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GB" sz="3320" u="sng"/>
              <a:t>Flow chart</a:t>
            </a:r>
            <a:endParaRPr b="1" sz="3320" u="sng"/>
          </a:p>
        </p:txBody>
      </p:sp>
      <p:sp>
        <p:nvSpPr>
          <p:cNvPr id="295" name="Google Shape;295;p39"/>
          <p:cNvSpPr txBox="1"/>
          <p:nvPr>
            <p:ph idx="1" type="subTitle"/>
          </p:nvPr>
        </p:nvSpPr>
        <p:spPr>
          <a:xfrm>
            <a:off x="1858700" y="953675"/>
            <a:ext cx="6174300" cy="385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296" name="Google Shape;296;p39"/>
          <p:cNvPicPr preferRelativeResize="0"/>
          <p:nvPr/>
        </p:nvPicPr>
        <p:blipFill>
          <a:blip r:embed="rId3">
            <a:alphaModFix/>
          </a:blip>
          <a:stretch>
            <a:fillRect/>
          </a:stretch>
        </p:blipFill>
        <p:spPr>
          <a:xfrm>
            <a:off x="3279700" y="953725"/>
            <a:ext cx="3497350" cy="3741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ctrTitle"/>
          </p:nvPr>
        </p:nvSpPr>
        <p:spPr>
          <a:xfrm>
            <a:off x="173400" y="710350"/>
            <a:ext cx="3424200" cy="96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300" u="sng"/>
              <a:t>example:</a:t>
            </a:r>
            <a:endParaRPr b="1" sz="3300" u="sng"/>
          </a:p>
        </p:txBody>
      </p:sp>
      <p:sp>
        <p:nvSpPr>
          <p:cNvPr id="302" name="Google Shape;302;p40"/>
          <p:cNvSpPr txBox="1"/>
          <p:nvPr>
            <p:ph idx="1" type="subTitle"/>
          </p:nvPr>
        </p:nvSpPr>
        <p:spPr>
          <a:xfrm>
            <a:off x="2537750" y="447875"/>
            <a:ext cx="5986500" cy="4406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sz="2333">
                <a:solidFill>
                  <a:srgbClr val="FF0000"/>
                </a:solidFill>
              </a:rPr>
              <a:t>int main() {</a:t>
            </a:r>
            <a:endParaRPr sz="2333">
              <a:solidFill>
                <a:srgbClr val="FF0000"/>
              </a:solidFill>
            </a:endParaRPr>
          </a:p>
          <a:p>
            <a:pPr indent="0" lvl="0" marL="0" rtl="0" algn="l">
              <a:spcBef>
                <a:spcPts val="0"/>
              </a:spcBef>
              <a:spcAft>
                <a:spcPts val="0"/>
              </a:spcAft>
              <a:buNone/>
            </a:pPr>
            <a:r>
              <a:t/>
            </a:r>
            <a:endParaRPr sz="2333">
              <a:solidFill>
                <a:srgbClr val="FF0000"/>
              </a:solidFill>
            </a:endParaRPr>
          </a:p>
          <a:p>
            <a:pPr indent="0" lvl="0" marL="0" rtl="0" algn="l">
              <a:spcBef>
                <a:spcPts val="0"/>
              </a:spcBef>
              <a:spcAft>
                <a:spcPts val="0"/>
              </a:spcAft>
              <a:buNone/>
            </a:pPr>
            <a:r>
              <a:rPr lang="en-GB" sz="2333">
                <a:solidFill>
                  <a:srgbClr val="FF0000"/>
                </a:solidFill>
              </a:rPr>
              <a:t>int i = 20;</a:t>
            </a:r>
            <a:endParaRPr sz="2333">
              <a:solidFill>
                <a:srgbClr val="FF0000"/>
              </a:solidFill>
            </a:endParaRPr>
          </a:p>
          <a:p>
            <a:pPr indent="0" lvl="0" marL="0" rtl="0" algn="l">
              <a:spcBef>
                <a:spcPts val="0"/>
              </a:spcBef>
              <a:spcAft>
                <a:spcPts val="0"/>
              </a:spcAft>
              <a:buNone/>
            </a:pPr>
            <a:r>
              <a:t/>
            </a:r>
            <a:endParaRPr sz="2333">
              <a:solidFill>
                <a:srgbClr val="FF0000"/>
              </a:solidFill>
            </a:endParaRPr>
          </a:p>
          <a:p>
            <a:pPr indent="0" lvl="0" marL="0" rtl="0" algn="l">
              <a:spcBef>
                <a:spcPts val="0"/>
              </a:spcBef>
              <a:spcAft>
                <a:spcPts val="0"/>
              </a:spcAft>
              <a:buNone/>
            </a:pPr>
            <a:r>
              <a:rPr lang="en-GB" sz="2333">
                <a:solidFill>
                  <a:srgbClr val="FF0000"/>
                </a:solidFill>
              </a:rPr>
              <a:t>if (i &lt; 15)</a:t>
            </a:r>
            <a:endParaRPr sz="2333">
              <a:solidFill>
                <a:srgbClr val="FF0000"/>
              </a:solidFill>
            </a:endParaRPr>
          </a:p>
          <a:p>
            <a:pPr indent="0" lvl="0" marL="0" rtl="0" algn="l">
              <a:spcBef>
                <a:spcPts val="0"/>
              </a:spcBef>
              <a:spcAft>
                <a:spcPts val="0"/>
              </a:spcAft>
              <a:buNone/>
            </a:pPr>
            <a:r>
              <a:t/>
            </a:r>
            <a:endParaRPr sz="2333">
              <a:solidFill>
                <a:srgbClr val="FF0000"/>
              </a:solidFill>
            </a:endParaRPr>
          </a:p>
          <a:p>
            <a:pPr indent="0" lvl="0" marL="0" rtl="0" algn="l">
              <a:spcBef>
                <a:spcPts val="0"/>
              </a:spcBef>
              <a:spcAft>
                <a:spcPts val="0"/>
              </a:spcAft>
              <a:buNone/>
            </a:pPr>
            <a:r>
              <a:rPr lang="en-GB" sz="2333">
                <a:solidFill>
                  <a:srgbClr val="FF0000"/>
                </a:solidFill>
              </a:rPr>
              <a:t>printf("i is smaller than 15");</a:t>
            </a:r>
            <a:endParaRPr sz="2333">
              <a:solidFill>
                <a:srgbClr val="FF0000"/>
              </a:solidFill>
            </a:endParaRPr>
          </a:p>
          <a:p>
            <a:pPr indent="0" lvl="0" marL="0" rtl="0" algn="l">
              <a:spcBef>
                <a:spcPts val="0"/>
              </a:spcBef>
              <a:spcAft>
                <a:spcPts val="0"/>
              </a:spcAft>
              <a:buNone/>
            </a:pPr>
            <a:r>
              <a:t/>
            </a:r>
            <a:endParaRPr sz="2333">
              <a:solidFill>
                <a:srgbClr val="FF0000"/>
              </a:solidFill>
            </a:endParaRPr>
          </a:p>
          <a:p>
            <a:pPr indent="0" lvl="0" marL="0" rtl="0" algn="l">
              <a:spcBef>
                <a:spcPts val="0"/>
              </a:spcBef>
              <a:spcAft>
                <a:spcPts val="0"/>
              </a:spcAft>
              <a:buNone/>
            </a:pPr>
            <a:r>
              <a:rPr lang="en-GB" sz="2333">
                <a:solidFill>
                  <a:srgbClr val="FF0000"/>
                </a:solidFill>
              </a:rPr>
              <a:t>else</a:t>
            </a:r>
            <a:endParaRPr sz="2333">
              <a:solidFill>
                <a:srgbClr val="FF0000"/>
              </a:solidFill>
            </a:endParaRPr>
          </a:p>
          <a:p>
            <a:pPr indent="0" lvl="0" marL="0" rtl="0" algn="l">
              <a:spcBef>
                <a:spcPts val="0"/>
              </a:spcBef>
              <a:spcAft>
                <a:spcPts val="0"/>
              </a:spcAft>
              <a:buNone/>
            </a:pPr>
            <a:r>
              <a:t/>
            </a:r>
            <a:endParaRPr sz="2333">
              <a:solidFill>
                <a:srgbClr val="FF0000"/>
              </a:solidFill>
            </a:endParaRPr>
          </a:p>
          <a:p>
            <a:pPr indent="0" lvl="0" marL="0" rtl="0" algn="l">
              <a:spcBef>
                <a:spcPts val="0"/>
              </a:spcBef>
              <a:spcAft>
                <a:spcPts val="0"/>
              </a:spcAft>
              <a:buNone/>
            </a:pPr>
            <a:r>
              <a:rPr lang="en-GB" sz="2333">
                <a:solidFill>
                  <a:srgbClr val="FF0000"/>
                </a:solidFill>
              </a:rPr>
              <a:t>printf("i is greater than 15");             </a:t>
            </a:r>
            <a:r>
              <a:rPr lang="en-GB" sz="2462">
                <a:solidFill>
                  <a:srgbClr val="FF0000"/>
                </a:solidFill>
              </a:rPr>
              <a:t>  </a:t>
            </a:r>
            <a:endParaRPr sz="2462">
              <a:solidFill>
                <a:srgbClr val="FF0000"/>
              </a:solidFill>
            </a:endParaRPr>
          </a:p>
          <a:p>
            <a:pPr indent="0" lvl="0" marL="0" rtl="0" algn="l">
              <a:spcBef>
                <a:spcPts val="0"/>
              </a:spcBef>
              <a:spcAft>
                <a:spcPts val="0"/>
              </a:spcAft>
              <a:buNone/>
            </a:pPr>
            <a:r>
              <a:rPr lang="en-GB" sz="2104">
                <a:solidFill>
                  <a:srgbClr val="FF0000"/>
                </a:solidFill>
              </a:rPr>
              <a:t>                                                                           </a:t>
            </a:r>
            <a:r>
              <a:rPr lang="en-GB" sz="2104" u="sng">
                <a:solidFill>
                  <a:srgbClr val="FF0000"/>
                </a:solidFill>
              </a:rPr>
              <a:t>  </a:t>
            </a:r>
            <a:r>
              <a:rPr lang="en-GB" sz="2104" u="sng">
                <a:solidFill>
                  <a:srgbClr val="FF0000"/>
                </a:solidFill>
              </a:rPr>
              <a:t>Output:</a:t>
            </a:r>
            <a:endParaRPr sz="2104" u="sng">
              <a:solidFill>
                <a:srgbClr val="FF0000"/>
              </a:solidFill>
            </a:endParaRPr>
          </a:p>
          <a:p>
            <a:pPr indent="0" lvl="0" marL="0" rtl="0" algn="l">
              <a:spcBef>
                <a:spcPts val="0"/>
              </a:spcBef>
              <a:spcAft>
                <a:spcPts val="0"/>
              </a:spcAft>
              <a:buNone/>
            </a:pPr>
            <a:r>
              <a:rPr lang="en-GB" sz="2104">
                <a:solidFill>
                  <a:srgbClr val="FF0000"/>
                </a:solidFill>
              </a:rPr>
              <a:t>                                                                                    i is greater than 15</a:t>
            </a:r>
            <a:endParaRPr sz="2104">
              <a:solidFill>
                <a:srgbClr val="FF0000"/>
              </a:solidFill>
            </a:endParaRPr>
          </a:p>
          <a:p>
            <a:pPr indent="0" lvl="0" marL="0" rtl="0" algn="l">
              <a:spcBef>
                <a:spcPts val="0"/>
              </a:spcBef>
              <a:spcAft>
                <a:spcPts val="0"/>
              </a:spcAft>
              <a:buNone/>
            </a:pPr>
            <a:r>
              <a:rPr lang="en-GB" sz="2333">
                <a:solidFill>
                  <a:srgbClr val="FF0000"/>
                </a:solidFill>
              </a:rPr>
              <a:t>return 0;</a:t>
            </a:r>
            <a:endParaRPr sz="2333">
              <a:solidFill>
                <a:srgbClr val="FF0000"/>
              </a:solidFill>
            </a:endParaRPr>
          </a:p>
          <a:p>
            <a:pPr indent="0" lvl="0" marL="0" rtl="0" algn="l">
              <a:spcBef>
                <a:spcPts val="0"/>
              </a:spcBef>
              <a:spcAft>
                <a:spcPts val="0"/>
              </a:spcAft>
              <a:buNone/>
            </a:pPr>
            <a:r>
              <a:t/>
            </a:r>
            <a:endParaRPr sz="2333">
              <a:solidFill>
                <a:srgbClr val="FF0000"/>
              </a:solidFill>
            </a:endParaRPr>
          </a:p>
          <a:p>
            <a:pPr indent="0" lvl="0" marL="0" rtl="0" algn="l">
              <a:spcBef>
                <a:spcPts val="0"/>
              </a:spcBef>
              <a:spcAft>
                <a:spcPts val="0"/>
              </a:spcAft>
              <a:buNone/>
            </a:pPr>
            <a:r>
              <a:rPr lang="en-GB" sz="2333">
                <a:solidFill>
                  <a:srgbClr val="FF0000"/>
                </a:solidFill>
              </a:rPr>
              <a:t>}</a:t>
            </a:r>
            <a:endParaRPr sz="2333">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ctrTitle"/>
          </p:nvPr>
        </p:nvSpPr>
        <p:spPr>
          <a:xfrm>
            <a:off x="2586200" y="187825"/>
            <a:ext cx="4792800" cy="693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n-GB" sz="3320" u="sng"/>
              <a:t>Nested-if condition</a:t>
            </a:r>
            <a:endParaRPr b="1" sz="3320" u="sng"/>
          </a:p>
        </p:txBody>
      </p:sp>
      <p:sp>
        <p:nvSpPr>
          <p:cNvPr id="308" name="Google Shape;308;p41"/>
          <p:cNvSpPr txBox="1"/>
          <p:nvPr>
            <p:ph idx="1" type="subTitle"/>
          </p:nvPr>
        </p:nvSpPr>
        <p:spPr>
          <a:xfrm>
            <a:off x="1069150" y="722475"/>
            <a:ext cx="7614300" cy="3987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GB" sz="2220">
                <a:solidFill>
                  <a:srgbClr val="FF0000"/>
                </a:solidFill>
              </a:rPr>
              <a:t>           </a:t>
            </a:r>
            <a:r>
              <a:rPr lang="en-GB" sz="2320">
                <a:solidFill>
                  <a:srgbClr val="FF0000"/>
                </a:solidFill>
              </a:rPr>
              <a:t> </a:t>
            </a:r>
            <a:r>
              <a:rPr b="1" lang="en-GB" sz="2320" u="sng"/>
              <a:t>syntax:</a:t>
            </a:r>
            <a:r>
              <a:rPr b="1" lang="en-GB" sz="2320">
                <a:solidFill>
                  <a:srgbClr val="FF0000"/>
                </a:solidFill>
              </a:rPr>
              <a:t> </a:t>
            </a:r>
            <a:r>
              <a:rPr lang="en-GB" sz="2320">
                <a:solidFill>
                  <a:srgbClr val="FF0000"/>
                </a:solidFill>
              </a:rPr>
              <a:t>  </a:t>
            </a:r>
            <a:r>
              <a:rPr lang="en-GB" sz="2220">
                <a:solidFill>
                  <a:srgbClr val="FF0000"/>
                </a:solidFill>
              </a:rPr>
              <a:t>                      </a:t>
            </a:r>
            <a:endParaRPr sz="2220">
              <a:solidFill>
                <a:srgbClr val="FF0000"/>
              </a:solidFill>
            </a:endParaRPr>
          </a:p>
          <a:p>
            <a:pPr indent="0" lvl="0" marL="0" rtl="0" algn="l">
              <a:lnSpc>
                <a:spcPct val="80000"/>
              </a:lnSpc>
              <a:spcBef>
                <a:spcPts val="0"/>
              </a:spcBef>
              <a:spcAft>
                <a:spcPts val="0"/>
              </a:spcAft>
              <a:buSzPts val="770"/>
              <a:buNone/>
            </a:pPr>
            <a:r>
              <a:rPr lang="en-GB" sz="2220">
                <a:solidFill>
                  <a:srgbClr val="FF0000"/>
                </a:solidFill>
              </a:rPr>
              <a:t>                            </a:t>
            </a:r>
            <a:endParaRPr sz="2220">
              <a:solidFill>
                <a:srgbClr val="FF0000"/>
              </a:solidFill>
            </a:endParaRPr>
          </a:p>
          <a:p>
            <a:pPr indent="0" lvl="0" marL="0" rtl="0" algn="l">
              <a:lnSpc>
                <a:spcPct val="80000"/>
              </a:lnSpc>
              <a:spcBef>
                <a:spcPts val="0"/>
              </a:spcBef>
              <a:spcAft>
                <a:spcPts val="0"/>
              </a:spcAft>
              <a:buSzPts val="770"/>
              <a:buNone/>
            </a:pPr>
            <a:r>
              <a:rPr lang="en-GB" sz="2220">
                <a:solidFill>
                  <a:srgbClr val="FF0000"/>
                </a:solidFill>
              </a:rPr>
              <a:t>                             if(test_expression one)</a:t>
            </a:r>
            <a:endParaRPr sz="2220">
              <a:solidFill>
                <a:srgbClr val="FF0000"/>
              </a:solidFill>
            </a:endParaRPr>
          </a:p>
          <a:p>
            <a:pPr indent="0" lvl="0" marL="0" rtl="0" algn="l">
              <a:lnSpc>
                <a:spcPct val="80000"/>
              </a:lnSpc>
              <a:spcBef>
                <a:spcPts val="0"/>
              </a:spcBef>
              <a:spcAft>
                <a:spcPts val="0"/>
              </a:spcAft>
              <a:buSzPts val="770"/>
              <a:buNone/>
            </a:pPr>
            <a:r>
              <a:rPr lang="en-GB" sz="2220">
                <a:solidFill>
                  <a:srgbClr val="FF0000"/>
                </a:solidFill>
              </a:rPr>
              <a:t> </a:t>
            </a:r>
            <a:r>
              <a:rPr lang="en-GB" sz="2220">
                <a:solidFill>
                  <a:srgbClr val="FF0000"/>
                </a:solidFill>
              </a:rPr>
              <a:t> </a:t>
            </a:r>
            <a:r>
              <a:rPr lang="en-GB" sz="2220">
                <a:solidFill>
                  <a:srgbClr val="FF0000"/>
                </a:solidFill>
              </a:rPr>
              <a:t>                      {</a:t>
            </a:r>
            <a:endParaRPr sz="2220">
              <a:solidFill>
                <a:srgbClr val="FF0000"/>
              </a:solidFill>
            </a:endParaRPr>
          </a:p>
          <a:p>
            <a:pPr indent="0" lvl="0" marL="0" rtl="0" algn="l">
              <a:lnSpc>
                <a:spcPct val="80000"/>
              </a:lnSpc>
              <a:spcBef>
                <a:spcPts val="0"/>
              </a:spcBef>
              <a:spcAft>
                <a:spcPts val="0"/>
              </a:spcAft>
              <a:buSzPts val="770"/>
              <a:buNone/>
            </a:pPr>
            <a:r>
              <a:rPr lang="en-GB" sz="2220">
                <a:solidFill>
                  <a:srgbClr val="FF0000"/>
                </a:solidFill>
              </a:rPr>
              <a:t>                           if(test_expression two)</a:t>
            </a:r>
            <a:endParaRPr sz="2220">
              <a:solidFill>
                <a:srgbClr val="FF0000"/>
              </a:solidFill>
            </a:endParaRPr>
          </a:p>
          <a:p>
            <a:pPr indent="0" lvl="0" marL="0" rtl="0" algn="l">
              <a:lnSpc>
                <a:spcPct val="80000"/>
              </a:lnSpc>
              <a:spcBef>
                <a:spcPts val="0"/>
              </a:spcBef>
              <a:spcAft>
                <a:spcPts val="0"/>
              </a:spcAft>
              <a:buSzPts val="770"/>
              <a:buNone/>
            </a:pPr>
            <a:r>
              <a:rPr lang="en-GB" sz="2220">
                <a:solidFill>
                  <a:srgbClr val="FF0000"/>
                </a:solidFill>
              </a:rPr>
              <a:t>                           {</a:t>
            </a:r>
            <a:endParaRPr sz="2220">
              <a:solidFill>
                <a:srgbClr val="FF0000"/>
              </a:solidFill>
            </a:endParaRPr>
          </a:p>
          <a:p>
            <a:pPr indent="0" lvl="0" marL="0" rtl="0" algn="l">
              <a:lnSpc>
                <a:spcPct val="80000"/>
              </a:lnSpc>
              <a:spcBef>
                <a:spcPts val="0"/>
              </a:spcBef>
              <a:spcAft>
                <a:spcPts val="0"/>
              </a:spcAft>
              <a:buSzPts val="770"/>
              <a:buNone/>
            </a:pPr>
            <a:r>
              <a:rPr lang="en-GB" sz="2220">
                <a:solidFill>
                  <a:srgbClr val="FF0000"/>
                </a:solidFill>
              </a:rPr>
              <a:t>                            //Statement block Executes</a:t>
            </a:r>
            <a:endParaRPr sz="2220">
              <a:solidFill>
                <a:srgbClr val="FF0000"/>
              </a:solidFill>
            </a:endParaRPr>
          </a:p>
          <a:p>
            <a:pPr indent="0" lvl="0" marL="0" rtl="0" algn="l">
              <a:lnSpc>
                <a:spcPct val="80000"/>
              </a:lnSpc>
              <a:spcBef>
                <a:spcPts val="0"/>
              </a:spcBef>
              <a:spcAft>
                <a:spcPts val="0"/>
              </a:spcAft>
              <a:buSzPts val="770"/>
              <a:buNone/>
            </a:pPr>
            <a:r>
              <a:rPr lang="en-GB" sz="2220">
                <a:solidFill>
                  <a:srgbClr val="FF0000"/>
                </a:solidFill>
              </a:rPr>
              <a:t>                           }</a:t>
            </a:r>
            <a:endParaRPr sz="2220">
              <a:solidFill>
                <a:srgbClr val="FF0000"/>
              </a:solidFill>
            </a:endParaRPr>
          </a:p>
          <a:p>
            <a:pPr indent="0" lvl="0" marL="0" rtl="0" algn="l">
              <a:lnSpc>
                <a:spcPct val="80000"/>
              </a:lnSpc>
              <a:spcBef>
                <a:spcPts val="0"/>
              </a:spcBef>
              <a:spcAft>
                <a:spcPts val="0"/>
              </a:spcAft>
              <a:buSzPts val="770"/>
              <a:buNone/>
            </a:pPr>
            <a:r>
              <a:rPr lang="en-GB" sz="2220">
                <a:solidFill>
                  <a:srgbClr val="FF0000"/>
                </a:solidFill>
              </a:rPr>
              <a:t>                       }</a:t>
            </a:r>
            <a:endParaRPr sz="2220">
              <a:solidFill>
                <a:srgbClr val="FF0000"/>
              </a:solidFill>
            </a:endParaRPr>
          </a:p>
          <a:p>
            <a:pPr indent="0" lvl="0" marL="0" rtl="0" algn="l">
              <a:lnSpc>
                <a:spcPct val="80000"/>
              </a:lnSpc>
              <a:spcBef>
                <a:spcPts val="0"/>
              </a:spcBef>
              <a:spcAft>
                <a:spcPts val="0"/>
              </a:spcAft>
              <a:buSzPts val="770"/>
              <a:buNone/>
            </a:pPr>
            <a:r>
              <a:rPr lang="en-GB" sz="2220">
                <a:solidFill>
                  <a:srgbClr val="FF0000"/>
                </a:solidFill>
              </a:rPr>
              <a:t>                       else {                                              </a:t>
            </a:r>
            <a:endParaRPr sz="2220">
              <a:solidFill>
                <a:srgbClr val="FF0000"/>
              </a:solidFill>
            </a:endParaRPr>
          </a:p>
          <a:p>
            <a:pPr indent="0" lvl="0" marL="0" rtl="0" algn="l">
              <a:lnSpc>
                <a:spcPct val="80000"/>
              </a:lnSpc>
              <a:spcBef>
                <a:spcPts val="0"/>
              </a:spcBef>
              <a:spcAft>
                <a:spcPts val="0"/>
              </a:spcAft>
              <a:buSzPts val="770"/>
              <a:buNone/>
            </a:pPr>
            <a:r>
              <a:t/>
            </a:r>
            <a:endParaRPr sz="2220">
              <a:solidFill>
                <a:srgbClr val="FF0000"/>
              </a:solidFill>
            </a:endParaRPr>
          </a:p>
          <a:p>
            <a:pPr indent="0" lvl="0" marL="0" rtl="0" algn="l">
              <a:lnSpc>
                <a:spcPct val="80000"/>
              </a:lnSpc>
              <a:spcBef>
                <a:spcPts val="0"/>
              </a:spcBef>
              <a:spcAft>
                <a:spcPts val="0"/>
              </a:spcAft>
              <a:buSzPts val="770"/>
              <a:buNone/>
            </a:pPr>
            <a:r>
              <a:rPr lang="en-GB" sz="2220">
                <a:solidFill>
                  <a:srgbClr val="FF0000"/>
                </a:solidFill>
              </a:rPr>
              <a:t>                                //stataments for else</a:t>
            </a:r>
            <a:endParaRPr sz="2220">
              <a:solidFill>
                <a:srgbClr val="FF0000"/>
              </a:solidFill>
            </a:endParaRPr>
          </a:p>
          <a:p>
            <a:pPr indent="0" lvl="0" marL="0" rtl="0" algn="l">
              <a:lnSpc>
                <a:spcPct val="80000"/>
              </a:lnSpc>
              <a:spcBef>
                <a:spcPts val="0"/>
              </a:spcBef>
              <a:spcAft>
                <a:spcPts val="0"/>
              </a:spcAft>
              <a:buSzPts val="770"/>
              <a:buNone/>
            </a:pPr>
            <a:r>
              <a:rPr lang="en-GB" sz="2220">
                <a:solidFill>
                  <a:srgbClr val="FF0000"/>
                </a:solidFill>
              </a:rPr>
              <a:t>                         }</a:t>
            </a:r>
            <a:endParaRPr sz="2220">
              <a:solidFill>
                <a:srgbClr val="FF0000"/>
              </a:solidFill>
            </a:endParaRPr>
          </a:p>
          <a:p>
            <a:pPr indent="0" lvl="0" marL="0" rtl="0" algn="l">
              <a:lnSpc>
                <a:spcPct val="80000"/>
              </a:lnSpc>
              <a:spcBef>
                <a:spcPts val="0"/>
              </a:spcBef>
              <a:spcAft>
                <a:spcPts val="0"/>
              </a:spcAft>
              <a:buSzPts val="770"/>
              <a:buNone/>
            </a:pPr>
            <a:r>
              <a:rPr lang="en-GB" sz="1720">
                <a:solidFill>
                  <a:srgbClr val="FF0000"/>
                </a:solidFill>
              </a:rPr>
              <a:t>                                   </a:t>
            </a:r>
            <a:endParaRPr sz="1720">
              <a:solidFill>
                <a:srgbClr val="FF0000"/>
              </a:solidFill>
            </a:endParaRPr>
          </a:p>
          <a:p>
            <a:pPr indent="0" lvl="0" marL="0" rtl="0" algn="l">
              <a:lnSpc>
                <a:spcPct val="80000"/>
              </a:lnSpc>
              <a:spcBef>
                <a:spcPts val="0"/>
              </a:spcBef>
              <a:spcAft>
                <a:spcPts val="0"/>
              </a:spcAft>
              <a:buSzPts val="770"/>
              <a:buNone/>
            </a:pPr>
            <a:r>
              <a:t/>
            </a:r>
            <a:endParaRPr sz="1720">
              <a:solidFill>
                <a:srgbClr val="FF0000"/>
              </a:solidFill>
            </a:endParaRPr>
          </a:p>
          <a:p>
            <a:pPr indent="0" lvl="0" marL="0" rtl="0" algn="l">
              <a:lnSpc>
                <a:spcPct val="80000"/>
              </a:lnSpc>
              <a:spcBef>
                <a:spcPts val="0"/>
              </a:spcBef>
              <a:spcAft>
                <a:spcPts val="0"/>
              </a:spcAft>
              <a:buSzPts val="770"/>
              <a:buNone/>
            </a:pPr>
            <a:r>
              <a:t/>
            </a:r>
            <a:endParaRPr sz="15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ctrTitle"/>
          </p:nvPr>
        </p:nvSpPr>
        <p:spPr>
          <a:xfrm>
            <a:off x="1858700" y="294318"/>
            <a:ext cx="5361300" cy="6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GB" sz="3520" u="sng"/>
              <a:t>TOPICS</a:t>
            </a:r>
            <a:endParaRPr b="1" sz="3520" u="sng"/>
          </a:p>
        </p:txBody>
      </p:sp>
      <p:sp>
        <p:nvSpPr>
          <p:cNvPr id="141" name="Google Shape;141;p15"/>
          <p:cNvSpPr txBox="1"/>
          <p:nvPr>
            <p:ph idx="1" type="subTitle"/>
          </p:nvPr>
        </p:nvSpPr>
        <p:spPr>
          <a:xfrm>
            <a:off x="3489725" y="953125"/>
            <a:ext cx="4274400" cy="2915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FF0000"/>
              </a:buClr>
              <a:buSzPts val="2200"/>
              <a:buChar char="➢"/>
            </a:pPr>
            <a:r>
              <a:rPr lang="en-GB" sz="2200">
                <a:solidFill>
                  <a:srgbClr val="FF0000"/>
                </a:solidFill>
              </a:rPr>
              <a:t>Operators.</a:t>
            </a:r>
            <a:endParaRPr sz="2200">
              <a:solidFill>
                <a:srgbClr val="FF0000"/>
              </a:solidFill>
            </a:endParaRPr>
          </a:p>
          <a:p>
            <a:pPr indent="-368300" lvl="0" marL="457200" rtl="0" algn="l">
              <a:spcBef>
                <a:spcPts val="0"/>
              </a:spcBef>
              <a:spcAft>
                <a:spcPts val="0"/>
              </a:spcAft>
              <a:buClr>
                <a:srgbClr val="FF0000"/>
              </a:buClr>
              <a:buSzPts val="2200"/>
              <a:buChar char="➢"/>
            </a:pPr>
            <a:r>
              <a:rPr lang="en-GB" sz="2200">
                <a:solidFill>
                  <a:srgbClr val="FF0000"/>
                </a:solidFill>
              </a:rPr>
              <a:t>Control statements.</a:t>
            </a:r>
            <a:endParaRPr sz="2200">
              <a:solidFill>
                <a:srgbClr val="FF0000"/>
              </a:solidFill>
            </a:endParaRPr>
          </a:p>
          <a:p>
            <a:pPr indent="-368300" lvl="0" marL="457200" rtl="0" algn="l">
              <a:spcBef>
                <a:spcPts val="0"/>
              </a:spcBef>
              <a:spcAft>
                <a:spcPts val="0"/>
              </a:spcAft>
              <a:buClr>
                <a:srgbClr val="FF0000"/>
              </a:buClr>
              <a:buSzPts val="2200"/>
              <a:buChar char="➢"/>
            </a:pPr>
            <a:r>
              <a:rPr lang="en-GB" sz="2200">
                <a:solidFill>
                  <a:srgbClr val="FF0000"/>
                </a:solidFill>
              </a:rPr>
              <a:t>Arrays.</a:t>
            </a:r>
            <a:endParaRPr sz="2200">
              <a:solidFill>
                <a:srgbClr val="FF0000"/>
              </a:solidFill>
            </a:endParaRPr>
          </a:p>
          <a:p>
            <a:pPr indent="-368300" lvl="0" marL="457200" rtl="0" algn="l">
              <a:spcBef>
                <a:spcPts val="0"/>
              </a:spcBef>
              <a:spcAft>
                <a:spcPts val="0"/>
              </a:spcAft>
              <a:buClr>
                <a:srgbClr val="FF0000"/>
              </a:buClr>
              <a:buSzPts val="2200"/>
              <a:buChar char="➢"/>
            </a:pPr>
            <a:r>
              <a:rPr lang="en-GB" sz="2200">
                <a:solidFill>
                  <a:srgbClr val="FF0000"/>
                </a:solidFill>
              </a:rPr>
              <a:t>String.</a:t>
            </a:r>
            <a:endParaRPr sz="2200">
              <a:solidFill>
                <a:srgbClr val="FF0000"/>
              </a:solidFill>
            </a:endParaRPr>
          </a:p>
          <a:p>
            <a:pPr indent="-368300" lvl="0" marL="457200" rtl="0" algn="l">
              <a:spcBef>
                <a:spcPts val="0"/>
              </a:spcBef>
              <a:spcAft>
                <a:spcPts val="0"/>
              </a:spcAft>
              <a:buClr>
                <a:srgbClr val="FF0000"/>
              </a:buClr>
              <a:buSzPts val="2200"/>
              <a:buChar char="➢"/>
            </a:pPr>
            <a:r>
              <a:rPr lang="en-GB" sz="2200">
                <a:solidFill>
                  <a:srgbClr val="FF0000"/>
                </a:solidFill>
              </a:rPr>
              <a:t>Storage class.</a:t>
            </a:r>
            <a:endParaRPr sz="2200">
              <a:solidFill>
                <a:srgbClr val="FF0000"/>
              </a:solidFill>
            </a:endParaRPr>
          </a:p>
          <a:p>
            <a:pPr indent="-368300" lvl="0" marL="457200" rtl="0" algn="l">
              <a:spcBef>
                <a:spcPts val="0"/>
              </a:spcBef>
              <a:spcAft>
                <a:spcPts val="0"/>
              </a:spcAft>
              <a:buClr>
                <a:srgbClr val="FF0000"/>
              </a:buClr>
              <a:buSzPts val="2200"/>
              <a:buChar char="➢"/>
            </a:pPr>
            <a:r>
              <a:rPr lang="en-GB" sz="2200">
                <a:solidFill>
                  <a:srgbClr val="FF0000"/>
                </a:solidFill>
              </a:rPr>
              <a:t>Structure.</a:t>
            </a:r>
            <a:endParaRPr sz="2200">
              <a:solidFill>
                <a:srgbClr val="FF0000"/>
              </a:solidFill>
            </a:endParaRPr>
          </a:p>
          <a:p>
            <a:pPr indent="-368300" lvl="0" marL="457200" rtl="0" algn="l">
              <a:spcBef>
                <a:spcPts val="0"/>
              </a:spcBef>
              <a:spcAft>
                <a:spcPts val="0"/>
              </a:spcAft>
              <a:buClr>
                <a:srgbClr val="FF0000"/>
              </a:buClr>
              <a:buSzPts val="2200"/>
              <a:buChar char="➢"/>
            </a:pPr>
            <a:r>
              <a:rPr lang="en-GB" sz="2200">
                <a:solidFill>
                  <a:srgbClr val="FF0000"/>
                </a:solidFill>
              </a:rPr>
              <a:t>Union.</a:t>
            </a:r>
            <a:endParaRPr sz="2200">
              <a:solidFill>
                <a:srgbClr val="FF0000"/>
              </a:solidFill>
            </a:endParaRPr>
          </a:p>
          <a:p>
            <a:pPr indent="0" lvl="0" marL="457200" rtl="0" algn="l">
              <a:spcBef>
                <a:spcPts val="0"/>
              </a:spcBef>
              <a:spcAft>
                <a:spcPts val="0"/>
              </a:spcAft>
              <a:buNone/>
            </a:pPr>
            <a:r>
              <a:t/>
            </a:r>
            <a:endParaRPr>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type="ctrTitle"/>
          </p:nvPr>
        </p:nvSpPr>
        <p:spPr>
          <a:xfrm>
            <a:off x="2990725" y="117925"/>
            <a:ext cx="3713100" cy="777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300"/>
              <a:t>Flow chart</a:t>
            </a:r>
            <a:r>
              <a:rPr lang="en-GB" sz="3300"/>
              <a:t> </a:t>
            </a:r>
            <a:endParaRPr sz="3300"/>
          </a:p>
        </p:txBody>
      </p:sp>
      <p:sp>
        <p:nvSpPr>
          <p:cNvPr id="314" name="Google Shape;314;p42"/>
          <p:cNvSpPr txBox="1"/>
          <p:nvPr>
            <p:ph idx="1" type="subTitle"/>
          </p:nvPr>
        </p:nvSpPr>
        <p:spPr>
          <a:xfrm>
            <a:off x="1858700" y="895825"/>
            <a:ext cx="7012500" cy="397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315" name="Google Shape;315;p42"/>
          <p:cNvPicPr preferRelativeResize="0"/>
          <p:nvPr/>
        </p:nvPicPr>
        <p:blipFill>
          <a:blip r:embed="rId3">
            <a:alphaModFix/>
          </a:blip>
          <a:stretch>
            <a:fillRect/>
          </a:stretch>
        </p:blipFill>
        <p:spPr>
          <a:xfrm>
            <a:off x="1993825" y="895825"/>
            <a:ext cx="6805026" cy="3973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ctrTitle"/>
          </p:nvPr>
        </p:nvSpPr>
        <p:spPr>
          <a:xfrm>
            <a:off x="173375" y="710325"/>
            <a:ext cx="2282700" cy="119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300" u="sng"/>
              <a:t>Example</a:t>
            </a:r>
            <a:endParaRPr b="1" sz="3300" u="sng"/>
          </a:p>
        </p:txBody>
      </p:sp>
      <p:sp>
        <p:nvSpPr>
          <p:cNvPr id="321" name="Google Shape;321;p43"/>
          <p:cNvSpPr txBox="1"/>
          <p:nvPr>
            <p:ph idx="1" type="subTitle"/>
          </p:nvPr>
        </p:nvSpPr>
        <p:spPr>
          <a:xfrm>
            <a:off x="1858700" y="462275"/>
            <a:ext cx="6448800" cy="4392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2174"/>
              <a:t>                         </a:t>
            </a:r>
            <a:r>
              <a:rPr lang="en-GB" sz="2174">
                <a:solidFill>
                  <a:srgbClr val="FF0000"/>
                </a:solidFill>
              </a:rPr>
              <a:t>i</a:t>
            </a:r>
            <a:r>
              <a:rPr lang="en-GB" sz="2777">
                <a:solidFill>
                  <a:srgbClr val="FF0000"/>
                </a:solidFill>
              </a:rPr>
              <a:t>nt main(){</a:t>
            </a:r>
            <a:endParaRPr sz="2777">
              <a:solidFill>
                <a:srgbClr val="FF0000"/>
              </a:solidFill>
            </a:endParaRPr>
          </a:p>
          <a:p>
            <a:pPr indent="0" lvl="0" marL="0" rtl="0" algn="l">
              <a:spcBef>
                <a:spcPts val="0"/>
              </a:spcBef>
              <a:spcAft>
                <a:spcPts val="0"/>
              </a:spcAft>
              <a:buNone/>
            </a:pPr>
            <a:r>
              <a:rPr lang="en-GB" sz="2777">
                <a:solidFill>
                  <a:srgbClr val="FF0000"/>
                </a:solidFill>
              </a:rPr>
              <a:t>                    int i = 10;</a:t>
            </a:r>
            <a:endParaRPr sz="2777">
              <a:solidFill>
                <a:srgbClr val="FF0000"/>
              </a:solidFill>
            </a:endParaRPr>
          </a:p>
          <a:p>
            <a:pPr indent="0" lvl="0" marL="0" rtl="0" algn="l">
              <a:spcBef>
                <a:spcPts val="0"/>
              </a:spcBef>
              <a:spcAft>
                <a:spcPts val="0"/>
              </a:spcAft>
              <a:buNone/>
            </a:pPr>
            <a:r>
              <a:rPr lang="en-GB" sz="2777">
                <a:solidFill>
                  <a:srgbClr val="FF0000"/>
                </a:solidFill>
              </a:rPr>
              <a:t>                    if (i == 10)</a:t>
            </a:r>
            <a:endParaRPr sz="2777">
              <a:solidFill>
                <a:srgbClr val="FF0000"/>
              </a:solidFill>
            </a:endParaRPr>
          </a:p>
          <a:p>
            <a:pPr indent="0" lvl="0" marL="0" rtl="0" algn="l">
              <a:spcBef>
                <a:spcPts val="0"/>
              </a:spcBef>
              <a:spcAft>
                <a:spcPts val="0"/>
              </a:spcAft>
              <a:buNone/>
            </a:pPr>
            <a:r>
              <a:rPr lang="en-GB" sz="2777">
                <a:solidFill>
                  <a:srgbClr val="FF0000"/>
                </a:solidFill>
              </a:rPr>
              <a:t>                        {</a:t>
            </a:r>
            <a:endParaRPr sz="2777">
              <a:solidFill>
                <a:srgbClr val="FF0000"/>
              </a:solidFill>
            </a:endParaRPr>
          </a:p>
          <a:p>
            <a:pPr indent="0" lvl="0" marL="0" rtl="0" algn="l">
              <a:spcBef>
                <a:spcPts val="0"/>
              </a:spcBef>
              <a:spcAft>
                <a:spcPts val="0"/>
              </a:spcAft>
              <a:buNone/>
            </a:pPr>
            <a:r>
              <a:rPr lang="en-GB" sz="2777">
                <a:solidFill>
                  <a:srgbClr val="FF0000"/>
                </a:solidFill>
              </a:rPr>
              <a:t>                         // First if statement</a:t>
            </a:r>
            <a:endParaRPr sz="2777">
              <a:solidFill>
                <a:srgbClr val="FF0000"/>
              </a:solidFill>
            </a:endParaRPr>
          </a:p>
          <a:p>
            <a:pPr indent="0" lvl="0" marL="0" rtl="0" algn="l">
              <a:spcBef>
                <a:spcPts val="0"/>
              </a:spcBef>
              <a:spcAft>
                <a:spcPts val="0"/>
              </a:spcAft>
              <a:buNone/>
            </a:pPr>
            <a:r>
              <a:rPr lang="en-GB" sz="2777">
                <a:solidFill>
                  <a:srgbClr val="FF0000"/>
                </a:solidFill>
              </a:rPr>
              <a:t>                         if (i &lt; 15)</a:t>
            </a:r>
            <a:endParaRPr sz="2777">
              <a:solidFill>
                <a:srgbClr val="FF0000"/>
              </a:solidFill>
            </a:endParaRPr>
          </a:p>
          <a:p>
            <a:pPr indent="0" lvl="0" marL="0" rtl="0" algn="l">
              <a:spcBef>
                <a:spcPts val="0"/>
              </a:spcBef>
              <a:spcAft>
                <a:spcPts val="0"/>
              </a:spcAft>
              <a:buNone/>
            </a:pPr>
            <a:r>
              <a:rPr lang="en-GB" sz="2777">
                <a:solidFill>
                  <a:srgbClr val="FF0000"/>
                </a:solidFill>
              </a:rPr>
              <a:t>                         printf("i is smaller than 15\n");</a:t>
            </a:r>
            <a:endParaRPr sz="2777">
              <a:solidFill>
                <a:srgbClr val="FF0000"/>
              </a:solidFill>
            </a:endParaRPr>
          </a:p>
          <a:p>
            <a:pPr indent="0" lvl="0" marL="0" rtl="0" algn="l">
              <a:spcBef>
                <a:spcPts val="0"/>
              </a:spcBef>
              <a:spcAft>
                <a:spcPts val="0"/>
              </a:spcAft>
              <a:buNone/>
            </a:pPr>
            <a:r>
              <a:rPr lang="en-GB" sz="2777">
                <a:solidFill>
                  <a:srgbClr val="FF0000"/>
                </a:solidFill>
              </a:rPr>
              <a:t>                         if (i &lt; 12)</a:t>
            </a:r>
            <a:endParaRPr sz="2777">
              <a:solidFill>
                <a:srgbClr val="FF0000"/>
              </a:solidFill>
            </a:endParaRPr>
          </a:p>
          <a:p>
            <a:pPr indent="0" lvl="0" marL="0" rtl="0" algn="l">
              <a:spcBef>
                <a:spcPts val="0"/>
              </a:spcBef>
              <a:spcAft>
                <a:spcPts val="0"/>
              </a:spcAft>
              <a:buNone/>
            </a:pPr>
            <a:r>
              <a:rPr lang="en-GB" sz="2777">
                <a:solidFill>
                  <a:srgbClr val="FF0000"/>
                </a:solidFill>
              </a:rPr>
              <a:t>                         printf("i is smaller than 12 too\n");</a:t>
            </a:r>
            <a:endParaRPr sz="2777">
              <a:solidFill>
                <a:srgbClr val="FF0000"/>
              </a:solidFill>
            </a:endParaRPr>
          </a:p>
          <a:p>
            <a:pPr indent="0" lvl="0" marL="0" rtl="0" algn="l">
              <a:spcBef>
                <a:spcPts val="0"/>
              </a:spcBef>
              <a:spcAft>
                <a:spcPts val="0"/>
              </a:spcAft>
              <a:buNone/>
            </a:pPr>
            <a:r>
              <a:rPr lang="en-GB" sz="2777">
                <a:solidFill>
                  <a:srgbClr val="FF0000"/>
                </a:solidFill>
              </a:rPr>
              <a:t>                         else</a:t>
            </a:r>
            <a:endParaRPr sz="2777">
              <a:solidFill>
                <a:srgbClr val="FF0000"/>
              </a:solidFill>
            </a:endParaRPr>
          </a:p>
          <a:p>
            <a:pPr indent="0" lvl="0" marL="0" rtl="0" algn="l">
              <a:spcBef>
                <a:spcPts val="0"/>
              </a:spcBef>
              <a:spcAft>
                <a:spcPts val="0"/>
              </a:spcAft>
              <a:buNone/>
            </a:pPr>
            <a:r>
              <a:rPr lang="en-GB" sz="2777">
                <a:solidFill>
                  <a:srgbClr val="FF0000"/>
                </a:solidFill>
              </a:rPr>
              <a:t>                         printf("i is greater than 15");</a:t>
            </a:r>
            <a:endParaRPr sz="2777">
              <a:solidFill>
                <a:srgbClr val="FF0000"/>
              </a:solidFill>
            </a:endParaRPr>
          </a:p>
          <a:p>
            <a:pPr indent="0" lvl="0" marL="0" rtl="0" algn="l">
              <a:spcBef>
                <a:spcPts val="0"/>
              </a:spcBef>
              <a:spcAft>
                <a:spcPts val="0"/>
              </a:spcAft>
              <a:buNone/>
            </a:pPr>
            <a:r>
              <a:rPr lang="en-GB" sz="2777">
                <a:solidFill>
                  <a:srgbClr val="FF0000"/>
                </a:solidFill>
              </a:rPr>
              <a:t>                       }</a:t>
            </a:r>
            <a:endParaRPr sz="2550">
              <a:solidFill>
                <a:srgbClr val="FF0000"/>
              </a:solidFill>
            </a:endParaRPr>
          </a:p>
          <a:p>
            <a:pPr indent="0" lvl="0" marL="0" rtl="0" algn="l">
              <a:spcBef>
                <a:spcPts val="0"/>
              </a:spcBef>
              <a:spcAft>
                <a:spcPts val="0"/>
              </a:spcAft>
              <a:buNone/>
            </a:pPr>
            <a:r>
              <a:rPr lang="en-GB" sz="2777">
                <a:solidFill>
                  <a:srgbClr val="FF0000"/>
                </a:solidFill>
              </a:rPr>
              <a:t>                     }</a:t>
            </a:r>
            <a:endParaRPr sz="2174">
              <a:solidFill>
                <a:srgbClr val="FF0000"/>
              </a:solidFill>
            </a:endParaRPr>
          </a:p>
          <a:p>
            <a:pPr indent="0" lvl="0" marL="0" rtl="0" algn="l">
              <a:spcBef>
                <a:spcPts val="0"/>
              </a:spcBef>
              <a:spcAft>
                <a:spcPts val="0"/>
              </a:spcAft>
              <a:buNone/>
            </a:pPr>
            <a:r>
              <a:t/>
            </a:r>
            <a:endParaRPr sz="2538"/>
          </a:p>
          <a:p>
            <a:pPr indent="0" lvl="0" marL="0" rtl="0" algn="ctr">
              <a:spcBef>
                <a:spcPts val="0"/>
              </a:spcBef>
              <a:spcAft>
                <a:spcPts val="0"/>
              </a:spcAft>
              <a:buNone/>
            </a:pPr>
            <a:r>
              <a:rPr lang="en-GB" sz="2388" u="sng">
                <a:solidFill>
                  <a:srgbClr val="FF0000"/>
                </a:solidFill>
              </a:rPr>
              <a:t>Output:</a:t>
            </a:r>
            <a:endParaRPr sz="2388" u="sng">
              <a:solidFill>
                <a:srgbClr val="FF0000"/>
              </a:solidFill>
            </a:endParaRPr>
          </a:p>
          <a:p>
            <a:pPr indent="0" lvl="0" marL="0" rtl="0" algn="ctr">
              <a:spcBef>
                <a:spcPts val="0"/>
              </a:spcBef>
              <a:spcAft>
                <a:spcPts val="0"/>
              </a:spcAft>
              <a:buNone/>
            </a:pPr>
            <a:r>
              <a:rPr lang="en-GB" sz="2388">
                <a:solidFill>
                  <a:srgbClr val="FF0000"/>
                </a:solidFill>
              </a:rPr>
              <a:t>                                   </a:t>
            </a:r>
            <a:r>
              <a:rPr lang="en-GB" sz="2388">
                <a:solidFill>
                  <a:srgbClr val="FF0000"/>
                </a:solidFill>
              </a:rPr>
              <a:t>i is smaller than 15</a:t>
            </a:r>
            <a:endParaRPr sz="2388">
              <a:solidFill>
                <a:srgbClr val="FF0000"/>
              </a:solidFill>
            </a:endParaRPr>
          </a:p>
          <a:p>
            <a:pPr indent="0" lvl="0" marL="0" rtl="0" algn="l">
              <a:spcBef>
                <a:spcPts val="0"/>
              </a:spcBef>
              <a:spcAft>
                <a:spcPts val="0"/>
              </a:spcAft>
              <a:buNone/>
            </a:pPr>
            <a:r>
              <a:rPr lang="en-GB" sz="2388">
                <a:solidFill>
                  <a:srgbClr val="FF0000"/>
                </a:solidFill>
              </a:rPr>
              <a:t>                                                                  i is smaller than 12 too</a:t>
            </a:r>
            <a:endParaRPr sz="2388">
              <a:solidFill>
                <a:srgbClr val="FF0000"/>
              </a:solidFill>
            </a:endParaRPr>
          </a:p>
          <a:p>
            <a:pPr indent="0" lvl="0" marL="0" rtl="0" algn="ctr">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ctrTitle"/>
          </p:nvPr>
        </p:nvSpPr>
        <p:spPr>
          <a:xfrm>
            <a:off x="280300" y="1022875"/>
            <a:ext cx="8426100" cy="377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GB" sz="2420" u="sng">
                <a:latin typeface="Calibri"/>
                <a:ea typeface="Calibri"/>
                <a:cs typeface="Calibri"/>
                <a:sym typeface="Calibri"/>
              </a:rPr>
              <a:t>syntax:</a:t>
            </a:r>
            <a:r>
              <a:rPr lang="en-GB" sz="2000">
                <a:solidFill>
                  <a:srgbClr val="FF0000"/>
                </a:solidFill>
              </a:rPr>
              <a:t>                if(test_expression)</a:t>
            </a:r>
            <a:endParaRPr sz="2000">
              <a:solidFill>
                <a:srgbClr val="FF0000"/>
              </a:solidFill>
            </a:endParaRPr>
          </a:p>
          <a:p>
            <a:pPr indent="0" lvl="0" marL="0" rtl="0" algn="l">
              <a:spcBef>
                <a:spcPts val="0"/>
              </a:spcBef>
              <a:spcAft>
                <a:spcPts val="0"/>
              </a:spcAft>
              <a:buSzPts val="990"/>
              <a:buNone/>
            </a:pPr>
            <a:r>
              <a:rPr lang="en-GB" sz="2000">
                <a:solidFill>
                  <a:srgbClr val="FF0000"/>
                </a:solidFill>
              </a:rPr>
              <a:t>                            {</a:t>
            </a:r>
            <a:endParaRPr sz="2000">
              <a:solidFill>
                <a:srgbClr val="FF0000"/>
              </a:solidFill>
            </a:endParaRPr>
          </a:p>
          <a:p>
            <a:pPr indent="0" lvl="0" marL="0" rtl="0" algn="l">
              <a:spcBef>
                <a:spcPts val="0"/>
              </a:spcBef>
              <a:spcAft>
                <a:spcPts val="0"/>
              </a:spcAft>
              <a:buSzPts val="990"/>
              <a:buNone/>
            </a:pPr>
            <a:r>
              <a:rPr lang="en-GB" sz="2000">
                <a:solidFill>
                  <a:srgbClr val="FF0000"/>
                </a:solidFill>
              </a:rPr>
              <a:t>                               //execute your code</a:t>
            </a:r>
            <a:endParaRPr sz="2000">
              <a:solidFill>
                <a:srgbClr val="FF0000"/>
              </a:solidFill>
            </a:endParaRPr>
          </a:p>
          <a:p>
            <a:pPr indent="0" lvl="0" marL="0" rtl="0" algn="l">
              <a:spcBef>
                <a:spcPts val="0"/>
              </a:spcBef>
              <a:spcAft>
                <a:spcPts val="0"/>
              </a:spcAft>
              <a:buSzPts val="990"/>
              <a:buNone/>
            </a:pPr>
            <a:r>
              <a:rPr lang="en-GB" sz="2000">
                <a:solidFill>
                  <a:srgbClr val="FF0000"/>
                </a:solidFill>
              </a:rPr>
              <a:t>                             }</a:t>
            </a:r>
            <a:endParaRPr sz="2000">
              <a:solidFill>
                <a:srgbClr val="FF0000"/>
              </a:solidFill>
            </a:endParaRPr>
          </a:p>
          <a:p>
            <a:pPr indent="0" lvl="0" marL="0" rtl="0" algn="l">
              <a:spcBef>
                <a:spcPts val="0"/>
              </a:spcBef>
              <a:spcAft>
                <a:spcPts val="0"/>
              </a:spcAft>
              <a:buSzPts val="990"/>
              <a:buNone/>
            </a:pPr>
            <a:r>
              <a:rPr lang="en-GB" sz="2000">
                <a:solidFill>
                  <a:srgbClr val="FF0000"/>
                </a:solidFill>
              </a:rPr>
              <a:t>                            else if(test_expression n)</a:t>
            </a:r>
            <a:endParaRPr sz="2000">
              <a:solidFill>
                <a:srgbClr val="FF0000"/>
              </a:solidFill>
            </a:endParaRPr>
          </a:p>
          <a:p>
            <a:pPr indent="0" lvl="0" marL="0" rtl="0" algn="l">
              <a:spcBef>
                <a:spcPts val="0"/>
              </a:spcBef>
              <a:spcAft>
                <a:spcPts val="0"/>
              </a:spcAft>
              <a:buSzPts val="990"/>
              <a:buNone/>
            </a:pPr>
            <a:r>
              <a:rPr lang="en-GB" sz="2000">
                <a:solidFill>
                  <a:srgbClr val="FF0000"/>
                </a:solidFill>
              </a:rPr>
              <a:t>                             {</a:t>
            </a:r>
            <a:endParaRPr sz="2000">
              <a:solidFill>
                <a:srgbClr val="FF0000"/>
              </a:solidFill>
            </a:endParaRPr>
          </a:p>
          <a:p>
            <a:pPr indent="0" lvl="0" marL="0" rtl="0" algn="l">
              <a:spcBef>
                <a:spcPts val="0"/>
              </a:spcBef>
              <a:spcAft>
                <a:spcPts val="0"/>
              </a:spcAft>
              <a:buSzPts val="990"/>
              <a:buNone/>
            </a:pPr>
            <a:r>
              <a:rPr lang="en-GB" sz="2000">
                <a:solidFill>
                  <a:srgbClr val="FF0000"/>
                </a:solidFill>
              </a:rPr>
              <a:t>                                //execute your code</a:t>
            </a:r>
            <a:endParaRPr sz="2000">
              <a:solidFill>
                <a:srgbClr val="FF0000"/>
              </a:solidFill>
            </a:endParaRPr>
          </a:p>
          <a:p>
            <a:pPr indent="0" lvl="0" marL="0" rtl="0" algn="l">
              <a:spcBef>
                <a:spcPts val="0"/>
              </a:spcBef>
              <a:spcAft>
                <a:spcPts val="0"/>
              </a:spcAft>
              <a:buSzPts val="990"/>
              <a:buNone/>
            </a:pPr>
            <a:r>
              <a:rPr lang="en-GB" sz="2000">
                <a:solidFill>
                  <a:srgbClr val="FF0000"/>
                </a:solidFill>
              </a:rPr>
              <a:t>                              }</a:t>
            </a:r>
            <a:endParaRPr sz="2000">
              <a:solidFill>
                <a:srgbClr val="FF0000"/>
              </a:solidFill>
            </a:endParaRPr>
          </a:p>
          <a:p>
            <a:pPr indent="0" lvl="0" marL="0" rtl="0" algn="l">
              <a:spcBef>
                <a:spcPts val="0"/>
              </a:spcBef>
              <a:spcAft>
                <a:spcPts val="0"/>
              </a:spcAft>
              <a:buSzPts val="990"/>
              <a:buNone/>
            </a:pPr>
            <a:r>
              <a:rPr lang="en-GB" sz="2000">
                <a:solidFill>
                  <a:srgbClr val="FF0000"/>
                </a:solidFill>
              </a:rPr>
              <a:t>                               Else                            </a:t>
            </a:r>
            <a:endParaRPr sz="2000">
              <a:solidFill>
                <a:srgbClr val="FF0000"/>
              </a:solidFill>
            </a:endParaRPr>
          </a:p>
          <a:p>
            <a:pPr indent="0" lvl="0" marL="0" rtl="0" algn="l">
              <a:spcBef>
                <a:spcPts val="0"/>
              </a:spcBef>
              <a:spcAft>
                <a:spcPts val="0"/>
              </a:spcAft>
              <a:buSzPts val="990"/>
              <a:buNone/>
            </a:pPr>
            <a:r>
              <a:rPr lang="en-GB" sz="2000">
                <a:solidFill>
                  <a:srgbClr val="FF0000"/>
                </a:solidFill>
              </a:rPr>
              <a:t>                                   {</a:t>
            </a:r>
            <a:endParaRPr sz="2000">
              <a:solidFill>
                <a:srgbClr val="FF0000"/>
              </a:solidFill>
            </a:endParaRPr>
          </a:p>
          <a:p>
            <a:pPr indent="0" lvl="0" marL="0" rtl="0" algn="l">
              <a:spcBef>
                <a:spcPts val="0"/>
              </a:spcBef>
              <a:spcAft>
                <a:spcPts val="0"/>
              </a:spcAft>
              <a:buSzPts val="990"/>
              <a:buNone/>
            </a:pPr>
            <a:r>
              <a:rPr lang="en-GB" sz="2000">
                <a:solidFill>
                  <a:srgbClr val="FF0000"/>
                </a:solidFill>
              </a:rPr>
              <a:t>                                     //execute your code</a:t>
            </a:r>
            <a:endParaRPr sz="2000">
              <a:solidFill>
                <a:srgbClr val="FF0000"/>
              </a:solidFill>
            </a:endParaRPr>
          </a:p>
          <a:p>
            <a:pPr indent="0" lvl="0" marL="0" rtl="0" algn="l">
              <a:spcBef>
                <a:spcPts val="0"/>
              </a:spcBef>
              <a:spcAft>
                <a:spcPts val="0"/>
              </a:spcAft>
              <a:buSzPts val="990"/>
              <a:buNone/>
            </a:pPr>
            <a:r>
              <a:rPr lang="en-GB" sz="2000">
                <a:solidFill>
                  <a:srgbClr val="FF0000"/>
                </a:solidFill>
              </a:rPr>
              <a:t>                                    }</a:t>
            </a:r>
            <a:endParaRPr sz="2000">
              <a:solidFill>
                <a:srgbClr val="FF0000"/>
              </a:solidFill>
            </a:endParaRPr>
          </a:p>
          <a:p>
            <a:pPr indent="0" lvl="0" marL="0" rtl="0" algn="l">
              <a:spcBef>
                <a:spcPts val="0"/>
              </a:spcBef>
              <a:spcAft>
                <a:spcPts val="0"/>
              </a:spcAft>
              <a:buSzPts val="990"/>
              <a:buNone/>
            </a:pPr>
            <a:r>
              <a:t/>
            </a:r>
            <a:endParaRPr sz="900"/>
          </a:p>
        </p:txBody>
      </p:sp>
      <p:sp>
        <p:nvSpPr>
          <p:cNvPr id="327" name="Google Shape;327;p44"/>
          <p:cNvSpPr txBox="1"/>
          <p:nvPr>
            <p:ph idx="1" type="subTitle"/>
          </p:nvPr>
        </p:nvSpPr>
        <p:spPr>
          <a:xfrm>
            <a:off x="2391250" y="126125"/>
            <a:ext cx="5361300" cy="75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300" u="sng"/>
              <a:t>else-if ladder condition</a:t>
            </a:r>
            <a:endParaRPr b="1" sz="3300" u="sng"/>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ctrTitle"/>
          </p:nvPr>
        </p:nvSpPr>
        <p:spPr>
          <a:xfrm>
            <a:off x="2620800" y="211100"/>
            <a:ext cx="4288500" cy="545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GB" sz="3300"/>
              <a:t>        </a:t>
            </a:r>
            <a:r>
              <a:rPr b="1" lang="en-GB" sz="3744" u="sng"/>
              <a:t>Flow chart</a:t>
            </a:r>
            <a:endParaRPr b="1" sz="3444" u="sng"/>
          </a:p>
        </p:txBody>
      </p:sp>
      <p:sp>
        <p:nvSpPr>
          <p:cNvPr id="333" name="Google Shape;333;p45"/>
          <p:cNvSpPr txBox="1"/>
          <p:nvPr>
            <p:ph idx="1" type="subTitle"/>
          </p:nvPr>
        </p:nvSpPr>
        <p:spPr>
          <a:xfrm>
            <a:off x="1858700" y="3277847"/>
            <a:ext cx="5361300" cy="657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334" name="Google Shape;334;p45"/>
          <p:cNvPicPr preferRelativeResize="0"/>
          <p:nvPr/>
        </p:nvPicPr>
        <p:blipFill>
          <a:blip r:embed="rId3">
            <a:alphaModFix/>
          </a:blip>
          <a:stretch>
            <a:fillRect/>
          </a:stretch>
        </p:blipFill>
        <p:spPr>
          <a:xfrm>
            <a:off x="1639750" y="756800"/>
            <a:ext cx="6516974" cy="4120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6"/>
          <p:cNvSpPr txBox="1"/>
          <p:nvPr>
            <p:ph type="ctrTitle"/>
          </p:nvPr>
        </p:nvSpPr>
        <p:spPr>
          <a:xfrm>
            <a:off x="-672700" y="1079150"/>
            <a:ext cx="4414800" cy="784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300"/>
              <a:t>        </a:t>
            </a:r>
            <a:r>
              <a:rPr b="1" lang="en-GB" sz="3300" u="sng"/>
              <a:t>Example: </a:t>
            </a:r>
            <a:endParaRPr b="1" sz="3300" u="sng"/>
          </a:p>
        </p:txBody>
      </p:sp>
      <p:sp>
        <p:nvSpPr>
          <p:cNvPr id="340" name="Google Shape;340;p46"/>
          <p:cNvSpPr txBox="1"/>
          <p:nvPr>
            <p:ph idx="1" type="subTitle"/>
          </p:nvPr>
        </p:nvSpPr>
        <p:spPr>
          <a:xfrm>
            <a:off x="2167050" y="350375"/>
            <a:ext cx="6578400" cy="44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                  </a:t>
            </a:r>
            <a:r>
              <a:rPr lang="en-GB" sz="2200"/>
              <a:t>  </a:t>
            </a:r>
            <a:r>
              <a:rPr lang="en-GB" sz="2200">
                <a:solidFill>
                  <a:srgbClr val="FF0000"/>
                </a:solidFill>
              </a:rPr>
              <a:t>int main() {</a:t>
            </a:r>
            <a:endParaRPr sz="2200">
              <a:solidFill>
                <a:srgbClr val="FF0000"/>
              </a:solidFill>
            </a:endParaRPr>
          </a:p>
          <a:p>
            <a:pPr indent="0" lvl="0" marL="0" rtl="0" algn="l">
              <a:spcBef>
                <a:spcPts val="0"/>
              </a:spcBef>
              <a:spcAft>
                <a:spcPts val="0"/>
              </a:spcAft>
              <a:buNone/>
            </a:pPr>
            <a:r>
              <a:rPr lang="en-GB" sz="2200">
                <a:solidFill>
                  <a:srgbClr val="FF0000"/>
                </a:solidFill>
              </a:rPr>
              <a:t>                     int i = 20;</a:t>
            </a:r>
            <a:endParaRPr sz="2200">
              <a:solidFill>
                <a:srgbClr val="FF0000"/>
              </a:solidFill>
            </a:endParaRPr>
          </a:p>
          <a:p>
            <a:pPr indent="0" lvl="0" marL="0" rtl="0" algn="l">
              <a:spcBef>
                <a:spcPts val="0"/>
              </a:spcBef>
              <a:spcAft>
                <a:spcPts val="0"/>
              </a:spcAft>
              <a:buNone/>
            </a:pPr>
            <a:r>
              <a:rPr lang="en-GB" sz="2200">
                <a:solidFill>
                  <a:srgbClr val="FF0000"/>
                </a:solidFill>
              </a:rPr>
              <a:t>                     if (i == 10)</a:t>
            </a:r>
            <a:endParaRPr sz="2200">
              <a:solidFill>
                <a:srgbClr val="FF0000"/>
              </a:solidFill>
            </a:endParaRPr>
          </a:p>
          <a:p>
            <a:pPr indent="0" lvl="0" marL="0" rtl="0" algn="l">
              <a:spcBef>
                <a:spcPts val="0"/>
              </a:spcBef>
              <a:spcAft>
                <a:spcPts val="0"/>
              </a:spcAft>
              <a:buNone/>
            </a:pPr>
            <a:r>
              <a:rPr lang="en-GB" sz="2200">
                <a:solidFill>
                  <a:srgbClr val="FF0000"/>
                </a:solidFill>
              </a:rPr>
              <a:t>                          printf("i is 10");</a:t>
            </a:r>
            <a:endParaRPr sz="2200">
              <a:solidFill>
                <a:srgbClr val="FF0000"/>
              </a:solidFill>
            </a:endParaRPr>
          </a:p>
          <a:p>
            <a:pPr indent="0" lvl="0" marL="0" rtl="0" algn="l">
              <a:spcBef>
                <a:spcPts val="0"/>
              </a:spcBef>
              <a:spcAft>
                <a:spcPts val="0"/>
              </a:spcAft>
              <a:buNone/>
            </a:pPr>
            <a:r>
              <a:rPr lang="en-GB" sz="2200">
                <a:solidFill>
                  <a:srgbClr val="FF0000"/>
                </a:solidFill>
              </a:rPr>
              <a:t>                     else if (i == 15)</a:t>
            </a:r>
            <a:endParaRPr sz="2200">
              <a:solidFill>
                <a:srgbClr val="FF0000"/>
              </a:solidFill>
            </a:endParaRPr>
          </a:p>
          <a:p>
            <a:pPr indent="0" lvl="0" marL="0" rtl="0" algn="l">
              <a:spcBef>
                <a:spcPts val="0"/>
              </a:spcBef>
              <a:spcAft>
                <a:spcPts val="0"/>
              </a:spcAft>
              <a:buNone/>
            </a:pPr>
            <a:r>
              <a:rPr lang="en-GB" sz="2200">
                <a:solidFill>
                  <a:srgbClr val="FF0000"/>
                </a:solidFill>
              </a:rPr>
              <a:t>                            printf("i is 15");</a:t>
            </a:r>
            <a:endParaRPr sz="2200">
              <a:solidFill>
                <a:srgbClr val="FF0000"/>
              </a:solidFill>
            </a:endParaRPr>
          </a:p>
          <a:p>
            <a:pPr indent="0" lvl="0" marL="0" rtl="0" algn="l">
              <a:spcBef>
                <a:spcPts val="0"/>
              </a:spcBef>
              <a:spcAft>
                <a:spcPts val="0"/>
              </a:spcAft>
              <a:buNone/>
            </a:pPr>
            <a:r>
              <a:rPr lang="en-GB" sz="2200">
                <a:solidFill>
                  <a:srgbClr val="FF0000"/>
                </a:solidFill>
              </a:rPr>
              <a:t>                      else if (i == 20)</a:t>
            </a:r>
            <a:endParaRPr sz="2200">
              <a:solidFill>
                <a:srgbClr val="FF0000"/>
              </a:solidFill>
            </a:endParaRPr>
          </a:p>
          <a:p>
            <a:pPr indent="0" lvl="0" marL="0" rtl="0" algn="l">
              <a:spcBef>
                <a:spcPts val="0"/>
              </a:spcBef>
              <a:spcAft>
                <a:spcPts val="0"/>
              </a:spcAft>
              <a:buNone/>
            </a:pPr>
            <a:r>
              <a:rPr lang="en-GB" sz="2200">
                <a:solidFill>
                  <a:srgbClr val="FF0000"/>
                </a:solidFill>
              </a:rPr>
              <a:t>                             printf("i is 20");</a:t>
            </a:r>
            <a:endParaRPr sz="2200">
              <a:solidFill>
                <a:srgbClr val="FF0000"/>
              </a:solidFill>
            </a:endParaRPr>
          </a:p>
          <a:p>
            <a:pPr indent="0" lvl="0" marL="0" rtl="0" algn="l">
              <a:spcBef>
                <a:spcPts val="0"/>
              </a:spcBef>
              <a:spcAft>
                <a:spcPts val="0"/>
              </a:spcAft>
              <a:buNone/>
            </a:pPr>
            <a:r>
              <a:rPr lang="en-GB" sz="2200">
                <a:solidFill>
                  <a:srgbClr val="FF0000"/>
                </a:solidFill>
              </a:rPr>
              <a:t>                         else</a:t>
            </a:r>
            <a:endParaRPr sz="2200">
              <a:solidFill>
                <a:srgbClr val="FF0000"/>
              </a:solidFill>
            </a:endParaRPr>
          </a:p>
          <a:p>
            <a:pPr indent="0" lvl="0" marL="0" rtl="0" algn="l">
              <a:spcBef>
                <a:spcPts val="0"/>
              </a:spcBef>
              <a:spcAft>
                <a:spcPts val="0"/>
              </a:spcAft>
              <a:buNone/>
            </a:pPr>
            <a:r>
              <a:rPr lang="en-GB" sz="2200">
                <a:solidFill>
                  <a:srgbClr val="FF0000"/>
                </a:solidFill>
              </a:rPr>
              <a:t>                             printf("i is not present");</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sz="2200">
              <a:solidFill>
                <a:srgbClr val="FF0000"/>
              </a:solidFill>
            </a:endParaRPr>
          </a:p>
          <a:p>
            <a:pPr indent="0" lvl="0" marL="0" rtl="0" algn="l">
              <a:spcBef>
                <a:spcPts val="0"/>
              </a:spcBef>
              <a:spcAft>
                <a:spcPts val="0"/>
              </a:spcAft>
              <a:buNone/>
            </a:pPr>
            <a:r>
              <a:rPr lang="en-GB" sz="2200"/>
              <a:t>                             </a:t>
            </a:r>
            <a:r>
              <a:rPr b="1" lang="en-GB" sz="2200"/>
              <a:t>   </a:t>
            </a:r>
            <a:r>
              <a:rPr b="1" lang="en-GB" sz="2200" u="sng"/>
              <a:t>Output</a:t>
            </a:r>
            <a:r>
              <a:rPr b="1" lang="en-GB" sz="2300"/>
              <a:t>:</a:t>
            </a:r>
            <a:endParaRPr b="1" sz="2300"/>
          </a:p>
          <a:p>
            <a:pPr indent="0" lvl="0" marL="0" rtl="0" algn="l">
              <a:spcBef>
                <a:spcPts val="0"/>
              </a:spcBef>
              <a:spcAft>
                <a:spcPts val="0"/>
              </a:spcAft>
              <a:buNone/>
            </a:pPr>
            <a:r>
              <a:rPr lang="en-GB" sz="2300">
                <a:solidFill>
                  <a:srgbClr val="FF0000"/>
                </a:solidFill>
              </a:rPr>
              <a:t>                                          i is 20</a:t>
            </a:r>
            <a:endParaRPr sz="2300">
              <a:solidFill>
                <a:srgbClr val="FF0000"/>
              </a:solidFill>
            </a:endParaRPr>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7"/>
          <p:cNvSpPr txBox="1"/>
          <p:nvPr>
            <p:ph type="ctrTitle"/>
          </p:nvPr>
        </p:nvSpPr>
        <p:spPr>
          <a:xfrm>
            <a:off x="1415525" y="995200"/>
            <a:ext cx="8198700" cy="3825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2320" u="sng">
                <a:latin typeface="Calibri"/>
                <a:ea typeface="Calibri"/>
                <a:cs typeface="Calibri"/>
                <a:sym typeface="Calibri"/>
              </a:rPr>
              <a:t>Syntax:</a:t>
            </a:r>
            <a:endParaRPr b="1" sz="2320" u="sng">
              <a:latin typeface="Calibri"/>
              <a:ea typeface="Calibri"/>
              <a:cs typeface="Calibri"/>
              <a:sym typeface="Calibri"/>
            </a:endParaRPr>
          </a:p>
          <a:p>
            <a:pPr indent="0" lvl="0" marL="0" rtl="0" algn="l">
              <a:spcBef>
                <a:spcPts val="0"/>
              </a:spcBef>
              <a:spcAft>
                <a:spcPts val="0"/>
              </a:spcAft>
              <a:buNone/>
            </a:pPr>
            <a:r>
              <a:rPr lang="en-GB" sz="2200">
                <a:solidFill>
                  <a:srgbClr val="FF0000"/>
                </a:solidFill>
              </a:rPr>
              <a:t>switch (n)</a:t>
            </a:r>
            <a:endParaRPr sz="2200">
              <a:solidFill>
                <a:srgbClr val="FF0000"/>
              </a:solidFill>
            </a:endParaRPr>
          </a:p>
          <a:p>
            <a:pPr indent="0" lvl="0" marL="0" rtl="0" algn="l">
              <a:spcBef>
                <a:spcPts val="0"/>
              </a:spcBef>
              <a:spcAft>
                <a:spcPts val="0"/>
              </a:spcAft>
              <a:buNone/>
            </a:pPr>
            <a:r>
              <a:rPr lang="en-GB" sz="2200">
                <a:solidFill>
                  <a:srgbClr val="FF0000"/>
                </a:solidFill>
              </a:rPr>
              <a:t>{</a:t>
            </a:r>
            <a:endParaRPr sz="2200">
              <a:solidFill>
                <a:srgbClr val="FF0000"/>
              </a:solidFill>
            </a:endParaRPr>
          </a:p>
          <a:p>
            <a:pPr indent="0" lvl="0" marL="0" rtl="0" algn="l">
              <a:spcBef>
                <a:spcPts val="0"/>
              </a:spcBef>
              <a:spcAft>
                <a:spcPts val="0"/>
              </a:spcAft>
              <a:buNone/>
            </a:pPr>
            <a:r>
              <a:rPr lang="en-GB" sz="2200">
                <a:solidFill>
                  <a:srgbClr val="FF0000"/>
                </a:solidFill>
              </a:rPr>
              <a:t>case 1: // code to be executed if n = 1;</a:t>
            </a:r>
            <a:endParaRPr sz="2200">
              <a:solidFill>
                <a:srgbClr val="FF0000"/>
              </a:solidFill>
            </a:endParaRPr>
          </a:p>
          <a:p>
            <a:pPr indent="0" lvl="0" marL="0" rtl="0" algn="l">
              <a:spcBef>
                <a:spcPts val="0"/>
              </a:spcBef>
              <a:spcAft>
                <a:spcPts val="0"/>
              </a:spcAft>
              <a:buNone/>
            </a:pPr>
            <a:r>
              <a:rPr lang="en-GB" sz="2200">
                <a:solidFill>
                  <a:srgbClr val="FF0000"/>
                </a:solidFill>
              </a:rPr>
              <a:t>break;</a:t>
            </a:r>
            <a:endParaRPr sz="2200">
              <a:solidFill>
                <a:srgbClr val="FF0000"/>
              </a:solidFill>
            </a:endParaRPr>
          </a:p>
          <a:p>
            <a:pPr indent="0" lvl="0" marL="0" rtl="0" algn="l">
              <a:spcBef>
                <a:spcPts val="0"/>
              </a:spcBef>
              <a:spcAft>
                <a:spcPts val="0"/>
              </a:spcAft>
              <a:buNone/>
            </a:pPr>
            <a:r>
              <a:rPr lang="en-GB" sz="2200">
                <a:solidFill>
                  <a:srgbClr val="FF0000"/>
                </a:solidFill>
              </a:rPr>
              <a:t>case 2: // code to be executed if n = 2;</a:t>
            </a:r>
            <a:endParaRPr sz="2200">
              <a:solidFill>
                <a:srgbClr val="FF0000"/>
              </a:solidFill>
            </a:endParaRPr>
          </a:p>
          <a:p>
            <a:pPr indent="0" lvl="0" marL="0" rtl="0" algn="l">
              <a:spcBef>
                <a:spcPts val="0"/>
              </a:spcBef>
              <a:spcAft>
                <a:spcPts val="0"/>
              </a:spcAft>
              <a:buNone/>
            </a:pPr>
            <a:r>
              <a:rPr lang="en-GB" sz="2200">
                <a:solidFill>
                  <a:srgbClr val="FF0000"/>
                </a:solidFill>
              </a:rPr>
              <a:t>break;</a:t>
            </a:r>
            <a:endParaRPr sz="2200">
              <a:solidFill>
                <a:srgbClr val="FF0000"/>
              </a:solidFill>
            </a:endParaRPr>
          </a:p>
          <a:p>
            <a:pPr indent="0" lvl="0" marL="0" rtl="0" algn="l">
              <a:spcBef>
                <a:spcPts val="0"/>
              </a:spcBef>
              <a:spcAft>
                <a:spcPts val="0"/>
              </a:spcAft>
              <a:buNone/>
            </a:pPr>
            <a:r>
              <a:rPr lang="en-GB" sz="2200">
                <a:solidFill>
                  <a:srgbClr val="FF0000"/>
                </a:solidFill>
              </a:rPr>
              <a:t>default: // code to be executed if n doesn't match any cases</a:t>
            </a:r>
            <a:endParaRPr sz="2200">
              <a:solidFill>
                <a:srgbClr val="FF0000"/>
              </a:solidFill>
            </a:endParaRPr>
          </a:p>
          <a:p>
            <a:pPr indent="0" lvl="0" marL="0" rtl="0" algn="l">
              <a:spcBef>
                <a:spcPts val="0"/>
              </a:spcBef>
              <a:spcAft>
                <a:spcPts val="0"/>
              </a:spcAft>
              <a:buNone/>
            </a:pPr>
            <a:r>
              <a:rPr lang="en-GB" sz="2200">
                <a:solidFill>
                  <a:srgbClr val="FF0000"/>
                </a:solidFill>
              </a:rPr>
              <a:t>}</a:t>
            </a:r>
            <a:endParaRPr sz="2200">
              <a:solidFill>
                <a:srgbClr val="FF0000"/>
              </a:solidFill>
            </a:endParaRPr>
          </a:p>
          <a:p>
            <a:pPr indent="0" lvl="0" marL="0" rtl="0" algn="l">
              <a:spcBef>
                <a:spcPts val="0"/>
              </a:spcBef>
              <a:spcAft>
                <a:spcPts val="0"/>
              </a:spcAft>
              <a:buNone/>
            </a:pPr>
            <a:r>
              <a:t/>
            </a:r>
            <a:endParaRPr sz="2200"/>
          </a:p>
        </p:txBody>
      </p:sp>
      <p:sp>
        <p:nvSpPr>
          <p:cNvPr id="346" name="Google Shape;346;p47"/>
          <p:cNvSpPr txBox="1"/>
          <p:nvPr>
            <p:ph idx="1" type="subTitle"/>
          </p:nvPr>
        </p:nvSpPr>
        <p:spPr>
          <a:xfrm>
            <a:off x="2536725" y="287800"/>
            <a:ext cx="46833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300"/>
              <a:t>  </a:t>
            </a:r>
            <a:r>
              <a:rPr b="1" lang="en-GB" sz="3300" u="sng"/>
              <a:t>Switch Statement in C </a:t>
            </a:r>
            <a:endParaRPr b="1" sz="3300" u="sng"/>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txBox="1"/>
          <p:nvPr>
            <p:ph type="ctrTitle"/>
          </p:nvPr>
        </p:nvSpPr>
        <p:spPr>
          <a:xfrm>
            <a:off x="2592775" y="267175"/>
            <a:ext cx="4627200" cy="9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GB" sz="3320" u="sng"/>
              <a:t>Restrictions of switch                </a:t>
            </a:r>
            <a:endParaRPr b="1" sz="3320" u="sng"/>
          </a:p>
          <a:p>
            <a:pPr indent="0" lvl="0" marL="0" rtl="0" algn="l">
              <a:spcBef>
                <a:spcPts val="0"/>
              </a:spcBef>
              <a:spcAft>
                <a:spcPts val="0"/>
              </a:spcAft>
              <a:buSzPts val="990"/>
              <a:buNone/>
            </a:pPr>
            <a:r>
              <a:rPr b="1" lang="en-GB" sz="3320"/>
              <a:t>            </a:t>
            </a:r>
            <a:r>
              <a:rPr b="1" lang="en-GB" sz="3320" u="sng"/>
              <a:t>cases </a:t>
            </a:r>
            <a:endParaRPr b="1" sz="3320" u="sng"/>
          </a:p>
        </p:txBody>
      </p:sp>
      <p:sp>
        <p:nvSpPr>
          <p:cNvPr id="352" name="Google Shape;352;p48"/>
          <p:cNvSpPr txBox="1"/>
          <p:nvPr>
            <p:ph idx="1" type="subTitle"/>
          </p:nvPr>
        </p:nvSpPr>
        <p:spPr>
          <a:xfrm>
            <a:off x="574625" y="1345425"/>
            <a:ext cx="8380800" cy="3293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208">
                <a:solidFill>
                  <a:srgbClr val="FF0000"/>
                </a:solidFill>
              </a:rPr>
              <a:t>1. The switch case statements must be either integer constant or char constant only.</a:t>
            </a:r>
            <a:endParaRPr sz="2208">
              <a:solidFill>
                <a:srgbClr val="FF0000"/>
              </a:solidFill>
            </a:endParaRPr>
          </a:p>
          <a:p>
            <a:pPr indent="0" lvl="0" marL="0" rtl="0" algn="l">
              <a:spcBef>
                <a:spcPts val="0"/>
              </a:spcBef>
              <a:spcAft>
                <a:spcPts val="0"/>
              </a:spcAft>
              <a:buNone/>
            </a:pPr>
            <a:r>
              <a:rPr lang="en-GB" sz="2208">
                <a:solidFill>
                  <a:srgbClr val="FF0000"/>
                </a:solidFill>
              </a:rPr>
              <a:t>2. switch case labels should not be Variables,Floating point numbers,Strings,Duplicate cases and etc.</a:t>
            </a:r>
            <a:endParaRPr sz="2208">
              <a:solidFill>
                <a:srgbClr val="FF0000"/>
              </a:solidFill>
            </a:endParaRPr>
          </a:p>
          <a:p>
            <a:pPr indent="0" lvl="0" marL="0" rtl="0" algn="l">
              <a:spcBef>
                <a:spcPts val="0"/>
              </a:spcBef>
              <a:spcAft>
                <a:spcPts val="0"/>
              </a:spcAft>
              <a:buNone/>
            </a:pPr>
            <a:r>
              <a:rPr lang="en-GB" sz="2208">
                <a:solidFill>
                  <a:srgbClr val="FF0000"/>
                </a:solidFill>
              </a:rPr>
              <a:t>3. break is keyword should be used for switch cases to execute only the particular cases.</a:t>
            </a:r>
            <a:endParaRPr sz="2208">
              <a:solidFill>
                <a:srgbClr val="FF0000"/>
              </a:solidFill>
            </a:endParaRPr>
          </a:p>
          <a:p>
            <a:pPr indent="0" lvl="0" marL="0" rtl="0" algn="l">
              <a:spcBef>
                <a:spcPts val="0"/>
              </a:spcBef>
              <a:spcAft>
                <a:spcPts val="0"/>
              </a:spcAft>
              <a:buNone/>
            </a:pPr>
            <a:r>
              <a:rPr lang="en-GB" sz="2208">
                <a:solidFill>
                  <a:srgbClr val="FF0000"/>
                </a:solidFill>
              </a:rPr>
              <a:t>4. if there is no break, then the control is automatically falls to the next cases for</a:t>
            </a:r>
            <a:endParaRPr sz="2208">
              <a:solidFill>
                <a:srgbClr val="FF0000"/>
              </a:solidFill>
            </a:endParaRPr>
          </a:p>
          <a:p>
            <a:pPr indent="0" lvl="0" marL="0" rtl="0" algn="l">
              <a:spcBef>
                <a:spcPts val="0"/>
              </a:spcBef>
              <a:spcAft>
                <a:spcPts val="0"/>
              </a:spcAft>
              <a:buNone/>
            </a:pPr>
            <a:r>
              <a:rPr lang="en-GB" sz="2208">
                <a:solidFill>
                  <a:srgbClr val="FF0000"/>
                </a:solidFill>
              </a:rPr>
              <a:t>execution until there is break found.</a:t>
            </a:r>
            <a:endParaRPr sz="2208">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9"/>
          <p:cNvSpPr txBox="1"/>
          <p:nvPr>
            <p:ph type="ctrTitle"/>
          </p:nvPr>
        </p:nvSpPr>
        <p:spPr>
          <a:xfrm>
            <a:off x="232950" y="673575"/>
            <a:ext cx="5361300" cy="1036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3300"/>
              <a:t>Example :</a:t>
            </a:r>
            <a:endParaRPr sz="3300"/>
          </a:p>
        </p:txBody>
      </p:sp>
      <p:sp>
        <p:nvSpPr>
          <p:cNvPr id="358" name="Google Shape;358;p49"/>
          <p:cNvSpPr txBox="1"/>
          <p:nvPr>
            <p:ph idx="1" type="subTitle"/>
          </p:nvPr>
        </p:nvSpPr>
        <p:spPr>
          <a:xfrm>
            <a:off x="1858700" y="364350"/>
            <a:ext cx="7068900" cy="461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                                      </a:t>
            </a:r>
            <a:r>
              <a:rPr lang="en-GB" sz="1900"/>
              <a:t> </a:t>
            </a:r>
            <a:r>
              <a:rPr lang="en-GB" sz="1900">
                <a:solidFill>
                  <a:srgbClr val="FF0000"/>
                </a:solidFill>
              </a:rPr>
              <a:t>int main()</a:t>
            </a:r>
            <a:endParaRPr sz="1900">
              <a:solidFill>
                <a:srgbClr val="FF0000"/>
              </a:solidFill>
            </a:endParaRPr>
          </a:p>
          <a:p>
            <a:pPr indent="0" lvl="0" marL="0" rtl="0" algn="l">
              <a:spcBef>
                <a:spcPts val="0"/>
              </a:spcBef>
              <a:spcAft>
                <a:spcPts val="0"/>
              </a:spcAft>
              <a:buNone/>
            </a:pPr>
            <a:r>
              <a:rPr lang="en-GB" sz="1900">
                <a:solidFill>
                  <a:srgbClr val="FF0000"/>
                </a:solidFill>
              </a:rPr>
              <a:t>                                         {</a:t>
            </a:r>
            <a:endParaRPr sz="1900">
              <a:solidFill>
                <a:srgbClr val="FF0000"/>
              </a:solidFill>
            </a:endParaRPr>
          </a:p>
          <a:p>
            <a:pPr indent="0" lvl="0" marL="0" rtl="0" algn="l">
              <a:spcBef>
                <a:spcPts val="0"/>
              </a:spcBef>
              <a:spcAft>
                <a:spcPts val="0"/>
              </a:spcAft>
              <a:buNone/>
            </a:pPr>
            <a:r>
              <a:rPr lang="en-GB" sz="1900">
                <a:solidFill>
                  <a:srgbClr val="FF0000"/>
                </a:solidFill>
              </a:rPr>
              <a:t>                                            </a:t>
            </a:r>
            <a:r>
              <a:rPr lang="en-GB" sz="1900">
                <a:solidFill>
                  <a:srgbClr val="FF0000"/>
                </a:solidFill>
              </a:rPr>
              <a:t>int x = 2;</a:t>
            </a:r>
            <a:endParaRPr sz="1900">
              <a:solidFill>
                <a:srgbClr val="FF0000"/>
              </a:solidFill>
            </a:endParaRPr>
          </a:p>
          <a:p>
            <a:pPr indent="0" lvl="0" marL="0" rtl="0" algn="l">
              <a:spcBef>
                <a:spcPts val="0"/>
              </a:spcBef>
              <a:spcAft>
                <a:spcPts val="0"/>
              </a:spcAft>
              <a:buNone/>
            </a:pPr>
            <a:r>
              <a:rPr lang="en-GB" sz="1900">
                <a:solidFill>
                  <a:srgbClr val="FF0000"/>
                </a:solidFill>
              </a:rPr>
              <a:t>                                             </a:t>
            </a:r>
            <a:r>
              <a:rPr lang="en-GB" sz="1900">
                <a:solidFill>
                  <a:srgbClr val="FF0000"/>
                </a:solidFill>
              </a:rPr>
              <a:t>switch (x</a:t>
            </a:r>
            <a:r>
              <a:rPr lang="en-GB" sz="1900">
                <a:solidFill>
                  <a:srgbClr val="FF0000"/>
                </a:solidFill>
              </a:rPr>
              <a:t>)</a:t>
            </a:r>
            <a:endParaRPr sz="1900">
              <a:solidFill>
                <a:srgbClr val="FF0000"/>
              </a:solidFill>
            </a:endParaRPr>
          </a:p>
          <a:p>
            <a:pPr indent="0" lvl="0" marL="0" rtl="0" algn="l">
              <a:spcBef>
                <a:spcPts val="0"/>
              </a:spcBef>
              <a:spcAft>
                <a:spcPts val="0"/>
              </a:spcAft>
              <a:buNone/>
            </a:pPr>
            <a:r>
              <a:rPr lang="en-GB" sz="1900">
                <a:solidFill>
                  <a:srgbClr val="FF0000"/>
                </a:solidFill>
              </a:rPr>
              <a:t>                                            {</a:t>
            </a:r>
            <a:endParaRPr sz="1900">
              <a:solidFill>
                <a:srgbClr val="FF0000"/>
              </a:solidFill>
            </a:endParaRPr>
          </a:p>
          <a:p>
            <a:pPr indent="0" lvl="0" marL="0" rtl="0" algn="l">
              <a:spcBef>
                <a:spcPts val="0"/>
              </a:spcBef>
              <a:spcAft>
                <a:spcPts val="0"/>
              </a:spcAft>
              <a:buNone/>
            </a:pPr>
            <a:r>
              <a:rPr lang="en-GB" sz="1900">
                <a:solidFill>
                  <a:srgbClr val="FF0000"/>
                </a:solidFill>
              </a:rPr>
              <a:t>                           </a:t>
            </a:r>
            <a:r>
              <a:rPr lang="en-GB" sz="1900">
                <a:solidFill>
                  <a:srgbClr val="FF0000"/>
                </a:solidFill>
              </a:rPr>
              <a:t>              case 1: printf("Choice is 1");</a:t>
            </a:r>
            <a:endParaRPr sz="1900">
              <a:solidFill>
                <a:srgbClr val="FF0000"/>
              </a:solidFill>
            </a:endParaRPr>
          </a:p>
          <a:p>
            <a:pPr indent="0" lvl="0" marL="0" rtl="0" algn="l">
              <a:spcBef>
                <a:spcPts val="0"/>
              </a:spcBef>
              <a:spcAft>
                <a:spcPts val="0"/>
              </a:spcAft>
              <a:buNone/>
            </a:pPr>
            <a:r>
              <a:rPr lang="en-GB" sz="1900">
                <a:solidFill>
                  <a:srgbClr val="FF0000"/>
                </a:solidFill>
              </a:rPr>
              <a:t>                                          </a:t>
            </a:r>
            <a:r>
              <a:rPr lang="en-GB" sz="1900">
                <a:solidFill>
                  <a:srgbClr val="FF0000"/>
                </a:solidFill>
              </a:rPr>
              <a:t>break;</a:t>
            </a:r>
            <a:endParaRPr sz="1900">
              <a:solidFill>
                <a:srgbClr val="FF0000"/>
              </a:solidFill>
            </a:endParaRPr>
          </a:p>
          <a:p>
            <a:pPr indent="0" lvl="0" marL="0" rtl="0" algn="l">
              <a:spcBef>
                <a:spcPts val="0"/>
              </a:spcBef>
              <a:spcAft>
                <a:spcPts val="0"/>
              </a:spcAft>
              <a:buNone/>
            </a:pPr>
            <a:r>
              <a:rPr lang="en-GB" sz="1900">
                <a:solidFill>
                  <a:srgbClr val="FF0000"/>
                </a:solidFill>
              </a:rPr>
              <a:t>                                           case 2: printf("Choice is 2");</a:t>
            </a:r>
            <a:endParaRPr sz="1900">
              <a:solidFill>
                <a:srgbClr val="FF0000"/>
              </a:solidFill>
            </a:endParaRPr>
          </a:p>
          <a:p>
            <a:pPr indent="0" lvl="0" marL="0" rtl="0" algn="l">
              <a:spcBef>
                <a:spcPts val="0"/>
              </a:spcBef>
              <a:spcAft>
                <a:spcPts val="0"/>
              </a:spcAft>
              <a:buNone/>
            </a:pPr>
            <a:r>
              <a:rPr lang="en-GB" sz="1900">
                <a:solidFill>
                  <a:srgbClr val="FF0000"/>
                </a:solidFill>
              </a:rPr>
              <a:t> </a:t>
            </a:r>
            <a:r>
              <a:rPr lang="en-GB" sz="1900">
                <a:solidFill>
                  <a:srgbClr val="FF0000"/>
                </a:solidFill>
              </a:rPr>
              <a:t>                                          break;</a:t>
            </a:r>
            <a:endParaRPr sz="1900">
              <a:solidFill>
                <a:srgbClr val="FF0000"/>
              </a:solidFill>
            </a:endParaRPr>
          </a:p>
          <a:p>
            <a:pPr indent="0" lvl="0" marL="0" rtl="0" algn="l">
              <a:spcBef>
                <a:spcPts val="0"/>
              </a:spcBef>
              <a:spcAft>
                <a:spcPts val="0"/>
              </a:spcAft>
              <a:buNone/>
            </a:pPr>
            <a:r>
              <a:rPr lang="en-GB" sz="1900">
                <a:solidFill>
                  <a:srgbClr val="FF0000"/>
                </a:solidFill>
              </a:rPr>
              <a:t>                                          case 3: printf("Choice is 3");</a:t>
            </a:r>
            <a:endParaRPr sz="1900">
              <a:solidFill>
                <a:srgbClr val="FF0000"/>
              </a:solidFill>
            </a:endParaRPr>
          </a:p>
          <a:p>
            <a:pPr indent="0" lvl="0" marL="0" rtl="0" algn="l">
              <a:spcBef>
                <a:spcPts val="0"/>
              </a:spcBef>
              <a:spcAft>
                <a:spcPts val="0"/>
              </a:spcAft>
              <a:buNone/>
            </a:pPr>
            <a:r>
              <a:rPr lang="en-GB" sz="1900">
                <a:solidFill>
                  <a:srgbClr val="FF0000"/>
                </a:solidFill>
              </a:rPr>
              <a:t>                                            break;</a:t>
            </a:r>
            <a:endParaRPr sz="1900">
              <a:solidFill>
                <a:srgbClr val="FF0000"/>
              </a:solidFill>
            </a:endParaRPr>
          </a:p>
          <a:p>
            <a:pPr indent="0" lvl="0" marL="0" rtl="0" algn="l">
              <a:spcBef>
                <a:spcPts val="0"/>
              </a:spcBef>
              <a:spcAft>
                <a:spcPts val="0"/>
              </a:spcAft>
              <a:buNone/>
            </a:pPr>
            <a:r>
              <a:rPr lang="en-GB" sz="1900">
                <a:solidFill>
                  <a:srgbClr val="FF0000"/>
                </a:solidFill>
              </a:rPr>
              <a:t>                                          default: printf("Choice other than 1,2and 3");</a:t>
            </a:r>
            <a:endParaRPr sz="1900">
              <a:solidFill>
                <a:srgbClr val="FF0000"/>
              </a:solidFill>
            </a:endParaRPr>
          </a:p>
          <a:p>
            <a:pPr indent="0" lvl="0" marL="0" rtl="0" algn="l">
              <a:spcBef>
                <a:spcPts val="0"/>
              </a:spcBef>
              <a:spcAft>
                <a:spcPts val="0"/>
              </a:spcAft>
              <a:buNone/>
            </a:pPr>
            <a:r>
              <a:rPr lang="en-GB" sz="1900">
                <a:solidFill>
                  <a:srgbClr val="FF0000"/>
                </a:solidFill>
              </a:rPr>
              <a:t>                                                          Break;</a:t>
            </a:r>
            <a:endParaRPr sz="1900">
              <a:solidFill>
                <a:srgbClr val="FF0000"/>
              </a:solidFill>
            </a:endParaRPr>
          </a:p>
          <a:p>
            <a:pPr indent="0" lvl="0" marL="0" rtl="0" algn="l">
              <a:spcBef>
                <a:spcPts val="0"/>
              </a:spcBef>
              <a:spcAft>
                <a:spcPts val="0"/>
              </a:spcAft>
              <a:buNone/>
            </a:pPr>
            <a:r>
              <a:rPr lang="en-GB" sz="1900">
                <a:solidFill>
                  <a:srgbClr val="FF0000"/>
                </a:solidFill>
              </a:rPr>
              <a:t>                                                     }</a:t>
            </a:r>
            <a:endParaRPr sz="1900">
              <a:solidFill>
                <a:srgbClr val="FF0000"/>
              </a:solidFill>
            </a:endParaRPr>
          </a:p>
          <a:p>
            <a:pPr indent="0" lvl="0" marL="0" rtl="0" algn="l">
              <a:spcBef>
                <a:spcPts val="0"/>
              </a:spcBef>
              <a:spcAft>
                <a:spcPts val="0"/>
              </a:spcAft>
              <a:buNone/>
            </a:pPr>
            <a:r>
              <a:rPr lang="en-GB" sz="1900">
                <a:solidFill>
                  <a:srgbClr val="FF0000"/>
                </a:solidFill>
              </a:rPr>
              <a:t>                                                }</a:t>
            </a:r>
            <a:endParaRPr sz="1900" u="sng">
              <a:solidFill>
                <a:srgbClr val="FF0000"/>
              </a:solidFill>
            </a:endParaRPr>
          </a:p>
          <a:p>
            <a:pPr indent="0" lvl="0" marL="0" rtl="0" algn="ctr">
              <a:spcBef>
                <a:spcPts val="0"/>
              </a:spcBef>
              <a:spcAft>
                <a:spcPts val="0"/>
              </a:spcAft>
              <a:buNone/>
            </a:pPr>
            <a:r>
              <a:rPr lang="en-GB" sz="2200" u="sng"/>
              <a:t>Output</a:t>
            </a:r>
            <a:r>
              <a:rPr lang="en-GB" u="sng"/>
              <a:t>:</a:t>
            </a:r>
            <a:endParaRPr sz="2200" u="sng"/>
          </a:p>
          <a:p>
            <a:pPr indent="0" lvl="0" marL="0" rtl="0" algn="ctr">
              <a:spcBef>
                <a:spcPts val="0"/>
              </a:spcBef>
              <a:spcAft>
                <a:spcPts val="0"/>
              </a:spcAft>
              <a:buNone/>
            </a:pPr>
            <a:r>
              <a:rPr lang="en-GB" sz="2200"/>
              <a:t>              </a:t>
            </a:r>
            <a:r>
              <a:rPr lang="en-GB" sz="2200">
                <a:solidFill>
                  <a:srgbClr val="FF0000"/>
                </a:solidFill>
              </a:rPr>
              <a:t>  Choice is 2.</a:t>
            </a:r>
            <a:endParaRPr sz="2200">
              <a:solidFill>
                <a:srgbClr val="FF0000"/>
              </a:solidFill>
            </a:endParaRPr>
          </a:p>
          <a:p>
            <a:pPr indent="0" lvl="0" marL="0" rtl="0" algn="ctr">
              <a:spcBef>
                <a:spcPts val="0"/>
              </a:spcBef>
              <a:spcAft>
                <a:spcPts val="0"/>
              </a:spcAft>
              <a:buNone/>
            </a:pPr>
            <a:r>
              <a:t/>
            </a:r>
            <a:endParaRPr sz="22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ctrTitle"/>
          </p:nvPr>
        </p:nvSpPr>
        <p:spPr>
          <a:xfrm>
            <a:off x="2592775" y="70950"/>
            <a:ext cx="4659900" cy="994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n-GB" sz="3320" u="sng"/>
              <a:t>Jump Statements in C</a:t>
            </a:r>
            <a:endParaRPr b="1" sz="3320" u="sng"/>
          </a:p>
        </p:txBody>
      </p:sp>
      <p:sp>
        <p:nvSpPr>
          <p:cNvPr id="364" name="Google Shape;364;p50"/>
          <p:cNvSpPr txBox="1"/>
          <p:nvPr>
            <p:ph idx="1" type="subTitle"/>
          </p:nvPr>
        </p:nvSpPr>
        <p:spPr>
          <a:xfrm>
            <a:off x="504550" y="995000"/>
            <a:ext cx="8296800" cy="33918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GB"/>
              <a:t>                                       </a:t>
            </a:r>
            <a:r>
              <a:rPr lang="en-GB" sz="2200">
                <a:solidFill>
                  <a:srgbClr val="FF0000"/>
                </a:solidFill>
              </a:rPr>
              <a:t>1)  </a:t>
            </a:r>
            <a:r>
              <a:rPr lang="en-GB"/>
              <a:t> </a:t>
            </a:r>
            <a:r>
              <a:rPr lang="en-GB" sz="2200">
                <a:solidFill>
                  <a:srgbClr val="FF0000"/>
                </a:solidFill>
              </a:rPr>
              <a:t>goto</a:t>
            </a:r>
            <a:endParaRPr sz="2200">
              <a:solidFill>
                <a:srgbClr val="FF0000"/>
              </a:solidFill>
            </a:endParaRPr>
          </a:p>
          <a:p>
            <a:pPr indent="0" lvl="0" marL="457200" rtl="0" algn="l">
              <a:spcBef>
                <a:spcPts val="0"/>
              </a:spcBef>
              <a:spcAft>
                <a:spcPts val="0"/>
              </a:spcAft>
              <a:buNone/>
            </a:pPr>
            <a:r>
              <a:rPr lang="en-GB" sz="2200">
                <a:solidFill>
                  <a:srgbClr val="FF0000"/>
                </a:solidFill>
              </a:rPr>
              <a:t>                            2)  break</a:t>
            </a:r>
            <a:endParaRPr sz="2200">
              <a:solidFill>
                <a:srgbClr val="FF0000"/>
              </a:solidFill>
            </a:endParaRPr>
          </a:p>
          <a:p>
            <a:pPr indent="0" lvl="0" marL="0" rtl="0" algn="l">
              <a:spcBef>
                <a:spcPts val="0"/>
              </a:spcBef>
              <a:spcAft>
                <a:spcPts val="0"/>
              </a:spcAft>
              <a:buNone/>
            </a:pPr>
            <a:r>
              <a:rPr lang="en-GB" sz="2200">
                <a:solidFill>
                  <a:srgbClr val="FF0000"/>
                </a:solidFill>
              </a:rPr>
              <a:t>                                   3)</a:t>
            </a:r>
            <a:r>
              <a:rPr lang="en-GB" sz="2200">
                <a:solidFill>
                  <a:srgbClr val="FF0000"/>
                </a:solidFill>
              </a:rPr>
              <a:t>conti</a:t>
            </a:r>
            <a:r>
              <a:rPr lang="en-GB" sz="2200">
                <a:solidFill>
                  <a:srgbClr val="FF0000"/>
                </a:solidFill>
              </a:rPr>
              <a:t>nue</a:t>
            </a:r>
            <a:endParaRPr sz="2200">
              <a:solidFill>
                <a:srgbClr val="FF0000"/>
              </a:solidFill>
            </a:endParaRPr>
          </a:p>
          <a:p>
            <a:pPr indent="0" lvl="0" marL="457200" rtl="0" algn="l">
              <a:spcBef>
                <a:spcPts val="0"/>
              </a:spcBef>
              <a:spcAft>
                <a:spcPts val="0"/>
              </a:spcAft>
              <a:buNone/>
            </a:pPr>
            <a:r>
              <a:rPr lang="en-GB" sz="2200">
                <a:solidFill>
                  <a:srgbClr val="FF0000"/>
                </a:solidFill>
              </a:rPr>
              <a:t>                            4)</a:t>
            </a:r>
            <a:r>
              <a:rPr lang="en-GB" sz="2200">
                <a:solidFill>
                  <a:srgbClr val="FF0000"/>
                </a:solidFill>
              </a:rPr>
              <a:t>Return</a:t>
            </a:r>
            <a:endParaRPr sz="2200">
              <a:solidFill>
                <a:srgbClr val="FF0000"/>
              </a:solidFill>
            </a:endParaRPr>
          </a:p>
          <a:p>
            <a:pPr indent="0" lvl="0" marL="457200" rtl="0" algn="l">
              <a:spcBef>
                <a:spcPts val="0"/>
              </a:spcBef>
              <a:spcAft>
                <a:spcPts val="0"/>
              </a:spcAft>
              <a:buNone/>
            </a:pPr>
            <a:r>
              <a:rPr lang="en-GB" sz="2400" u="sng"/>
              <a:t>C goto :</a:t>
            </a:r>
            <a:endParaRPr sz="2400" u="sng"/>
          </a:p>
          <a:p>
            <a:pPr indent="0" lvl="0" marL="0" rtl="0" algn="l">
              <a:spcBef>
                <a:spcPts val="0"/>
              </a:spcBef>
              <a:spcAft>
                <a:spcPts val="0"/>
              </a:spcAft>
              <a:buNone/>
            </a:pPr>
            <a:r>
              <a:rPr lang="en-GB" sz="2200">
                <a:solidFill>
                  <a:srgbClr val="FF0000"/>
                </a:solidFill>
              </a:rPr>
              <a:t>            The goto statement in C also referred to as unconditional jump   </a:t>
            </a:r>
            <a:endParaRPr sz="2200">
              <a:solidFill>
                <a:srgbClr val="FF0000"/>
              </a:solidFill>
            </a:endParaRPr>
          </a:p>
          <a:p>
            <a:pPr indent="0" lvl="0" marL="0" rtl="0" algn="l">
              <a:spcBef>
                <a:spcPts val="0"/>
              </a:spcBef>
              <a:spcAft>
                <a:spcPts val="0"/>
              </a:spcAft>
              <a:buNone/>
            </a:pPr>
            <a:r>
              <a:rPr lang="en-GB" sz="2200">
                <a:solidFill>
                  <a:srgbClr val="FF0000"/>
                </a:solidFill>
              </a:rPr>
              <a:t>            statement can be used to jump from one point to another within</a:t>
            </a:r>
            <a:endParaRPr sz="2200">
              <a:solidFill>
                <a:srgbClr val="FF0000"/>
              </a:solidFill>
            </a:endParaRPr>
          </a:p>
          <a:p>
            <a:pPr indent="0" lvl="0" marL="0" rtl="0" algn="l">
              <a:spcBef>
                <a:spcPts val="0"/>
              </a:spcBef>
              <a:spcAft>
                <a:spcPts val="0"/>
              </a:spcAft>
              <a:buNone/>
            </a:pPr>
            <a:r>
              <a:rPr lang="en-GB" sz="2200">
                <a:solidFill>
                  <a:srgbClr val="FF0000"/>
                </a:solidFill>
              </a:rPr>
              <a:t>             a function.</a:t>
            </a:r>
            <a:endParaRPr sz="2200">
              <a:solidFill>
                <a:srgbClr val="FF0000"/>
              </a:solidFill>
            </a:endParaRPr>
          </a:p>
          <a:p>
            <a:pPr indent="0" lvl="0" marL="45720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1"/>
          <p:cNvSpPr txBox="1"/>
          <p:nvPr>
            <p:ph type="ctrTitle"/>
          </p:nvPr>
        </p:nvSpPr>
        <p:spPr>
          <a:xfrm>
            <a:off x="280300" y="771700"/>
            <a:ext cx="3601800" cy="85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300" u="sng"/>
              <a:t>syntax:</a:t>
            </a:r>
            <a:endParaRPr b="1" sz="3300" u="sng"/>
          </a:p>
        </p:txBody>
      </p:sp>
      <p:sp>
        <p:nvSpPr>
          <p:cNvPr id="370" name="Google Shape;370;p51"/>
          <p:cNvSpPr txBox="1"/>
          <p:nvPr>
            <p:ph idx="1" type="subTitle"/>
          </p:nvPr>
        </p:nvSpPr>
        <p:spPr>
          <a:xfrm>
            <a:off x="1962100" y="336300"/>
            <a:ext cx="7063500" cy="44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200">
                <a:solidFill>
                  <a:srgbClr val="FF0000"/>
                </a:solidFill>
              </a:rPr>
              <a:t>Syntax1 | Syntax2</a:t>
            </a:r>
            <a:endParaRPr sz="2200">
              <a:solidFill>
                <a:srgbClr val="FF0000"/>
              </a:solidFill>
            </a:endParaRPr>
          </a:p>
          <a:p>
            <a:pPr indent="0" lvl="0" marL="0" rtl="0" algn="ctr">
              <a:spcBef>
                <a:spcPts val="0"/>
              </a:spcBef>
              <a:spcAft>
                <a:spcPts val="0"/>
              </a:spcAft>
              <a:buNone/>
            </a:pPr>
            <a:r>
              <a:rPr lang="en-GB" sz="2200">
                <a:solidFill>
                  <a:srgbClr val="FF0000"/>
                </a:solidFill>
              </a:rPr>
              <a:t> ------------------------------</a:t>
            </a:r>
            <a:endParaRPr sz="2200">
              <a:solidFill>
                <a:srgbClr val="FF0000"/>
              </a:solidFill>
            </a:endParaRPr>
          </a:p>
          <a:p>
            <a:pPr indent="0" lvl="0" marL="0" rtl="0" algn="l">
              <a:spcBef>
                <a:spcPts val="0"/>
              </a:spcBef>
              <a:spcAft>
                <a:spcPts val="0"/>
              </a:spcAft>
              <a:buNone/>
            </a:pPr>
            <a:r>
              <a:rPr lang="en-GB" sz="2200">
                <a:solidFill>
                  <a:srgbClr val="FF0000"/>
                </a:solidFill>
              </a:rPr>
              <a:t>                                      goto label; | label:</a:t>
            </a:r>
            <a:endParaRPr sz="2200">
              <a:solidFill>
                <a:srgbClr val="FF0000"/>
              </a:solidFill>
            </a:endParaRPr>
          </a:p>
          <a:p>
            <a:pPr indent="0" lvl="0" marL="0" rtl="0" algn="l">
              <a:spcBef>
                <a:spcPts val="0"/>
              </a:spcBef>
              <a:spcAft>
                <a:spcPts val="0"/>
              </a:spcAft>
              <a:buNone/>
            </a:pPr>
            <a:r>
              <a:rPr lang="en-GB" sz="2200">
                <a:solidFill>
                  <a:srgbClr val="FF0000"/>
                </a:solidFill>
              </a:rPr>
              <a:t>                                                 . | .</a:t>
            </a:r>
            <a:endParaRPr sz="2200">
              <a:solidFill>
                <a:srgbClr val="FF0000"/>
              </a:solidFill>
            </a:endParaRPr>
          </a:p>
          <a:p>
            <a:pPr indent="0" lvl="0" marL="0" rtl="0" algn="l">
              <a:spcBef>
                <a:spcPts val="0"/>
              </a:spcBef>
              <a:spcAft>
                <a:spcPts val="0"/>
              </a:spcAft>
              <a:buNone/>
            </a:pPr>
            <a:r>
              <a:rPr lang="en-GB" sz="2200">
                <a:solidFill>
                  <a:srgbClr val="FF0000"/>
                </a:solidFill>
              </a:rPr>
              <a:t>                                                 . | .</a:t>
            </a:r>
            <a:endParaRPr sz="2200">
              <a:solidFill>
                <a:srgbClr val="FF0000"/>
              </a:solidFill>
            </a:endParaRPr>
          </a:p>
          <a:p>
            <a:pPr indent="0" lvl="0" marL="0" rtl="0" algn="l">
              <a:spcBef>
                <a:spcPts val="0"/>
              </a:spcBef>
              <a:spcAft>
                <a:spcPts val="0"/>
              </a:spcAft>
              <a:buNone/>
            </a:pPr>
            <a:r>
              <a:rPr lang="en-GB" sz="2200">
                <a:solidFill>
                  <a:srgbClr val="FF0000"/>
                </a:solidFill>
              </a:rPr>
              <a:t>                                                 . | .</a:t>
            </a:r>
            <a:endParaRPr sz="2200">
              <a:solidFill>
                <a:srgbClr val="FF0000"/>
              </a:solidFill>
            </a:endParaRPr>
          </a:p>
          <a:p>
            <a:pPr indent="0" lvl="0" marL="0" rtl="0" algn="l">
              <a:spcBef>
                <a:spcPts val="0"/>
              </a:spcBef>
              <a:spcAft>
                <a:spcPts val="0"/>
              </a:spcAft>
              <a:buNone/>
            </a:pPr>
            <a:r>
              <a:rPr lang="en-GB" sz="2200">
                <a:solidFill>
                  <a:srgbClr val="FF0000"/>
                </a:solidFill>
              </a:rPr>
              <a:t>                                       label: | goto label</a:t>
            </a:r>
            <a:endParaRPr sz="2200">
              <a:solidFill>
                <a:srgbClr val="FF0000"/>
              </a:solidFill>
            </a:endParaRPr>
          </a:p>
          <a:p>
            <a:pPr indent="0" lvl="0" marL="0" rtl="0" algn="l">
              <a:spcBef>
                <a:spcPts val="0"/>
              </a:spcBef>
              <a:spcAft>
                <a:spcPts val="0"/>
              </a:spcAft>
              <a:buNone/>
            </a:pPr>
            <a:r>
              <a:rPr lang="en-GB" sz="2200" u="sng"/>
              <a:t>Description :</a:t>
            </a:r>
            <a:endParaRPr sz="2200" u="sng"/>
          </a:p>
          <a:p>
            <a:pPr indent="0" lvl="0" marL="0" rtl="0" algn="l">
              <a:spcBef>
                <a:spcPts val="0"/>
              </a:spcBef>
              <a:spcAft>
                <a:spcPts val="0"/>
              </a:spcAft>
              <a:buNone/>
            </a:pPr>
            <a:r>
              <a:rPr lang="en-GB" sz="2200">
                <a:solidFill>
                  <a:srgbClr val="FF0000"/>
                </a:solidFill>
              </a:rPr>
              <a:t>                the first line tells the compiler to go to or jump to  the statement marked as a label. Here label is a user-defined</a:t>
            </a:r>
            <a:endParaRPr sz="2200">
              <a:solidFill>
                <a:srgbClr val="FF0000"/>
              </a:solidFill>
            </a:endParaRPr>
          </a:p>
          <a:p>
            <a:pPr indent="0" lvl="0" marL="0" rtl="0" algn="l">
              <a:spcBef>
                <a:spcPts val="0"/>
              </a:spcBef>
              <a:spcAft>
                <a:spcPts val="0"/>
              </a:spcAft>
              <a:buNone/>
            </a:pPr>
            <a:r>
              <a:rPr lang="en-GB" sz="2200">
                <a:solidFill>
                  <a:srgbClr val="FF0000"/>
                </a:solidFill>
              </a:rPr>
              <a:t>identifier which indicates the target statement.</a:t>
            </a:r>
            <a:endParaRPr sz="2200">
              <a:solidFill>
                <a:srgbClr val="FF0000"/>
              </a:solidFill>
            </a:endParaRPr>
          </a:p>
          <a:p>
            <a:pPr indent="0" lvl="0" marL="0" rtl="0" algn="l">
              <a:spcBef>
                <a:spcPts val="0"/>
              </a:spcBef>
              <a:spcAft>
                <a:spcPts val="0"/>
              </a:spcAft>
              <a:buNone/>
            </a:pPr>
            <a:r>
              <a:rPr lang="en-GB" sz="2200">
                <a:solidFill>
                  <a:srgbClr val="FF0000"/>
                </a:solidFill>
              </a:rPr>
              <a:t>              The statement immediately followed after ‘label:’ is the  </a:t>
            </a:r>
            <a:r>
              <a:rPr lang="en-GB" sz="2200">
                <a:solidFill>
                  <a:srgbClr val="FF0000"/>
                </a:solidFill>
              </a:rPr>
              <a:t>destination statement.</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t/>
            </a:r>
            <a:endParaRPr sz="22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ctrTitle"/>
          </p:nvPr>
        </p:nvSpPr>
        <p:spPr>
          <a:xfrm>
            <a:off x="1958375" y="112100"/>
            <a:ext cx="5361300" cy="68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GB" sz="3420" u="sng"/>
              <a:t>O</a:t>
            </a:r>
            <a:r>
              <a:rPr b="1" lang="en-GB" sz="3420" u="sng"/>
              <a:t>perators  in C</a:t>
            </a:r>
            <a:endParaRPr b="1" sz="3420" u="sng"/>
          </a:p>
        </p:txBody>
      </p:sp>
      <p:sp>
        <p:nvSpPr>
          <p:cNvPr id="147" name="Google Shape;147;p16"/>
          <p:cNvSpPr txBox="1"/>
          <p:nvPr>
            <p:ph idx="1" type="subTitle"/>
          </p:nvPr>
        </p:nvSpPr>
        <p:spPr>
          <a:xfrm>
            <a:off x="1415525" y="854875"/>
            <a:ext cx="6447000" cy="31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368300" lvl="0" marL="457200" rtl="0" algn="l">
              <a:spcBef>
                <a:spcPts val="0"/>
              </a:spcBef>
              <a:spcAft>
                <a:spcPts val="0"/>
              </a:spcAft>
              <a:buClr>
                <a:srgbClr val="FF0000"/>
              </a:buClr>
              <a:buSzPts val="2200"/>
              <a:buChar char="❖"/>
            </a:pPr>
            <a:r>
              <a:rPr lang="en-GB" sz="2200">
                <a:solidFill>
                  <a:srgbClr val="FF0000"/>
                </a:solidFill>
              </a:rPr>
              <a:t>An operator specifies an operation on</a:t>
            </a:r>
            <a:r>
              <a:rPr b="1" lang="en-GB" sz="2200">
                <a:solidFill>
                  <a:srgbClr val="FF0000"/>
                </a:solidFill>
              </a:rPr>
              <a:t> operands</a:t>
            </a:r>
            <a:r>
              <a:rPr lang="en-GB" sz="2200">
                <a:solidFill>
                  <a:srgbClr val="FF0000"/>
                </a:solidFill>
              </a:rPr>
              <a:t>.</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368300" lvl="0" marL="457200" rtl="0" algn="l">
              <a:spcBef>
                <a:spcPts val="0"/>
              </a:spcBef>
              <a:spcAft>
                <a:spcPts val="0"/>
              </a:spcAft>
              <a:buClr>
                <a:srgbClr val="FF0000"/>
              </a:buClr>
              <a:buSzPts val="2200"/>
              <a:buChar char="❖"/>
            </a:pPr>
            <a:r>
              <a:rPr lang="en-GB" sz="2200">
                <a:solidFill>
                  <a:srgbClr val="FF0000"/>
                </a:solidFill>
                <a:highlight>
                  <a:srgbClr val="FFFFFF"/>
                </a:highlight>
                <a:latin typeface="Arial"/>
                <a:ea typeface="Arial"/>
                <a:cs typeface="Arial"/>
                <a:sym typeface="Arial"/>
              </a:rPr>
              <a:t>Operators are used to connect </a:t>
            </a:r>
            <a:r>
              <a:rPr b="1" lang="en-GB" sz="2200">
                <a:solidFill>
                  <a:srgbClr val="FF0000"/>
                </a:solidFill>
                <a:highlight>
                  <a:srgbClr val="FFFFFF"/>
                </a:highlight>
                <a:latin typeface="Arial"/>
                <a:ea typeface="Arial"/>
                <a:cs typeface="Arial"/>
                <a:sym typeface="Arial"/>
              </a:rPr>
              <a:t>operands,</a:t>
            </a:r>
            <a:endParaRPr b="1" sz="2200">
              <a:solidFill>
                <a:srgbClr val="FF0000"/>
              </a:solidFill>
              <a:highlight>
                <a:srgbClr val="FFFFFF"/>
              </a:highlight>
              <a:latin typeface="Arial"/>
              <a:ea typeface="Arial"/>
              <a:cs typeface="Arial"/>
              <a:sym typeface="Arial"/>
            </a:endParaRPr>
          </a:p>
          <a:p>
            <a:pPr indent="0" lvl="0" marL="457200" rtl="0" algn="l">
              <a:spcBef>
                <a:spcPts val="0"/>
              </a:spcBef>
              <a:spcAft>
                <a:spcPts val="0"/>
              </a:spcAft>
              <a:buNone/>
            </a:pPr>
            <a:r>
              <a:rPr b="1" lang="en-GB" sz="2200">
                <a:solidFill>
                  <a:srgbClr val="FF0000"/>
                </a:solidFill>
                <a:highlight>
                  <a:srgbClr val="FFFFFF"/>
                </a:highlight>
                <a:latin typeface="Arial"/>
                <a:ea typeface="Arial"/>
                <a:cs typeface="Arial"/>
                <a:sym typeface="Arial"/>
              </a:rPr>
              <a:t> </a:t>
            </a:r>
            <a:r>
              <a:rPr lang="en-GB" sz="2200">
                <a:solidFill>
                  <a:srgbClr val="FF0000"/>
                </a:solidFill>
                <a:highlight>
                  <a:srgbClr val="FFFFFF"/>
                </a:highlight>
                <a:latin typeface="Arial"/>
                <a:ea typeface="Arial"/>
                <a:cs typeface="Arial"/>
                <a:sym typeface="Arial"/>
              </a:rPr>
              <a:t>i. e., constants and variables, to form</a:t>
            </a:r>
            <a:r>
              <a:rPr lang="en-GB" sz="2200">
                <a:solidFill>
                  <a:srgbClr val="FF0000"/>
                </a:solidFill>
                <a:highlight>
                  <a:srgbClr val="FFFFFF"/>
                </a:highlight>
                <a:latin typeface="Arial"/>
                <a:ea typeface="Arial"/>
                <a:cs typeface="Arial"/>
                <a:sym typeface="Arial"/>
              </a:rPr>
              <a:t>     </a:t>
            </a:r>
            <a:r>
              <a:rPr b="1" lang="en-GB" sz="2200">
                <a:solidFill>
                  <a:srgbClr val="FF0000"/>
                </a:solidFill>
                <a:highlight>
                  <a:srgbClr val="FFFFFF"/>
                </a:highlight>
                <a:latin typeface="Arial"/>
                <a:ea typeface="Arial"/>
                <a:cs typeface="Arial"/>
                <a:sym typeface="Arial"/>
              </a:rPr>
              <a:t>expressions.</a:t>
            </a:r>
            <a:endParaRPr sz="220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ctrTitle"/>
          </p:nvPr>
        </p:nvSpPr>
        <p:spPr>
          <a:xfrm>
            <a:off x="2621000" y="0"/>
            <a:ext cx="4599000" cy="798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300"/>
              <a:t>       </a:t>
            </a:r>
            <a:r>
              <a:rPr b="1" lang="en-GB" sz="3300" u="sng"/>
              <a:t>Flow chart</a:t>
            </a:r>
            <a:endParaRPr b="1" sz="3300" u="sng"/>
          </a:p>
        </p:txBody>
      </p:sp>
      <p:sp>
        <p:nvSpPr>
          <p:cNvPr id="376" name="Google Shape;376;p5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377" name="Google Shape;377;p52"/>
          <p:cNvPicPr preferRelativeResize="0"/>
          <p:nvPr/>
        </p:nvPicPr>
        <p:blipFill>
          <a:blip r:embed="rId3">
            <a:alphaModFix/>
          </a:blip>
          <a:stretch>
            <a:fillRect/>
          </a:stretch>
        </p:blipFill>
        <p:spPr>
          <a:xfrm>
            <a:off x="434475" y="868925"/>
            <a:ext cx="8296849" cy="40363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3"/>
          <p:cNvSpPr txBox="1"/>
          <p:nvPr>
            <p:ph type="ctrTitle"/>
          </p:nvPr>
        </p:nvSpPr>
        <p:spPr>
          <a:xfrm>
            <a:off x="-210200" y="855775"/>
            <a:ext cx="3002400" cy="93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3300" u="sng"/>
              <a:t>Example</a:t>
            </a:r>
            <a:r>
              <a:rPr b="1" lang="en-GB" sz="3300"/>
              <a:t>:</a:t>
            </a:r>
            <a:endParaRPr b="1" sz="3300"/>
          </a:p>
        </p:txBody>
      </p:sp>
      <p:sp>
        <p:nvSpPr>
          <p:cNvPr id="383" name="Google Shape;383;p53"/>
          <p:cNvSpPr txBox="1"/>
          <p:nvPr>
            <p:ph idx="1" type="subTitle"/>
          </p:nvPr>
        </p:nvSpPr>
        <p:spPr>
          <a:xfrm>
            <a:off x="1858700" y="252275"/>
            <a:ext cx="6732600" cy="47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                                   </a:t>
            </a:r>
            <a:r>
              <a:rPr lang="en-GB" sz="2300">
                <a:solidFill>
                  <a:srgbClr val="FF0000"/>
                </a:solidFill>
              </a:rPr>
              <a:t>int main()</a:t>
            </a:r>
            <a:endParaRPr sz="2300">
              <a:solidFill>
                <a:srgbClr val="FF0000"/>
              </a:solidFill>
            </a:endParaRPr>
          </a:p>
          <a:p>
            <a:pPr indent="0" lvl="0" marL="0" rtl="0" algn="l">
              <a:spcBef>
                <a:spcPts val="0"/>
              </a:spcBef>
              <a:spcAft>
                <a:spcPts val="0"/>
              </a:spcAft>
              <a:buNone/>
            </a:pPr>
            <a:r>
              <a:rPr lang="en-GB" sz="2300">
                <a:solidFill>
                  <a:srgbClr val="FF0000"/>
                </a:solidFill>
              </a:rPr>
              <a:t>                                   {</a:t>
            </a:r>
            <a:endParaRPr sz="2300">
              <a:solidFill>
                <a:srgbClr val="FF0000"/>
              </a:solidFill>
            </a:endParaRPr>
          </a:p>
          <a:p>
            <a:pPr indent="0" lvl="0" marL="0" rtl="0" algn="ctr">
              <a:spcBef>
                <a:spcPts val="0"/>
              </a:spcBef>
              <a:spcAft>
                <a:spcPts val="0"/>
              </a:spcAft>
              <a:buNone/>
            </a:pPr>
            <a:r>
              <a:rPr lang="en-GB" sz="2300">
                <a:solidFill>
                  <a:srgbClr val="FF0000"/>
                </a:solidFill>
              </a:rPr>
              <a:t>printf ( “hello\n” ) ;</a:t>
            </a:r>
            <a:endParaRPr sz="2300">
              <a:solidFill>
                <a:srgbClr val="FF0000"/>
              </a:solidFill>
            </a:endParaRPr>
          </a:p>
          <a:p>
            <a:pPr indent="0" lvl="0" marL="0" rtl="0" algn="ctr">
              <a:spcBef>
                <a:spcPts val="0"/>
              </a:spcBef>
              <a:spcAft>
                <a:spcPts val="0"/>
              </a:spcAft>
              <a:buNone/>
            </a:pPr>
            <a:r>
              <a:rPr lang="en-GB" sz="2300">
                <a:solidFill>
                  <a:srgbClr val="FF0000"/>
                </a:solidFill>
              </a:rPr>
              <a:t>label: printf ( “hi\n” ) ;</a:t>
            </a:r>
            <a:endParaRPr sz="2300">
              <a:solidFill>
                <a:srgbClr val="FF0000"/>
              </a:solidFill>
            </a:endParaRPr>
          </a:p>
          <a:p>
            <a:pPr indent="0" lvl="0" marL="0" rtl="0" algn="ctr">
              <a:spcBef>
                <a:spcPts val="0"/>
              </a:spcBef>
              <a:spcAft>
                <a:spcPts val="0"/>
              </a:spcAft>
              <a:buNone/>
            </a:pPr>
            <a:r>
              <a:rPr lang="en-GB" sz="2300">
                <a:solidFill>
                  <a:srgbClr val="FF0000"/>
                </a:solidFill>
              </a:rPr>
              <a:t>printf ( “goto test\</a:t>
            </a:r>
            <a:r>
              <a:rPr lang="en-GB" sz="2300">
                <a:solidFill>
                  <a:srgbClr val="FF0000"/>
                </a:solidFill>
              </a:rPr>
              <a:t>n” ) ;</a:t>
            </a:r>
            <a:endParaRPr sz="2300">
              <a:solidFill>
                <a:srgbClr val="FF0000"/>
              </a:solidFill>
            </a:endParaRPr>
          </a:p>
          <a:p>
            <a:pPr indent="0" lvl="0" marL="0" rtl="0" algn="l">
              <a:spcBef>
                <a:spcPts val="0"/>
              </a:spcBef>
              <a:spcAft>
                <a:spcPts val="0"/>
              </a:spcAft>
              <a:buNone/>
            </a:pPr>
            <a:r>
              <a:rPr lang="en-GB" sz="2300">
                <a:solidFill>
                  <a:srgbClr val="FF0000"/>
                </a:solidFill>
              </a:rPr>
              <a:t>                              </a:t>
            </a:r>
            <a:r>
              <a:rPr lang="en-GB" sz="2300">
                <a:solidFill>
                  <a:srgbClr val="FF0000"/>
                </a:solidFill>
              </a:rPr>
              <a:t> </a:t>
            </a:r>
            <a:r>
              <a:rPr lang="en-GB" sz="2300">
                <a:solidFill>
                  <a:srgbClr val="FF0000"/>
                </a:solidFill>
              </a:rPr>
              <a:t>goto label;</a:t>
            </a:r>
            <a:endParaRPr sz="2300">
              <a:solidFill>
                <a:srgbClr val="FF0000"/>
              </a:solidFill>
            </a:endParaRPr>
          </a:p>
          <a:p>
            <a:pPr indent="0" lvl="0" marL="0" rtl="0" algn="l">
              <a:spcBef>
                <a:spcPts val="0"/>
              </a:spcBef>
              <a:spcAft>
                <a:spcPts val="0"/>
              </a:spcAft>
              <a:buNone/>
            </a:pPr>
            <a:r>
              <a:rPr lang="en-GB" sz="2300">
                <a:solidFill>
                  <a:srgbClr val="FF0000"/>
                </a:solidFill>
              </a:rPr>
              <a:t>                               printf (“after goto\n”);</a:t>
            </a:r>
            <a:endParaRPr sz="2300">
              <a:solidFill>
                <a:srgbClr val="FF0000"/>
              </a:solidFill>
            </a:endParaRPr>
          </a:p>
          <a:p>
            <a:pPr indent="0" lvl="0" marL="0" rtl="0" algn="l">
              <a:spcBef>
                <a:spcPts val="0"/>
              </a:spcBef>
              <a:spcAft>
                <a:spcPts val="0"/>
              </a:spcAft>
              <a:buNone/>
            </a:pPr>
            <a:r>
              <a:rPr lang="en-GB" sz="2300">
                <a:solidFill>
                  <a:srgbClr val="FF0000"/>
                </a:solidFill>
              </a:rPr>
              <a:t>                              }</a:t>
            </a:r>
            <a:endParaRPr sz="2300">
              <a:solidFill>
                <a:srgbClr val="FF0000"/>
              </a:solidFill>
            </a:endParaRPr>
          </a:p>
          <a:p>
            <a:pPr indent="0" lvl="0" marL="0" rtl="0" algn="l">
              <a:spcBef>
                <a:spcPts val="0"/>
              </a:spcBef>
              <a:spcAft>
                <a:spcPts val="0"/>
              </a:spcAft>
              <a:buNone/>
            </a:pPr>
            <a:r>
              <a:rPr lang="en-GB" sz="2300"/>
              <a:t>     </a:t>
            </a:r>
            <a:r>
              <a:rPr lang="en-GB" sz="2300" u="sng"/>
              <a:t>Output:</a:t>
            </a:r>
            <a:endParaRPr sz="1800"/>
          </a:p>
          <a:p>
            <a:pPr indent="0" lvl="0" marL="0" rtl="0" algn="l">
              <a:spcBef>
                <a:spcPts val="0"/>
              </a:spcBef>
              <a:spcAft>
                <a:spcPts val="0"/>
              </a:spcAft>
              <a:buNone/>
            </a:pPr>
            <a:r>
              <a:rPr lang="en-GB" sz="1800"/>
              <a:t>                     </a:t>
            </a:r>
            <a:r>
              <a:rPr lang="en-GB" sz="1900">
                <a:solidFill>
                  <a:srgbClr val="FF0000"/>
                </a:solidFill>
              </a:rPr>
              <a:t>Hello</a:t>
            </a:r>
            <a:endParaRPr sz="1900">
              <a:solidFill>
                <a:srgbClr val="FF0000"/>
              </a:solidFill>
            </a:endParaRPr>
          </a:p>
          <a:p>
            <a:pPr indent="0" lvl="0" marL="0" rtl="0" algn="l">
              <a:spcBef>
                <a:spcPts val="0"/>
              </a:spcBef>
              <a:spcAft>
                <a:spcPts val="0"/>
              </a:spcAft>
              <a:buNone/>
            </a:pPr>
            <a:r>
              <a:rPr lang="en-GB" sz="1900">
                <a:solidFill>
                  <a:srgbClr val="FF0000"/>
                </a:solidFill>
              </a:rPr>
              <a:t>                     hi</a:t>
            </a:r>
            <a:endParaRPr sz="1900">
              <a:solidFill>
                <a:srgbClr val="FF0000"/>
              </a:solidFill>
            </a:endParaRPr>
          </a:p>
          <a:p>
            <a:pPr indent="0" lvl="0" marL="0" rtl="0" algn="l">
              <a:spcBef>
                <a:spcPts val="0"/>
              </a:spcBef>
              <a:spcAft>
                <a:spcPts val="0"/>
              </a:spcAft>
              <a:buNone/>
            </a:pPr>
            <a:r>
              <a:rPr lang="en-GB" sz="1900">
                <a:solidFill>
                  <a:srgbClr val="FF0000"/>
                </a:solidFill>
              </a:rPr>
              <a:t>                    goto test</a:t>
            </a:r>
            <a:endParaRPr sz="1900">
              <a:solidFill>
                <a:srgbClr val="FF0000"/>
              </a:solidFill>
            </a:endParaRPr>
          </a:p>
          <a:p>
            <a:pPr indent="0" lvl="0" marL="0" rtl="0" algn="l">
              <a:spcBef>
                <a:spcPts val="0"/>
              </a:spcBef>
              <a:spcAft>
                <a:spcPts val="0"/>
              </a:spcAft>
              <a:buNone/>
            </a:pPr>
            <a:r>
              <a:rPr lang="en-GB" sz="1900">
                <a:solidFill>
                  <a:srgbClr val="FF0000"/>
                </a:solidFill>
              </a:rPr>
              <a:t>                   Hi</a:t>
            </a:r>
            <a:endParaRPr sz="1900">
              <a:solidFill>
                <a:srgbClr val="FF0000"/>
              </a:solidFill>
            </a:endParaRPr>
          </a:p>
          <a:p>
            <a:pPr indent="0" lvl="0" marL="0" rtl="0" algn="l">
              <a:spcBef>
                <a:spcPts val="0"/>
              </a:spcBef>
              <a:spcAft>
                <a:spcPts val="0"/>
              </a:spcAft>
              <a:buNone/>
            </a:pPr>
            <a:r>
              <a:rPr lang="en-GB" sz="1900">
                <a:solidFill>
                  <a:srgbClr val="FF0000"/>
                </a:solidFill>
              </a:rPr>
              <a:t>                   Goto test</a:t>
            </a:r>
            <a:endParaRPr sz="1900">
              <a:solidFill>
                <a:srgbClr val="FF0000"/>
              </a:solidFill>
            </a:endParaRPr>
          </a:p>
          <a:p>
            <a:pPr indent="0" lvl="0" marL="0" rtl="0" algn="ctr">
              <a:spcBef>
                <a:spcPts val="0"/>
              </a:spcBef>
              <a:spcAft>
                <a:spcPts val="0"/>
              </a:spcAft>
              <a:buNone/>
            </a:pPr>
            <a:r>
              <a:rPr lang="en-GB" sz="1800"/>
              <a:t>                                                                                         </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t/>
            </a:r>
            <a:endParaRPr sz="2300" u="sng"/>
          </a:p>
          <a:p>
            <a:pPr indent="0" lvl="0" marL="0" rtl="0" algn="ctr">
              <a:spcBef>
                <a:spcPts val="0"/>
              </a:spcBef>
              <a:spcAft>
                <a:spcPts val="0"/>
              </a:spcAft>
              <a:buNone/>
            </a:pPr>
            <a:r>
              <a:t/>
            </a:r>
            <a:endParaRPr sz="2200"/>
          </a:p>
          <a:p>
            <a:pPr indent="0" lvl="0" marL="0" rtl="0" algn="ctr">
              <a:spcBef>
                <a:spcPts val="0"/>
              </a:spcBef>
              <a:spcAft>
                <a:spcPts val="0"/>
              </a:spcAft>
              <a:buNone/>
            </a:pPr>
            <a:r>
              <a:rPr lang="en-GB" sz="2200"/>
              <a:t>.</a:t>
            </a:r>
            <a:endParaRPr sz="2200"/>
          </a:p>
          <a:p>
            <a:pPr indent="0" lvl="0" marL="0" rtl="0" algn="ctr">
              <a:spcBef>
                <a:spcPts val="0"/>
              </a:spcBef>
              <a:spcAft>
                <a:spcPts val="0"/>
              </a:spcAft>
              <a:buNone/>
            </a:pPr>
            <a:r>
              <a:t/>
            </a:r>
            <a:endParaRPr sz="2200"/>
          </a:p>
          <a:p>
            <a:pPr indent="0" lvl="0" marL="0" rtl="0" algn="ctr">
              <a:spcBef>
                <a:spcPts val="0"/>
              </a:spcBef>
              <a:spcAft>
                <a:spcPts val="0"/>
              </a:spcAft>
              <a:buNone/>
            </a:pPr>
            <a:r>
              <a:rPr lang="en-GB" sz="2200"/>
              <a:t>.</a:t>
            </a:r>
            <a:endParaRPr sz="2200"/>
          </a:p>
          <a:p>
            <a:pPr indent="0" lvl="0" marL="0" rtl="0" algn="ctr">
              <a:spcBef>
                <a:spcPts val="0"/>
              </a:spcBef>
              <a:spcAft>
                <a:spcPts val="0"/>
              </a:spcAft>
              <a:buNone/>
            </a:pPr>
            <a:r>
              <a:t/>
            </a:r>
            <a:endParaRPr sz="2200"/>
          </a:p>
          <a:p>
            <a:pPr indent="0" lvl="0" marL="0" rtl="0" algn="ctr">
              <a:spcBef>
                <a:spcPts val="0"/>
              </a:spcBef>
              <a:spcAft>
                <a:spcPts val="0"/>
              </a:spcAft>
              <a:buNone/>
            </a:pPr>
            <a:r>
              <a:rPr lang="en-GB" sz="2200"/>
              <a:t>.</a:t>
            </a:r>
            <a:endParaRPr sz="2200"/>
          </a:p>
          <a:p>
            <a:pPr indent="0" lvl="0" marL="0" rtl="0" algn="ctr">
              <a:spcBef>
                <a:spcPts val="0"/>
              </a:spcBef>
              <a:spcAft>
                <a:spcPts val="0"/>
              </a:spcAft>
              <a:buNone/>
            </a:pPr>
            <a:r>
              <a:rPr lang="en-GB" sz="2200"/>
              <a:t> </a:t>
            </a:r>
            <a:endParaRPr sz="2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4"/>
          <p:cNvSpPr txBox="1"/>
          <p:nvPr>
            <p:ph type="ctrTitle"/>
          </p:nvPr>
        </p:nvSpPr>
        <p:spPr>
          <a:xfrm>
            <a:off x="2873075" y="-83200"/>
            <a:ext cx="3896100" cy="11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3300" u="sng"/>
              <a:t>Loops in C</a:t>
            </a:r>
            <a:endParaRPr b="1" sz="3300" u="sng"/>
          </a:p>
        </p:txBody>
      </p:sp>
      <p:sp>
        <p:nvSpPr>
          <p:cNvPr id="389" name="Google Shape;389;p54"/>
          <p:cNvSpPr txBox="1"/>
          <p:nvPr>
            <p:ph idx="1" type="subTitle"/>
          </p:nvPr>
        </p:nvSpPr>
        <p:spPr>
          <a:xfrm>
            <a:off x="490525" y="995025"/>
            <a:ext cx="8409000" cy="37140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Clr>
                <a:srgbClr val="FF0000"/>
              </a:buClr>
              <a:buSzPts val="2200"/>
              <a:buChar char="❖"/>
            </a:pPr>
            <a:r>
              <a:rPr lang="en-GB" sz="2200">
                <a:solidFill>
                  <a:srgbClr val="FF0000"/>
                </a:solidFill>
              </a:rPr>
              <a:t>Loops in programming come into use when we need to </a:t>
            </a:r>
            <a:r>
              <a:rPr lang="en-GB" sz="2200">
                <a:solidFill>
                  <a:srgbClr val="FF0000"/>
                </a:solidFill>
              </a:rPr>
              <a:t>repeatedly</a:t>
            </a:r>
            <a:endParaRPr sz="2200">
              <a:solidFill>
                <a:srgbClr val="FF0000"/>
              </a:solidFill>
            </a:endParaRPr>
          </a:p>
          <a:p>
            <a:pPr indent="0" lvl="0" marL="0" rtl="0" algn="l">
              <a:spcBef>
                <a:spcPts val="0"/>
              </a:spcBef>
              <a:spcAft>
                <a:spcPts val="0"/>
              </a:spcAft>
              <a:buNone/>
            </a:pPr>
            <a:r>
              <a:rPr lang="en-GB" sz="2200">
                <a:solidFill>
                  <a:srgbClr val="FF0000"/>
                </a:solidFill>
              </a:rPr>
              <a:t>        execute a block of statements.</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rPr b="1" lang="en-GB" sz="2200" u="sng"/>
              <a:t>Example:</a:t>
            </a:r>
            <a:endParaRPr b="1" sz="2200" u="sng"/>
          </a:p>
          <a:p>
            <a:pPr indent="0" lvl="0" marL="0" rtl="0" algn="l">
              <a:spcBef>
                <a:spcPts val="0"/>
              </a:spcBef>
              <a:spcAft>
                <a:spcPts val="0"/>
              </a:spcAft>
              <a:buNone/>
            </a:pPr>
            <a:r>
              <a:rPr lang="en-GB" sz="2200">
                <a:solidFill>
                  <a:srgbClr val="FF0000"/>
                </a:solidFill>
              </a:rPr>
              <a:t>         Suppose we want to print “Hello World” 10 times.</a:t>
            </a:r>
            <a:r>
              <a:rPr lang="en-GB" sz="2200">
                <a:solidFill>
                  <a:srgbClr val="FF0000"/>
                </a:solidFill>
              </a:rPr>
              <a:t>This can be done</a:t>
            </a:r>
            <a:endParaRPr sz="2200">
              <a:solidFill>
                <a:srgbClr val="FF0000"/>
              </a:solidFill>
            </a:endParaRPr>
          </a:p>
          <a:p>
            <a:pPr indent="0" lvl="0" marL="0" rtl="0" algn="l">
              <a:spcBef>
                <a:spcPts val="0"/>
              </a:spcBef>
              <a:spcAft>
                <a:spcPts val="0"/>
              </a:spcAft>
              <a:buNone/>
            </a:pPr>
            <a:r>
              <a:rPr lang="en-GB" sz="2200">
                <a:solidFill>
                  <a:srgbClr val="FF0000"/>
                </a:solidFill>
              </a:rPr>
              <a:t>         in two ways as shown below:</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rPr b="1" lang="en-GB" sz="2200" u="sng"/>
              <a:t>Iterative Method:</a:t>
            </a:r>
            <a:endParaRPr b="1" sz="2200">
              <a:solidFill>
                <a:srgbClr val="FF0000"/>
              </a:solidFill>
            </a:endParaRPr>
          </a:p>
          <a:p>
            <a:pPr indent="0" lvl="0" marL="0" rtl="0" algn="l">
              <a:spcBef>
                <a:spcPts val="0"/>
              </a:spcBef>
              <a:spcAft>
                <a:spcPts val="0"/>
              </a:spcAft>
              <a:buNone/>
            </a:pPr>
            <a:r>
              <a:rPr lang="en-GB" sz="2200">
                <a:solidFill>
                  <a:srgbClr val="FF0000"/>
                </a:solidFill>
              </a:rPr>
              <a:t>                 An iterative method to do this is to write the printf() statement</a:t>
            </a:r>
            <a:endParaRPr sz="2200">
              <a:solidFill>
                <a:srgbClr val="FF0000"/>
              </a:solidFill>
            </a:endParaRPr>
          </a:p>
          <a:p>
            <a:pPr indent="0" lvl="0" marL="0" rtl="0" algn="l">
              <a:spcBef>
                <a:spcPts val="0"/>
              </a:spcBef>
              <a:spcAft>
                <a:spcPts val="0"/>
              </a:spcAft>
              <a:buNone/>
            </a:pPr>
            <a:r>
              <a:rPr lang="en-GB" sz="2200">
                <a:solidFill>
                  <a:srgbClr val="FF0000"/>
                </a:solidFill>
              </a:rPr>
              <a:t>                 10 times.</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5"/>
          <p:cNvSpPr txBox="1"/>
          <p:nvPr>
            <p:ph type="ctrTitle"/>
          </p:nvPr>
        </p:nvSpPr>
        <p:spPr>
          <a:xfrm>
            <a:off x="3197600" y="168175"/>
            <a:ext cx="4022400" cy="65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GB" sz="3320"/>
              <a:t>Types of Loops</a:t>
            </a:r>
            <a:endParaRPr b="1" sz="3320"/>
          </a:p>
        </p:txBody>
      </p:sp>
      <p:sp>
        <p:nvSpPr>
          <p:cNvPr id="395" name="Google Shape;395;p55"/>
          <p:cNvSpPr txBox="1"/>
          <p:nvPr>
            <p:ph idx="1" type="subTitle"/>
          </p:nvPr>
        </p:nvSpPr>
        <p:spPr>
          <a:xfrm>
            <a:off x="336350" y="826925"/>
            <a:ext cx="8689200" cy="3994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rPr b="1" lang="en-GB" sz="2200" u="sng"/>
              <a:t>Entry Controlled loops :</a:t>
            </a:r>
            <a:endParaRPr b="1" sz="2200" u="sng"/>
          </a:p>
          <a:p>
            <a:pPr indent="0" lvl="0" marL="0" rtl="0" algn="l">
              <a:spcBef>
                <a:spcPts val="0"/>
              </a:spcBef>
              <a:spcAft>
                <a:spcPts val="0"/>
              </a:spcAft>
              <a:buNone/>
            </a:pPr>
            <a:r>
              <a:rPr lang="en-GB" sz="2200">
                <a:solidFill>
                  <a:srgbClr val="FF0000"/>
                </a:solidFill>
              </a:rPr>
              <a:t>   </a:t>
            </a:r>
            <a:r>
              <a:rPr lang="en-GB" sz="2550">
                <a:solidFill>
                  <a:srgbClr val="FF0000"/>
                </a:solidFill>
              </a:rPr>
              <a:t>          In this type of loops the test condition is tested before entering </a:t>
            </a:r>
            <a:r>
              <a:rPr lang="en-GB" sz="2550">
                <a:solidFill>
                  <a:srgbClr val="FF0000"/>
                </a:solidFill>
              </a:rPr>
              <a:t>the loop body. For Loop and While Loop are entry</a:t>
            </a:r>
            <a:r>
              <a:rPr lang="en-GB" sz="2200">
                <a:solidFill>
                  <a:srgbClr val="FF0000"/>
                </a:solidFill>
              </a:rPr>
              <a:t>.</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sz="2200">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200" u="sng"/>
          </a:p>
          <a:p>
            <a:pPr indent="0" lvl="0" marL="0" rtl="0" algn="l">
              <a:spcBef>
                <a:spcPts val="0"/>
              </a:spcBef>
              <a:spcAft>
                <a:spcPts val="0"/>
              </a:spcAft>
              <a:buNone/>
            </a:pPr>
            <a:r>
              <a:rPr b="1" lang="en-GB" sz="2200" u="sng"/>
              <a:t>Exit Controlled Loops:</a:t>
            </a:r>
            <a:endParaRPr b="1" sz="2200" u="sng"/>
          </a:p>
          <a:p>
            <a:pPr indent="0" lvl="0" marL="0" rtl="0" algn="l">
              <a:spcBef>
                <a:spcPts val="0"/>
              </a:spcBef>
              <a:spcAft>
                <a:spcPts val="0"/>
              </a:spcAft>
              <a:buNone/>
            </a:pPr>
            <a:r>
              <a:rPr lang="en-GB"/>
              <a:t> </a:t>
            </a:r>
            <a:r>
              <a:rPr lang="en-GB">
                <a:solidFill>
                  <a:srgbClr val="FF0000"/>
                </a:solidFill>
              </a:rPr>
              <a:t>             </a:t>
            </a:r>
            <a:r>
              <a:rPr lang="en-GB" sz="2550">
                <a:solidFill>
                  <a:srgbClr val="FF0000"/>
                </a:solidFill>
              </a:rPr>
              <a:t>In this type of loops the test condition is tested or evaluated at </a:t>
            </a:r>
            <a:r>
              <a:rPr lang="en-GB" sz="2550">
                <a:solidFill>
                  <a:srgbClr val="FF0000"/>
                </a:solidFill>
              </a:rPr>
              <a:t>the end of loop body.Therefore,he loop body will execute atleast once,irrespective</a:t>
            </a:r>
            <a:endParaRPr sz="2550">
              <a:solidFill>
                <a:srgbClr val="FF0000"/>
              </a:solidFill>
            </a:endParaRPr>
          </a:p>
          <a:p>
            <a:pPr indent="0" lvl="0" marL="0" rtl="0" algn="l">
              <a:spcBef>
                <a:spcPts val="0"/>
              </a:spcBef>
              <a:spcAft>
                <a:spcPts val="0"/>
              </a:spcAft>
              <a:buNone/>
            </a:pPr>
            <a:r>
              <a:rPr lang="en-GB" sz="2550">
                <a:solidFill>
                  <a:srgbClr val="FF0000"/>
                </a:solidFill>
              </a:rPr>
              <a:t>of whether the test condition is true or false do – while loop  is exit controlled loop.</a:t>
            </a:r>
            <a:endParaRPr sz="2550">
              <a:solidFill>
                <a:srgbClr val="FF0000"/>
              </a:solidFill>
            </a:endParaRPr>
          </a:p>
          <a:p>
            <a:pPr indent="0" lvl="0" marL="0" rtl="0" algn="l">
              <a:spcBef>
                <a:spcPts val="0"/>
              </a:spcBef>
              <a:spcAft>
                <a:spcPts val="0"/>
              </a:spcAft>
              <a:buNone/>
            </a:pPr>
            <a:r>
              <a:t/>
            </a:r>
            <a:endParaRPr sz="2550"/>
          </a:p>
          <a:p>
            <a:pPr indent="0" lvl="0" marL="0" rtl="0" algn="l">
              <a:spcBef>
                <a:spcPts val="0"/>
              </a:spcBef>
              <a:spcAft>
                <a:spcPts val="0"/>
              </a:spcAft>
              <a:buNone/>
            </a:pPr>
            <a:r>
              <a:t/>
            </a:r>
            <a:endParaRPr sz="2550"/>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6"/>
          <p:cNvSpPr txBox="1"/>
          <p:nvPr>
            <p:ph type="ctrTitle"/>
          </p:nvPr>
        </p:nvSpPr>
        <p:spPr>
          <a:xfrm>
            <a:off x="2536700" y="0"/>
            <a:ext cx="4991700" cy="123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GB" sz="3320" u="sng"/>
              <a:t>Iterative loop statements        </a:t>
            </a:r>
            <a:endParaRPr sz="3320" u="sng"/>
          </a:p>
          <a:p>
            <a:pPr indent="0" lvl="0" marL="0" rtl="0" algn="l">
              <a:spcBef>
                <a:spcPts val="0"/>
              </a:spcBef>
              <a:spcAft>
                <a:spcPts val="0"/>
              </a:spcAft>
              <a:buSzPts val="990"/>
              <a:buNone/>
            </a:pPr>
            <a:r>
              <a:rPr lang="en-GB" sz="3320"/>
              <a:t>             </a:t>
            </a:r>
            <a:r>
              <a:rPr lang="en-GB" sz="3320" u="sng"/>
              <a:t>in C</a:t>
            </a:r>
            <a:endParaRPr sz="3320" u="sng"/>
          </a:p>
        </p:txBody>
      </p:sp>
      <p:sp>
        <p:nvSpPr>
          <p:cNvPr id="401" name="Google Shape;401;p56"/>
          <p:cNvSpPr txBox="1"/>
          <p:nvPr>
            <p:ph idx="1" type="subTitle"/>
          </p:nvPr>
        </p:nvSpPr>
        <p:spPr>
          <a:xfrm>
            <a:off x="686050" y="1093175"/>
            <a:ext cx="8367600" cy="3741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                                                             </a:t>
            </a:r>
            <a:r>
              <a:rPr lang="en-GB">
                <a:solidFill>
                  <a:srgbClr val="FF0000"/>
                </a:solidFill>
              </a:rPr>
              <a:t>    </a:t>
            </a:r>
            <a:r>
              <a:rPr lang="en-GB" sz="2200">
                <a:solidFill>
                  <a:srgbClr val="FF0000"/>
                </a:solidFill>
              </a:rPr>
              <a:t>while</a:t>
            </a:r>
            <a:endParaRPr sz="2200">
              <a:solidFill>
                <a:srgbClr val="FF0000"/>
              </a:solidFill>
            </a:endParaRPr>
          </a:p>
          <a:p>
            <a:pPr indent="0" lvl="0" marL="0" rtl="0" algn="l">
              <a:spcBef>
                <a:spcPts val="0"/>
              </a:spcBef>
              <a:spcAft>
                <a:spcPts val="0"/>
              </a:spcAft>
              <a:buNone/>
            </a:pPr>
            <a:r>
              <a:rPr lang="en-GB" sz="2200">
                <a:solidFill>
                  <a:srgbClr val="FF0000"/>
                </a:solidFill>
              </a:rPr>
              <a:t>                                               do ... while</a:t>
            </a:r>
            <a:endParaRPr sz="2200">
              <a:solidFill>
                <a:srgbClr val="FF0000"/>
              </a:solidFill>
            </a:endParaRPr>
          </a:p>
          <a:p>
            <a:pPr indent="0" lvl="0" marL="0" rtl="0" algn="l">
              <a:spcBef>
                <a:spcPts val="0"/>
              </a:spcBef>
              <a:spcAft>
                <a:spcPts val="0"/>
              </a:spcAft>
              <a:buNone/>
            </a:pPr>
            <a:r>
              <a:rPr lang="en-GB" sz="2200">
                <a:solidFill>
                  <a:srgbClr val="FF0000"/>
                </a:solidFill>
              </a:rPr>
              <a:t>                                               for</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a:solidFill>
                <a:srgbClr val="FF0000"/>
              </a:solidFill>
            </a:endParaRPr>
          </a:p>
          <a:p>
            <a:pPr indent="0" lvl="0" marL="0" rtl="0" algn="l">
              <a:spcBef>
                <a:spcPts val="0"/>
              </a:spcBef>
              <a:spcAft>
                <a:spcPts val="0"/>
              </a:spcAft>
              <a:buNone/>
            </a:pPr>
            <a:r>
              <a:rPr lang="en-GB"/>
              <a:t>              </a:t>
            </a:r>
            <a:r>
              <a:rPr b="1" lang="en-GB"/>
              <a:t>    </a:t>
            </a:r>
            <a:r>
              <a:rPr b="1" lang="en-GB" sz="2308" u="sng"/>
              <a:t>while</a:t>
            </a:r>
            <a:r>
              <a:rPr b="1" lang="en-GB" sz="2416" u="sng"/>
              <a:t>:</a:t>
            </a:r>
            <a:r>
              <a:rPr b="1" lang="en-GB" sz="1816" u="sng"/>
              <a:t> </a:t>
            </a:r>
            <a:endParaRPr b="1" sz="1816" u="sng"/>
          </a:p>
          <a:p>
            <a:pPr indent="0" lvl="0" marL="0" rtl="0" algn="l">
              <a:spcBef>
                <a:spcPts val="0"/>
              </a:spcBef>
              <a:spcAft>
                <a:spcPts val="0"/>
              </a:spcAft>
              <a:buNone/>
            </a:pPr>
            <a:r>
              <a:rPr lang="en-GB"/>
              <a:t>          </a:t>
            </a:r>
            <a:r>
              <a:rPr lang="en-GB" sz="2200"/>
              <a:t>      </a:t>
            </a:r>
            <a:r>
              <a:rPr lang="en-GB" sz="2200">
                <a:solidFill>
                  <a:srgbClr val="FF0000"/>
                </a:solidFill>
              </a:rPr>
              <a:t>-&gt; </a:t>
            </a:r>
            <a:r>
              <a:rPr lang="en-GB" sz="2200">
                <a:solidFill>
                  <a:srgbClr val="FF0000"/>
                </a:solidFill>
              </a:rPr>
              <a:t>The while loop in C is used in situations where we do not know the</a:t>
            </a:r>
            <a:endParaRPr sz="2200">
              <a:solidFill>
                <a:srgbClr val="FF0000"/>
              </a:solidFill>
            </a:endParaRPr>
          </a:p>
          <a:p>
            <a:pPr indent="0" lvl="0" marL="0" rtl="0" algn="l">
              <a:spcBef>
                <a:spcPts val="0"/>
              </a:spcBef>
              <a:spcAft>
                <a:spcPts val="0"/>
              </a:spcAft>
              <a:buNone/>
            </a:pPr>
            <a:r>
              <a:rPr lang="en-GB" sz="2200">
                <a:solidFill>
                  <a:srgbClr val="FF0000"/>
                </a:solidFill>
              </a:rPr>
              <a:t>               exact number of iterations of loop beforehand.The loop execution </a:t>
            </a:r>
            <a:endParaRPr sz="2200">
              <a:solidFill>
                <a:srgbClr val="FF0000"/>
              </a:solidFill>
            </a:endParaRPr>
          </a:p>
          <a:p>
            <a:pPr indent="0" lvl="0" marL="0" rtl="0" algn="l">
              <a:spcBef>
                <a:spcPts val="0"/>
              </a:spcBef>
              <a:spcAft>
                <a:spcPts val="0"/>
              </a:spcAft>
              <a:buNone/>
            </a:pPr>
            <a:r>
              <a:rPr lang="en-GB" sz="2200">
                <a:solidFill>
                  <a:srgbClr val="FF0000"/>
                </a:solidFill>
              </a:rPr>
              <a:t>               is terminated on the basis of the test condition.</a:t>
            </a:r>
            <a:endParaRPr sz="2200">
              <a:solidFill>
                <a:srgbClr val="FF0000"/>
              </a:solidFill>
            </a:endParaRPr>
          </a:p>
          <a:p>
            <a:pPr indent="0" lvl="0" marL="0" rtl="0" algn="l">
              <a:spcBef>
                <a:spcPts val="0"/>
              </a:spcBef>
              <a:spcAft>
                <a:spcPts val="0"/>
              </a:spcAft>
              <a:buNone/>
            </a:pPr>
            <a:r>
              <a:t/>
            </a:r>
            <a:endParaRPr sz="2350">
              <a:solidFill>
                <a:srgbClr val="FF0000"/>
              </a:solidFill>
            </a:endParaRPr>
          </a:p>
          <a:p>
            <a:pPr indent="0" lvl="0" marL="0" rtl="0" algn="l">
              <a:spcBef>
                <a:spcPts val="0"/>
              </a:spcBef>
              <a:spcAft>
                <a:spcPts val="0"/>
              </a:spcAft>
              <a:buNone/>
            </a:pPr>
            <a:r>
              <a:rPr lang="en-GB" sz="2350">
                <a:solidFill>
                  <a:srgbClr val="FF0000"/>
                </a:solidFill>
              </a:rPr>
              <a:t>           -&gt; Suppose, we want to print "He is the best" 10 times. One way to</a:t>
            </a:r>
            <a:endParaRPr sz="2350">
              <a:solidFill>
                <a:srgbClr val="FF0000"/>
              </a:solidFill>
            </a:endParaRPr>
          </a:p>
          <a:p>
            <a:pPr indent="0" lvl="0" marL="0" rtl="0" algn="l">
              <a:spcBef>
                <a:spcPts val="0"/>
              </a:spcBef>
              <a:spcAft>
                <a:spcPts val="0"/>
              </a:spcAft>
              <a:buNone/>
            </a:pPr>
            <a:r>
              <a:rPr lang="en-GB" sz="2350">
                <a:solidFill>
                  <a:srgbClr val="FF0000"/>
                </a:solidFill>
              </a:rPr>
              <a:t>            get the desired output. We write 10 printf statements, which is   </a:t>
            </a:r>
            <a:endParaRPr sz="2350">
              <a:solidFill>
                <a:srgbClr val="FF0000"/>
              </a:solidFill>
            </a:endParaRPr>
          </a:p>
          <a:p>
            <a:pPr indent="0" lvl="0" marL="0" rtl="0" algn="l">
              <a:spcBef>
                <a:spcPts val="0"/>
              </a:spcBef>
              <a:spcAft>
                <a:spcPts val="0"/>
              </a:spcAft>
              <a:buNone/>
            </a:pPr>
            <a:r>
              <a:rPr lang="en-GB" sz="2350">
                <a:solidFill>
                  <a:srgbClr val="FF0000"/>
                </a:solidFill>
              </a:rPr>
              <a:t>            not preferable.</a:t>
            </a:r>
            <a:endParaRPr sz="2350">
              <a:solidFill>
                <a:srgbClr val="FF0000"/>
              </a:solidFill>
            </a:endParaRPr>
          </a:p>
          <a:p>
            <a:pPr indent="0" lvl="0" marL="0" rtl="0" algn="l">
              <a:spcBef>
                <a:spcPts val="0"/>
              </a:spcBef>
              <a:spcAft>
                <a:spcPts val="0"/>
              </a:spcAft>
              <a:buNone/>
            </a:pPr>
            <a:r>
              <a:rPr lang="en-GB" sz="2350">
                <a:solidFill>
                  <a:srgbClr val="FF0000"/>
                </a:solidFill>
              </a:rPr>
              <a:t> </a:t>
            </a:r>
            <a:endParaRPr sz="235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7"/>
          <p:cNvSpPr txBox="1"/>
          <p:nvPr>
            <p:ph type="ctrTitle"/>
          </p:nvPr>
        </p:nvSpPr>
        <p:spPr>
          <a:xfrm>
            <a:off x="322350" y="896950"/>
            <a:ext cx="2452500" cy="105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300" u="sng">
                <a:latin typeface="Calibri"/>
                <a:ea typeface="Calibri"/>
                <a:cs typeface="Calibri"/>
                <a:sym typeface="Calibri"/>
              </a:rPr>
              <a:t>Syntax:</a:t>
            </a:r>
            <a:endParaRPr sz="4900" u="sng"/>
          </a:p>
        </p:txBody>
      </p:sp>
      <p:sp>
        <p:nvSpPr>
          <p:cNvPr id="407" name="Google Shape;407;p57"/>
          <p:cNvSpPr txBox="1"/>
          <p:nvPr>
            <p:ph idx="1" type="subTitle"/>
          </p:nvPr>
        </p:nvSpPr>
        <p:spPr>
          <a:xfrm>
            <a:off x="1793925" y="588625"/>
            <a:ext cx="7147800" cy="42885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4144">
                <a:solidFill>
                  <a:srgbClr val="FF0000"/>
                </a:solidFill>
              </a:rPr>
              <a:t>while (test_expression)</a:t>
            </a:r>
            <a:endParaRPr sz="4144">
              <a:solidFill>
                <a:srgbClr val="FF0000"/>
              </a:solidFill>
            </a:endParaRPr>
          </a:p>
          <a:p>
            <a:pPr indent="0" lvl="0" marL="0" rtl="0" algn="l">
              <a:spcBef>
                <a:spcPts val="0"/>
              </a:spcBef>
              <a:spcAft>
                <a:spcPts val="0"/>
              </a:spcAft>
              <a:buNone/>
            </a:pPr>
            <a:r>
              <a:rPr lang="en-GB" sz="4144">
                <a:solidFill>
                  <a:srgbClr val="FF0000"/>
                </a:solidFill>
              </a:rPr>
              <a:t>{</a:t>
            </a:r>
            <a:endParaRPr sz="4144">
              <a:solidFill>
                <a:srgbClr val="FF0000"/>
              </a:solidFill>
            </a:endParaRPr>
          </a:p>
          <a:p>
            <a:pPr indent="0" lvl="0" marL="0" rtl="0" algn="l">
              <a:spcBef>
                <a:spcPts val="0"/>
              </a:spcBef>
              <a:spcAft>
                <a:spcPts val="0"/>
              </a:spcAft>
              <a:buNone/>
            </a:pPr>
            <a:r>
              <a:t/>
            </a:r>
            <a:endParaRPr sz="4144">
              <a:solidFill>
                <a:srgbClr val="FF0000"/>
              </a:solidFill>
            </a:endParaRPr>
          </a:p>
          <a:p>
            <a:pPr indent="0" lvl="0" marL="0" rtl="0" algn="l">
              <a:spcBef>
                <a:spcPts val="0"/>
              </a:spcBef>
              <a:spcAft>
                <a:spcPts val="0"/>
              </a:spcAft>
              <a:buNone/>
            </a:pPr>
            <a:r>
              <a:rPr lang="en-GB" sz="4144">
                <a:solidFill>
                  <a:srgbClr val="FF0000"/>
                </a:solidFill>
              </a:rPr>
              <a:t>// statements</a:t>
            </a:r>
            <a:endParaRPr sz="4144">
              <a:solidFill>
                <a:srgbClr val="FF0000"/>
              </a:solidFill>
            </a:endParaRPr>
          </a:p>
          <a:p>
            <a:pPr indent="0" lvl="0" marL="0" rtl="0" algn="l">
              <a:spcBef>
                <a:spcPts val="0"/>
              </a:spcBef>
              <a:spcAft>
                <a:spcPts val="0"/>
              </a:spcAft>
              <a:buNone/>
            </a:pPr>
            <a:r>
              <a:t/>
            </a:r>
            <a:endParaRPr sz="4144">
              <a:solidFill>
                <a:srgbClr val="FF0000"/>
              </a:solidFill>
            </a:endParaRPr>
          </a:p>
          <a:p>
            <a:pPr indent="0" lvl="0" marL="0" rtl="0" algn="l">
              <a:spcBef>
                <a:spcPts val="0"/>
              </a:spcBef>
              <a:spcAft>
                <a:spcPts val="0"/>
              </a:spcAft>
              <a:buNone/>
            </a:pPr>
            <a:r>
              <a:rPr lang="en-GB" sz="4144">
                <a:solidFill>
                  <a:srgbClr val="FF0000"/>
                </a:solidFill>
              </a:rPr>
              <a:t>update_expression;</a:t>
            </a:r>
            <a:endParaRPr sz="4144">
              <a:solidFill>
                <a:srgbClr val="FF0000"/>
              </a:solidFill>
            </a:endParaRPr>
          </a:p>
          <a:p>
            <a:pPr indent="0" lvl="0" marL="0" rtl="0" algn="l">
              <a:spcBef>
                <a:spcPts val="0"/>
              </a:spcBef>
              <a:spcAft>
                <a:spcPts val="0"/>
              </a:spcAft>
              <a:buNone/>
            </a:pPr>
            <a:r>
              <a:t/>
            </a:r>
            <a:endParaRPr sz="4144">
              <a:solidFill>
                <a:srgbClr val="FF0000"/>
              </a:solidFill>
            </a:endParaRPr>
          </a:p>
          <a:p>
            <a:pPr indent="0" lvl="0" marL="0" rtl="0" algn="l">
              <a:spcBef>
                <a:spcPts val="0"/>
              </a:spcBef>
              <a:spcAft>
                <a:spcPts val="0"/>
              </a:spcAft>
              <a:buNone/>
            </a:pPr>
            <a:r>
              <a:rPr lang="en-GB" sz="4144">
                <a:solidFill>
                  <a:srgbClr val="FF0000"/>
                </a:solidFill>
              </a:rPr>
              <a:t>}</a:t>
            </a:r>
            <a:endParaRPr sz="4144">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rPr b="1" lang="en-GB" sz="4337" u="sng"/>
              <a:t>Example:</a:t>
            </a:r>
            <a:endParaRPr b="1" sz="4337" u="sng"/>
          </a:p>
          <a:p>
            <a:pPr indent="0" lvl="0" marL="0" rtl="0" algn="l">
              <a:spcBef>
                <a:spcPts val="0"/>
              </a:spcBef>
              <a:spcAft>
                <a:spcPts val="0"/>
              </a:spcAft>
              <a:buNone/>
            </a:pPr>
            <a:r>
              <a:t/>
            </a:r>
            <a:endParaRPr b="1" sz="2587" u="sng"/>
          </a:p>
          <a:p>
            <a:pPr indent="0" lvl="0" marL="0" rtl="0" algn="l">
              <a:spcBef>
                <a:spcPts val="0"/>
              </a:spcBef>
              <a:spcAft>
                <a:spcPts val="0"/>
              </a:spcAft>
              <a:buNone/>
            </a:pPr>
            <a:r>
              <a:rPr lang="en-GB" sz="2200">
                <a:solidFill>
                  <a:srgbClr val="FF0000"/>
                </a:solidFill>
              </a:rPr>
              <a:t>       </a:t>
            </a:r>
            <a:r>
              <a:rPr lang="en-GB" sz="3950">
                <a:solidFill>
                  <a:srgbClr val="FF0000"/>
                </a:solidFill>
              </a:rPr>
              <a:t>   </a:t>
            </a:r>
            <a:r>
              <a:rPr lang="en-GB" sz="4521">
                <a:solidFill>
                  <a:srgbClr val="FF0000"/>
                </a:solidFill>
              </a:rPr>
              <a:t> i &lt;= 10</a:t>
            </a:r>
            <a:endParaRPr sz="4521">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rPr lang="en-GB" sz="2200">
                <a:solidFill>
                  <a:srgbClr val="FF0000"/>
                </a:solidFill>
              </a:rPr>
              <a:t> </a:t>
            </a:r>
            <a:r>
              <a:rPr lang="en-GB" sz="4217" u="sng"/>
              <a:t>Update Expression:</a:t>
            </a:r>
            <a:r>
              <a:rPr lang="en-GB" sz="4217">
                <a:solidFill>
                  <a:srgbClr val="FF0000"/>
                </a:solidFill>
              </a:rPr>
              <a:t> After executing the loop body, this  i</a:t>
            </a:r>
            <a:r>
              <a:rPr lang="en-GB" sz="4217">
                <a:solidFill>
                  <a:srgbClr val="FF0000"/>
                </a:solidFill>
              </a:rPr>
              <a:t>ncrements/decrements the loop variable by some value.</a:t>
            </a:r>
            <a:endParaRPr sz="4217">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8"/>
          <p:cNvSpPr txBox="1"/>
          <p:nvPr>
            <p:ph type="ctrTitle"/>
          </p:nvPr>
        </p:nvSpPr>
        <p:spPr>
          <a:xfrm>
            <a:off x="2929125" y="126150"/>
            <a:ext cx="4417200" cy="714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n-GB" sz="3320" u="sng"/>
              <a:t>while loop in C</a:t>
            </a:r>
            <a:endParaRPr b="1" sz="3320" u="sng"/>
          </a:p>
        </p:txBody>
      </p:sp>
      <p:sp>
        <p:nvSpPr>
          <p:cNvPr id="413" name="Google Shape;413;p58"/>
          <p:cNvSpPr txBox="1"/>
          <p:nvPr>
            <p:ph idx="1" type="subTitle"/>
          </p:nvPr>
        </p:nvSpPr>
        <p:spPr>
          <a:xfrm>
            <a:off x="434475" y="924950"/>
            <a:ext cx="8296800" cy="384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endParaRPr/>
          </a:p>
        </p:txBody>
      </p:sp>
      <p:pic>
        <p:nvPicPr>
          <p:cNvPr id="414" name="Google Shape;414;p58"/>
          <p:cNvPicPr preferRelativeResize="0"/>
          <p:nvPr/>
        </p:nvPicPr>
        <p:blipFill>
          <a:blip r:embed="rId3">
            <a:alphaModFix/>
          </a:blip>
          <a:stretch>
            <a:fillRect/>
          </a:stretch>
        </p:blipFill>
        <p:spPr>
          <a:xfrm>
            <a:off x="2040413" y="841050"/>
            <a:ext cx="5690076" cy="3769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9"/>
          <p:cNvSpPr txBox="1"/>
          <p:nvPr>
            <p:ph type="ctrTitle"/>
          </p:nvPr>
        </p:nvSpPr>
        <p:spPr>
          <a:xfrm>
            <a:off x="308325" y="630675"/>
            <a:ext cx="4050300" cy="1261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300" u="sng"/>
              <a:t>examples</a:t>
            </a:r>
            <a:r>
              <a:rPr b="1" lang="en-GB" sz="3300" u="sng"/>
              <a:t>:</a:t>
            </a:r>
            <a:endParaRPr b="1" sz="3300" u="sng"/>
          </a:p>
        </p:txBody>
      </p:sp>
      <p:sp>
        <p:nvSpPr>
          <p:cNvPr id="420" name="Google Shape;420;p59"/>
          <p:cNvSpPr txBox="1"/>
          <p:nvPr>
            <p:ph idx="1" type="subTitle"/>
          </p:nvPr>
        </p:nvSpPr>
        <p:spPr>
          <a:xfrm>
            <a:off x="2400675" y="630675"/>
            <a:ext cx="6171900" cy="4456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2872">
                <a:solidFill>
                  <a:srgbClr val="FF0000"/>
                </a:solidFill>
              </a:rPr>
              <a:t>int main()</a:t>
            </a:r>
            <a:endParaRPr sz="2872">
              <a:solidFill>
                <a:srgbClr val="FF0000"/>
              </a:solidFill>
            </a:endParaRPr>
          </a:p>
          <a:p>
            <a:pPr indent="0" lvl="0" marL="0" rtl="0" algn="l">
              <a:spcBef>
                <a:spcPts val="0"/>
              </a:spcBef>
              <a:spcAft>
                <a:spcPts val="0"/>
              </a:spcAft>
              <a:buNone/>
            </a:pPr>
            <a:r>
              <a:rPr lang="en-GB" sz="2872">
                <a:solidFill>
                  <a:srgbClr val="FF0000"/>
                </a:solidFill>
              </a:rPr>
              <a:t>{</a:t>
            </a:r>
            <a:endParaRPr sz="2872">
              <a:solidFill>
                <a:srgbClr val="FF0000"/>
              </a:solidFill>
            </a:endParaRPr>
          </a:p>
          <a:p>
            <a:pPr indent="0" lvl="0" marL="0" rtl="0" algn="l">
              <a:spcBef>
                <a:spcPts val="0"/>
              </a:spcBef>
              <a:spcAft>
                <a:spcPts val="0"/>
              </a:spcAft>
              <a:buNone/>
            </a:pPr>
            <a:r>
              <a:rPr lang="en-GB" sz="2872">
                <a:solidFill>
                  <a:srgbClr val="FF0000"/>
                </a:solidFill>
              </a:rPr>
              <a:t>int i = 1;// Initialization expression</a:t>
            </a:r>
            <a:endParaRPr sz="2872">
              <a:solidFill>
                <a:srgbClr val="FF0000"/>
              </a:solidFill>
            </a:endParaRPr>
          </a:p>
          <a:p>
            <a:pPr indent="0" lvl="0" marL="0" rtl="0" algn="l">
              <a:spcBef>
                <a:spcPts val="0"/>
              </a:spcBef>
              <a:spcAft>
                <a:spcPts val="0"/>
              </a:spcAft>
              <a:buNone/>
            </a:pPr>
            <a:r>
              <a:rPr lang="en-GB" sz="2872">
                <a:solidFill>
                  <a:srgbClr val="FF0000"/>
                </a:solidFill>
              </a:rPr>
              <a:t>while (i &lt; 6)</a:t>
            </a:r>
            <a:endParaRPr sz="2872">
              <a:solidFill>
                <a:srgbClr val="FF0000"/>
              </a:solidFill>
            </a:endParaRPr>
          </a:p>
          <a:p>
            <a:pPr indent="0" lvl="0" marL="0" rtl="0" algn="l">
              <a:spcBef>
                <a:spcPts val="0"/>
              </a:spcBef>
              <a:spcAft>
                <a:spcPts val="0"/>
              </a:spcAft>
              <a:buNone/>
            </a:pPr>
            <a:r>
              <a:rPr lang="en-GB" sz="2872">
                <a:solidFill>
                  <a:srgbClr val="FF0000"/>
                </a:solidFill>
              </a:rPr>
              <a:t>{</a:t>
            </a:r>
            <a:endParaRPr sz="2872">
              <a:solidFill>
                <a:srgbClr val="FF0000"/>
              </a:solidFill>
            </a:endParaRPr>
          </a:p>
          <a:p>
            <a:pPr indent="0" lvl="0" marL="0" rtl="0" algn="l">
              <a:spcBef>
                <a:spcPts val="0"/>
              </a:spcBef>
              <a:spcAft>
                <a:spcPts val="0"/>
              </a:spcAft>
              <a:buNone/>
            </a:pPr>
            <a:r>
              <a:rPr lang="en-GB" sz="2872">
                <a:solidFill>
                  <a:srgbClr val="FF0000"/>
                </a:solidFill>
              </a:rPr>
              <a:t>// loop body</a:t>
            </a:r>
            <a:endParaRPr sz="2872">
              <a:solidFill>
                <a:srgbClr val="FF0000"/>
              </a:solidFill>
            </a:endParaRPr>
          </a:p>
          <a:p>
            <a:pPr indent="0" lvl="0" marL="0" rtl="0" algn="l">
              <a:spcBef>
                <a:spcPts val="0"/>
              </a:spcBef>
              <a:spcAft>
                <a:spcPts val="0"/>
              </a:spcAft>
              <a:buNone/>
            </a:pPr>
            <a:r>
              <a:rPr lang="en-GB" sz="2872">
                <a:solidFill>
                  <a:srgbClr val="FF0000"/>
                </a:solidFill>
              </a:rPr>
              <a:t>printf("Hello World\n");</a:t>
            </a:r>
            <a:endParaRPr sz="2872">
              <a:solidFill>
                <a:srgbClr val="FF0000"/>
              </a:solidFill>
            </a:endParaRPr>
          </a:p>
          <a:p>
            <a:pPr indent="0" lvl="0" marL="0" rtl="0" algn="l">
              <a:spcBef>
                <a:spcPts val="0"/>
              </a:spcBef>
              <a:spcAft>
                <a:spcPts val="0"/>
              </a:spcAft>
              <a:buNone/>
            </a:pPr>
            <a:r>
              <a:rPr lang="en-GB" sz="2872">
                <a:solidFill>
                  <a:srgbClr val="FF0000"/>
                </a:solidFill>
              </a:rPr>
              <a:t>// update expression</a:t>
            </a:r>
            <a:endParaRPr sz="2872">
              <a:solidFill>
                <a:srgbClr val="FF0000"/>
              </a:solidFill>
            </a:endParaRPr>
          </a:p>
          <a:p>
            <a:pPr indent="0" lvl="0" marL="0" rtl="0" algn="l">
              <a:spcBef>
                <a:spcPts val="0"/>
              </a:spcBef>
              <a:spcAft>
                <a:spcPts val="0"/>
              </a:spcAft>
              <a:buNone/>
            </a:pPr>
            <a:r>
              <a:rPr lang="en-GB" sz="2872">
                <a:solidFill>
                  <a:srgbClr val="FF0000"/>
                </a:solidFill>
              </a:rPr>
              <a:t>i++;</a:t>
            </a:r>
            <a:endParaRPr sz="2872">
              <a:solidFill>
                <a:srgbClr val="FF0000"/>
              </a:solidFill>
            </a:endParaRPr>
          </a:p>
          <a:p>
            <a:pPr indent="0" lvl="0" marL="0" rtl="0" algn="l">
              <a:spcBef>
                <a:spcPts val="0"/>
              </a:spcBef>
              <a:spcAft>
                <a:spcPts val="0"/>
              </a:spcAft>
              <a:buNone/>
            </a:pPr>
            <a:r>
              <a:rPr lang="en-GB" sz="2872">
                <a:solidFill>
                  <a:srgbClr val="FF0000"/>
                </a:solidFill>
              </a:rPr>
              <a:t>}</a:t>
            </a:r>
            <a:endParaRPr sz="2872">
              <a:solidFill>
                <a:srgbClr val="FF0000"/>
              </a:solidFill>
            </a:endParaRPr>
          </a:p>
          <a:p>
            <a:pPr indent="0" lvl="0" marL="0" rtl="0" algn="l">
              <a:spcBef>
                <a:spcPts val="0"/>
              </a:spcBef>
              <a:spcAft>
                <a:spcPts val="0"/>
              </a:spcAft>
              <a:buNone/>
            </a:pPr>
            <a:r>
              <a:rPr lang="en-GB" sz="2872">
                <a:solidFill>
                  <a:srgbClr val="FF0000"/>
                </a:solidFill>
              </a:rPr>
              <a:t>}</a:t>
            </a:r>
            <a:r>
              <a:rPr lang="en-GB" sz="2872">
                <a:solidFill>
                  <a:srgbClr val="FF0000"/>
                </a:solidFill>
              </a:rPr>
              <a:t>                                                              </a:t>
            </a:r>
            <a:r>
              <a:rPr lang="en-GB" sz="2872">
                <a:solidFill>
                  <a:srgbClr val="FF0000"/>
                </a:solidFill>
              </a:rPr>
              <a:t> </a:t>
            </a:r>
            <a:r>
              <a:rPr lang="en-GB" sz="2446" u="sng"/>
              <a:t>output:</a:t>
            </a:r>
            <a:endParaRPr sz="2446" u="sng"/>
          </a:p>
          <a:p>
            <a:pPr indent="0" lvl="0" marL="0" rtl="0" algn="l">
              <a:spcBef>
                <a:spcPts val="0"/>
              </a:spcBef>
              <a:spcAft>
                <a:spcPts val="0"/>
              </a:spcAft>
              <a:buNone/>
            </a:pPr>
            <a:r>
              <a:rPr lang="en-GB" sz="2200">
                <a:solidFill>
                  <a:srgbClr val="FF0000"/>
                </a:solidFill>
              </a:rPr>
              <a:t>                                                                                         Hello World</a:t>
            </a:r>
            <a:endParaRPr sz="2200">
              <a:solidFill>
                <a:srgbClr val="FF0000"/>
              </a:solidFill>
            </a:endParaRPr>
          </a:p>
          <a:p>
            <a:pPr indent="0" lvl="0" marL="0" rtl="0" algn="l">
              <a:spcBef>
                <a:spcPts val="0"/>
              </a:spcBef>
              <a:spcAft>
                <a:spcPts val="0"/>
              </a:spcAft>
              <a:buNone/>
            </a:pPr>
            <a:r>
              <a:rPr lang="en-GB" sz="2200">
                <a:solidFill>
                  <a:srgbClr val="FF0000"/>
                </a:solidFill>
              </a:rPr>
              <a:t>                                                                                         Hello World</a:t>
            </a:r>
            <a:endParaRPr sz="2200">
              <a:solidFill>
                <a:srgbClr val="FF0000"/>
              </a:solidFill>
            </a:endParaRPr>
          </a:p>
          <a:p>
            <a:pPr indent="0" lvl="0" marL="0" rtl="0" algn="l">
              <a:spcBef>
                <a:spcPts val="0"/>
              </a:spcBef>
              <a:spcAft>
                <a:spcPts val="0"/>
              </a:spcAft>
              <a:buNone/>
            </a:pPr>
            <a:r>
              <a:rPr lang="en-GB" sz="2200">
                <a:solidFill>
                  <a:srgbClr val="FF0000"/>
                </a:solidFill>
              </a:rPr>
              <a:t>                                                                                         Hello World</a:t>
            </a:r>
            <a:endParaRPr sz="2200">
              <a:solidFill>
                <a:srgbClr val="FF0000"/>
              </a:solidFill>
            </a:endParaRPr>
          </a:p>
          <a:p>
            <a:pPr indent="0" lvl="0" marL="0" rtl="0" algn="l">
              <a:spcBef>
                <a:spcPts val="0"/>
              </a:spcBef>
              <a:spcAft>
                <a:spcPts val="0"/>
              </a:spcAft>
              <a:buNone/>
            </a:pPr>
            <a:r>
              <a:rPr lang="en-GB" sz="2200">
                <a:solidFill>
                  <a:srgbClr val="FF0000"/>
                </a:solidFill>
              </a:rPr>
              <a:t>                                                                                         Hello World</a:t>
            </a:r>
            <a:endParaRPr sz="2200">
              <a:solidFill>
                <a:srgbClr val="FF0000"/>
              </a:solidFill>
            </a:endParaRPr>
          </a:p>
          <a:p>
            <a:pPr indent="0" lvl="0" marL="0" rtl="0" algn="l">
              <a:spcBef>
                <a:spcPts val="0"/>
              </a:spcBef>
              <a:spcAft>
                <a:spcPts val="0"/>
              </a:spcAft>
              <a:buNone/>
            </a:pPr>
            <a:r>
              <a:rPr lang="en-GB" sz="2200">
                <a:solidFill>
                  <a:srgbClr val="FF0000"/>
                </a:solidFill>
              </a:rPr>
              <a:t>                                                                                         Hello World</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sz="2200">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0"/>
          <p:cNvSpPr txBox="1"/>
          <p:nvPr>
            <p:ph type="ctrTitle"/>
          </p:nvPr>
        </p:nvSpPr>
        <p:spPr>
          <a:xfrm>
            <a:off x="2684125" y="-102750"/>
            <a:ext cx="4405200" cy="111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n-GB" sz="3320" u="sng"/>
              <a:t>do .. while loop in C</a:t>
            </a:r>
            <a:endParaRPr b="1" sz="3320" u="sng"/>
          </a:p>
        </p:txBody>
      </p:sp>
      <p:sp>
        <p:nvSpPr>
          <p:cNvPr id="426" name="Google Shape;426;p60"/>
          <p:cNvSpPr txBox="1"/>
          <p:nvPr>
            <p:ph idx="1" type="subTitle"/>
          </p:nvPr>
        </p:nvSpPr>
        <p:spPr>
          <a:xfrm>
            <a:off x="500875" y="860400"/>
            <a:ext cx="8244900" cy="38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GB" sz="2200" u="sng"/>
              <a:t>syntax:</a:t>
            </a:r>
            <a:endParaRPr b="1" sz="2200" u="sng"/>
          </a:p>
          <a:p>
            <a:pPr indent="0" lvl="0" marL="0" rtl="0" algn="l">
              <a:spcBef>
                <a:spcPts val="0"/>
              </a:spcBef>
              <a:spcAft>
                <a:spcPts val="0"/>
              </a:spcAft>
              <a:buNone/>
            </a:pPr>
            <a:r>
              <a:rPr lang="en-GB">
                <a:solidFill>
                  <a:srgbClr val="FF0000"/>
                </a:solidFill>
              </a:rPr>
              <a:t>initialization expression;</a:t>
            </a:r>
            <a:endParaRPr>
              <a:solidFill>
                <a:srgbClr val="FF0000"/>
              </a:solidFill>
            </a:endParaRPr>
          </a:p>
          <a:p>
            <a:pPr indent="0" lvl="0" marL="0" rtl="0" algn="l">
              <a:spcBef>
                <a:spcPts val="0"/>
              </a:spcBef>
              <a:spcAft>
                <a:spcPts val="0"/>
              </a:spcAft>
              <a:buNone/>
            </a:pPr>
            <a:r>
              <a:rPr lang="en-GB">
                <a:solidFill>
                  <a:srgbClr val="FF0000"/>
                </a:solidFill>
              </a:rPr>
              <a:t>do</a:t>
            </a:r>
            <a:endParaRPr>
              <a:solidFill>
                <a:srgbClr val="FF0000"/>
              </a:solidFill>
            </a:endParaRPr>
          </a:p>
          <a:p>
            <a:pPr indent="0" lvl="0" marL="0" rtl="0" algn="l">
              <a:spcBef>
                <a:spcPts val="0"/>
              </a:spcBef>
              <a:spcAft>
                <a:spcPts val="0"/>
              </a:spcAft>
              <a:buNone/>
            </a:pPr>
            <a:r>
              <a:rPr lang="en-GB">
                <a:solidFill>
                  <a:srgbClr val="FF0000"/>
                </a:solidFill>
              </a:rPr>
              <a:t>{</a:t>
            </a:r>
            <a:endParaRPr>
              <a:solidFill>
                <a:srgbClr val="FF0000"/>
              </a:solidFill>
            </a:endParaRPr>
          </a:p>
          <a:p>
            <a:pPr indent="0" lvl="0" marL="0" rtl="0" algn="l">
              <a:spcBef>
                <a:spcPts val="0"/>
              </a:spcBef>
              <a:spcAft>
                <a:spcPts val="0"/>
              </a:spcAft>
              <a:buNone/>
            </a:pPr>
            <a:r>
              <a:rPr lang="en-GB">
                <a:solidFill>
                  <a:srgbClr val="FF0000"/>
                </a:solidFill>
              </a:rPr>
              <a:t>// statements</a:t>
            </a:r>
            <a:endParaRPr>
              <a:solidFill>
                <a:srgbClr val="FF0000"/>
              </a:solidFill>
            </a:endParaRPr>
          </a:p>
          <a:p>
            <a:pPr indent="0" lvl="0" marL="0" rtl="0" algn="l">
              <a:spcBef>
                <a:spcPts val="0"/>
              </a:spcBef>
              <a:spcAft>
                <a:spcPts val="0"/>
              </a:spcAft>
              <a:buNone/>
            </a:pPr>
            <a:r>
              <a:rPr lang="en-GB">
                <a:solidFill>
                  <a:srgbClr val="FF0000"/>
                </a:solidFill>
              </a:rPr>
              <a:t>update_expression;</a:t>
            </a:r>
            <a:endParaRPr>
              <a:solidFill>
                <a:srgbClr val="FF0000"/>
              </a:solidFill>
            </a:endParaRPr>
          </a:p>
          <a:p>
            <a:pPr indent="0" lvl="0" marL="0" rtl="0" algn="l">
              <a:spcBef>
                <a:spcPts val="0"/>
              </a:spcBef>
              <a:spcAft>
                <a:spcPts val="0"/>
              </a:spcAft>
              <a:buNone/>
            </a:pPr>
            <a:r>
              <a:rPr lang="en-GB">
                <a:solidFill>
                  <a:srgbClr val="FF0000"/>
                </a:solidFill>
              </a:rPr>
              <a:t>} while (test_expression);</a:t>
            </a:r>
            <a:endParaRPr>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a:t>
            </a:r>
            <a:r>
              <a:rPr b="1" lang="en-GB" sz="1900" u="sng"/>
              <a:t> </a:t>
            </a:r>
            <a:r>
              <a:rPr b="1" lang="en-GB" sz="2100" u="sng"/>
              <a:t>Note</a:t>
            </a:r>
            <a:r>
              <a:rPr lang="en-GB" sz="1800" u="sng"/>
              <a:t>:</a:t>
            </a:r>
            <a:r>
              <a:rPr lang="en-GB" sz="1800"/>
              <a:t> </a:t>
            </a:r>
            <a:r>
              <a:rPr lang="en-GB" sz="1900">
                <a:solidFill>
                  <a:srgbClr val="FF0000"/>
                </a:solidFill>
              </a:rPr>
              <a:t>Notice the semi – colon(“;”) in the end of loop.</a:t>
            </a:r>
            <a:endParaRPr sz="1900">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1"/>
          <p:cNvSpPr txBox="1"/>
          <p:nvPr>
            <p:ph type="ctrTitle"/>
          </p:nvPr>
        </p:nvSpPr>
        <p:spPr>
          <a:xfrm>
            <a:off x="2332275" y="0"/>
            <a:ext cx="4816200" cy="976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300"/>
              <a:t>         </a:t>
            </a:r>
            <a:r>
              <a:rPr b="1" lang="en-GB" sz="3300" u="sng"/>
              <a:t>Flow chart</a:t>
            </a:r>
            <a:endParaRPr b="1" sz="3300" u="sng"/>
          </a:p>
        </p:txBody>
      </p:sp>
      <p:sp>
        <p:nvSpPr>
          <p:cNvPr id="432" name="Google Shape;432;p61"/>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433" name="Google Shape;433;p61"/>
          <p:cNvPicPr preferRelativeResize="0"/>
          <p:nvPr/>
        </p:nvPicPr>
        <p:blipFill>
          <a:blip r:embed="rId3">
            <a:alphaModFix/>
          </a:blip>
          <a:stretch>
            <a:fillRect/>
          </a:stretch>
        </p:blipFill>
        <p:spPr>
          <a:xfrm>
            <a:off x="1767200" y="834775"/>
            <a:ext cx="4887726" cy="3942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ctrTitle"/>
          </p:nvPr>
        </p:nvSpPr>
        <p:spPr>
          <a:xfrm>
            <a:off x="2340500" y="197075"/>
            <a:ext cx="5087400" cy="85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GB" sz="3320" u="sng"/>
              <a:t>TYPES OF OPERATORS</a:t>
            </a:r>
            <a:endParaRPr b="1" sz="3320" u="sng"/>
          </a:p>
        </p:txBody>
      </p:sp>
      <p:sp>
        <p:nvSpPr>
          <p:cNvPr id="153" name="Google Shape;153;p17"/>
          <p:cNvSpPr txBox="1"/>
          <p:nvPr>
            <p:ph idx="1" type="subTitle"/>
          </p:nvPr>
        </p:nvSpPr>
        <p:spPr>
          <a:xfrm>
            <a:off x="2704900" y="1345500"/>
            <a:ext cx="5087400" cy="368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GB" sz="2260">
                <a:solidFill>
                  <a:srgbClr val="FF0000"/>
                </a:solidFill>
              </a:rPr>
              <a:t>1) Assignment operator (=)</a:t>
            </a:r>
            <a:endParaRPr sz="2260">
              <a:solidFill>
                <a:srgbClr val="FF0000"/>
              </a:solidFill>
            </a:endParaRPr>
          </a:p>
          <a:p>
            <a:pPr indent="0" lvl="0" marL="0" rtl="0" algn="l">
              <a:lnSpc>
                <a:spcPct val="80000"/>
              </a:lnSpc>
              <a:spcBef>
                <a:spcPts val="0"/>
              </a:spcBef>
              <a:spcAft>
                <a:spcPts val="0"/>
              </a:spcAft>
              <a:buSzPts val="935"/>
              <a:buNone/>
            </a:pPr>
            <a:r>
              <a:t/>
            </a:r>
            <a:endParaRPr sz="2260">
              <a:solidFill>
                <a:srgbClr val="FF0000"/>
              </a:solidFill>
            </a:endParaRPr>
          </a:p>
          <a:p>
            <a:pPr indent="0" lvl="0" marL="0" rtl="0" algn="l">
              <a:lnSpc>
                <a:spcPct val="80000"/>
              </a:lnSpc>
              <a:spcBef>
                <a:spcPts val="0"/>
              </a:spcBef>
              <a:spcAft>
                <a:spcPts val="0"/>
              </a:spcAft>
              <a:buSzPts val="935"/>
              <a:buNone/>
            </a:pPr>
            <a:r>
              <a:rPr lang="en-GB" sz="2260">
                <a:solidFill>
                  <a:srgbClr val="FF0000"/>
                </a:solidFill>
              </a:rPr>
              <a:t>2) Arithmetic operator (+,-,*,/,%)</a:t>
            </a:r>
            <a:endParaRPr sz="2260">
              <a:solidFill>
                <a:srgbClr val="FF0000"/>
              </a:solidFill>
            </a:endParaRPr>
          </a:p>
          <a:p>
            <a:pPr indent="0" lvl="0" marL="0" rtl="0" algn="l">
              <a:lnSpc>
                <a:spcPct val="80000"/>
              </a:lnSpc>
              <a:spcBef>
                <a:spcPts val="0"/>
              </a:spcBef>
              <a:spcAft>
                <a:spcPts val="0"/>
              </a:spcAft>
              <a:buSzPts val="935"/>
              <a:buNone/>
            </a:pPr>
            <a:r>
              <a:t/>
            </a:r>
            <a:endParaRPr sz="2260">
              <a:solidFill>
                <a:srgbClr val="FF0000"/>
              </a:solidFill>
            </a:endParaRPr>
          </a:p>
          <a:p>
            <a:pPr indent="0" lvl="0" marL="0" rtl="0" algn="l">
              <a:lnSpc>
                <a:spcPct val="80000"/>
              </a:lnSpc>
              <a:spcBef>
                <a:spcPts val="0"/>
              </a:spcBef>
              <a:spcAft>
                <a:spcPts val="0"/>
              </a:spcAft>
              <a:buSzPts val="935"/>
              <a:buNone/>
            </a:pPr>
            <a:r>
              <a:rPr lang="en-GB" sz="2260">
                <a:solidFill>
                  <a:srgbClr val="FF0000"/>
                </a:solidFill>
              </a:rPr>
              <a:t>3) Relational operator (&lt;,&gt;,&lt;=,&gt;=,==,!=)</a:t>
            </a:r>
            <a:endParaRPr sz="2260">
              <a:solidFill>
                <a:srgbClr val="FF0000"/>
              </a:solidFill>
            </a:endParaRPr>
          </a:p>
          <a:p>
            <a:pPr indent="0" lvl="0" marL="0" rtl="0" algn="l">
              <a:lnSpc>
                <a:spcPct val="80000"/>
              </a:lnSpc>
              <a:spcBef>
                <a:spcPts val="0"/>
              </a:spcBef>
              <a:spcAft>
                <a:spcPts val="0"/>
              </a:spcAft>
              <a:buSzPts val="935"/>
              <a:buNone/>
            </a:pPr>
            <a:r>
              <a:t/>
            </a:r>
            <a:endParaRPr sz="2260">
              <a:solidFill>
                <a:srgbClr val="FF0000"/>
              </a:solidFill>
            </a:endParaRPr>
          </a:p>
          <a:p>
            <a:pPr indent="0" lvl="0" marL="0" rtl="0" algn="l">
              <a:lnSpc>
                <a:spcPct val="80000"/>
              </a:lnSpc>
              <a:spcBef>
                <a:spcPts val="0"/>
              </a:spcBef>
              <a:spcAft>
                <a:spcPts val="0"/>
              </a:spcAft>
              <a:buSzPts val="935"/>
              <a:buNone/>
            </a:pPr>
            <a:r>
              <a:rPr lang="en-GB" sz="2260">
                <a:solidFill>
                  <a:srgbClr val="FF0000"/>
                </a:solidFill>
              </a:rPr>
              <a:t>4) Logical operator (&amp;&amp;,,||, !)</a:t>
            </a:r>
            <a:endParaRPr sz="2260">
              <a:solidFill>
                <a:srgbClr val="FF0000"/>
              </a:solidFill>
            </a:endParaRPr>
          </a:p>
          <a:p>
            <a:pPr indent="0" lvl="0" marL="0" rtl="0" algn="l">
              <a:lnSpc>
                <a:spcPct val="80000"/>
              </a:lnSpc>
              <a:spcBef>
                <a:spcPts val="0"/>
              </a:spcBef>
              <a:spcAft>
                <a:spcPts val="0"/>
              </a:spcAft>
              <a:buSzPts val="935"/>
              <a:buNone/>
            </a:pPr>
            <a:r>
              <a:t/>
            </a:r>
            <a:endParaRPr sz="2260">
              <a:solidFill>
                <a:srgbClr val="FF0000"/>
              </a:solidFill>
            </a:endParaRPr>
          </a:p>
          <a:p>
            <a:pPr indent="0" lvl="0" marL="0" rtl="0" algn="l">
              <a:lnSpc>
                <a:spcPct val="80000"/>
              </a:lnSpc>
              <a:spcBef>
                <a:spcPts val="0"/>
              </a:spcBef>
              <a:spcAft>
                <a:spcPts val="0"/>
              </a:spcAft>
              <a:buSzPts val="935"/>
              <a:buNone/>
            </a:pPr>
            <a:r>
              <a:rPr lang="en-GB" sz="2260">
                <a:solidFill>
                  <a:srgbClr val="FF0000"/>
                </a:solidFill>
              </a:rPr>
              <a:t>5) Bitwise operator (&amp;,|, ^,~,&lt;&lt;,&gt;&gt;)</a:t>
            </a:r>
            <a:endParaRPr sz="2260">
              <a:solidFill>
                <a:srgbClr val="FF0000"/>
              </a:solidFill>
            </a:endParaRPr>
          </a:p>
          <a:p>
            <a:pPr indent="0" lvl="0" marL="0" rtl="0" algn="l">
              <a:lnSpc>
                <a:spcPct val="80000"/>
              </a:lnSpc>
              <a:spcBef>
                <a:spcPts val="0"/>
              </a:spcBef>
              <a:spcAft>
                <a:spcPts val="0"/>
              </a:spcAft>
              <a:buSzPts val="935"/>
              <a:buNone/>
            </a:pPr>
            <a:r>
              <a:t/>
            </a:r>
            <a:endParaRPr sz="2260">
              <a:solidFill>
                <a:srgbClr val="FF0000"/>
              </a:solidFill>
            </a:endParaRPr>
          </a:p>
          <a:p>
            <a:pPr indent="0" lvl="0" marL="0" rtl="0" algn="l">
              <a:lnSpc>
                <a:spcPct val="80000"/>
              </a:lnSpc>
              <a:spcBef>
                <a:spcPts val="0"/>
              </a:spcBef>
              <a:spcAft>
                <a:spcPts val="0"/>
              </a:spcAft>
              <a:buSzPts val="935"/>
              <a:buNone/>
            </a:pPr>
            <a:r>
              <a:t/>
            </a:r>
            <a:endParaRPr sz="2160"/>
          </a:p>
          <a:p>
            <a:pPr indent="0" lvl="0" marL="0" rtl="0" algn="l">
              <a:lnSpc>
                <a:spcPct val="80000"/>
              </a:lnSpc>
              <a:spcBef>
                <a:spcPts val="0"/>
              </a:spcBef>
              <a:spcAft>
                <a:spcPts val="0"/>
              </a:spcAft>
              <a:buSzPts val="935"/>
              <a:buNone/>
            </a:pPr>
            <a:r>
              <a:t/>
            </a:r>
            <a:endParaRPr sz="2160"/>
          </a:p>
          <a:p>
            <a:pPr indent="0" lvl="0" marL="0" rtl="0" algn="l">
              <a:lnSpc>
                <a:spcPct val="80000"/>
              </a:lnSpc>
              <a:spcBef>
                <a:spcPts val="0"/>
              </a:spcBef>
              <a:spcAft>
                <a:spcPts val="0"/>
              </a:spcAft>
              <a:buSzPts val="935"/>
              <a:buNone/>
            </a:pPr>
            <a:r>
              <a:t/>
            </a:r>
            <a:endParaRPr sz="216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2"/>
          <p:cNvSpPr txBox="1"/>
          <p:nvPr>
            <p:ph type="ctrTitle"/>
          </p:nvPr>
        </p:nvSpPr>
        <p:spPr>
          <a:xfrm>
            <a:off x="214825" y="654975"/>
            <a:ext cx="4661100" cy="1498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300" u="sng"/>
              <a:t>examples:</a:t>
            </a:r>
            <a:endParaRPr b="1" sz="3300" u="sng"/>
          </a:p>
        </p:txBody>
      </p:sp>
      <p:sp>
        <p:nvSpPr>
          <p:cNvPr id="439" name="Google Shape;439;p62"/>
          <p:cNvSpPr txBox="1"/>
          <p:nvPr>
            <p:ph idx="1" type="subTitle"/>
          </p:nvPr>
        </p:nvSpPr>
        <p:spPr>
          <a:xfrm>
            <a:off x="2513675" y="349949"/>
            <a:ext cx="5361300" cy="444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FF0000"/>
                </a:solidFill>
              </a:rPr>
              <a:t>int main()</a:t>
            </a:r>
            <a:endParaRPr>
              <a:solidFill>
                <a:srgbClr val="FF0000"/>
              </a:solidFill>
            </a:endParaRPr>
          </a:p>
          <a:p>
            <a:pPr indent="0" lvl="0" marL="0" rtl="0" algn="l">
              <a:spcBef>
                <a:spcPts val="0"/>
              </a:spcBef>
              <a:spcAft>
                <a:spcPts val="0"/>
              </a:spcAft>
              <a:buNone/>
            </a:pPr>
            <a:r>
              <a:rPr lang="en-GB">
                <a:solidFill>
                  <a:srgbClr val="FF0000"/>
                </a:solidFill>
              </a:rPr>
              <a:t>{</a:t>
            </a:r>
            <a:endParaRPr>
              <a:solidFill>
                <a:srgbClr val="FF0000"/>
              </a:solidFill>
            </a:endParaRPr>
          </a:p>
          <a:p>
            <a:pPr indent="0" lvl="0" marL="0" rtl="0" algn="l">
              <a:spcBef>
                <a:spcPts val="0"/>
              </a:spcBef>
              <a:spcAft>
                <a:spcPts val="0"/>
              </a:spcAft>
              <a:buNone/>
            </a:pPr>
            <a:r>
              <a:rPr lang="en-GB">
                <a:solidFill>
                  <a:srgbClr val="FF0000"/>
                </a:solidFill>
              </a:rPr>
              <a:t>int i = 2; // Initialization expression</a:t>
            </a:r>
            <a:endParaRPr>
              <a:solidFill>
                <a:srgbClr val="FF0000"/>
              </a:solidFill>
            </a:endParaRPr>
          </a:p>
          <a:p>
            <a:pPr indent="0" lvl="0" marL="0" rtl="0" algn="l">
              <a:spcBef>
                <a:spcPts val="0"/>
              </a:spcBef>
              <a:spcAft>
                <a:spcPts val="0"/>
              </a:spcAft>
              <a:buNone/>
            </a:pPr>
            <a:r>
              <a:rPr lang="en-GB">
                <a:solidFill>
                  <a:srgbClr val="FF0000"/>
                </a:solidFill>
              </a:rPr>
              <a:t>do</a:t>
            </a:r>
            <a:endParaRPr>
              <a:solidFill>
                <a:srgbClr val="FF0000"/>
              </a:solidFill>
            </a:endParaRPr>
          </a:p>
          <a:p>
            <a:pPr indent="0" lvl="0" marL="0" rtl="0" algn="l">
              <a:spcBef>
                <a:spcPts val="0"/>
              </a:spcBef>
              <a:spcAft>
                <a:spcPts val="0"/>
              </a:spcAft>
              <a:buNone/>
            </a:pPr>
            <a:r>
              <a:rPr lang="en-GB">
                <a:solidFill>
                  <a:srgbClr val="FF0000"/>
                </a:solidFill>
              </a:rPr>
              <a:t>{</a:t>
            </a:r>
            <a:endParaRPr>
              <a:solidFill>
                <a:srgbClr val="FF0000"/>
              </a:solidFill>
            </a:endParaRPr>
          </a:p>
          <a:p>
            <a:pPr indent="0" lvl="0" marL="0" rtl="0" algn="l">
              <a:spcBef>
                <a:spcPts val="0"/>
              </a:spcBef>
              <a:spcAft>
                <a:spcPts val="0"/>
              </a:spcAft>
              <a:buNone/>
            </a:pPr>
            <a:r>
              <a:rPr lang="en-GB">
                <a:solidFill>
                  <a:srgbClr val="FF0000"/>
                </a:solidFill>
              </a:rPr>
              <a:t>// loop body</a:t>
            </a:r>
            <a:endParaRPr>
              <a:solidFill>
                <a:srgbClr val="FF0000"/>
              </a:solidFill>
            </a:endParaRPr>
          </a:p>
          <a:p>
            <a:pPr indent="0" lvl="0" marL="0" rtl="0" algn="l">
              <a:spcBef>
                <a:spcPts val="0"/>
              </a:spcBef>
              <a:spcAft>
                <a:spcPts val="0"/>
              </a:spcAft>
              <a:buNone/>
            </a:pPr>
            <a:r>
              <a:rPr lang="en-GB">
                <a:solidFill>
                  <a:srgbClr val="FF0000"/>
                </a:solidFill>
              </a:rPr>
              <a:t>printf( "Hello World\n");</a:t>
            </a:r>
            <a:endParaRPr>
              <a:solidFill>
                <a:srgbClr val="FF0000"/>
              </a:solidFill>
            </a:endParaRPr>
          </a:p>
          <a:p>
            <a:pPr indent="0" lvl="0" marL="0" rtl="0" algn="l">
              <a:spcBef>
                <a:spcPts val="0"/>
              </a:spcBef>
              <a:spcAft>
                <a:spcPts val="0"/>
              </a:spcAft>
              <a:buNone/>
            </a:pPr>
            <a:r>
              <a:rPr lang="en-GB">
                <a:solidFill>
                  <a:srgbClr val="FF0000"/>
                </a:solidFill>
              </a:rPr>
              <a:t>// update expression</a:t>
            </a:r>
            <a:endParaRPr>
              <a:solidFill>
                <a:srgbClr val="FF0000"/>
              </a:solidFill>
            </a:endParaRPr>
          </a:p>
          <a:p>
            <a:pPr indent="0" lvl="0" marL="0" rtl="0" algn="l">
              <a:spcBef>
                <a:spcPts val="0"/>
              </a:spcBef>
              <a:spcAft>
                <a:spcPts val="0"/>
              </a:spcAft>
              <a:buNone/>
            </a:pPr>
            <a:r>
              <a:rPr lang="en-GB">
                <a:solidFill>
                  <a:srgbClr val="FF0000"/>
                </a:solidFill>
              </a:rPr>
              <a:t>i++;</a:t>
            </a:r>
            <a:endParaRPr>
              <a:solidFill>
                <a:srgbClr val="FF0000"/>
              </a:solidFill>
            </a:endParaRPr>
          </a:p>
          <a:p>
            <a:pPr indent="0" lvl="0" marL="0" rtl="0" algn="l">
              <a:spcBef>
                <a:spcPts val="0"/>
              </a:spcBef>
              <a:spcAft>
                <a:spcPts val="0"/>
              </a:spcAft>
              <a:buNone/>
            </a:pPr>
            <a:r>
              <a:rPr lang="en-GB">
                <a:solidFill>
                  <a:srgbClr val="FF0000"/>
                </a:solidFill>
              </a:rPr>
              <a:t>} while (i &lt; 1); // test expression</a:t>
            </a:r>
            <a:endParaRPr>
              <a:solidFill>
                <a:srgbClr val="FF0000"/>
              </a:solidFill>
            </a:endParaRPr>
          </a:p>
          <a:p>
            <a:pPr indent="0" lvl="0" marL="0" rtl="0" algn="l">
              <a:spcBef>
                <a:spcPts val="0"/>
              </a:spcBef>
              <a:spcAft>
                <a:spcPts val="0"/>
              </a:spcAft>
              <a:buNone/>
            </a:pPr>
            <a:r>
              <a:rPr lang="en-GB">
                <a:solidFill>
                  <a:srgbClr val="FF0000"/>
                </a:solidFill>
              </a:rPr>
              <a:t>}</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GB"/>
              <a:t>  </a:t>
            </a:r>
            <a:r>
              <a:rPr b="1" lang="en-GB" u="sng"/>
              <a:t>Output:</a:t>
            </a:r>
            <a:endParaRPr b="1" u="sng"/>
          </a:p>
          <a:p>
            <a:pPr indent="0" lvl="0" marL="0" rtl="0" algn="l">
              <a:spcBef>
                <a:spcPts val="0"/>
              </a:spcBef>
              <a:spcAft>
                <a:spcPts val="0"/>
              </a:spcAft>
              <a:buNone/>
            </a:pPr>
            <a:r>
              <a:rPr lang="en-GB">
                <a:solidFill>
                  <a:srgbClr val="FF0000"/>
                </a:solidFill>
              </a:rPr>
              <a:t>        Hello world</a:t>
            </a:r>
            <a:endParaRPr>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3"/>
          <p:cNvSpPr txBox="1"/>
          <p:nvPr>
            <p:ph type="ctrTitle"/>
          </p:nvPr>
        </p:nvSpPr>
        <p:spPr>
          <a:xfrm>
            <a:off x="2504325" y="141275"/>
            <a:ext cx="4623300" cy="8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300"/>
              <a:t>      </a:t>
            </a:r>
            <a:r>
              <a:rPr b="1" lang="en-GB" sz="3300" u="sng"/>
              <a:t>for loop in C</a:t>
            </a:r>
            <a:endParaRPr b="1" sz="3300" u="sng"/>
          </a:p>
        </p:txBody>
      </p:sp>
      <p:sp>
        <p:nvSpPr>
          <p:cNvPr id="445" name="Google Shape;445;p63"/>
          <p:cNvSpPr txBox="1"/>
          <p:nvPr>
            <p:ph idx="1" type="subTitle"/>
          </p:nvPr>
        </p:nvSpPr>
        <p:spPr>
          <a:xfrm>
            <a:off x="2363050" y="898950"/>
            <a:ext cx="6459900" cy="399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200" u="sng"/>
              <a:t>syntax:</a:t>
            </a:r>
            <a:endParaRPr b="1" sz="2200" u="sng"/>
          </a:p>
          <a:p>
            <a:pPr indent="0" lvl="0" marL="0" rtl="0" algn="l">
              <a:spcBef>
                <a:spcPts val="0"/>
              </a:spcBef>
              <a:spcAft>
                <a:spcPts val="0"/>
              </a:spcAft>
              <a:buNone/>
            </a:pPr>
            <a:r>
              <a:rPr lang="en-GB" sz="2200">
                <a:solidFill>
                  <a:srgbClr val="FF0000"/>
                </a:solidFill>
              </a:rPr>
              <a:t>for (initialization expr; test expr; update expr)</a:t>
            </a:r>
            <a:endParaRPr sz="2200">
              <a:solidFill>
                <a:srgbClr val="FF0000"/>
              </a:solidFill>
            </a:endParaRPr>
          </a:p>
          <a:p>
            <a:pPr indent="0" lvl="0" marL="0" rtl="0" algn="l">
              <a:spcBef>
                <a:spcPts val="0"/>
              </a:spcBef>
              <a:spcAft>
                <a:spcPts val="0"/>
              </a:spcAft>
              <a:buNone/>
            </a:pPr>
            <a:r>
              <a:rPr lang="en-GB" sz="2200">
                <a:solidFill>
                  <a:srgbClr val="FF0000"/>
                </a:solidFill>
              </a:rPr>
              <a:t>{</a:t>
            </a:r>
            <a:endParaRPr sz="2200">
              <a:solidFill>
                <a:srgbClr val="FF0000"/>
              </a:solidFill>
            </a:endParaRPr>
          </a:p>
          <a:p>
            <a:pPr indent="0" lvl="0" marL="0" rtl="0" algn="l">
              <a:spcBef>
                <a:spcPts val="0"/>
              </a:spcBef>
              <a:spcAft>
                <a:spcPts val="0"/>
              </a:spcAft>
              <a:buNone/>
            </a:pPr>
            <a:r>
              <a:rPr lang="en-GB" sz="2200">
                <a:solidFill>
                  <a:srgbClr val="FF0000"/>
                </a:solidFill>
              </a:rPr>
              <a:t>// body of the loop</a:t>
            </a:r>
            <a:endParaRPr sz="2200">
              <a:solidFill>
                <a:srgbClr val="FF0000"/>
              </a:solidFill>
            </a:endParaRPr>
          </a:p>
          <a:p>
            <a:pPr indent="0" lvl="0" marL="0" rtl="0" algn="l">
              <a:spcBef>
                <a:spcPts val="0"/>
              </a:spcBef>
              <a:spcAft>
                <a:spcPts val="0"/>
              </a:spcAft>
              <a:buNone/>
            </a:pPr>
            <a:r>
              <a:rPr lang="en-GB" sz="2200">
                <a:solidFill>
                  <a:srgbClr val="FF0000"/>
                </a:solidFill>
              </a:rPr>
              <a:t>// statements we want to execute</a:t>
            </a:r>
            <a:endParaRPr sz="2200">
              <a:solidFill>
                <a:srgbClr val="FF0000"/>
              </a:solidFill>
            </a:endParaRPr>
          </a:p>
          <a:p>
            <a:pPr indent="0" lvl="0" marL="0" rtl="0" algn="l">
              <a:spcBef>
                <a:spcPts val="0"/>
              </a:spcBef>
              <a:spcAft>
                <a:spcPts val="0"/>
              </a:spcAft>
              <a:buNone/>
            </a:pPr>
            <a:r>
              <a:rPr lang="en-GB" sz="2200">
                <a:solidFill>
                  <a:srgbClr val="FF0000"/>
                </a:solidFill>
              </a:rPr>
              <a:t>}</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rPr b="1" lang="en-GB" sz="1900" u="sng"/>
              <a:t>Description:</a:t>
            </a:r>
            <a:r>
              <a:rPr lang="en-GB" sz="1900">
                <a:solidFill>
                  <a:srgbClr val="FF0000"/>
                </a:solidFill>
              </a:rPr>
              <a:t>A for loop is a repetition control structure which allows us to write a loop that is executed a specific number of times.The loop enables us to perform n number of steps together in one line.</a:t>
            </a:r>
            <a:endParaRPr sz="1900">
              <a:solidFill>
                <a:srgbClr val="FF0000"/>
              </a:solidFill>
            </a:endParaRPr>
          </a:p>
          <a:p>
            <a:pPr indent="0" lvl="0" marL="0" rtl="0" algn="l">
              <a:spcBef>
                <a:spcPts val="0"/>
              </a:spcBef>
              <a:spcAft>
                <a:spcPts val="0"/>
              </a:spcAft>
              <a:buNone/>
            </a:pPr>
            <a:r>
              <a:t/>
            </a:r>
            <a:endParaRPr sz="1900">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4"/>
          <p:cNvSpPr txBox="1"/>
          <p:nvPr>
            <p:ph type="ctrTitle"/>
          </p:nvPr>
        </p:nvSpPr>
        <p:spPr>
          <a:xfrm>
            <a:off x="4443575" y="3493225"/>
            <a:ext cx="4392300" cy="1386900"/>
          </a:xfrm>
          <a:prstGeom prst="rect">
            <a:avLst/>
          </a:prstGeom>
        </p:spPr>
        <p:txBody>
          <a:bodyPr anchorCtr="0" anchor="ctr" bIns="91425" lIns="91425" spcFirstLastPara="1" rIns="91425" wrap="square" tIns="91425">
            <a:normAutofit/>
          </a:bodyPr>
          <a:lstStyle/>
          <a:p>
            <a:pPr indent="0" lvl="0" marL="0" rtl="0" algn="l">
              <a:lnSpc>
                <a:spcPct val="80000"/>
              </a:lnSpc>
              <a:spcBef>
                <a:spcPts val="0"/>
              </a:spcBef>
              <a:spcAft>
                <a:spcPts val="0"/>
              </a:spcAft>
              <a:buClr>
                <a:srgbClr val="000000"/>
              </a:buClr>
              <a:buSzPts val="1018"/>
              <a:buFont typeface="Arial"/>
              <a:buNone/>
            </a:pPr>
            <a:r>
              <a:rPr b="1" lang="en-GB" sz="1888" u="sng">
                <a:latin typeface="Calibri"/>
                <a:ea typeface="Calibri"/>
                <a:cs typeface="Calibri"/>
                <a:sym typeface="Calibri"/>
              </a:rPr>
              <a:t>Example :</a:t>
            </a:r>
            <a:endParaRPr b="1" sz="1888" u="sng">
              <a:solidFill>
                <a:srgbClr val="FF0000"/>
              </a:solidFill>
              <a:latin typeface="Calibri"/>
              <a:ea typeface="Calibri"/>
              <a:cs typeface="Calibri"/>
              <a:sym typeface="Calibri"/>
            </a:endParaRPr>
          </a:p>
          <a:p>
            <a:pPr indent="0" lvl="0" marL="0" rtl="0" algn="l">
              <a:lnSpc>
                <a:spcPct val="80000"/>
              </a:lnSpc>
              <a:spcBef>
                <a:spcPts val="0"/>
              </a:spcBef>
              <a:spcAft>
                <a:spcPts val="0"/>
              </a:spcAft>
              <a:buClr>
                <a:srgbClr val="000000"/>
              </a:buClr>
              <a:buSzPts val="1018"/>
              <a:buFont typeface="Arial"/>
              <a:buNone/>
            </a:pPr>
            <a:r>
              <a:rPr lang="en-GB" sz="1888">
                <a:solidFill>
                  <a:srgbClr val="FF0000"/>
                </a:solidFill>
                <a:latin typeface="Calibri"/>
                <a:ea typeface="Calibri"/>
                <a:cs typeface="Calibri"/>
                <a:sym typeface="Calibri"/>
              </a:rPr>
              <a:t>         i &lt;= 10;</a:t>
            </a:r>
            <a:endParaRPr sz="1200">
              <a:solidFill>
                <a:srgbClr val="FF0000"/>
              </a:solidFill>
            </a:endParaRPr>
          </a:p>
        </p:txBody>
      </p:sp>
      <p:sp>
        <p:nvSpPr>
          <p:cNvPr id="451" name="Google Shape;451;p64"/>
          <p:cNvSpPr txBox="1"/>
          <p:nvPr>
            <p:ph idx="1" type="subTitle"/>
          </p:nvPr>
        </p:nvSpPr>
        <p:spPr>
          <a:xfrm>
            <a:off x="1406225" y="886025"/>
            <a:ext cx="7532400" cy="4173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b="1" lang="en-GB" sz="1580" u="sng"/>
              <a:t>I</a:t>
            </a:r>
            <a:r>
              <a:rPr b="1" lang="en-GB" sz="1888" u="sng"/>
              <a:t>nitialization Expression :</a:t>
            </a:r>
            <a:endParaRPr b="1" sz="1888" u="sng"/>
          </a:p>
          <a:p>
            <a:pPr indent="0" lvl="0" marL="0" rtl="0" algn="l">
              <a:lnSpc>
                <a:spcPct val="80000"/>
              </a:lnSpc>
              <a:spcBef>
                <a:spcPts val="0"/>
              </a:spcBef>
              <a:spcAft>
                <a:spcPts val="0"/>
              </a:spcAft>
              <a:buSzPts val="1018"/>
              <a:buNone/>
            </a:pPr>
            <a:r>
              <a:rPr lang="en-GB" sz="1888">
                <a:solidFill>
                  <a:srgbClr val="FF0000"/>
                </a:solidFill>
              </a:rPr>
              <a:t>                    </a:t>
            </a:r>
            <a:r>
              <a:rPr lang="en-GB" sz="1888">
                <a:solidFill>
                  <a:srgbClr val="FF0000"/>
                </a:solidFill>
              </a:rPr>
              <a:t>In this expression we have to initialize the loop counter to some</a:t>
            </a:r>
            <a:endParaRPr sz="1888">
              <a:solidFill>
                <a:srgbClr val="FF0000"/>
              </a:solidFill>
            </a:endParaRPr>
          </a:p>
          <a:p>
            <a:pPr indent="0" lvl="0" marL="0" rtl="0" algn="l">
              <a:lnSpc>
                <a:spcPct val="80000"/>
              </a:lnSpc>
              <a:spcBef>
                <a:spcPts val="0"/>
              </a:spcBef>
              <a:spcAft>
                <a:spcPts val="0"/>
              </a:spcAft>
              <a:buSzPts val="1018"/>
              <a:buNone/>
            </a:pPr>
            <a:r>
              <a:rPr lang="en-GB" sz="1888">
                <a:solidFill>
                  <a:srgbClr val="FF0000"/>
                </a:solidFill>
              </a:rPr>
              <a:t>value.</a:t>
            </a:r>
            <a:endParaRPr sz="1888">
              <a:solidFill>
                <a:srgbClr val="FF0000"/>
              </a:solidFill>
            </a:endParaRPr>
          </a:p>
          <a:p>
            <a:pPr indent="0" lvl="0" marL="0" rtl="0" algn="l">
              <a:lnSpc>
                <a:spcPct val="80000"/>
              </a:lnSpc>
              <a:spcBef>
                <a:spcPts val="0"/>
              </a:spcBef>
              <a:spcAft>
                <a:spcPts val="0"/>
              </a:spcAft>
              <a:buSzPts val="1018"/>
              <a:buNone/>
            </a:pPr>
            <a:r>
              <a:t/>
            </a:r>
            <a:endParaRPr sz="1888"/>
          </a:p>
          <a:p>
            <a:pPr indent="0" lvl="0" marL="0" rtl="0" algn="l">
              <a:lnSpc>
                <a:spcPct val="80000"/>
              </a:lnSpc>
              <a:spcBef>
                <a:spcPts val="0"/>
              </a:spcBef>
              <a:spcAft>
                <a:spcPts val="0"/>
              </a:spcAft>
              <a:buSzPts val="1018"/>
              <a:buNone/>
            </a:pPr>
            <a:r>
              <a:rPr b="1" lang="en-GB" sz="1888" u="sng"/>
              <a:t>Example :</a:t>
            </a:r>
            <a:endParaRPr b="1" sz="1888" u="sng"/>
          </a:p>
          <a:p>
            <a:pPr indent="0" lvl="0" marL="0" rtl="0" algn="l">
              <a:lnSpc>
                <a:spcPct val="80000"/>
              </a:lnSpc>
              <a:spcBef>
                <a:spcPts val="0"/>
              </a:spcBef>
              <a:spcAft>
                <a:spcPts val="0"/>
              </a:spcAft>
              <a:buSzPts val="1018"/>
              <a:buNone/>
            </a:pPr>
            <a:r>
              <a:rPr lang="en-GB" sz="1888"/>
              <a:t>        </a:t>
            </a:r>
            <a:r>
              <a:rPr lang="en-GB" sz="1888">
                <a:solidFill>
                  <a:srgbClr val="FF0000"/>
                </a:solidFill>
              </a:rPr>
              <a:t>int i=1;</a:t>
            </a:r>
            <a:endParaRPr sz="1888">
              <a:solidFill>
                <a:srgbClr val="FF0000"/>
              </a:solidFill>
            </a:endParaRPr>
          </a:p>
          <a:p>
            <a:pPr indent="0" lvl="0" marL="0" rtl="0" algn="l">
              <a:lnSpc>
                <a:spcPct val="80000"/>
              </a:lnSpc>
              <a:spcBef>
                <a:spcPts val="0"/>
              </a:spcBef>
              <a:spcAft>
                <a:spcPts val="0"/>
              </a:spcAft>
              <a:buSzPts val="1018"/>
              <a:buNone/>
            </a:pPr>
            <a:r>
              <a:t/>
            </a:r>
            <a:endParaRPr sz="1888"/>
          </a:p>
          <a:p>
            <a:pPr indent="0" lvl="0" marL="0" rtl="0" algn="l">
              <a:lnSpc>
                <a:spcPct val="80000"/>
              </a:lnSpc>
              <a:spcBef>
                <a:spcPts val="0"/>
              </a:spcBef>
              <a:spcAft>
                <a:spcPts val="0"/>
              </a:spcAft>
              <a:buSzPts val="1018"/>
              <a:buNone/>
            </a:pPr>
            <a:r>
              <a:rPr b="1" lang="en-GB" sz="1888" u="sng"/>
              <a:t>Test Expression :</a:t>
            </a:r>
            <a:endParaRPr sz="1888"/>
          </a:p>
          <a:p>
            <a:pPr indent="0" lvl="0" marL="0" rtl="0" algn="l">
              <a:lnSpc>
                <a:spcPct val="80000"/>
              </a:lnSpc>
              <a:spcBef>
                <a:spcPts val="0"/>
              </a:spcBef>
              <a:spcAft>
                <a:spcPts val="0"/>
              </a:spcAft>
              <a:buSzPts val="1018"/>
              <a:buNone/>
            </a:pPr>
            <a:r>
              <a:rPr lang="en-GB" sz="1888">
                <a:solidFill>
                  <a:srgbClr val="FF0000"/>
                </a:solidFill>
              </a:rPr>
              <a:t>                      In this expression we have to test the condition. If the </a:t>
            </a:r>
            <a:r>
              <a:rPr lang="en-GB" sz="1888">
                <a:solidFill>
                  <a:srgbClr val="FF0000"/>
                </a:solidFill>
              </a:rPr>
              <a:t>condition</a:t>
            </a:r>
            <a:endParaRPr sz="1888">
              <a:solidFill>
                <a:srgbClr val="FF0000"/>
              </a:solidFill>
            </a:endParaRPr>
          </a:p>
          <a:p>
            <a:pPr indent="0" lvl="0" marL="0" rtl="0" algn="l">
              <a:lnSpc>
                <a:spcPct val="80000"/>
              </a:lnSpc>
              <a:spcBef>
                <a:spcPts val="0"/>
              </a:spcBef>
              <a:spcAft>
                <a:spcPts val="0"/>
              </a:spcAft>
              <a:buSzPts val="1018"/>
              <a:buNone/>
            </a:pPr>
            <a:r>
              <a:rPr lang="en-GB" sz="1888">
                <a:solidFill>
                  <a:srgbClr val="FF0000"/>
                </a:solidFill>
              </a:rPr>
              <a:t>                     evaluates to true then we will execute the body of loop and go</a:t>
            </a:r>
            <a:endParaRPr sz="1888">
              <a:solidFill>
                <a:srgbClr val="FF0000"/>
              </a:solidFill>
            </a:endParaRPr>
          </a:p>
          <a:p>
            <a:pPr indent="0" lvl="0" marL="0" rtl="0" algn="l">
              <a:lnSpc>
                <a:spcPct val="80000"/>
              </a:lnSpc>
              <a:spcBef>
                <a:spcPts val="0"/>
              </a:spcBef>
              <a:spcAft>
                <a:spcPts val="0"/>
              </a:spcAft>
              <a:buSzPts val="1018"/>
              <a:buNone/>
            </a:pPr>
            <a:r>
              <a:rPr lang="en-GB" sz="1888">
                <a:solidFill>
                  <a:srgbClr val="FF0000"/>
                </a:solidFill>
              </a:rPr>
              <a:t>                     to update expression otherwise we will exit from the for loop.</a:t>
            </a:r>
            <a:endParaRPr sz="1888">
              <a:solidFill>
                <a:srgbClr val="FF0000"/>
              </a:solidFill>
            </a:endParaRPr>
          </a:p>
          <a:p>
            <a:pPr indent="0" lvl="0" marL="0" rtl="0" algn="l">
              <a:lnSpc>
                <a:spcPct val="80000"/>
              </a:lnSpc>
              <a:spcBef>
                <a:spcPts val="0"/>
              </a:spcBef>
              <a:spcAft>
                <a:spcPts val="0"/>
              </a:spcAft>
              <a:buSzPts val="1018"/>
              <a:buNone/>
            </a:pPr>
            <a:r>
              <a:t/>
            </a:r>
            <a:endParaRPr sz="1888"/>
          </a:p>
          <a:p>
            <a:pPr indent="0" lvl="0" marL="0" rtl="0" algn="l">
              <a:lnSpc>
                <a:spcPct val="80000"/>
              </a:lnSpc>
              <a:spcBef>
                <a:spcPts val="0"/>
              </a:spcBef>
              <a:spcAft>
                <a:spcPts val="0"/>
              </a:spcAft>
              <a:buSzPts val="1018"/>
              <a:buNone/>
            </a:pPr>
            <a:r>
              <a:t/>
            </a:r>
            <a:endParaRPr sz="1888"/>
          </a:p>
          <a:p>
            <a:pPr indent="0" lvl="0" marL="0" rtl="0" algn="l">
              <a:lnSpc>
                <a:spcPct val="80000"/>
              </a:lnSpc>
              <a:spcBef>
                <a:spcPts val="0"/>
              </a:spcBef>
              <a:spcAft>
                <a:spcPts val="0"/>
              </a:spcAft>
              <a:buSzPts val="1018"/>
              <a:buNone/>
            </a:pPr>
            <a:r>
              <a:t/>
            </a:r>
            <a:endParaRPr sz="158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5"/>
          <p:cNvSpPr txBox="1"/>
          <p:nvPr>
            <p:ph type="ctrTitle"/>
          </p:nvPr>
        </p:nvSpPr>
        <p:spPr>
          <a:xfrm>
            <a:off x="318775" y="1065925"/>
            <a:ext cx="4484400" cy="860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300" u="sng"/>
              <a:t>examples:</a:t>
            </a:r>
            <a:endParaRPr b="1" sz="3300" u="sng"/>
          </a:p>
        </p:txBody>
      </p:sp>
      <p:sp>
        <p:nvSpPr>
          <p:cNvPr id="457" name="Google Shape;457;p65"/>
          <p:cNvSpPr txBox="1"/>
          <p:nvPr>
            <p:ph idx="1" type="subTitle"/>
          </p:nvPr>
        </p:nvSpPr>
        <p:spPr>
          <a:xfrm>
            <a:off x="2590700" y="600375"/>
            <a:ext cx="5361300" cy="4202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2858">
                <a:solidFill>
                  <a:srgbClr val="FF0000"/>
                </a:solidFill>
              </a:rPr>
              <a:t>int main()</a:t>
            </a:r>
            <a:endParaRPr sz="2858">
              <a:solidFill>
                <a:srgbClr val="FF0000"/>
              </a:solidFill>
            </a:endParaRPr>
          </a:p>
          <a:p>
            <a:pPr indent="0" lvl="0" marL="0" rtl="0" algn="l">
              <a:spcBef>
                <a:spcPts val="0"/>
              </a:spcBef>
              <a:spcAft>
                <a:spcPts val="0"/>
              </a:spcAft>
              <a:buNone/>
            </a:pPr>
            <a:r>
              <a:rPr lang="en-GB" sz="2858">
                <a:solidFill>
                  <a:srgbClr val="FF0000"/>
                </a:solidFill>
              </a:rPr>
              <a:t>{</a:t>
            </a:r>
            <a:endParaRPr sz="2858">
              <a:solidFill>
                <a:srgbClr val="FF0000"/>
              </a:solidFill>
            </a:endParaRPr>
          </a:p>
          <a:p>
            <a:pPr indent="0" lvl="0" marL="0" rtl="0" algn="l">
              <a:spcBef>
                <a:spcPts val="0"/>
              </a:spcBef>
              <a:spcAft>
                <a:spcPts val="0"/>
              </a:spcAft>
              <a:buNone/>
            </a:pPr>
            <a:r>
              <a:rPr lang="en-GB" sz="2858">
                <a:solidFill>
                  <a:srgbClr val="FF0000"/>
                </a:solidFill>
              </a:rPr>
              <a:t>int i=0;</a:t>
            </a:r>
            <a:endParaRPr sz="2858">
              <a:solidFill>
                <a:srgbClr val="FF0000"/>
              </a:solidFill>
            </a:endParaRPr>
          </a:p>
          <a:p>
            <a:pPr indent="0" lvl="0" marL="0" rtl="0" algn="l">
              <a:spcBef>
                <a:spcPts val="0"/>
              </a:spcBef>
              <a:spcAft>
                <a:spcPts val="0"/>
              </a:spcAft>
              <a:buNone/>
            </a:pPr>
            <a:r>
              <a:rPr lang="en-GB" sz="2858">
                <a:solidFill>
                  <a:srgbClr val="FF0000"/>
                </a:solidFill>
              </a:rPr>
              <a:t>for (i = 1; i &lt;= 5; i++)</a:t>
            </a:r>
            <a:endParaRPr sz="2858">
              <a:solidFill>
                <a:srgbClr val="FF0000"/>
              </a:solidFill>
            </a:endParaRPr>
          </a:p>
          <a:p>
            <a:pPr indent="0" lvl="0" marL="0" rtl="0" algn="l">
              <a:spcBef>
                <a:spcPts val="0"/>
              </a:spcBef>
              <a:spcAft>
                <a:spcPts val="0"/>
              </a:spcAft>
              <a:buNone/>
            </a:pPr>
            <a:r>
              <a:rPr lang="en-GB" sz="2858">
                <a:solidFill>
                  <a:srgbClr val="FF0000"/>
                </a:solidFill>
              </a:rPr>
              <a:t>{</a:t>
            </a:r>
            <a:endParaRPr sz="2858">
              <a:solidFill>
                <a:srgbClr val="FF0000"/>
              </a:solidFill>
            </a:endParaRPr>
          </a:p>
          <a:p>
            <a:pPr indent="0" lvl="0" marL="0" rtl="0" algn="l">
              <a:spcBef>
                <a:spcPts val="0"/>
              </a:spcBef>
              <a:spcAft>
                <a:spcPts val="0"/>
              </a:spcAft>
              <a:buNone/>
            </a:pPr>
            <a:r>
              <a:rPr lang="en-GB" sz="2858">
                <a:solidFill>
                  <a:srgbClr val="FF0000"/>
                </a:solidFill>
              </a:rPr>
              <a:t>printf( "Hello World\n");</a:t>
            </a:r>
            <a:endParaRPr sz="2858">
              <a:solidFill>
                <a:srgbClr val="FF0000"/>
              </a:solidFill>
            </a:endParaRPr>
          </a:p>
          <a:p>
            <a:pPr indent="0" lvl="0" marL="0" rtl="0" algn="l">
              <a:spcBef>
                <a:spcPts val="0"/>
              </a:spcBef>
              <a:spcAft>
                <a:spcPts val="0"/>
              </a:spcAft>
              <a:buNone/>
            </a:pPr>
            <a:r>
              <a:rPr lang="en-GB" sz="2858">
                <a:solidFill>
                  <a:srgbClr val="FF0000"/>
                </a:solidFill>
              </a:rPr>
              <a:t>}</a:t>
            </a:r>
            <a:endParaRPr sz="2858">
              <a:solidFill>
                <a:srgbClr val="FF0000"/>
              </a:solidFill>
            </a:endParaRPr>
          </a:p>
          <a:p>
            <a:pPr indent="0" lvl="0" marL="0" rtl="0" algn="l">
              <a:spcBef>
                <a:spcPts val="0"/>
              </a:spcBef>
              <a:spcAft>
                <a:spcPts val="0"/>
              </a:spcAft>
              <a:buNone/>
            </a:pPr>
            <a:r>
              <a:rPr lang="en-GB" sz="2858">
                <a:solidFill>
                  <a:srgbClr val="FF0000"/>
                </a:solidFill>
              </a:rPr>
              <a:t>return 0;</a:t>
            </a:r>
            <a:endParaRPr sz="2858">
              <a:solidFill>
                <a:srgbClr val="FF0000"/>
              </a:solidFill>
            </a:endParaRPr>
          </a:p>
          <a:p>
            <a:pPr indent="0" lvl="0" marL="0" rtl="0" algn="l">
              <a:spcBef>
                <a:spcPts val="0"/>
              </a:spcBef>
              <a:spcAft>
                <a:spcPts val="0"/>
              </a:spcAft>
              <a:buNone/>
            </a:pPr>
            <a:r>
              <a:rPr lang="en-GB" sz="2858">
                <a:solidFill>
                  <a:srgbClr val="FF0000"/>
                </a:solidFill>
              </a:rPr>
              <a:t>}</a:t>
            </a:r>
            <a:endParaRPr sz="2858">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rPr lang="en-GB" sz="2200" u="sng"/>
              <a:t>Output</a:t>
            </a:r>
            <a:endParaRPr sz="2200" u="sng"/>
          </a:p>
          <a:p>
            <a:pPr indent="0" lvl="0" marL="0" rtl="0" algn="l">
              <a:spcBef>
                <a:spcPts val="0"/>
              </a:spcBef>
              <a:spcAft>
                <a:spcPts val="0"/>
              </a:spcAft>
              <a:buNone/>
            </a:pPr>
            <a:r>
              <a:rPr lang="en-GB" sz="2200">
                <a:solidFill>
                  <a:srgbClr val="FF0000"/>
                </a:solidFill>
              </a:rPr>
              <a:t>      Hello World</a:t>
            </a:r>
            <a:endParaRPr sz="2200">
              <a:solidFill>
                <a:srgbClr val="FF0000"/>
              </a:solidFill>
            </a:endParaRPr>
          </a:p>
          <a:p>
            <a:pPr indent="0" lvl="0" marL="0" rtl="0" algn="l">
              <a:spcBef>
                <a:spcPts val="0"/>
              </a:spcBef>
              <a:spcAft>
                <a:spcPts val="0"/>
              </a:spcAft>
              <a:buNone/>
            </a:pPr>
            <a:r>
              <a:rPr lang="en-GB" sz="2200">
                <a:solidFill>
                  <a:srgbClr val="FF0000"/>
                </a:solidFill>
              </a:rPr>
              <a:t>      Hello World</a:t>
            </a:r>
            <a:endParaRPr sz="2200">
              <a:solidFill>
                <a:srgbClr val="FF0000"/>
              </a:solidFill>
            </a:endParaRPr>
          </a:p>
          <a:p>
            <a:pPr indent="0" lvl="0" marL="0" rtl="0" algn="l">
              <a:spcBef>
                <a:spcPts val="0"/>
              </a:spcBef>
              <a:spcAft>
                <a:spcPts val="0"/>
              </a:spcAft>
              <a:buNone/>
            </a:pPr>
            <a:r>
              <a:rPr lang="en-GB" sz="2200">
                <a:solidFill>
                  <a:srgbClr val="FF0000"/>
                </a:solidFill>
              </a:rPr>
              <a:t>      Hello World</a:t>
            </a:r>
            <a:endParaRPr sz="2200">
              <a:solidFill>
                <a:srgbClr val="FF0000"/>
              </a:solidFill>
            </a:endParaRPr>
          </a:p>
          <a:p>
            <a:pPr indent="0" lvl="0" marL="0" rtl="0" algn="l">
              <a:spcBef>
                <a:spcPts val="0"/>
              </a:spcBef>
              <a:spcAft>
                <a:spcPts val="0"/>
              </a:spcAft>
              <a:buNone/>
            </a:pPr>
            <a:r>
              <a:rPr lang="en-GB" sz="2200">
                <a:solidFill>
                  <a:srgbClr val="FF0000"/>
                </a:solidFill>
              </a:rPr>
              <a:t>      Hello World</a:t>
            </a:r>
            <a:endParaRPr sz="2200">
              <a:solidFill>
                <a:srgbClr val="FF0000"/>
              </a:solidFill>
            </a:endParaRPr>
          </a:p>
          <a:p>
            <a:pPr indent="0" lvl="0" marL="0" rtl="0" algn="l">
              <a:spcBef>
                <a:spcPts val="0"/>
              </a:spcBef>
              <a:spcAft>
                <a:spcPts val="0"/>
              </a:spcAft>
              <a:buNone/>
            </a:pPr>
            <a:r>
              <a:rPr lang="en-GB" sz="2200">
                <a:solidFill>
                  <a:srgbClr val="FF0000"/>
                </a:solidFill>
              </a:rPr>
              <a:t>      Hello World</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6"/>
          <p:cNvSpPr txBox="1"/>
          <p:nvPr>
            <p:ph type="ctrTitle"/>
          </p:nvPr>
        </p:nvSpPr>
        <p:spPr>
          <a:xfrm>
            <a:off x="2555675" y="205500"/>
            <a:ext cx="4315200" cy="732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n-GB" sz="3320"/>
              <a:t>   </a:t>
            </a:r>
            <a:r>
              <a:rPr b="1" lang="en-GB" sz="3320" u="sng"/>
              <a:t>Infinite loop in C</a:t>
            </a:r>
            <a:endParaRPr b="1" sz="3320" u="sng"/>
          </a:p>
        </p:txBody>
      </p:sp>
      <p:sp>
        <p:nvSpPr>
          <p:cNvPr id="463" name="Google Shape;463;p66"/>
          <p:cNvSpPr txBox="1"/>
          <p:nvPr>
            <p:ph idx="1" type="subTitle"/>
          </p:nvPr>
        </p:nvSpPr>
        <p:spPr>
          <a:xfrm>
            <a:off x="1374175" y="937450"/>
            <a:ext cx="5845800" cy="3930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900" u="sng"/>
              <a:t>Example :</a:t>
            </a:r>
            <a:endParaRPr b="1" sz="1900" u="sng"/>
          </a:p>
          <a:p>
            <a:pPr indent="0" lvl="0" marL="0" rtl="0" algn="l">
              <a:spcBef>
                <a:spcPts val="0"/>
              </a:spcBef>
              <a:spcAft>
                <a:spcPts val="0"/>
              </a:spcAft>
              <a:buNone/>
            </a:pPr>
            <a:r>
              <a:rPr lang="en-GB" sz="2100">
                <a:solidFill>
                  <a:srgbClr val="FF0000"/>
                </a:solidFill>
              </a:rPr>
              <a:t>int main ()</a:t>
            </a:r>
            <a:endParaRPr sz="2100">
              <a:solidFill>
                <a:srgbClr val="FF0000"/>
              </a:solidFill>
            </a:endParaRPr>
          </a:p>
          <a:p>
            <a:pPr indent="0" lvl="0" marL="0" rtl="0" algn="l">
              <a:spcBef>
                <a:spcPts val="0"/>
              </a:spcBef>
              <a:spcAft>
                <a:spcPts val="0"/>
              </a:spcAft>
              <a:buNone/>
            </a:pPr>
            <a:r>
              <a:rPr lang="en-GB" sz="2100">
                <a:solidFill>
                  <a:srgbClr val="FF0000"/>
                </a:solidFill>
              </a:rPr>
              <a:t>{</a:t>
            </a:r>
            <a:endParaRPr sz="2100">
              <a:solidFill>
                <a:srgbClr val="FF0000"/>
              </a:solidFill>
            </a:endParaRPr>
          </a:p>
          <a:p>
            <a:pPr indent="0" lvl="0" marL="0" rtl="0" algn="l">
              <a:spcBef>
                <a:spcPts val="0"/>
              </a:spcBef>
              <a:spcAft>
                <a:spcPts val="0"/>
              </a:spcAft>
              <a:buNone/>
            </a:pPr>
            <a:r>
              <a:rPr lang="en-GB" sz="2100">
                <a:solidFill>
                  <a:srgbClr val="FF0000"/>
                </a:solidFill>
              </a:rPr>
              <a:t>int i;</a:t>
            </a:r>
            <a:endParaRPr sz="2100">
              <a:solidFill>
                <a:srgbClr val="FF0000"/>
              </a:solidFill>
            </a:endParaRPr>
          </a:p>
          <a:p>
            <a:pPr indent="0" lvl="0" marL="0" rtl="0" algn="l">
              <a:spcBef>
                <a:spcPts val="0"/>
              </a:spcBef>
              <a:spcAft>
                <a:spcPts val="0"/>
              </a:spcAft>
              <a:buNone/>
            </a:pPr>
            <a:r>
              <a:rPr lang="en-GB" sz="2100">
                <a:solidFill>
                  <a:srgbClr val="FF0000"/>
                </a:solidFill>
              </a:rPr>
              <a:t>for ( ; ; )</a:t>
            </a:r>
            <a:endParaRPr sz="2100">
              <a:solidFill>
                <a:srgbClr val="FF0000"/>
              </a:solidFill>
            </a:endParaRPr>
          </a:p>
          <a:p>
            <a:pPr indent="0" lvl="0" marL="0" rtl="0" algn="l">
              <a:spcBef>
                <a:spcPts val="0"/>
              </a:spcBef>
              <a:spcAft>
                <a:spcPts val="0"/>
              </a:spcAft>
              <a:buNone/>
            </a:pPr>
            <a:r>
              <a:rPr lang="en-GB" sz="2100">
                <a:solidFill>
                  <a:srgbClr val="FF0000"/>
                </a:solidFill>
              </a:rPr>
              <a:t>{</a:t>
            </a:r>
            <a:endParaRPr sz="2100">
              <a:solidFill>
                <a:srgbClr val="FF0000"/>
              </a:solidFill>
            </a:endParaRPr>
          </a:p>
          <a:p>
            <a:pPr indent="0" lvl="0" marL="0" rtl="0" algn="l">
              <a:spcBef>
                <a:spcPts val="0"/>
              </a:spcBef>
              <a:spcAft>
                <a:spcPts val="0"/>
              </a:spcAft>
              <a:buNone/>
            </a:pPr>
            <a:r>
              <a:rPr lang="en-GB" sz="2100">
                <a:solidFill>
                  <a:srgbClr val="FF0000"/>
                </a:solidFill>
              </a:rPr>
              <a:t>printf("This loop will run forever.\n");</a:t>
            </a:r>
            <a:endParaRPr sz="2100">
              <a:solidFill>
                <a:srgbClr val="FF0000"/>
              </a:solidFill>
            </a:endParaRPr>
          </a:p>
          <a:p>
            <a:pPr indent="0" lvl="0" marL="0" rtl="0" algn="l">
              <a:spcBef>
                <a:spcPts val="0"/>
              </a:spcBef>
              <a:spcAft>
                <a:spcPts val="0"/>
              </a:spcAft>
              <a:buNone/>
            </a:pPr>
            <a:r>
              <a:rPr lang="en-GB" sz="2100">
                <a:solidFill>
                  <a:srgbClr val="FF0000"/>
                </a:solidFill>
              </a:rPr>
              <a:t>}</a:t>
            </a:r>
            <a:endParaRPr sz="2100">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                                       </a:t>
            </a:r>
            <a:r>
              <a:rPr b="1" lang="en-GB" sz="2100"/>
              <a:t> </a:t>
            </a:r>
            <a:r>
              <a:rPr b="1" lang="en-GB" sz="2100" u="sng"/>
              <a:t>Output:</a:t>
            </a:r>
            <a:endParaRPr b="1" sz="2100" u="sng"/>
          </a:p>
          <a:p>
            <a:pPr indent="0" lvl="0" marL="0" rtl="0" algn="l">
              <a:spcBef>
                <a:spcPts val="0"/>
              </a:spcBef>
              <a:spcAft>
                <a:spcPts val="0"/>
              </a:spcAft>
              <a:buNone/>
            </a:pPr>
            <a:r>
              <a:rPr lang="en-GB"/>
              <a:t>                                  </a:t>
            </a:r>
            <a:r>
              <a:rPr lang="en-GB" sz="1500"/>
              <a:t> </a:t>
            </a:r>
            <a:r>
              <a:rPr lang="en-GB" sz="1800">
                <a:solidFill>
                  <a:srgbClr val="FF0000"/>
                </a:solidFill>
              </a:rPr>
              <a:t>This loop will run forever.</a:t>
            </a:r>
            <a:endParaRPr sz="1800">
              <a:solidFill>
                <a:srgbClr val="FF0000"/>
              </a:solidFill>
            </a:endParaRPr>
          </a:p>
          <a:p>
            <a:pPr indent="0" lvl="0" marL="0" rtl="0" algn="l">
              <a:spcBef>
                <a:spcPts val="0"/>
              </a:spcBef>
              <a:spcAft>
                <a:spcPts val="0"/>
              </a:spcAft>
              <a:buNone/>
            </a:pPr>
            <a:r>
              <a:rPr lang="en-GB" sz="1800">
                <a:solidFill>
                  <a:srgbClr val="FF0000"/>
                </a:solidFill>
              </a:rPr>
              <a:t>                               </a:t>
            </a:r>
            <a:r>
              <a:rPr lang="en-GB" sz="1800">
                <a:solidFill>
                  <a:srgbClr val="FF0000"/>
                </a:solidFill>
              </a:rPr>
              <a:t>This loop will run forever.</a:t>
            </a:r>
            <a:endParaRPr sz="1800">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7"/>
          <p:cNvSpPr txBox="1"/>
          <p:nvPr>
            <p:ph type="ctrTitle"/>
          </p:nvPr>
        </p:nvSpPr>
        <p:spPr>
          <a:xfrm>
            <a:off x="2632750" y="179800"/>
            <a:ext cx="4456500" cy="809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SzPct val="27098"/>
              <a:buNone/>
            </a:pPr>
            <a:r>
              <a:rPr b="1" lang="en-GB" sz="3653" u="sng"/>
              <a:t>Break statement in C</a:t>
            </a:r>
            <a:endParaRPr b="1" sz="3653" u="sng"/>
          </a:p>
        </p:txBody>
      </p:sp>
      <p:sp>
        <p:nvSpPr>
          <p:cNvPr id="469" name="Google Shape;469;p67"/>
          <p:cNvSpPr txBox="1"/>
          <p:nvPr>
            <p:ph idx="1" type="subTitle"/>
          </p:nvPr>
        </p:nvSpPr>
        <p:spPr>
          <a:xfrm>
            <a:off x="770550" y="988850"/>
            <a:ext cx="7744200" cy="36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100" u="sng"/>
              <a:t>Syntax :</a:t>
            </a:r>
            <a:endParaRPr b="1" sz="2100" u="sng"/>
          </a:p>
          <a:p>
            <a:pPr indent="0" lvl="0" marL="0" rtl="0" algn="l">
              <a:spcBef>
                <a:spcPts val="0"/>
              </a:spcBef>
              <a:spcAft>
                <a:spcPts val="0"/>
              </a:spcAft>
              <a:buNone/>
            </a:pPr>
            <a:r>
              <a:rPr lang="en-GB"/>
              <a:t>         </a:t>
            </a:r>
            <a:r>
              <a:rPr lang="en-GB" sz="2100">
                <a:solidFill>
                  <a:srgbClr val="FF0000"/>
                </a:solidFill>
              </a:rPr>
              <a:t>break;</a:t>
            </a:r>
            <a:endParaRPr sz="2100">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n-GB" sz="1900" u="sng"/>
              <a:t>Description :</a:t>
            </a:r>
            <a:endParaRPr b="1" sz="1900" u="sng"/>
          </a:p>
          <a:p>
            <a:pPr indent="0" lvl="0" marL="0" rtl="0" algn="l">
              <a:spcBef>
                <a:spcPts val="0"/>
              </a:spcBef>
              <a:spcAft>
                <a:spcPts val="0"/>
              </a:spcAft>
              <a:buNone/>
            </a:pPr>
            <a:r>
              <a:rPr lang="en-GB" sz="2200">
                <a:solidFill>
                  <a:srgbClr val="FF0000"/>
                </a:solidFill>
              </a:rPr>
              <a:t>This loop control statement is used to terminate the loop. As soon as the break statement is encountered from within a loop, the loop iterations stops there and control returns from the loop</a:t>
            </a:r>
            <a:endParaRPr sz="2200">
              <a:solidFill>
                <a:srgbClr val="FF0000"/>
              </a:solidFill>
            </a:endParaRPr>
          </a:p>
          <a:p>
            <a:pPr indent="0" lvl="0" marL="0" rtl="0" algn="l">
              <a:spcBef>
                <a:spcPts val="0"/>
              </a:spcBef>
              <a:spcAft>
                <a:spcPts val="0"/>
              </a:spcAft>
              <a:buNone/>
            </a:pPr>
            <a:r>
              <a:rPr lang="en-GB" sz="2200">
                <a:solidFill>
                  <a:srgbClr val="FF0000"/>
                </a:solidFill>
              </a:rPr>
              <a:t>immediately to the first statement after the loop.</a:t>
            </a:r>
            <a:endParaRPr sz="2200">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8"/>
          <p:cNvSpPr txBox="1"/>
          <p:nvPr>
            <p:ph type="ctrTitle"/>
          </p:nvPr>
        </p:nvSpPr>
        <p:spPr>
          <a:xfrm>
            <a:off x="2144725" y="128425"/>
            <a:ext cx="5381100" cy="82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GB" sz="3270" u="sng"/>
              <a:t>Return statement in C</a:t>
            </a:r>
            <a:endParaRPr b="1" sz="3270" u="sng"/>
          </a:p>
        </p:txBody>
      </p:sp>
      <p:sp>
        <p:nvSpPr>
          <p:cNvPr id="475" name="Google Shape;475;p68"/>
          <p:cNvSpPr txBox="1"/>
          <p:nvPr>
            <p:ph idx="1" type="subTitle"/>
          </p:nvPr>
        </p:nvSpPr>
        <p:spPr>
          <a:xfrm>
            <a:off x="1643875" y="834725"/>
            <a:ext cx="7281900" cy="360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FF0000"/>
              </a:buClr>
              <a:buSzPts val="1600"/>
              <a:buChar char="❖"/>
            </a:pPr>
            <a:r>
              <a:rPr lang="en-GB" sz="2200">
                <a:solidFill>
                  <a:srgbClr val="FF0000"/>
                </a:solidFill>
              </a:rPr>
              <a:t>The return in C returns the flow of the execution to the               function from where it is called.</a:t>
            </a:r>
            <a:endParaRPr sz="2200">
              <a:solidFill>
                <a:srgbClr val="FF0000"/>
              </a:solidFill>
            </a:endParaRPr>
          </a:p>
          <a:p>
            <a:pPr indent="0" lvl="0" marL="457200" rtl="0" algn="l">
              <a:spcBef>
                <a:spcPts val="0"/>
              </a:spcBef>
              <a:spcAft>
                <a:spcPts val="0"/>
              </a:spcAft>
              <a:buNone/>
            </a:pPr>
            <a:r>
              <a:t/>
            </a:r>
            <a:endParaRPr sz="2200">
              <a:solidFill>
                <a:srgbClr val="FF0000"/>
              </a:solidFill>
            </a:endParaRPr>
          </a:p>
          <a:p>
            <a:pPr indent="-368300" lvl="0" marL="457200" rtl="0" algn="l">
              <a:spcBef>
                <a:spcPts val="0"/>
              </a:spcBef>
              <a:spcAft>
                <a:spcPts val="0"/>
              </a:spcAft>
              <a:buClr>
                <a:srgbClr val="FF0000"/>
              </a:buClr>
              <a:buSzPts val="2200"/>
              <a:buChar char="❖"/>
            </a:pPr>
            <a:r>
              <a:rPr lang="en-GB" sz="2200">
                <a:solidFill>
                  <a:srgbClr val="FF0000"/>
                </a:solidFill>
              </a:rPr>
              <a:t>The return statement may or may not return anything for void function, but for a non-void function, a return value is</a:t>
            </a:r>
            <a:endParaRPr sz="2200">
              <a:solidFill>
                <a:srgbClr val="FF0000"/>
              </a:solidFill>
            </a:endParaRPr>
          </a:p>
          <a:p>
            <a:pPr indent="0" lvl="0" marL="457200" rtl="0" algn="l">
              <a:spcBef>
                <a:spcPts val="0"/>
              </a:spcBef>
              <a:spcAft>
                <a:spcPts val="0"/>
              </a:spcAft>
              <a:buNone/>
            </a:pPr>
            <a:r>
              <a:rPr lang="en-GB" sz="2200">
                <a:solidFill>
                  <a:srgbClr val="FF0000"/>
                </a:solidFill>
              </a:rPr>
              <a:t>must be returned.</a:t>
            </a:r>
            <a:endParaRPr sz="2200">
              <a:solidFill>
                <a:srgbClr val="FF0000"/>
              </a:solidFill>
            </a:endParaRPr>
          </a:p>
          <a:p>
            <a:pPr indent="0" lvl="0" marL="457200" rtl="0" algn="l">
              <a:spcBef>
                <a:spcPts val="0"/>
              </a:spcBef>
              <a:spcAft>
                <a:spcPts val="0"/>
              </a:spcAft>
              <a:buNone/>
            </a:pPr>
            <a:r>
              <a:t/>
            </a:r>
            <a:endParaRPr sz="2200">
              <a:solidFill>
                <a:srgbClr val="FF0000"/>
              </a:solidFill>
            </a:endParaRPr>
          </a:p>
          <a:p>
            <a:pPr indent="-368300" lvl="0" marL="457200" rtl="0" algn="l">
              <a:spcBef>
                <a:spcPts val="0"/>
              </a:spcBef>
              <a:spcAft>
                <a:spcPts val="0"/>
              </a:spcAft>
              <a:buClr>
                <a:srgbClr val="FF0000"/>
              </a:buClr>
              <a:buSzPts val="2200"/>
              <a:buChar char="❖"/>
            </a:pPr>
            <a:r>
              <a:rPr lang="en-GB" sz="2200">
                <a:solidFill>
                  <a:srgbClr val="FF0000"/>
                </a:solidFill>
              </a:rPr>
              <a:t>Return is used in functions, In a function once return is executed,control is back to whoever called that function.</a:t>
            </a:r>
            <a:endParaRPr sz="2200">
              <a:solidFill>
                <a:srgbClr val="FF0000"/>
              </a:solidFill>
            </a:endParaRPr>
          </a:p>
          <a:p>
            <a:pPr indent="0" lvl="0" marL="0" rtl="0" algn="ctr">
              <a:spcBef>
                <a:spcPts val="0"/>
              </a:spcBef>
              <a:spcAft>
                <a:spcPts val="0"/>
              </a:spcAft>
              <a:buNone/>
            </a:pPr>
            <a:r>
              <a:t/>
            </a:r>
            <a:endParaRPr sz="2200">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9"/>
          <p:cNvSpPr txBox="1"/>
          <p:nvPr>
            <p:ph type="ctrTitle"/>
          </p:nvPr>
        </p:nvSpPr>
        <p:spPr>
          <a:xfrm>
            <a:off x="1858700" y="2"/>
            <a:ext cx="5361300" cy="975900"/>
          </a:xfrm>
          <a:prstGeom prst="rect">
            <a:avLst/>
          </a:prstGeom>
        </p:spPr>
        <p:txBody>
          <a:bodyPr anchorCtr="0" anchor="ctr" bIns="91425" lIns="91425" spcFirstLastPara="1" rIns="0" wrap="square" tIns="91425">
            <a:normAutofit/>
          </a:bodyPr>
          <a:lstStyle/>
          <a:p>
            <a:pPr indent="0" lvl="0" marL="450000" marR="0" rtl="0" algn="ctr">
              <a:spcBef>
                <a:spcPts val="0"/>
              </a:spcBef>
              <a:spcAft>
                <a:spcPts val="0"/>
              </a:spcAft>
              <a:buSzPts val="990"/>
              <a:buNone/>
            </a:pPr>
            <a:r>
              <a:rPr lang="en-GB" sz="3320" u="sng"/>
              <a:t>C</a:t>
            </a:r>
            <a:r>
              <a:rPr lang="en-GB" sz="3320" u="sng"/>
              <a:t>ontinue statement in C</a:t>
            </a:r>
            <a:endParaRPr sz="3320" u="sng"/>
          </a:p>
        </p:txBody>
      </p:sp>
      <p:sp>
        <p:nvSpPr>
          <p:cNvPr id="481" name="Google Shape;481;p69"/>
          <p:cNvSpPr txBox="1"/>
          <p:nvPr>
            <p:ph idx="1" type="subTitle"/>
          </p:nvPr>
        </p:nvSpPr>
        <p:spPr>
          <a:xfrm>
            <a:off x="1858700" y="860400"/>
            <a:ext cx="6694500" cy="3429000"/>
          </a:xfrm>
          <a:prstGeom prst="rect">
            <a:avLst/>
          </a:prstGeom>
        </p:spPr>
        <p:txBody>
          <a:bodyPr anchorCtr="0" anchor="t" bIns="91425" lIns="91425" spcFirstLastPara="1" rIns="91425" wrap="square" tIns="91425">
            <a:noAutofit/>
          </a:bodyPr>
          <a:lstStyle/>
          <a:p>
            <a:pPr indent="-335280" lvl="0" marL="457200" rtl="0" algn="l">
              <a:lnSpc>
                <a:spcPct val="80000"/>
              </a:lnSpc>
              <a:spcBef>
                <a:spcPts val="0"/>
              </a:spcBef>
              <a:spcAft>
                <a:spcPts val="0"/>
              </a:spcAft>
              <a:buClr>
                <a:srgbClr val="FF0000"/>
              </a:buClr>
              <a:buSzPts val="1680"/>
              <a:buChar char="❖"/>
            </a:pPr>
            <a:r>
              <a:rPr lang="en-GB" sz="2235">
                <a:solidFill>
                  <a:srgbClr val="FF0000"/>
                </a:solidFill>
              </a:rPr>
              <a:t>Continue is exclusively used in loops.In a program, If we use continue, the loop is continued till the condition is false.</a:t>
            </a:r>
            <a:endParaRPr sz="2235">
              <a:solidFill>
                <a:srgbClr val="FF0000"/>
              </a:solidFill>
            </a:endParaRPr>
          </a:p>
          <a:p>
            <a:pPr indent="0" lvl="0" marL="457200" rtl="0" algn="l">
              <a:lnSpc>
                <a:spcPct val="80000"/>
              </a:lnSpc>
              <a:spcBef>
                <a:spcPts val="0"/>
              </a:spcBef>
              <a:spcAft>
                <a:spcPts val="0"/>
              </a:spcAft>
              <a:buSzPts val="1018"/>
              <a:buNone/>
            </a:pPr>
            <a:r>
              <a:t/>
            </a:r>
            <a:endParaRPr sz="2235">
              <a:solidFill>
                <a:srgbClr val="FF0000"/>
              </a:solidFill>
            </a:endParaRPr>
          </a:p>
          <a:p>
            <a:pPr indent="-370522" lvl="0" marL="457200" rtl="0" algn="l">
              <a:lnSpc>
                <a:spcPct val="80000"/>
              </a:lnSpc>
              <a:spcBef>
                <a:spcPts val="0"/>
              </a:spcBef>
              <a:spcAft>
                <a:spcPts val="0"/>
              </a:spcAft>
              <a:buClr>
                <a:srgbClr val="FF0000"/>
              </a:buClr>
              <a:buSzPts val="2235"/>
              <a:buChar char="❖"/>
            </a:pPr>
            <a:r>
              <a:rPr lang="en-GB" sz="2235">
                <a:solidFill>
                  <a:srgbClr val="FF0000"/>
                </a:solidFill>
              </a:rPr>
              <a:t>The continue statement is opposite to that of break statement, instead of terminating the loop, it forces to execute the next iteration of the loop.</a:t>
            </a:r>
            <a:endParaRPr sz="2235">
              <a:solidFill>
                <a:srgbClr val="FF0000"/>
              </a:solidFill>
            </a:endParaRPr>
          </a:p>
          <a:p>
            <a:pPr indent="0" lvl="0" marL="457200" rtl="0" algn="l">
              <a:lnSpc>
                <a:spcPct val="80000"/>
              </a:lnSpc>
              <a:spcBef>
                <a:spcPts val="0"/>
              </a:spcBef>
              <a:spcAft>
                <a:spcPts val="0"/>
              </a:spcAft>
              <a:buSzPts val="1018"/>
              <a:buNone/>
            </a:pPr>
            <a:r>
              <a:t/>
            </a:r>
            <a:endParaRPr sz="2235">
              <a:solidFill>
                <a:srgbClr val="FF0000"/>
              </a:solidFill>
            </a:endParaRPr>
          </a:p>
          <a:p>
            <a:pPr indent="-370522" lvl="0" marL="457200" rtl="0" algn="l">
              <a:lnSpc>
                <a:spcPct val="80000"/>
              </a:lnSpc>
              <a:spcBef>
                <a:spcPts val="0"/>
              </a:spcBef>
              <a:spcAft>
                <a:spcPts val="0"/>
              </a:spcAft>
              <a:buClr>
                <a:srgbClr val="FF0000"/>
              </a:buClr>
              <a:buSzPts val="2235"/>
              <a:buChar char="❖"/>
            </a:pPr>
            <a:r>
              <a:rPr lang="en-GB" sz="2235">
                <a:solidFill>
                  <a:srgbClr val="FF0000"/>
                </a:solidFill>
              </a:rPr>
              <a:t>When the continue statement is executed in the loop.The code inside the loop following the continue statement will be skipped and next iteration of the loop will begin.</a:t>
            </a:r>
            <a:endParaRPr sz="2235">
              <a:solidFill>
                <a:srgbClr val="FF0000"/>
              </a:solidFill>
            </a:endParaRPr>
          </a:p>
          <a:p>
            <a:pPr indent="0" lvl="0" marL="457200" rtl="0" algn="l">
              <a:lnSpc>
                <a:spcPct val="80000"/>
              </a:lnSpc>
              <a:spcBef>
                <a:spcPts val="0"/>
              </a:spcBef>
              <a:spcAft>
                <a:spcPts val="0"/>
              </a:spcAft>
              <a:buSzPts val="1018"/>
              <a:buNone/>
            </a:pPr>
            <a:r>
              <a:t/>
            </a:r>
            <a:endParaRPr sz="2235">
              <a:solidFill>
                <a:srgbClr val="FF0000"/>
              </a:solidFill>
            </a:endParaRPr>
          </a:p>
          <a:p>
            <a:pPr indent="0" lvl="0" marL="457200" rtl="0" algn="l">
              <a:lnSpc>
                <a:spcPct val="80000"/>
              </a:lnSpc>
              <a:spcBef>
                <a:spcPts val="0"/>
              </a:spcBef>
              <a:spcAft>
                <a:spcPts val="0"/>
              </a:spcAft>
              <a:buSzPts val="1018"/>
              <a:buNone/>
            </a:pPr>
            <a:r>
              <a:t/>
            </a:r>
            <a:endParaRPr sz="2035"/>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0"/>
          <p:cNvSpPr txBox="1"/>
          <p:nvPr>
            <p:ph type="ctrTitle"/>
          </p:nvPr>
        </p:nvSpPr>
        <p:spPr>
          <a:xfrm>
            <a:off x="1858700" y="0"/>
            <a:ext cx="5513100" cy="847500"/>
          </a:xfrm>
          <a:prstGeom prst="rect">
            <a:avLst/>
          </a:prstGeom>
        </p:spPr>
        <p:txBody>
          <a:bodyPr anchorCtr="0" anchor="ctr" bIns="91425" lIns="91425" spcFirstLastPara="1" rIns="91425" wrap="square" tIns="91425">
            <a:normAutofit/>
          </a:bodyPr>
          <a:lstStyle/>
          <a:p>
            <a:pPr indent="0" lvl="0" marL="179999" rtl="0" algn="ctr">
              <a:spcBef>
                <a:spcPts val="0"/>
              </a:spcBef>
              <a:spcAft>
                <a:spcPts val="0"/>
              </a:spcAft>
              <a:buNone/>
            </a:pPr>
            <a:r>
              <a:rPr lang="en-GB" sz="3300" u="sng"/>
              <a:t>Nested for loop in C</a:t>
            </a:r>
            <a:endParaRPr sz="3300" u="sng"/>
          </a:p>
        </p:txBody>
      </p:sp>
      <p:sp>
        <p:nvSpPr>
          <p:cNvPr id="487" name="Google Shape;487;p70"/>
          <p:cNvSpPr txBox="1"/>
          <p:nvPr>
            <p:ph idx="1" type="subTitle"/>
          </p:nvPr>
        </p:nvSpPr>
        <p:spPr>
          <a:xfrm>
            <a:off x="1858700" y="577925"/>
            <a:ext cx="6861600" cy="4315200"/>
          </a:xfrm>
          <a:prstGeom prst="rect">
            <a:avLst/>
          </a:prstGeom>
        </p:spPr>
        <p:txBody>
          <a:bodyPr anchorCtr="0" anchor="t" bIns="91425" lIns="91425" spcFirstLastPara="1" rIns="91425" wrap="square" tIns="91425">
            <a:normAutofit fontScale="32500" lnSpcReduction="20000"/>
          </a:bodyPr>
          <a:lstStyle/>
          <a:p>
            <a:pPr indent="0" lvl="0" marL="89999" rtl="0" algn="l">
              <a:spcBef>
                <a:spcPts val="0"/>
              </a:spcBef>
              <a:spcAft>
                <a:spcPts val="0"/>
              </a:spcAft>
              <a:buNone/>
            </a:pPr>
            <a:r>
              <a:rPr lang="en-GB" sz="6150" u="sng"/>
              <a:t>Description :</a:t>
            </a:r>
            <a:endParaRPr sz="6150"/>
          </a:p>
          <a:p>
            <a:pPr indent="0" lvl="0" marL="89999" rtl="0" algn="l">
              <a:spcBef>
                <a:spcPts val="0"/>
              </a:spcBef>
              <a:spcAft>
                <a:spcPts val="0"/>
              </a:spcAft>
              <a:buNone/>
            </a:pPr>
            <a:r>
              <a:rPr lang="en-GB" sz="6150"/>
              <a:t>                       </a:t>
            </a:r>
            <a:r>
              <a:rPr lang="en-GB" sz="6150">
                <a:solidFill>
                  <a:srgbClr val="FF0000"/>
                </a:solidFill>
              </a:rPr>
              <a:t>Nested loop means a loop statement inside another loop statement. That is why nested loops are also called as “loop inside loop“.</a:t>
            </a:r>
            <a:endParaRPr sz="6150">
              <a:solidFill>
                <a:srgbClr val="FF0000"/>
              </a:solidFill>
            </a:endParaRPr>
          </a:p>
          <a:p>
            <a:pPr indent="0" lvl="0" marL="89999" rtl="0" algn="l">
              <a:spcBef>
                <a:spcPts val="0"/>
              </a:spcBef>
              <a:spcAft>
                <a:spcPts val="0"/>
              </a:spcAft>
              <a:buNone/>
            </a:pPr>
            <a:r>
              <a:rPr lang="en-GB" sz="6150" u="sng"/>
              <a:t>Syntax:</a:t>
            </a:r>
            <a:endParaRPr sz="6150" u="sng"/>
          </a:p>
          <a:p>
            <a:pPr indent="0" lvl="0" marL="89999" rtl="0" algn="l">
              <a:spcBef>
                <a:spcPts val="0"/>
              </a:spcBef>
              <a:spcAft>
                <a:spcPts val="0"/>
              </a:spcAft>
              <a:buNone/>
            </a:pPr>
            <a:r>
              <a:t/>
            </a:r>
            <a:endParaRPr sz="6150">
              <a:solidFill>
                <a:srgbClr val="FF0000"/>
              </a:solidFill>
            </a:endParaRPr>
          </a:p>
          <a:p>
            <a:pPr indent="0" lvl="0" marL="89999" rtl="0" algn="l">
              <a:spcBef>
                <a:spcPts val="0"/>
              </a:spcBef>
              <a:spcAft>
                <a:spcPts val="0"/>
              </a:spcAft>
              <a:buNone/>
            </a:pPr>
            <a:r>
              <a:rPr lang="en-GB" sz="6150"/>
              <a:t>             </a:t>
            </a:r>
            <a:r>
              <a:rPr lang="en-GB" sz="6150">
                <a:solidFill>
                  <a:srgbClr val="FF0000"/>
                </a:solidFill>
              </a:rPr>
              <a:t>for ( initialization; condition; increment )</a:t>
            </a:r>
            <a:endParaRPr sz="6150">
              <a:solidFill>
                <a:srgbClr val="FF0000"/>
              </a:solidFill>
            </a:endParaRPr>
          </a:p>
          <a:p>
            <a:pPr indent="0" lvl="0" marL="89999" rtl="0" algn="l">
              <a:spcBef>
                <a:spcPts val="0"/>
              </a:spcBef>
              <a:spcAft>
                <a:spcPts val="0"/>
              </a:spcAft>
              <a:buNone/>
            </a:pPr>
            <a:r>
              <a:rPr lang="en-GB" sz="6150">
                <a:solidFill>
                  <a:srgbClr val="FF0000"/>
                </a:solidFill>
              </a:rPr>
              <a:t>                  {</a:t>
            </a:r>
            <a:endParaRPr sz="6150">
              <a:solidFill>
                <a:srgbClr val="FF0000"/>
              </a:solidFill>
            </a:endParaRPr>
          </a:p>
          <a:p>
            <a:pPr indent="0" lvl="0" marL="89999" rtl="0" algn="l">
              <a:spcBef>
                <a:spcPts val="0"/>
              </a:spcBef>
              <a:spcAft>
                <a:spcPts val="0"/>
              </a:spcAft>
              <a:buNone/>
            </a:pPr>
            <a:r>
              <a:rPr lang="en-GB" sz="6150">
                <a:solidFill>
                  <a:srgbClr val="FF0000"/>
                </a:solidFill>
              </a:rPr>
              <a:t>                     for ( initialization; condition; increment )</a:t>
            </a:r>
            <a:endParaRPr sz="6150">
              <a:solidFill>
                <a:srgbClr val="FF0000"/>
              </a:solidFill>
            </a:endParaRPr>
          </a:p>
          <a:p>
            <a:pPr indent="0" lvl="0" marL="89999" rtl="0" algn="l">
              <a:spcBef>
                <a:spcPts val="0"/>
              </a:spcBef>
              <a:spcAft>
                <a:spcPts val="0"/>
              </a:spcAft>
              <a:buNone/>
            </a:pPr>
            <a:r>
              <a:rPr lang="en-GB" sz="6150">
                <a:solidFill>
                  <a:srgbClr val="FF0000"/>
                </a:solidFill>
              </a:rPr>
              <a:t>                          {</a:t>
            </a:r>
            <a:endParaRPr sz="6150">
              <a:solidFill>
                <a:srgbClr val="FF0000"/>
              </a:solidFill>
            </a:endParaRPr>
          </a:p>
          <a:p>
            <a:pPr indent="0" lvl="0" marL="89999" rtl="0" algn="l">
              <a:spcBef>
                <a:spcPts val="0"/>
              </a:spcBef>
              <a:spcAft>
                <a:spcPts val="0"/>
              </a:spcAft>
              <a:buNone/>
            </a:pPr>
            <a:r>
              <a:rPr lang="en-GB" sz="6150">
                <a:solidFill>
                  <a:srgbClr val="FF0000"/>
                </a:solidFill>
              </a:rPr>
              <a:t>                           // statement of inside loop</a:t>
            </a:r>
            <a:endParaRPr sz="6150">
              <a:solidFill>
                <a:srgbClr val="FF0000"/>
              </a:solidFill>
            </a:endParaRPr>
          </a:p>
          <a:p>
            <a:pPr indent="0" lvl="0" marL="89999" rtl="0" algn="l">
              <a:spcBef>
                <a:spcPts val="0"/>
              </a:spcBef>
              <a:spcAft>
                <a:spcPts val="0"/>
              </a:spcAft>
              <a:buNone/>
            </a:pPr>
            <a:r>
              <a:rPr lang="en-GB" sz="6150">
                <a:solidFill>
                  <a:srgbClr val="FF0000"/>
                </a:solidFill>
              </a:rPr>
              <a:t>                           } </a:t>
            </a:r>
            <a:endParaRPr sz="6150">
              <a:solidFill>
                <a:srgbClr val="FF0000"/>
              </a:solidFill>
            </a:endParaRPr>
          </a:p>
          <a:p>
            <a:pPr indent="0" lvl="0" marL="89999" rtl="0" algn="l">
              <a:spcBef>
                <a:spcPts val="0"/>
              </a:spcBef>
              <a:spcAft>
                <a:spcPts val="0"/>
              </a:spcAft>
              <a:buNone/>
            </a:pPr>
            <a:r>
              <a:rPr lang="en-GB" sz="6150">
                <a:solidFill>
                  <a:srgbClr val="FF0000"/>
                </a:solidFill>
              </a:rPr>
              <a:t>                   //statement for outerloop</a:t>
            </a:r>
            <a:endParaRPr sz="6150">
              <a:solidFill>
                <a:srgbClr val="FF0000"/>
              </a:solidFill>
            </a:endParaRPr>
          </a:p>
          <a:p>
            <a:pPr indent="0" lvl="0" marL="89999" rtl="0" algn="l">
              <a:spcBef>
                <a:spcPts val="0"/>
              </a:spcBef>
              <a:spcAft>
                <a:spcPts val="0"/>
              </a:spcAft>
              <a:buNone/>
            </a:pPr>
            <a:r>
              <a:rPr lang="en-GB" sz="6150">
                <a:solidFill>
                  <a:srgbClr val="FF0000"/>
                </a:solidFill>
              </a:rPr>
              <a:t>                   }</a:t>
            </a:r>
            <a:endParaRPr sz="6150">
              <a:solidFill>
                <a:srgbClr val="FF0000"/>
              </a:solidFill>
            </a:endParaRPr>
          </a:p>
          <a:p>
            <a:pPr indent="0" lvl="0" marL="0" rtl="0" algn="l">
              <a:spcBef>
                <a:spcPts val="0"/>
              </a:spcBef>
              <a:spcAft>
                <a:spcPts val="0"/>
              </a:spcAft>
              <a:buNone/>
            </a:pPr>
            <a:r>
              <a:t/>
            </a:r>
            <a:endParaRPr sz="55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GB" sz="2200" u="sng"/>
              <a:t> </a:t>
            </a:r>
            <a:endParaRPr sz="2200"/>
          </a:p>
          <a:p>
            <a:pPr indent="0" lvl="0" marL="0" rtl="0" algn="l">
              <a:spcBef>
                <a:spcPts val="0"/>
              </a:spcBef>
              <a:spcAft>
                <a:spcPts val="0"/>
              </a:spcAft>
              <a:buNone/>
            </a:pPr>
            <a:r>
              <a:t/>
            </a:r>
            <a:endParaRPr sz="22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1"/>
          <p:cNvSpPr txBox="1"/>
          <p:nvPr>
            <p:ph type="ctrTitle"/>
          </p:nvPr>
        </p:nvSpPr>
        <p:spPr>
          <a:xfrm>
            <a:off x="282550" y="923875"/>
            <a:ext cx="2735400" cy="144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300" u="sng"/>
              <a:t>examples:</a:t>
            </a:r>
            <a:endParaRPr b="1" sz="3300" u="sng"/>
          </a:p>
        </p:txBody>
      </p:sp>
      <p:sp>
        <p:nvSpPr>
          <p:cNvPr id="493" name="Google Shape;493;p71"/>
          <p:cNvSpPr txBox="1"/>
          <p:nvPr>
            <p:ph idx="1" type="subTitle"/>
          </p:nvPr>
        </p:nvSpPr>
        <p:spPr>
          <a:xfrm>
            <a:off x="2452950" y="449500"/>
            <a:ext cx="5926200" cy="4366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2200">
                <a:solidFill>
                  <a:srgbClr val="FF0000"/>
                </a:solidFill>
              </a:rPr>
              <a:t>int main()</a:t>
            </a:r>
            <a:endParaRPr sz="2200">
              <a:solidFill>
                <a:srgbClr val="FF0000"/>
              </a:solidFill>
            </a:endParaRPr>
          </a:p>
          <a:p>
            <a:pPr indent="0" lvl="0" marL="0" rtl="0" algn="l">
              <a:spcBef>
                <a:spcPts val="0"/>
              </a:spcBef>
              <a:spcAft>
                <a:spcPts val="0"/>
              </a:spcAft>
              <a:buNone/>
            </a:pPr>
            <a:r>
              <a:rPr lang="en-GB" sz="2200">
                <a:solidFill>
                  <a:srgbClr val="FF0000"/>
                </a:solidFill>
              </a:rPr>
              <a:t>{</a:t>
            </a:r>
            <a:endParaRPr sz="2200">
              <a:solidFill>
                <a:srgbClr val="FF0000"/>
              </a:solidFill>
            </a:endParaRPr>
          </a:p>
          <a:p>
            <a:pPr indent="0" lvl="0" marL="0" rtl="0" algn="l">
              <a:spcBef>
                <a:spcPts val="0"/>
              </a:spcBef>
              <a:spcAft>
                <a:spcPts val="0"/>
              </a:spcAft>
              <a:buNone/>
            </a:pPr>
            <a:r>
              <a:rPr lang="en-GB" sz="2200">
                <a:solidFill>
                  <a:srgbClr val="FF0000"/>
                </a:solidFill>
              </a:rPr>
              <a:t>Int I, j ;</a:t>
            </a:r>
            <a:endParaRPr sz="2200">
              <a:solidFill>
                <a:srgbClr val="FF0000"/>
              </a:solidFill>
            </a:endParaRPr>
          </a:p>
          <a:p>
            <a:pPr indent="0" lvl="0" marL="0" rtl="0" algn="l">
              <a:spcBef>
                <a:spcPts val="0"/>
              </a:spcBef>
              <a:spcAft>
                <a:spcPts val="0"/>
              </a:spcAft>
              <a:buNone/>
            </a:pPr>
            <a:r>
              <a:rPr lang="en-GB" sz="2200">
                <a:solidFill>
                  <a:srgbClr val="FF0000"/>
                </a:solidFill>
              </a:rPr>
              <a:t>for (i = 1; i &lt; 2; i++)           </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sz="2200" u="sng"/>
          </a:p>
          <a:p>
            <a:pPr indent="0" lvl="0" marL="0" rtl="0" algn="l">
              <a:spcBef>
                <a:spcPts val="0"/>
              </a:spcBef>
              <a:spcAft>
                <a:spcPts val="0"/>
              </a:spcAft>
              <a:buNone/>
            </a:pPr>
            <a:r>
              <a:rPr lang="en-GB" sz="2200"/>
              <a:t>                                                               </a:t>
            </a:r>
            <a:endParaRPr sz="2200">
              <a:solidFill>
                <a:srgbClr val="FF0000"/>
              </a:solidFill>
            </a:endParaRPr>
          </a:p>
          <a:p>
            <a:pPr indent="0" lvl="0" marL="0" rtl="0" algn="l">
              <a:spcBef>
                <a:spcPts val="0"/>
              </a:spcBef>
              <a:spcAft>
                <a:spcPts val="0"/>
              </a:spcAft>
              <a:buNone/>
            </a:pPr>
            <a:r>
              <a:rPr lang="en-GB" sz="2200">
                <a:solidFill>
                  <a:srgbClr val="FF0000"/>
                </a:solidFill>
              </a:rPr>
              <a:t>printf( “three\n”) ;                          </a:t>
            </a:r>
            <a:r>
              <a:rPr lang="en-GB" sz="2200" u="sng"/>
              <a:t>output:</a:t>
            </a:r>
            <a:r>
              <a:rPr lang="en-GB" sz="2200">
                <a:solidFill>
                  <a:srgbClr val="FF0000"/>
                </a:solidFill>
              </a:rPr>
              <a:t>    </a:t>
            </a:r>
            <a:endParaRPr sz="2200">
              <a:solidFill>
                <a:srgbClr val="FF0000"/>
              </a:solidFill>
            </a:endParaRPr>
          </a:p>
          <a:p>
            <a:pPr indent="0" lvl="0" marL="0" rtl="0" algn="l">
              <a:spcBef>
                <a:spcPts val="0"/>
              </a:spcBef>
              <a:spcAft>
                <a:spcPts val="0"/>
              </a:spcAft>
              <a:buNone/>
            </a:pPr>
            <a:r>
              <a:rPr lang="en-GB" sz="2200">
                <a:solidFill>
                  <a:srgbClr val="FF0000"/>
                </a:solidFill>
              </a:rPr>
              <a:t>for (j = 1; j &lt; 2; j++)                             three</a:t>
            </a:r>
            <a:endParaRPr sz="2200">
              <a:solidFill>
                <a:srgbClr val="FF0000"/>
              </a:solidFill>
            </a:endParaRPr>
          </a:p>
          <a:p>
            <a:pPr indent="0" lvl="0" marL="0" rtl="0" algn="l">
              <a:spcBef>
                <a:spcPts val="0"/>
              </a:spcBef>
              <a:spcAft>
                <a:spcPts val="0"/>
              </a:spcAft>
              <a:buNone/>
            </a:pPr>
            <a:r>
              <a:rPr lang="en-GB" sz="2200">
                <a:solidFill>
                  <a:srgbClr val="FF0000"/>
                </a:solidFill>
              </a:rPr>
              <a:t>{                                                              one</a:t>
            </a:r>
            <a:endParaRPr sz="2200">
              <a:solidFill>
                <a:srgbClr val="FF0000"/>
              </a:solidFill>
            </a:endParaRPr>
          </a:p>
          <a:p>
            <a:pPr indent="0" lvl="0" marL="0" rtl="0" algn="l">
              <a:spcBef>
                <a:spcPts val="0"/>
              </a:spcBef>
              <a:spcAft>
                <a:spcPts val="0"/>
              </a:spcAft>
              <a:buNone/>
            </a:pPr>
            <a:r>
              <a:rPr lang="en-GB" sz="2200">
                <a:solidFill>
                  <a:srgbClr val="FF0000"/>
                </a:solidFill>
              </a:rPr>
              <a:t>printf( “one\n”) ;                                 two </a:t>
            </a:r>
            <a:endParaRPr sz="2200">
              <a:solidFill>
                <a:srgbClr val="FF0000"/>
              </a:solidFill>
            </a:endParaRPr>
          </a:p>
          <a:p>
            <a:pPr indent="0" lvl="0" marL="0" rtl="0" algn="l">
              <a:spcBef>
                <a:spcPts val="0"/>
              </a:spcBef>
              <a:spcAft>
                <a:spcPts val="0"/>
              </a:spcAft>
              <a:buNone/>
            </a:pPr>
            <a:r>
              <a:rPr lang="en-GB" sz="2200">
                <a:solidFill>
                  <a:srgbClr val="FF0000"/>
                </a:solidFill>
              </a:rPr>
              <a:t>printf( “two\n”) ;                                 three </a:t>
            </a:r>
            <a:endParaRPr sz="2200">
              <a:solidFill>
                <a:srgbClr val="FF0000"/>
              </a:solidFill>
            </a:endParaRPr>
          </a:p>
          <a:p>
            <a:pPr indent="0" lvl="0" marL="0" rtl="0" algn="l">
              <a:spcBef>
                <a:spcPts val="0"/>
              </a:spcBef>
              <a:spcAft>
                <a:spcPts val="0"/>
              </a:spcAft>
              <a:buNone/>
            </a:pPr>
            <a:r>
              <a:rPr lang="en-GB" sz="2200">
                <a:solidFill>
                  <a:srgbClr val="FF0000"/>
                </a:solidFill>
              </a:rPr>
              <a:t>}                                                              one</a:t>
            </a:r>
            <a:endParaRPr sz="2200">
              <a:solidFill>
                <a:srgbClr val="FF0000"/>
              </a:solidFill>
            </a:endParaRPr>
          </a:p>
          <a:p>
            <a:pPr indent="0" lvl="0" marL="0" rtl="0" algn="l">
              <a:spcBef>
                <a:spcPts val="0"/>
              </a:spcBef>
              <a:spcAft>
                <a:spcPts val="0"/>
              </a:spcAft>
              <a:buNone/>
            </a:pPr>
            <a:r>
              <a:rPr lang="en-GB" sz="2200">
                <a:solidFill>
                  <a:srgbClr val="FF0000"/>
                </a:solidFill>
              </a:rPr>
              <a:t>}                                                              two</a:t>
            </a:r>
            <a:endParaRPr sz="2200" u="sng"/>
          </a:p>
          <a:p>
            <a:pPr indent="0" lvl="0" marL="0" rtl="0" algn="l">
              <a:spcBef>
                <a:spcPts val="0"/>
              </a:spcBef>
              <a:spcAft>
                <a:spcPts val="0"/>
              </a:spcAft>
              <a:buNone/>
            </a:pPr>
            <a:r>
              <a:rPr lang="en-GB" sz="2200">
                <a:solidFill>
                  <a:srgbClr val="FF0000"/>
                </a:solidFill>
              </a:rPr>
              <a:t>}</a:t>
            </a:r>
            <a:endParaRPr sz="2200">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ctrTitle"/>
          </p:nvPr>
        </p:nvSpPr>
        <p:spPr>
          <a:xfrm>
            <a:off x="2503375" y="1002000"/>
            <a:ext cx="5361300" cy="313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2400">
                <a:solidFill>
                  <a:srgbClr val="FF0000"/>
                </a:solidFill>
              </a:rPr>
              <a:t>6) Conditional operator (?:)</a:t>
            </a:r>
            <a:endParaRPr sz="2400">
              <a:solidFill>
                <a:srgbClr val="FF0000"/>
              </a:solidFill>
            </a:endParaRPr>
          </a:p>
          <a:p>
            <a:pPr indent="0" lvl="0" marL="0" rtl="0" algn="l">
              <a:spcBef>
                <a:spcPts val="0"/>
              </a:spcBef>
              <a:spcAft>
                <a:spcPts val="0"/>
              </a:spcAft>
              <a:buSzPts val="990"/>
              <a:buNone/>
            </a:pPr>
            <a:r>
              <a:rPr lang="en-GB" sz="2400">
                <a:solidFill>
                  <a:srgbClr val="FF0000"/>
                </a:solidFill>
              </a:rPr>
              <a:t>7) Sizeof operator</a:t>
            </a:r>
            <a:endParaRPr sz="2400">
              <a:solidFill>
                <a:srgbClr val="FF0000"/>
              </a:solidFill>
            </a:endParaRPr>
          </a:p>
          <a:p>
            <a:pPr indent="0" lvl="0" marL="0" rtl="0" algn="l">
              <a:spcBef>
                <a:spcPts val="0"/>
              </a:spcBef>
              <a:spcAft>
                <a:spcPts val="0"/>
              </a:spcAft>
              <a:buSzPts val="990"/>
              <a:buNone/>
            </a:pPr>
            <a:r>
              <a:rPr lang="en-GB" sz="2400">
                <a:solidFill>
                  <a:srgbClr val="FF0000"/>
                </a:solidFill>
              </a:rPr>
              <a:t>8) Comma operator</a:t>
            </a:r>
            <a:endParaRPr sz="2400">
              <a:solidFill>
                <a:srgbClr val="FF0000"/>
              </a:solidFill>
            </a:endParaRPr>
          </a:p>
          <a:p>
            <a:pPr indent="0" lvl="0" marL="0" rtl="0" algn="l">
              <a:spcBef>
                <a:spcPts val="0"/>
              </a:spcBef>
              <a:spcAft>
                <a:spcPts val="0"/>
              </a:spcAft>
              <a:buSzPts val="990"/>
              <a:buNone/>
            </a:pPr>
            <a:r>
              <a:rPr lang="en-GB" sz="2400">
                <a:solidFill>
                  <a:srgbClr val="FF0000"/>
                </a:solidFill>
                <a:latin typeface="Calibri"/>
                <a:ea typeface="Calibri"/>
                <a:cs typeface="Calibri"/>
                <a:sym typeface="Calibri"/>
              </a:rPr>
              <a:t>9) increment/decrement operators (++/--)</a:t>
            </a:r>
            <a:endParaRPr sz="2400">
              <a:solidFill>
                <a:srgbClr val="FF0000"/>
              </a:solidFill>
              <a:latin typeface="Calibri"/>
              <a:ea typeface="Calibri"/>
              <a:cs typeface="Calibri"/>
              <a:sym typeface="Calibri"/>
            </a:endParaRPr>
          </a:p>
          <a:p>
            <a:pPr indent="0" lvl="0" marL="0" rtl="0" algn="l">
              <a:spcBef>
                <a:spcPts val="0"/>
              </a:spcBef>
              <a:spcAft>
                <a:spcPts val="0"/>
              </a:spcAft>
              <a:buSzPts val="990"/>
              <a:buNone/>
            </a:pPr>
            <a:r>
              <a:rPr lang="en-GB" sz="2400">
                <a:solidFill>
                  <a:srgbClr val="FF0000"/>
                </a:solidFill>
                <a:latin typeface="Calibri"/>
                <a:ea typeface="Calibri"/>
                <a:cs typeface="Calibri"/>
                <a:sym typeface="Calibri"/>
              </a:rPr>
              <a:t>10) other operatos ( . -&gt; [] &amp; * ....).</a:t>
            </a:r>
            <a:endParaRPr sz="2400">
              <a:solidFill>
                <a:srgbClr val="FF0000"/>
              </a:solidFill>
            </a:endParaRPr>
          </a:p>
          <a:p>
            <a:pPr indent="0" lvl="0" marL="0" rtl="0" algn="l">
              <a:spcBef>
                <a:spcPts val="0"/>
              </a:spcBef>
              <a:spcAft>
                <a:spcPts val="0"/>
              </a:spcAft>
              <a:buSzPts val="990"/>
              <a:buNone/>
            </a:pPr>
            <a:r>
              <a:t/>
            </a:r>
            <a:endParaRPr sz="2400">
              <a:solidFill>
                <a:srgbClr val="FF0000"/>
              </a:solidFill>
            </a:endParaRPr>
          </a:p>
          <a:p>
            <a:pPr indent="0" lvl="0" marL="0" rtl="0" algn="l">
              <a:spcBef>
                <a:spcPts val="0"/>
              </a:spcBef>
              <a:spcAft>
                <a:spcPts val="0"/>
              </a:spcAft>
              <a:buSzPts val="990"/>
              <a:buNone/>
            </a:pPr>
            <a:r>
              <a:t/>
            </a:r>
            <a:endParaRPr sz="2400"/>
          </a:p>
        </p:txBody>
      </p:sp>
      <p:sp>
        <p:nvSpPr>
          <p:cNvPr id="159" name="Google Shape;159;p18"/>
          <p:cNvSpPr txBox="1"/>
          <p:nvPr>
            <p:ph idx="1" type="subTitle"/>
          </p:nvPr>
        </p:nvSpPr>
        <p:spPr>
          <a:xfrm>
            <a:off x="1774600" y="2312475"/>
            <a:ext cx="5361300" cy="15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400">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2"/>
          <p:cNvSpPr txBox="1"/>
          <p:nvPr>
            <p:ph type="ctrTitle"/>
          </p:nvPr>
        </p:nvSpPr>
        <p:spPr>
          <a:xfrm>
            <a:off x="2696975" y="0"/>
            <a:ext cx="4366500" cy="98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a:t>          </a:t>
            </a:r>
            <a:r>
              <a:rPr b="1" lang="en-GB" sz="3900" u="sng"/>
              <a:t>A</a:t>
            </a:r>
            <a:r>
              <a:rPr b="1" lang="en-GB" sz="3900" u="sng"/>
              <a:t>rrays</a:t>
            </a:r>
            <a:endParaRPr b="1" sz="3900" u="sng"/>
          </a:p>
        </p:txBody>
      </p:sp>
      <p:sp>
        <p:nvSpPr>
          <p:cNvPr id="499" name="Google Shape;499;p72"/>
          <p:cNvSpPr txBox="1"/>
          <p:nvPr>
            <p:ph idx="1" type="subTitle"/>
          </p:nvPr>
        </p:nvSpPr>
        <p:spPr>
          <a:xfrm>
            <a:off x="821925" y="1541650"/>
            <a:ext cx="7757100" cy="2837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3200">
                <a:solidFill>
                  <a:srgbClr val="FF0000"/>
                </a:solidFill>
              </a:rPr>
              <a:t>It is a collection of similar data items which </a:t>
            </a:r>
            <a:endParaRPr sz="3200">
              <a:solidFill>
                <a:srgbClr val="FF0000"/>
              </a:solidFill>
            </a:endParaRPr>
          </a:p>
          <a:p>
            <a:pPr indent="0" lvl="0" marL="457200" rtl="0" algn="l">
              <a:spcBef>
                <a:spcPts val="0"/>
              </a:spcBef>
              <a:spcAft>
                <a:spcPts val="0"/>
              </a:spcAft>
              <a:buNone/>
            </a:pPr>
            <a:r>
              <a:t/>
            </a:r>
            <a:endParaRPr sz="3200">
              <a:solidFill>
                <a:srgbClr val="FF0000"/>
              </a:solidFill>
            </a:endParaRPr>
          </a:p>
          <a:p>
            <a:pPr indent="0" lvl="0" marL="457200" rtl="0" algn="l">
              <a:spcBef>
                <a:spcPts val="0"/>
              </a:spcBef>
              <a:spcAft>
                <a:spcPts val="0"/>
              </a:spcAft>
              <a:buNone/>
            </a:pPr>
            <a:r>
              <a:rPr lang="en-GB" sz="3200">
                <a:solidFill>
                  <a:srgbClr val="FF0000"/>
                </a:solidFill>
              </a:rPr>
              <a:t>are Stored in a contiguous memory </a:t>
            </a:r>
            <a:endParaRPr sz="3200">
              <a:solidFill>
                <a:srgbClr val="FF0000"/>
              </a:solidFill>
            </a:endParaRPr>
          </a:p>
          <a:p>
            <a:pPr indent="0" lvl="0" marL="457200" rtl="0" algn="l">
              <a:spcBef>
                <a:spcPts val="0"/>
              </a:spcBef>
              <a:spcAft>
                <a:spcPts val="0"/>
              </a:spcAft>
              <a:buNone/>
            </a:pPr>
            <a:r>
              <a:t/>
            </a:r>
            <a:endParaRPr sz="3200">
              <a:solidFill>
                <a:srgbClr val="FF0000"/>
              </a:solidFill>
            </a:endParaRPr>
          </a:p>
          <a:p>
            <a:pPr indent="0" lvl="0" marL="457200" rtl="0" algn="l">
              <a:spcBef>
                <a:spcPts val="0"/>
              </a:spcBef>
              <a:spcAft>
                <a:spcPts val="0"/>
              </a:spcAft>
              <a:buNone/>
            </a:pPr>
            <a:r>
              <a:rPr lang="en-GB" sz="3200">
                <a:solidFill>
                  <a:srgbClr val="FF0000"/>
                </a:solidFill>
              </a:rPr>
              <a:t>locations.</a:t>
            </a:r>
            <a:endParaRPr sz="3200">
              <a:solidFill>
                <a:srgbClr val="FF0000"/>
              </a:solidFill>
            </a:endParaRPr>
          </a:p>
          <a:p>
            <a:pPr indent="0" lvl="0" marL="45720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3"/>
          <p:cNvSpPr txBox="1"/>
          <p:nvPr>
            <p:ph type="ctrTitle"/>
          </p:nvPr>
        </p:nvSpPr>
        <p:spPr>
          <a:xfrm>
            <a:off x="218350" y="1001700"/>
            <a:ext cx="5483700" cy="10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GB" sz="3320" u="sng"/>
              <a:t>Create an array for 5 integers.</a:t>
            </a:r>
            <a:endParaRPr b="1" sz="3320" u="sng"/>
          </a:p>
        </p:txBody>
      </p:sp>
      <p:sp>
        <p:nvSpPr>
          <p:cNvPr id="505" name="Google Shape;505;p73"/>
          <p:cNvSpPr txBox="1"/>
          <p:nvPr>
            <p:ph idx="1" type="subTitle"/>
          </p:nvPr>
        </p:nvSpPr>
        <p:spPr>
          <a:xfrm>
            <a:off x="1858700" y="526550"/>
            <a:ext cx="6835800" cy="431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06" name="Google Shape;506;p73"/>
          <p:cNvPicPr preferRelativeResize="0"/>
          <p:nvPr/>
        </p:nvPicPr>
        <p:blipFill>
          <a:blip r:embed="rId3">
            <a:alphaModFix/>
          </a:blip>
          <a:stretch>
            <a:fillRect/>
          </a:stretch>
        </p:blipFill>
        <p:spPr>
          <a:xfrm>
            <a:off x="3429000" y="423800"/>
            <a:ext cx="5111399" cy="43152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4"/>
          <p:cNvSpPr txBox="1"/>
          <p:nvPr>
            <p:ph type="ctrTitle"/>
          </p:nvPr>
        </p:nvSpPr>
        <p:spPr>
          <a:xfrm>
            <a:off x="231150" y="1091600"/>
            <a:ext cx="4970100" cy="2928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sz="2400">
                <a:solidFill>
                  <a:srgbClr val="FF0000"/>
                </a:solidFill>
              </a:rPr>
              <a:t>int a[5] = {10,20,30,40,50};</a:t>
            </a:r>
            <a:endParaRPr sz="2400">
              <a:solidFill>
                <a:srgbClr val="FF0000"/>
              </a:solidFill>
            </a:endParaRPr>
          </a:p>
          <a:p>
            <a:pPr indent="0" lvl="0" marL="0" rtl="0" algn="l">
              <a:spcBef>
                <a:spcPts val="0"/>
              </a:spcBef>
              <a:spcAft>
                <a:spcPts val="0"/>
              </a:spcAft>
              <a:buNone/>
            </a:pPr>
            <a:r>
              <a:rPr b="1" lang="en-GB" sz="2400" u="sng"/>
              <a:t>Formulae :</a:t>
            </a:r>
            <a:endParaRPr b="1" sz="2400" u="sng"/>
          </a:p>
          <a:p>
            <a:pPr indent="0" lvl="0" marL="0" rtl="0" algn="l">
              <a:spcBef>
                <a:spcPts val="0"/>
              </a:spcBef>
              <a:spcAft>
                <a:spcPts val="0"/>
              </a:spcAft>
              <a:buNone/>
            </a:pPr>
            <a:r>
              <a:rPr lang="en-GB" sz="2400">
                <a:solidFill>
                  <a:srgbClr val="FF0000"/>
                </a:solidFill>
              </a:rPr>
              <a:t>a[i] = *(a+i);</a:t>
            </a:r>
            <a:endParaRPr sz="2400">
              <a:solidFill>
                <a:srgbClr val="FF0000"/>
              </a:solidFill>
            </a:endParaRPr>
          </a:p>
          <a:p>
            <a:pPr indent="0" lvl="0" marL="0" rtl="0" algn="l">
              <a:spcBef>
                <a:spcPts val="0"/>
              </a:spcBef>
              <a:spcAft>
                <a:spcPts val="0"/>
              </a:spcAft>
              <a:buNone/>
            </a:pPr>
            <a:r>
              <a:rPr lang="en-GB" sz="2400">
                <a:solidFill>
                  <a:srgbClr val="FF0000"/>
                </a:solidFill>
              </a:rPr>
              <a:t>= *(i+a);</a:t>
            </a:r>
            <a:endParaRPr sz="2400">
              <a:solidFill>
                <a:srgbClr val="FF0000"/>
              </a:solidFill>
            </a:endParaRPr>
          </a:p>
          <a:p>
            <a:pPr indent="0" lvl="0" marL="0" rtl="0" algn="l">
              <a:spcBef>
                <a:spcPts val="0"/>
              </a:spcBef>
              <a:spcAft>
                <a:spcPts val="0"/>
              </a:spcAft>
              <a:buNone/>
            </a:pPr>
            <a:r>
              <a:rPr lang="en-GB" sz="2400">
                <a:solidFill>
                  <a:srgbClr val="FF0000"/>
                </a:solidFill>
              </a:rPr>
              <a:t>= i[a];</a:t>
            </a:r>
            <a:endParaRPr sz="2400">
              <a:solidFill>
                <a:srgbClr val="FF0000"/>
              </a:solidFill>
            </a:endParaRPr>
          </a:p>
          <a:p>
            <a:pPr indent="0" lvl="0" marL="0" rtl="0" algn="l">
              <a:spcBef>
                <a:spcPts val="0"/>
              </a:spcBef>
              <a:spcAft>
                <a:spcPts val="0"/>
              </a:spcAft>
              <a:buNone/>
            </a:pPr>
            <a:r>
              <a:t/>
            </a:r>
            <a:endParaRPr sz="2400">
              <a:solidFill>
                <a:srgbClr val="FF0000"/>
              </a:solidFill>
            </a:endParaRPr>
          </a:p>
          <a:p>
            <a:pPr indent="0" lvl="0" marL="0" rtl="0" algn="l">
              <a:spcBef>
                <a:spcPts val="0"/>
              </a:spcBef>
              <a:spcAft>
                <a:spcPts val="0"/>
              </a:spcAft>
              <a:buNone/>
            </a:pPr>
            <a:r>
              <a:rPr lang="en-GB" sz="2511">
                <a:solidFill>
                  <a:srgbClr val="FF0000"/>
                </a:solidFill>
              </a:rPr>
              <a:t>So, finally, a[i] = i[a];</a:t>
            </a:r>
            <a:endParaRPr sz="2511">
              <a:solidFill>
                <a:srgbClr val="FF0000"/>
              </a:solidFill>
            </a:endParaRPr>
          </a:p>
          <a:p>
            <a:pPr indent="0" lvl="0" marL="0" rtl="0" algn="l">
              <a:spcBef>
                <a:spcPts val="0"/>
              </a:spcBef>
              <a:spcAft>
                <a:spcPts val="0"/>
              </a:spcAft>
              <a:buNone/>
            </a:pPr>
            <a:r>
              <a:t/>
            </a:r>
            <a:endParaRPr sz="2200"/>
          </a:p>
        </p:txBody>
      </p:sp>
      <p:sp>
        <p:nvSpPr>
          <p:cNvPr id="512" name="Google Shape;512;p74"/>
          <p:cNvSpPr txBox="1"/>
          <p:nvPr>
            <p:ph idx="1" type="subTitle"/>
          </p:nvPr>
        </p:nvSpPr>
        <p:spPr>
          <a:xfrm>
            <a:off x="3438350" y="937500"/>
            <a:ext cx="5361300" cy="3904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     </a:t>
            </a:r>
            <a:r>
              <a:rPr lang="en-GB" sz="1900">
                <a:solidFill>
                  <a:srgbClr val="FF0000"/>
                </a:solidFill>
              </a:rPr>
              <a:t>  </a:t>
            </a:r>
            <a:r>
              <a:rPr lang="en-GB" sz="1900">
                <a:solidFill>
                  <a:srgbClr val="FF0000"/>
                </a:solidFill>
              </a:rPr>
              <a:t>&amp;a[i] = &amp;*(a+i);</a:t>
            </a:r>
            <a:endParaRPr sz="1900">
              <a:solidFill>
                <a:srgbClr val="FF0000"/>
              </a:solidFill>
            </a:endParaRPr>
          </a:p>
          <a:p>
            <a:pPr indent="0" lvl="0" marL="0" rtl="0" algn="l">
              <a:spcBef>
                <a:spcPts val="0"/>
              </a:spcBef>
              <a:spcAft>
                <a:spcPts val="0"/>
              </a:spcAft>
              <a:buNone/>
            </a:pPr>
            <a:r>
              <a:rPr lang="en-GB" sz="1900">
                <a:solidFill>
                  <a:srgbClr val="FF0000"/>
                </a:solidFill>
              </a:rPr>
              <a:t>                                        = a+i;</a:t>
            </a:r>
            <a:endParaRPr sz="1900">
              <a:solidFill>
                <a:srgbClr val="FF0000"/>
              </a:solidFill>
            </a:endParaRPr>
          </a:p>
          <a:p>
            <a:pPr indent="0" lvl="0" marL="0" rtl="0" algn="ctr">
              <a:spcBef>
                <a:spcPts val="0"/>
              </a:spcBef>
              <a:spcAft>
                <a:spcPts val="0"/>
              </a:spcAft>
              <a:buNone/>
            </a:pPr>
            <a:r>
              <a:rPr lang="en-GB" sz="1900">
                <a:solidFill>
                  <a:srgbClr val="FF0000"/>
                </a:solidFill>
              </a:rPr>
              <a:t>&amp;a[i] = a+i</a:t>
            </a:r>
            <a:r>
              <a:rPr lang="en-GB"/>
              <a:t>;</a:t>
            </a:r>
            <a:endParaRPr/>
          </a:p>
          <a:p>
            <a:pPr indent="0" lvl="0" marL="0" rtl="0" algn="ctr">
              <a:spcBef>
                <a:spcPts val="0"/>
              </a:spcBef>
              <a:spcAft>
                <a:spcPts val="0"/>
              </a:spcAft>
              <a:buNone/>
            </a:pPr>
            <a:r>
              <a:t/>
            </a:r>
            <a:endParaRPr/>
          </a:p>
          <a:p>
            <a:pPr indent="0" lvl="0" marL="0" rtl="0" algn="l">
              <a:spcBef>
                <a:spcPts val="0"/>
              </a:spcBef>
              <a:spcAft>
                <a:spcPts val="0"/>
              </a:spcAft>
              <a:buNone/>
            </a:pPr>
            <a:r>
              <a:rPr lang="en-GB" sz="2300">
                <a:solidFill>
                  <a:srgbClr val="FF0000"/>
                </a:solidFill>
              </a:rPr>
              <a:t>An array name, itself </a:t>
            </a:r>
            <a:endParaRPr sz="2300">
              <a:solidFill>
                <a:srgbClr val="FF0000"/>
              </a:solidFill>
            </a:endParaRPr>
          </a:p>
          <a:p>
            <a:pPr indent="0" lvl="0" marL="0" rtl="0" algn="l">
              <a:spcBef>
                <a:spcPts val="0"/>
              </a:spcBef>
              <a:spcAft>
                <a:spcPts val="0"/>
              </a:spcAft>
              <a:buNone/>
            </a:pPr>
            <a:r>
              <a:rPr lang="en-GB" sz="2300">
                <a:solidFill>
                  <a:srgbClr val="FF0000"/>
                </a:solidFill>
              </a:rPr>
              <a:t>representing as base address.</a:t>
            </a:r>
            <a:endParaRPr sz="2300">
              <a:solidFill>
                <a:srgbClr val="FF0000"/>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5"/>
          <p:cNvSpPr txBox="1"/>
          <p:nvPr>
            <p:ph type="ctrTitle"/>
          </p:nvPr>
        </p:nvSpPr>
        <p:spPr>
          <a:xfrm>
            <a:off x="2452950" y="321075"/>
            <a:ext cx="6344400" cy="44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solidFill>
                  <a:srgbClr val="FF0000"/>
                </a:solidFill>
              </a:rPr>
              <a:t>#include&lt;stdio.h&gt;</a:t>
            </a:r>
            <a:endParaRPr sz="2100">
              <a:solidFill>
                <a:srgbClr val="FF0000"/>
              </a:solidFill>
            </a:endParaRPr>
          </a:p>
          <a:p>
            <a:pPr indent="0" lvl="0" marL="0" rtl="0" algn="l">
              <a:spcBef>
                <a:spcPts val="0"/>
              </a:spcBef>
              <a:spcAft>
                <a:spcPts val="0"/>
              </a:spcAft>
              <a:buNone/>
            </a:pPr>
            <a:r>
              <a:rPr lang="en-GB" sz="2100">
                <a:solidFill>
                  <a:srgbClr val="FF0000"/>
                </a:solidFill>
              </a:rPr>
              <a:t>int main()</a:t>
            </a:r>
            <a:endParaRPr sz="2100">
              <a:solidFill>
                <a:srgbClr val="FF0000"/>
              </a:solidFill>
            </a:endParaRPr>
          </a:p>
          <a:p>
            <a:pPr indent="0" lvl="0" marL="0" rtl="0" algn="l">
              <a:spcBef>
                <a:spcPts val="0"/>
              </a:spcBef>
              <a:spcAft>
                <a:spcPts val="0"/>
              </a:spcAft>
              <a:buNone/>
            </a:pPr>
            <a:r>
              <a:rPr lang="en-GB" sz="2100">
                <a:solidFill>
                  <a:srgbClr val="FF0000"/>
                </a:solidFill>
              </a:rPr>
              <a:t>{</a:t>
            </a:r>
            <a:endParaRPr sz="2100">
              <a:solidFill>
                <a:srgbClr val="FF0000"/>
              </a:solidFill>
            </a:endParaRPr>
          </a:p>
          <a:p>
            <a:pPr indent="0" lvl="0" marL="0" rtl="0" algn="l">
              <a:spcBef>
                <a:spcPts val="0"/>
              </a:spcBef>
              <a:spcAft>
                <a:spcPts val="0"/>
              </a:spcAft>
              <a:buNone/>
            </a:pPr>
            <a:r>
              <a:rPr lang="en-GB" sz="2100">
                <a:solidFill>
                  <a:srgbClr val="FF0000"/>
                </a:solidFill>
              </a:rPr>
              <a:t>int a[5] = {10,20,30,40,50};</a:t>
            </a:r>
            <a:endParaRPr sz="2100">
              <a:solidFill>
                <a:srgbClr val="FF0000"/>
              </a:solidFill>
            </a:endParaRPr>
          </a:p>
          <a:p>
            <a:pPr indent="0" lvl="0" marL="0" rtl="0" algn="l">
              <a:spcBef>
                <a:spcPts val="0"/>
              </a:spcBef>
              <a:spcAft>
                <a:spcPts val="0"/>
              </a:spcAft>
              <a:buNone/>
            </a:pPr>
            <a:r>
              <a:rPr lang="en-GB" sz="2100">
                <a:solidFill>
                  <a:srgbClr val="FF0000"/>
                </a:solidFill>
              </a:rPr>
              <a:t>printf("%d %d </a:t>
            </a:r>
            <a:r>
              <a:rPr lang="en-GB" sz="2100">
                <a:solidFill>
                  <a:srgbClr val="FF0000"/>
                </a:solidFill>
              </a:rPr>
              <a:t>%d%d%d\n",a[0],a[1],a[2],a[3],a[4]);</a:t>
            </a:r>
            <a:endParaRPr sz="2000">
              <a:solidFill>
                <a:srgbClr val="FF0000"/>
              </a:solidFill>
            </a:endParaRPr>
          </a:p>
          <a:p>
            <a:pPr indent="0" lvl="0" marL="0" rtl="0" algn="l">
              <a:spcBef>
                <a:spcPts val="0"/>
              </a:spcBef>
              <a:spcAft>
                <a:spcPts val="0"/>
              </a:spcAft>
              <a:buNone/>
            </a:pPr>
            <a:r>
              <a:rPr lang="en-GB" sz="2100">
                <a:solidFill>
                  <a:srgbClr val="FF0000"/>
                </a:solidFill>
              </a:rPr>
              <a:t>printf("%d %d %d %d %d\n",0[a],1[a],2[a],3[a],4[a]);</a:t>
            </a:r>
            <a:endParaRPr sz="2100">
              <a:solidFill>
                <a:srgbClr val="FF0000"/>
              </a:solidFill>
            </a:endParaRPr>
          </a:p>
          <a:p>
            <a:pPr indent="0" lvl="0" marL="0" rtl="0" algn="l">
              <a:spcBef>
                <a:spcPts val="0"/>
              </a:spcBef>
              <a:spcAft>
                <a:spcPts val="0"/>
              </a:spcAft>
              <a:buNone/>
            </a:pPr>
            <a:r>
              <a:rPr lang="en-GB" sz="2100">
                <a:solidFill>
                  <a:srgbClr val="FF0000"/>
                </a:solidFill>
              </a:rPr>
              <a:t>printf("%p %p %p %p%p\n",&amp;a[0],&amp;a[1],&amp;a[2],&amp;a[3],&amp;a[4]);</a:t>
            </a:r>
            <a:endParaRPr sz="2100">
              <a:solidFill>
                <a:srgbClr val="FF0000"/>
              </a:solidFill>
            </a:endParaRPr>
          </a:p>
          <a:p>
            <a:pPr indent="0" lvl="0" marL="0" rtl="0" algn="l">
              <a:spcBef>
                <a:spcPts val="0"/>
              </a:spcBef>
              <a:spcAft>
                <a:spcPts val="0"/>
              </a:spcAft>
              <a:buNone/>
            </a:pPr>
            <a:r>
              <a:rPr lang="en-GB" sz="2100">
                <a:solidFill>
                  <a:srgbClr val="FF0000"/>
                </a:solidFill>
              </a:rPr>
              <a:t>printf("%p %p %p %p %p\n",a+0,a+1,a+2,a+3,a+4);</a:t>
            </a:r>
            <a:endParaRPr sz="2100">
              <a:solidFill>
                <a:srgbClr val="FF0000"/>
              </a:solidFill>
            </a:endParaRPr>
          </a:p>
          <a:p>
            <a:pPr indent="0" lvl="0" marL="0" rtl="0" algn="l">
              <a:spcBef>
                <a:spcPts val="0"/>
              </a:spcBef>
              <a:spcAft>
                <a:spcPts val="0"/>
              </a:spcAft>
              <a:buNone/>
            </a:pPr>
            <a:r>
              <a:rPr lang="en-GB" sz="2100">
                <a:solidFill>
                  <a:srgbClr val="FF0000"/>
                </a:solidFill>
              </a:rPr>
              <a:t>}</a:t>
            </a:r>
            <a:endParaRPr sz="2100">
              <a:solidFill>
                <a:srgbClr val="FF0000"/>
              </a:solidFill>
            </a:endParaRPr>
          </a:p>
          <a:p>
            <a:pPr indent="0" lvl="0" marL="0" rtl="0" algn="l">
              <a:spcBef>
                <a:spcPts val="0"/>
              </a:spcBef>
              <a:spcAft>
                <a:spcPts val="0"/>
              </a:spcAft>
              <a:buNone/>
            </a:pPr>
            <a:r>
              <a:t/>
            </a:r>
            <a:endParaRPr sz="1300"/>
          </a:p>
        </p:txBody>
      </p:sp>
      <p:sp>
        <p:nvSpPr>
          <p:cNvPr id="518" name="Google Shape;518;p75"/>
          <p:cNvSpPr txBox="1"/>
          <p:nvPr>
            <p:ph idx="1" type="subTitle"/>
          </p:nvPr>
        </p:nvSpPr>
        <p:spPr>
          <a:xfrm>
            <a:off x="137800" y="1348475"/>
            <a:ext cx="1827000" cy="70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400" u="sng"/>
              <a:t>Examples 1:</a:t>
            </a:r>
            <a:endParaRPr b="1" sz="2400" u="sng"/>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6"/>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524" name="Google Shape;524;p76"/>
          <p:cNvSpPr txBox="1"/>
          <p:nvPr>
            <p:ph idx="1" type="subTitle"/>
          </p:nvPr>
        </p:nvSpPr>
        <p:spPr>
          <a:xfrm>
            <a:off x="2282500" y="305198"/>
            <a:ext cx="53613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300" u="sng"/>
              <a:t>Create an array of 5 integer</a:t>
            </a:r>
            <a:endParaRPr b="1" sz="3300" u="sng"/>
          </a:p>
        </p:txBody>
      </p:sp>
      <p:pic>
        <p:nvPicPr>
          <p:cNvPr id="525" name="Google Shape;525;p76"/>
          <p:cNvPicPr preferRelativeResize="0"/>
          <p:nvPr/>
        </p:nvPicPr>
        <p:blipFill>
          <a:blip r:embed="rId3">
            <a:alphaModFix/>
          </a:blip>
          <a:stretch>
            <a:fillRect/>
          </a:stretch>
        </p:blipFill>
        <p:spPr>
          <a:xfrm>
            <a:off x="680675" y="1119000"/>
            <a:ext cx="8270700" cy="37226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7"/>
          <p:cNvSpPr txBox="1"/>
          <p:nvPr>
            <p:ph type="ctrTitle"/>
          </p:nvPr>
        </p:nvSpPr>
        <p:spPr>
          <a:xfrm>
            <a:off x="577925" y="1117325"/>
            <a:ext cx="7731300" cy="36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sz="2800"/>
          </a:p>
        </p:txBody>
      </p:sp>
      <p:sp>
        <p:nvSpPr>
          <p:cNvPr id="531" name="Google Shape;531;p77"/>
          <p:cNvSpPr txBox="1"/>
          <p:nvPr>
            <p:ph idx="1" type="subTitle"/>
          </p:nvPr>
        </p:nvSpPr>
        <p:spPr>
          <a:xfrm>
            <a:off x="2077025" y="279523"/>
            <a:ext cx="5361300" cy="6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300"/>
              <a:t>Create an array for 5 integers.</a:t>
            </a:r>
            <a:endParaRPr sz="3300"/>
          </a:p>
        </p:txBody>
      </p:sp>
      <p:pic>
        <p:nvPicPr>
          <p:cNvPr id="532" name="Google Shape;532;p77"/>
          <p:cNvPicPr preferRelativeResize="0"/>
          <p:nvPr/>
        </p:nvPicPr>
        <p:blipFill>
          <a:blip r:embed="rId3">
            <a:alphaModFix/>
          </a:blip>
          <a:stretch>
            <a:fillRect/>
          </a:stretch>
        </p:blipFill>
        <p:spPr>
          <a:xfrm>
            <a:off x="436650" y="1117325"/>
            <a:ext cx="7975325" cy="3224325"/>
          </a:xfrm>
          <a:prstGeom prst="rect">
            <a:avLst/>
          </a:prstGeom>
          <a:noFill/>
          <a:ln>
            <a:noFill/>
          </a:ln>
        </p:spPr>
      </p:pic>
      <p:pic>
        <p:nvPicPr>
          <p:cNvPr id="533" name="Google Shape;533;p77"/>
          <p:cNvPicPr preferRelativeResize="0"/>
          <p:nvPr/>
        </p:nvPicPr>
        <p:blipFill>
          <a:blip r:embed="rId4">
            <a:alphaModFix/>
          </a:blip>
          <a:stretch>
            <a:fillRect/>
          </a:stretch>
        </p:blipFill>
        <p:spPr>
          <a:xfrm>
            <a:off x="295375" y="1451125"/>
            <a:ext cx="2491500" cy="30952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8"/>
          <p:cNvSpPr txBox="1"/>
          <p:nvPr>
            <p:ph type="ctrTitle"/>
          </p:nvPr>
        </p:nvSpPr>
        <p:spPr>
          <a:xfrm>
            <a:off x="513600" y="346775"/>
            <a:ext cx="8630400" cy="1426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n-GB" sz="2920" u="sng"/>
              <a:t>write a program to scan 5 integers into an array and display it</a:t>
            </a:r>
            <a:r>
              <a:rPr b="1" lang="en-GB" sz="3320" u="sng"/>
              <a:t>.</a:t>
            </a:r>
            <a:endParaRPr b="1" sz="3320" u="sng"/>
          </a:p>
        </p:txBody>
      </p:sp>
      <p:sp>
        <p:nvSpPr>
          <p:cNvPr id="539" name="Google Shape;539;p78"/>
          <p:cNvSpPr txBox="1"/>
          <p:nvPr>
            <p:ph idx="1" type="subTitle"/>
          </p:nvPr>
        </p:nvSpPr>
        <p:spPr>
          <a:xfrm>
            <a:off x="2925650" y="1553950"/>
            <a:ext cx="6411000" cy="3095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GB" sz="1900">
                <a:solidFill>
                  <a:srgbClr val="FF0000"/>
                </a:solidFill>
              </a:rPr>
              <a:t>#include&lt;stdio.h&gt;</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int main()</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int a[5],i;</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printf("Enter the array elements\n");</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for(i=0;i&lt;5;i++)</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scanf("%d",&amp;a[i]); //(or) scanf("%d",a+i);</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for(i=0;i&lt;5;i++)</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printf("%d ",i[a]);</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printf("\n");</a:t>
            </a:r>
            <a:endParaRPr sz="1900">
              <a:solidFill>
                <a:srgbClr val="FF0000"/>
              </a:solidFill>
            </a:endParaRPr>
          </a:p>
          <a:p>
            <a:pPr indent="0" lvl="0" marL="0" rtl="0" algn="l">
              <a:lnSpc>
                <a:spcPct val="90000"/>
              </a:lnSpc>
              <a:spcBef>
                <a:spcPts val="0"/>
              </a:spcBef>
              <a:spcAft>
                <a:spcPts val="0"/>
              </a:spcAft>
              <a:buNone/>
            </a:pPr>
            <a:r>
              <a:rPr lang="en-GB" sz="1900">
                <a:solidFill>
                  <a:srgbClr val="FF0000"/>
                </a:solidFill>
              </a:rPr>
              <a:t>}</a:t>
            </a:r>
            <a:endParaRPr sz="1900">
              <a:solidFill>
                <a:srgbClr val="FF0000"/>
              </a:solidFill>
            </a:endParaRPr>
          </a:p>
          <a:p>
            <a:pPr indent="0" lvl="0" marL="0" rtl="0" algn="l">
              <a:lnSpc>
                <a:spcPct val="90000"/>
              </a:lnSpc>
              <a:spcBef>
                <a:spcPts val="0"/>
              </a:spcBef>
              <a:spcAft>
                <a:spcPts val="0"/>
              </a:spcAft>
              <a:buNone/>
            </a:pPr>
            <a:r>
              <a:t/>
            </a:r>
            <a:endParaRPr sz="1900">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9"/>
          <p:cNvSpPr txBox="1"/>
          <p:nvPr>
            <p:ph type="ctrTitle"/>
          </p:nvPr>
        </p:nvSpPr>
        <p:spPr>
          <a:xfrm>
            <a:off x="462325" y="166950"/>
            <a:ext cx="8257800" cy="13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2820" u="sng"/>
              <a:t>WAP to check that array elements are palindrome</a:t>
            </a:r>
            <a:endParaRPr sz="2820" u="sng"/>
          </a:p>
          <a:p>
            <a:pPr indent="0" lvl="0" marL="0" rtl="0" algn="ctr">
              <a:spcBef>
                <a:spcPts val="0"/>
              </a:spcBef>
              <a:spcAft>
                <a:spcPts val="0"/>
              </a:spcAft>
              <a:buSzPts val="990"/>
              <a:buNone/>
            </a:pPr>
            <a:r>
              <a:rPr lang="en-GB" sz="2820" u="sng"/>
              <a:t>format or not.</a:t>
            </a:r>
            <a:endParaRPr sz="2820" u="sng"/>
          </a:p>
          <a:p>
            <a:pPr indent="0" lvl="0" marL="0" rtl="0" algn="ctr">
              <a:spcBef>
                <a:spcPts val="0"/>
              </a:spcBef>
              <a:spcAft>
                <a:spcPts val="0"/>
              </a:spcAft>
              <a:buSzPts val="990"/>
              <a:buNone/>
            </a:pPr>
            <a:r>
              <a:t/>
            </a:r>
            <a:endParaRPr sz="3420"/>
          </a:p>
        </p:txBody>
      </p:sp>
      <p:sp>
        <p:nvSpPr>
          <p:cNvPr id="545" name="Google Shape;545;p79"/>
          <p:cNvSpPr txBox="1"/>
          <p:nvPr>
            <p:ph idx="1" type="subTitle"/>
          </p:nvPr>
        </p:nvSpPr>
        <p:spPr>
          <a:xfrm>
            <a:off x="1858700" y="1027425"/>
            <a:ext cx="6681600" cy="3775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GB" sz="1800">
                <a:solidFill>
                  <a:srgbClr val="FF0000"/>
                </a:solidFill>
              </a:rPr>
              <a:t>                          #include&lt;stdio.h&gt;</a:t>
            </a:r>
            <a:endParaRPr sz="1800">
              <a:solidFill>
                <a:srgbClr val="FF0000"/>
              </a:solidFill>
            </a:endParaRPr>
          </a:p>
          <a:p>
            <a:pPr indent="0" lvl="0" marL="0" rtl="0" algn="ctr">
              <a:lnSpc>
                <a:spcPct val="80000"/>
              </a:lnSpc>
              <a:spcBef>
                <a:spcPts val="0"/>
              </a:spcBef>
              <a:spcAft>
                <a:spcPts val="0"/>
              </a:spcAft>
              <a:buNone/>
            </a:pPr>
            <a:r>
              <a:t/>
            </a:r>
            <a:endParaRPr sz="1800">
              <a:solidFill>
                <a:srgbClr val="FF0000"/>
              </a:solidFill>
            </a:endParaRPr>
          </a:p>
          <a:p>
            <a:pPr indent="0" lvl="0" marL="0" rtl="0" algn="l">
              <a:lnSpc>
                <a:spcPct val="80000"/>
              </a:lnSpc>
              <a:spcBef>
                <a:spcPts val="0"/>
              </a:spcBef>
              <a:spcAft>
                <a:spcPts val="0"/>
              </a:spcAft>
              <a:buNone/>
            </a:pPr>
            <a:r>
              <a:rPr lang="en-GB" sz="1800">
                <a:solidFill>
                  <a:srgbClr val="FF0000"/>
                </a:solidFill>
              </a:rPr>
              <a:t>                          </a:t>
            </a:r>
            <a:r>
              <a:rPr lang="en-GB" sz="1800">
                <a:solidFill>
                  <a:srgbClr val="FF0000"/>
                </a:solidFill>
              </a:rPr>
              <a:t>int main()</a:t>
            </a:r>
            <a:endParaRPr sz="1800">
              <a:solidFill>
                <a:srgbClr val="FF0000"/>
              </a:solidFill>
            </a:endParaRPr>
          </a:p>
          <a:p>
            <a:pPr indent="0" lvl="0" marL="0" rtl="0" algn="ctr">
              <a:lnSpc>
                <a:spcPct val="80000"/>
              </a:lnSpc>
              <a:spcBef>
                <a:spcPts val="0"/>
              </a:spcBef>
              <a:spcAft>
                <a:spcPts val="0"/>
              </a:spcAft>
              <a:buNone/>
            </a:pPr>
            <a:r>
              <a:t/>
            </a:r>
            <a:endParaRPr sz="1800">
              <a:solidFill>
                <a:srgbClr val="FF0000"/>
              </a:solidFill>
            </a:endParaRPr>
          </a:p>
          <a:p>
            <a:pPr indent="0" lvl="0" marL="0" rtl="0" algn="l">
              <a:lnSpc>
                <a:spcPct val="80000"/>
              </a:lnSpc>
              <a:spcBef>
                <a:spcPts val="0"/>
              </a:spcBef>
              <a:spcAft>
                <a:spcPts val="0"/>
              </a:spcAft>
              <a:buNone/>
            </a:pPr>
            <a:r>
              <a:rPr lang="en-GB" sz="1800">
                <a:solidFill>
                  <a:srgbClr val="FF0000"/>
                </a:solidFill>
              </a:rPr>
              <a:t>                          </a:t>
            </a:r>
            <a:r>
              <a:rPr lang="en-GB" sz="1800">
                <a:solidFill>
                  <a:srgbClr val="FF0000"/>
                </a:solidFill>
              </a:rPr>
              <a:t>{</a:t>
            </a:r>
            <a:endParaRPr sz="1800">
              <a:solidFill>
                <a:srgbClr val="FF0000"/>
              </a:solidFill>
            </a:endParaRPr>
          </a:p>
          <a:p>
            <a:pPr indent="0" lvl="0" marL="0" rtl="0" algn="ctr">
              <a:lnSpc>
                <a:spcPct val="80000"/>
              </a:lnSpc>
              <a:spcBef>
                <a:spcPts val="0"/>
              </a:spcBef>
              <a:spcAft>
                <a:spcPts val="0"/>
              </a:spcAft>
              <a:buNone/>
            </a:pPr>
            <a:r>
              <a:t/>
            </a:r>
            <a:endParaRPr sz="1800">
              <a:solidFill>
                <a:srgbClr val="FF0000"/>
              </a:solidFill>
            </a:endParaRPr>
          </a:p>
          <a:p>
            <a:pPr indent="0" lvl="0" marL="0" rtl="0" algn="ctr">
              <a:lnSpc>
                <a:spcPct val="80000"/>
              </a:lnSpc>
              <a:spcBef>
                <a:spcPts val="0"/>
              </a:spcBef>
              <a:spcAft>
                <a:spcPts val="0"/>
              </a:spcAft>
              <a:buNone/>
            </a:pPr>
            <a:r>
              <a:rPr lang="en-GB" sz="1800">
                <a:solidFill>
                  <a:srgbClr val="FF0000"/>
                </a:solidFill>
              </a:rPr>
              <a:t>int a[] = {10,20,30,40,50,55,40,30,20,10};</a:t>
            </a:r>
            <a:endParaRPr sz="1800">
              <a:solidFill>
                <a:srgbClr val="FF0000"/>
              </a:solidFill>
            </a:endParaRPr>
          </a:p>
          <a:p>
            <a:pPr indent="0" lvl="0" marL="0" rtl="0" algn="ctr">
              <a:lnSpc>
                <a:spcPct val="80000"/>
              </a:lnSpc>
              <a:spcBef>
                <a:spcPts val="0"/>
              </a:spcBef>
              <a:spcAft>
                <a:spcPts val="0"/>
              </a:spcAft>
              <a:buNone/>
            </a:pPr>
            <a:r>
              <a:t/>
            </a:r>
            <a:endParaRPr sz="1800">
              <a:solidFill>
                <a:srgbClr val="FF0000"/>
              </a:solidFill>
            </a:endParaRPr>
          </a:p>
          <a:p>
            <a:pPr indent="0" lvl="0" marL="0" rtl="0" algn="l">
              <a:lnSpc>
                <a:spcPct val="80000"/>
              </a:lnSpc>
              <a:spcBef>
                <a:spcPts val="0"/>
              </a:spcBef>
              <a:spcAft>
                <a:spcPts val="0"/>
              </a:spcAft>
              <a:buNone/>
            </a:pPr>
            <a:r>
              <a:rPr lang="en-GB" sz="1800">
                <a:solidFill>
                  <a:srgbClr val="FF0000"/>
                </a:solidFill>
              </a:rPr>
              <a:t>                          </a:t>
            </a:r>
            <a:r>
              <a:rPr lang="en-GB" sz="1800">
                <a:solidFill>
                  <a:srgbClr val="FF0000"/>
                </a:solidFill>
              </a:rPr>
              <a:t>int i,j,n;</a:t>
            </a:r>
            <a:endParaRPr sz="1800">
              <a:solidFill>
                <a:srgbClr val="FF0000"/>
              </a:solidFill>
            </a:endParaRPr>
          </a:p>
          <a:p>
            <a:pPr indent="0" lvl="0" marL="0" rtl="0" algn="ctr">
              <a:lnSpc>
                <a:spcPct val="80000"/>
              </a:lnSpc>
              <a:spcBef>
                <a:spcPts val="0"/>
              </a:spcBef>
              <a:spcAft>
                <a:spcPts val="0"/>
              </a:spcAft>
              <a:buNone/>
            </a:pPr>
            <a:r>
              <a:t/>
            </a:r>
            <a:endParaRPr sz="1800">
              <a:solidFill>
                <a:srgbClr val="FF0000"/>
              </a:solidFill>
            </a:endParaRPr>
          </a:p>
          <a:p>
            <a:pPr indent="0" lvl="0" marL="0" rtl="0" algn="l">
              <a:lnSpc>
                <a:spcPct val="80000"/>
              </a:lnSpc>
              <a:spcBef>
                <a:spcPts val="0"/>
              </a:spcBef>
              <a:spcAft>
                <a:spcPts val="0"/>
              </a:spcAft>
              <a:buNone/>
            </a:pPr>
            <a:r>
              <a:rPr lang="en-GB" sz="1800">
                <a:solidFill>
                  <a:srgbClr val="FF0000"/>
                </a:solidFill>
              </a:rPr>
              <a:t>                          </a:t>
            </a:r>
            <a:r>
              <a:rPr lang="en-GB" sz="1800">
                <a:solidFill>
                  <a:srgbClr val="FF0000"/>
                </a:solidFill>
              </a:rPr>
              <a:t>n = sizeof a/sizeof a[0];</a:t>
            </a:r>
            <a:endParaRPr sz="1800">
              <a:solidFill>
                <a:srgbClr val="FF0000"/>
              </a:solidFill>
            </a:endParaRPr>
          </a:p>
          <a:p>
            <a:pPr indent="0" lvl="0" marL="0" rtl="0" algn="ctr">
              <a:lnSpc>
                <a:spcPct val="80000"/>
              </a:lnSpc>
              <a:spcBef>
                <a:spcPts val="0"/>
              </a:spcBef>
              <a:spcAft>
                <a:spcPts val="0"/>
              </a:spcAft>
              <a:buNone/>
            </a:pPr>
            <a:r>
              <a:t/>
            </a:r>
            <a:endParaRPr sz="1800">
              <a:solidFill>
                <a:srgbClr val="FF0000"/>
              </a:solidFill>
            </a:endParaRPr>
          </a:p>
          <a:p>
            <a:pPr indent="0" lvl="0" marL="0" rtl="0" algn="l">
              <a:lnSpc>
                <a:spcPct val="80000"/>
              </a:lnSpc>
              <a:spcBef>
                <a:spcPts val="0"/>
              </a:spcBef>
              <a:spcAft>
                <a:spcPts val="0"/>
              </a:spcAft>
              <a:buNone/>
            </a:pPr>
            <a:r>
              <a:rPr lang="en-GB" sz="1800">
                <a:solidFill>
                  <a:srgbClr val="FF0000"/>
                </a:solidFill>
              </a:rPr>
              <a:t>                          </a:t>
            </a:r>
            <a:r>
              <a:rPr lang="en-GB" sz="1800">
                <a:solidFill>
                  <a:srgbClr val="FF0000"/>
                </a:solidFill>
              </a:rPr>
              <a:t>for(i=0;i&lt;n;i++)</a:t>
            </a:r>
            <a:endParaRPr sz="1800">
              <a:solidFill>
                <a:srgbClr val="FF0000"/>
              </a:solidFill>
            </a:endParaRPr>
          </a:p>
          <a:p>
            <a:pPr indent="0" lvl="0" marL="0" rtl="0" algn="ctr">
              <a:lnSpc>
                <a:spcPct val="80000"/>
              </a:lnSpc>
              <a:spcBef>
                <a:spcPts val="0"/>
              </a:spcBef>
              <a:spcAft>
                <a:spcPts val="0"/>
              </a:spcAft>
              <a:buNone/>
            </a:pPr>
            <a:r>
              <a:t/>
            </a:r>
            <a:endParaRPr sz="1800">
              <a:solidFill>
                <a:srgbClr val="FF0000"/>
              </a:solidFill>
            </a:endParaRPr>
          </a:p>
          <a:p>
            <a:pPr indent="0" lvl="0" marL="0" rtl="0" algn="l">
              <a:lnSpc>
                <a:spcPct val="80000"/>
              </a:lnSpc>
              <a:spcBef>
                <a:spcPts val="0"/>
              </a:spcBef>
              <a:spcAft>
                <a:spcPts val="0"/>
              </a:spcAft>
              <a:buNone/>
            </a:pPr>
            <a:r>
              <a:rPr lang="en-GB" sz="1800">
                <a:solidFill>
                  <a:srgbClr val="FF0000"/>
                </a:solidFill>
              </a:rPr>
              <a:t>                          </a:t>
            </a:r>
            <a:r>
              <a:rPr lang="en-GB" sz="1800">
                <a:solidFill>
                  <a:srgbClr val="FF0000"/>
                </a:solidFill>
              </a:rPr>
              <a:t>printf("%d ",a[i]);</a:t>
            </a:r>
            <a:endParaRPr sz="1800">
              <a:solidFill>
                <a:srgbClr val="FF0000"/>
              </a:solidFill>
            </a:endParaRPr>
          </a:p>
          <a:p>
            <a:pPr indent="0" lvl="0" marL="0" rtl="0" algn="ctr">
              <a:lnSpc>
                <a:spcPct val="80000"/>
              </a:lnSpc>
              <a:spcBef>
                <a:spcPts val="0"/>
              </a:spcBef>
              <a:spcAft>
                <a:spcPts val="0"/>
              </a:spcAft>
              <a:buNone/>
            </a:pPr>
            <a:r>
              <a:t/>
            </a:r>
            <a:endParaRPr sz="1800">
              <a:solidFill>
                <a:srgbClr val="FF0000"/>
              </a:solidFill>
            </a:endParaRPr>
          </a:p>
          <a:p>
            <a:pPr indent="0" lvl="0" marL="0" rtl="0" algn="l">
              <a:lnSpc>
                <a:spcPct val="80000"/>
              </a:lnSpc>
              <a:spcBef>
                <a:spcPts val="0"/>
              </a:spcBef>
              <a:spcAft>
                <a:spcPts val="0"/>
              </a:spcAft>
              <a:buNone/>
            </a:pPr>
            <a:r>
              <a:rPr lang="en-GB" sz="1800">
                <a:solidFill>
                  <a:srgbClr val="FF0000"/>
                </a:solidFill>
              </a:rPr>
              <a:t>                          </a:t>
            </a:r>
            <a:r>
              <a:rPr lang="en-GB" sz="1800">
                <a:solidFill>
                  <a:srgbClr val="FF0000"/>
                </a:solidFill>
              </a:rPr>
              <a:t>printf("\n");</a:t>
            </a:r>
            <a:endParaRPr sz="1800">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0"/>
          <p:cNvSpPr txBox="1"/>
          <p:nvPr>
            <p:ph type="ctrTitle"/>
          </p:nvPr>
        </p:nvSpPr>
        <p:spPr>
          <a:xfrm>
            <a:off x="1858700" y="833875"/>
            <a:ext cx="5361300" cy="10026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GB" sz="1900">
                <a:solidFill>
                  <a:srgbClr val="FF0000"/>
                </a:solidFill>
                <a:latin typeface="Calibri"/>
                <a:ea typeface="Calibri"/>
                <a:cs typeface="Calibri"/>
                <a:sym typeface="Calibri"/>
              </a:rPr>
              <a:t>                            for(i=0,j=n-1;i&lt;j;i++,j--)</a:t>
            </a:r>
            <a:endParaRPr sz="1900">
              <a:solidFill>
                <a:srgbClr val="FF0000"/>
              </a:solidFill>
              <a:latin typeface="Calibri"/>
              <a:ea typeface="Calibri"/>
              <a:cs typeface="Calibri"/>
              <a:sym typeface="Calibri"/>
            </a:endParaRPr>
          </a:p>
          <a:p>
            <a:pPr indent="0" lvl="0" marL="0" rtl="0" algn="ctr">
              <a:lnSpc>
                <a:spcPct val="80000"/>
              </a:lnSpc>
              <a:spcBef>
                <a:spcPts val="0"/>
              </a:spcBef>
              <a:spcAft>
                <a:spcPts val="0"/>
              </a:spcAft>
              <a:buNone/>
            </a:pPr>
            <a:r>
              <a:t/>
            </a:r>
            <a:endParaRPr sz="1900">
              <a:solidFill>
                <a:srgbClr val="FF0000"/>
              </a:solidFill>
              <a:latin typeface="Calibri"/>
              <a:ea typeface="Calibri"/>
              <a:cs typeface="Calibri"/>
              <a:sym typeface="Calibri"/>
            </a:endParaRPr>
          </a:p>
          <a:p>
            <a:pPr indent="0" lvl="0" marL="0" rtl="0" algn="l">
              <a:lnSpc>
                <a:spcPct val="80000"/>
              </a:lnSpc>
              <a:spcBef>
                <a:spcPts val="0"/>
              </a:spcBef>
              <a:spcAft>
                <a:spcPts val="0"/>
              </a:spcAft>
              <a:buNone/>
            </a:pPr>
            <a:r>
              <a:rPr lang="en-GB" sz="1900">
                <a:solidFill>
                  <a:srgbClr val="FF0000"/>
                </a:solidFill>
                <a:latin typeface="Calibri"/>
                <a:ea typeface="Calibri"/>
                <a:cs typeface="Calibri"/>
                <a:sym typeface="Calibri"/>
              </a:rPr>
              <a:t>                            {</a:t>
            </a:r>
            <a:endParaRPr sz="1900">
              <a:solidFill>
                <a:srgbClr val="FF0000"/>
              </a:solidFill>
              <a:latin typeface="Calibri"/>
              <a:ea typeface="Calibri"/>
              <a:cs typeface="Calibri"/>
              <a:sym typeface="Calibri"/>
            </a:endParaRPr>
          </a:p>
          <a:p>
            <a:pPr indent="0" lvl="0" marL="0" rtl="0" algn="ctr">
              <a:lnSpc>
                <a:spcPct val="80000"/>
              </a:lnSpc>
              <a:spcBef>
                <a:spcPts val="0"/>
              </a:spcBef>
              <a:spcAft>
                <a:spcPts val="0"/>
              </a:spcAft>
              <a:buNone/>
            </a:pPr>
            <a:r>
              <a:t/>
            </a:r>
            <a:endParaRPr sz="1900">
              <a:solidFill>
                <a:srgbClr val="FF0000"/>
              </a:solidFill>
              <a:latin typeface="Calibri"/>
              <a:ea typeface="Calibri"/>
              <a:cs typeface="Calibri"/>
              <a:sym typeface="Calibri"/>
            </a:endParaRPr>
          </a:p>
          <a:p>
            <a:pPr indent="0" lvl="0" marL="0" rtl="0" algn="l">
              <a:lnSpc>
                <a:spcPct val="80000"/>
              </a:lnSpc>
              <a:spcBef>
                <a:spcPts val="0"/>
              </a:spcBef>
              <a:spcAft>
                <a:spcPts val="0"/>
              </a:spcAft>
              <a:buNone/>
            </a:pPr>
            <a:r>
              <a:rPr lang="en-GB" sz="1900">
                <a:solidFill>
                  <a:srgbClr val="FF0000"/>
                </a:solidFill>
                <a:latin typeface="Calibri"/>
                <a:ea typeface="Calibri"/>
                <a:cs typeface="Calibri"/>
                <a:sym typeface="Calibri"/>
              </a:rPr>
              <a:t>                            if(a[i] != a[j])</a:t>
            </a:r>
            <a:endParaRPr sz="1900">
              <a:solidFill>
                <a:srgbClr val="FF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551" name="Google Shape;551;p80"/>
          <p:cNvSpPr txBox="1"/>
          <p:nvPr>
            <p:ph idx="1" type="subTitle"/>
          </p:nvPr>
        </p:nvSpPr>
        <p:spPr>
          <a:xfrm>
            <a:off x="1858700" y="833875"/>
            <a:ext cx="6964200" cy="3981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GB" sz="1900">
                <a:solidFill>
                  <a:srgbClr val="FF0000"/>
                </a:solidFill>
              </a:rPr>
              <a:t>                          </a:t>
            </a:r>
            <a:endParaRPr sz="1900">
              <a:solidFill>
                <a:srgbClr val="FF0000"/>
              </a:solidFill>
            </a:endParaRPr>
          </a:p>
          <a:p>
            <a:pPr indent="0" lvl="0" marL="0" rtl="0" algn="l">
              <a:lnSpc>
                <a:spcPct val="80000"/>
              </a:lnSpc>
              <a:spcBef>
                <a:spcPts val="0"/>
              </a:spcBef>
              <a:spcAft>
                <a:spcPts val="0"/>
              </a:spcAft>
              <a:buNone/>
            </a:pPr>
            <a:r>
              <a:t/>
            </a:r>
            <a:endParaRPr sz="1900">
              <a:solidFill>
                <a:srgbClr val="FF0000"/>
              </a:solidFill>
            </a:endParaRPr>
          </a:p>
          <a:p>
            <a:pPr indent="0" lvl="0" marL="0" rtl="0" algn="l">
              <a:lnSpc>
                <a:spcPct val="80000"/>
              </a:lnSpc>
              <a:spcBef>
                <a:spcPts val="0"/>
              </a:spcBef>
              <a:spcAft>
                <a:spcPts val="0"/>
              </a:spcAft>
              <a:buNone/>
            </a:pPr>
            <a:r>
              <a:t/>
            </a:r>
            <a:endParaRPr sz="1900">
              <a:solidFill>
                <a:srgbClr val="FF0000"/>
              </a:solidFill>
            </a:endParaRPr>
          </a:p>
          <a:p>
            <a:pPr indent="0" lvl="0" marL="0" rtl="0" algn="l">
              <a:lnSpc>
                <a:spcPct val="80000"/>
              </a:lnSpc>
              <a:spcBef>
                <a:spcPts val="0"/>
              </a:spcBef>
              <a:spcAft>
                <a:spcPts val="0"/>
              </a:spcAft>
              <a:buNone/>
            </a:pPr>
            <a:r>
              <a:t/>
            </a:r>
            <a:endParaRPr sz="1900">
              <a:solidFill>
                <a:srgbClr val="FF0000"/>
              </a:solidFill>
            </a:endParaRPr>
          </a:p>
          <a:p>
            <a:pPr indent="0" lvl="0" marL="0" rtl="0" algn="l">
              <a:lnSpc>
                <a:spcPct val="80000"/>
              </a:lnSpc>
              <a:spcBef>
                <a:spcPts val="0"/>
              </a:spcBef>
              <a:spcAft>
                <a:spcPts val="0"/>
              </a:spcAft>
              <a:buNone/>
            </a:pPr>
            <a:r>
              <a:rPr lang="en-GB" sz="1900">
                <a:solidFill>
                  <a:srgbClr val="FF0000"/>
                </a:solidFill>
              </a:rPr>
              <a:t>                            </a:t>
            </a:r>
            <a:r>
              <a:rPr lang="en-GB" sz="1900">
                <a:solidFill>
                  <a:srgbClr val="FF0000"/>
                </a:solidFill>
              </a:rPr>
              <a:t>break;</a:t>
            </a:r>
            <a:endParaRPr sz="1900">
              <a:solidFill>
                <a:srgbClr val="FF0000"/>
              </a:solidFill>
            </a:endParaRPr>
          </a:p>
          <a:p>
            <a:pPr indent="0" lvl="0" marL="0" rtl="0" algn="ctr">
              <a:lnSpc>
                <a:spcPct val="80000"/>
              </a:lnSpc>
              <a:spcBef>
                <a:spcPts val="0"/>
              </a:spcBef>
              <a:spcAft>
                <a:spcPts val="0"/>
              </a:spcAft>
              <a:buNone/>
            </a:pPr>
            <a:r>
              <a:t/>
            </a:r>
            <a:endParaRPr sz="1900">
              <a:solidFill>
                <a:srgbClr val="FF0000"/>
              </a:solidFill>
            </a:endParaRPr>
          </a:p>
          <a:p>
            <a:pPr indent="0" lvl="0" marL="0" rtl="0" algn="l">
              <a:lnSpc>
                <a:spcPct val="80000"/>
              </a:lnSpc>
              <a:spcBef>
                <a:spcPts val="0"/>
              </a:spcBef>
              <a:spcAft>
                <a:spcPts val="0"/>
              </a:spcAft>
              <a:buNone/>
            </a:pPr>
            <a:r>
              <a:rPr lang="en-GB" sz="1900">
                <a:solidFill>
                  <a:srgbClr val="FF0000"/>
                </a:solidFill>
              </a:rPr>
              <a:t>                            </a:t>
            </a:r>
            <a:r>
              <a:rPr lang="en-GB" sz="1900">
                <a:solidFill>
                  <a:srgbClr val="FF0000"/>
                </a:solidFill>
              </a:rPr>
              <a:t>}</a:t>
            </a:r>
            <a:endParaRPr sz="1900">
              <a:solidFill>
                <a:srgbClr val="FF0000"/>
              </a:solidFill>
            </a:endParaRPr>
          </a:p>
          <a:p>
            <a:pPr indent="0" lvl="0" marL="0" rtl="0" algn="ctr">
              <a:lnSpc>
                <a:spcPct val="80000"/>
              </a:lnSpc>
              <a:spcBef>
                <a:spcPts val="0"/>
              </a:spcBef>
              <a:spcAft>
                <a:spcPts val="0"/>
              </a:spcAft>
              <a:buNone/>
            </a:pPr>
            <a:r>
              <a:t/>
            </a:r>
            <a:endParaRPr sz="1900">
              <a:solidFill>
                <a:srgbClr val="FF0000"/>
              </a:solidFill>
            </a:endParaRPr>
          </a:p>
          <a:p>
            <a:pPr indent="0" lvl="0" marL="0" rtl="0" algn="l">
              <a:lnSpc>
                <a:spcPct val="80000"/>
              </a:lnSpc>
              <a:spcBef>
                <a:spcPts val="0"/>
              </a:spcBef>
              <a:spcAft>
                <a:spcPts val="0"/>
              </a:spcAft>
              <a:buNone/>
            </a:pPr>
            <a:r>
              <a:rPr lang="en-GB" sz="1900">
                <a:solidFill>
                  <a:srgbClr val="FF0000"/>
                </a:solidFill>
              </a:rPr>
              <a:t>                            </a:t>
            </a:r>
            <a:r>
              <a:rPr lang="en-GB" sz="1900">
                <a:solidFill>
                  <a:srgbClr val="FF0000"/>
                </a:solidFill>
              </a:rPr>
              <a:t>if(i&lt;j)</a:t>
            </a:r>
            <a:endParaRPr sz="1900">
              <a:solidFill>
                <a:srgbClr val="FF0000"/>
              </a:solidFill>
            </a:endParaRPr>
          </a:p>
          <a:p>
            <a:pPr indent="0" lvl="0" marL="0" rtl="0" algn="ctr">
              <a:lnSpc>
                <a:spcPct val="80000"/>
              </a:lnSpc>
              <a:spcBef>
                <a:spcPts val="0"/>
              </a:spcBef>
              <a:spcAft>
                <a:spcPts val="0"/>
              </a:spcAft>
              <a:buNone/>
            </a:pPr>
            <a:r>
              <a:t/>
            </a:r>
            <a:endParaRPr sz="1900">
              <a:solidFill>
                <a:srgbClr val="FF0000"/>
              </a:solidFill>
            </a:endParaRPr>
          </a:p>
          <a:p>
            <a:pPr indent="0" lvl="0" marL="0" rtl="0" algn="l">
              <a:lnSpc>
                <a:spcPct val="80000"/>
              </a:lnSpc>
              <a:spcBef>
                <a:spcPts val="0"/>
              </a:spcBef>
              <a:spcAft>
                <a:spcPts val="0"/>
              </a:spcAft>
              <a:buNone/>
            </a:pPr>
            <a:r>
              <a:rPr lang="en-GB" sz="1900">
                <a:solidFill>
                  <a:srgbClr val="FF0000"/>
                </a:solidFill>
              </a:rPr>
              <a:t>                            </a:t>
            </a:r>
            <a:r>
              <a:rPr lang="en-GB" sz="1900">
                <a:solidFill>
                  <a:srgbClr val="FF0000"/>
                </a:solidFill>
              </a:rPr>
              <a:t>printf("not palindrome format...\n");</a:t>
            </a:r>
            <a:endParaRPr sz="1900">
              <a:solidFill>
                <a:srgbClr val="FF0000"/>
              </a:solidFill>
            </a:endParaRPr>
          </a:p>
          <a:p>
            <a:pPr indent="0" lvl="0" marL="0" rtl="0" algn="ctr">
              <a:lnSpc>
                <a:spcPct val="80000"/>
              </a:lnSpc>
              <a:spcBef>
                <a:spcPts val="0"/>
              </a:spcBef>
              <a:spcAft>
                <a:spcPts val="0"/>
              </a:spcAft>
              <a:buNone/>
            </a:pPr>
            <a:r>
              <a:t/>
            </a:r>
            <a:endParaRPr sz="1900">
              <a:solidFill>
                <a:srgbClr val="FF0000"/>
              </a:solidFill>
            </a:endParaRPr>
          </a:p>
          <a:p>
            <a:pPr indent="0" lvl="0" marL="0" rtl="0" algn="l">
              <a:lnSpc>
                <a:spcPct val="80000"/>
              </a:lnSpc>
              <a:spcBef>
                <a:spcPts val="0"/>
              </a:spcBef>
              <a:spcAft>
                <a:spcPts val="0"/>
              </a:spcAft>
              <a:buNone/>
            </a:pPr>
            <a:r>
              <a:rPr lang="en-GB" sz="1900">
                <a:solidFill>
                  <a:srgbClr val="FF0000"/>
                </a:solidFill>
              </a:rPr>
              <a:t>                            </a:t>
            </a:r>
            <a:r>
              <a:rPr lang="en-GB" sz="1900">
                <a:solidFill>
                  <a:srgbClr val="FF0000"/>
                </a:solidFill>
              </a:rPr>
              <a:t>else</a:t>
            </a:r>
            <a:endParaRPr sz="1900">
              <a:solidFill>
                <a:srgbClr val="FF0000"/>
              </a:solidFill>
            </a:endParaRPr>
          </a:p>
          <a:p>
            <a:pPr indent="0" lvl="0" marL="0" rtl="0" algn="ctr">
              <a:lnSpc>
                <a:spcPct val="80000"/>
              </a:lnSpc>
              <a:spcBef>
                <a:spcPts val="0"/>
              </a:spcBef>
              <a:spcAft>
                <a:spcPts val="0"/>
              </a:spcAft>
              <a:buNone/>
            </a:pPr>
            <a:r>
              <a:t/>
            </a:r>
            <a:endParaRPr sz="1900">
              <a:solidFill>
                <a:srgbClr val="FF0000"/>
              </a:solidFill>
            </a:endParaRPr>
          </a:p>
          <a:p>
            <a:pPr indent="0" lvl="0" marL="0" rtl="0" algn="l">
              <a:lnSpc>
                <a:spcPct val="80000"/>
              </a:lnSpc>
              <a:spcBef>
                <a:spcPts val="0"/>
              </a:spcBef>
              <a:spcAft>
                <a:spcPts val="0"/>
              </a:spcAft>
              <a:buNone/>
            </a:pPr>
            <a:r>
              <a:rPr lang="en-GB" sz="1900">
                <a:solidFill>
                  <a:srgbClr val="FF0000"/>
                </a:solidFill>
              </a:rPr>
              <a:t>                            </a:t>
            </a:r>
            <a:r>
              <a:rPr lang="en-GB" sz="1900">
                <a:solidFill>
                  <a:srgbClr val="FF0000"/>
                </a:solidFill>
              </a:rPr>
              <a:t>printf("palindrome format...\n");</a:t>
            </a:r>
            <a:endParaRPr sz="1900">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81"/>
          <p:cNvSpPr txBox="1"/>
          <p:nvPr>
            <p:ph type="ctrTitle"/>
          </p:nvPr>
        </p:nvSpPr>
        <p:spPr>
          <a:xfrm>
            <a:off x="706350" y="269700"/>
            <a:ext cx="7615800" cy="93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2520" u="sng"/>
              <a:t>Write a program to reversing the array elements in</a:t>
            </a:r>
            <a:endParaRPr sz="2520" u="sng"/>
          </a:p>
          <a:p>
            <a:pPr indent="0" lvl="0" marL="0" rtl="0" algn="l">
              <a:spcBef>
                <a:spcPts val="0"/>
              </a:spcBef>
              <a:spcAft>
                <a:spcPts val="0"/>
              </a:spcAft>
              <a:buSzPts val="990"/>
              <a:buNone/>
            </a:pPr>
            <a:r>
              <a:rPr lang="en-GB" sz="2520"/>
              <a:t>                              </a:t>
            </a:r>
            <a:r>
              <a:rPr lang="en-GB" sz="2520" u="sng"/>
              <a:t>a given array.</a:t>
            </a:r>
            <a:endParaRPr sz="2520" u="sng"/>
          </a:p>
        </p:txBody>
      </p:sp>
      <p:sp>
        <p:nvSpPr>
          <p:cNvPr id="557" name="Google Shape;557;p81"/>
          <p:cNvSpPr txBox="1"/>
          <p:nvPr>
            <p:ph idx="1" type="subTitle"/>
          </p:nvPr>
        </p:nvSpPr>
        <p:spPr>
          <a:xfrm>
            <a:off x="1858700" y="1374150"/>
            <a:ext cx="6347700" cy="323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58" name="Google Shape;558;p81"/>
          <p:cNvPicPr preferRelativeResize="0"/>
          <p:nvPr/>
        </p:nvPicPr>
        <p:blipFill>
          <a:blip r:embed="rId3">
            <a:alphaModFix/>
          </a:blip>
          <a:stretch>
            <a:fillRect/>
          </a:stretch>
        </p:blipFill>
        <p:spPr>
          <a:xfrm>
            <a:off x="1065950" y="1309950"/>
            <a:ext cx="7795499" cy="3424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ctrTitle"/>
          </p:nvPr>
        </p:nvSpPr>
        <p:spPr>
          <a:xfrm>
            <a:off x="2690900" y="0"/>
            <a:ext cx="4779300" cy="840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n-GB" sz="3320" u="sng"/>
              <a:t>Assignment Operator</a:t>
            </a:r>
            <a:endParaRPr b="1" sz="3320" u="sng"/>
          </a:p>
        </p:txBody>
      </p:sp>
      <p:sp>
        <p:nvSpPr>
          <p:cNvPr id="165" name="Google Shape;165;p19"/>
          <p:cNvSpPr txBox="1"/>
          <p:nvPr>
            <p:ph idx="1" type="subTitle"/>
          </p:nvPr>
        </p:nvSpPr>
        <p:spPr>
          <a:xfrm>
            <a:off x="2116275" y="1024350"/>
            <a:ext cx="6531300" cy="30948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FF0000"/>
              </a:buClr>
              <a:buSzPts val="2200"/>
              <a:buChar char="❖"/>
            </a:pPr>
            <a:r>
              <a:rPr lang="en-GB" sz="2200">
                <a:solidFill>
                  <a:srgbClr val="FF0000"/>
                </a:solidFill>
              </a:rPr>
              <a:t>Assignment operator ‘=’ is used within any valid</a:t>
            </a:r>
            <a:endParaRPr sz="2200">
              <a:solidFill>
                <a:srgbClr val="FF0000"/>
              </a:solidFill>
            </a:endParaRPr>
          </a:p>
          <a:p>
            <a:pPr indent="0" lvl="0" marL="0" rtl="0" algn="l">
              <a:spcBef>
                <a:spcPts val="0"/>
              </a:spcBef>
              <a:spcAft>
                <a:spcPts val="0"/>
              </a:spcAft>
              <a:buNone/>
            </a:pPr>
            <a:r>
              <a:rPr lang="en-GB" sz="2200">
                <a:solidFill>
                  <a:srgbClr val="FF0000"/>
                </a:solidFill>
              </a:rPr>
              <a:t>     expression. It is used to assign values to variable.</a:t>
            </a:r>
            <a:endParaRPr sz="2200">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GB" sz="2200">
                <a:solidFill>
                  <a:srgbClr val="FF0000"/>
                </a:solidFill>
              </a:rPr>
              <a:t>    </a:t>
            </a:r>
            <a:r>
              <a:rPr lang="en-GB" sz="2200">
                <a:solidFill>
                  <a:srgbClr val="FF0000"/>
                </a:solidFill>
              </a:rPr>
              <a:t> </a:t>
            </a:r>
            <a:r>
              <a:rPr b="1" lang="en-GB" sz="2200" u="sng">
                <a:solidFill>
                  <a:srgbClr val="FF0000"/>
                </a:solidFill>
              </a:rPr>
              <a:t>Syntax:</a:t>
            </a:r>
            <a:endParaRPr b="1" sz="2200" u="sng">
              <a:solidFill>
                <a:srgbClr val="FF0000"/>
              </a:solidFill>
            </a:endParaRPr>
          </a:p>
          <a:p>
            <a:pPr indent="0" lvl="0" marL="0" rtl="0" algn="l">
              <a:spcBef>
                <a:spcPts val="0"/>
              </a:spcBef>
              <a:spcAft>
                <a:spcPts val="0"/>
              </a:spcAft>
              <a:buNone/>
            </a:pPr>
            <a:r>
              <a:rPr lang="en-GB">
                <a:solidFill>
                  <a:srgbClr val="FF0000"/>
                </a:solidFill>
              </a:rPr>
              <a:t>          </a:t>
            </a:r>
            <a:r>
              <a:rPr lang="en-GB" sz="2200">
                <a:solidFill>
                  <a:srgbClr val="FF0000"/>
                </a:solidFill>
              </a:rPr>
              <a:t>variable = expression;</a:t>
            </a:r>
            <a:endParaRPr sz="2200">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GB" sz="2200">
                <a:solidFill>
                  <a:srgbClr val="FF0000"/>
                </a:solidFill>
              </a:rPr>
              <a:t>        Ex: int a=10;</a:t>
            </a:r>
            <a:endParaRPr sz="2200">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82"/>
          <p:cNvSpPr txBox="1"/>
          <p:nvPr>
            <p:ph type="ctrTitle"/>
          </p:nvPr>
        </p:nvSpPr>
        <p:spPr>
          <a:xfrm>
            <a:off x="2504325" y="577925"/>
            <a:ext cx="6421500" cy="423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1610"/>
              <a:t>        </a:t>
            </a:r>
            <a:endParaRPr sz="2010">
              <a:solidFill>
                <a:srgbClr val="FF0000"/>
              </a:solidFill>
            </a:endParaRPr>
          </a:p>
          <a:p>
            <a:pPr indent="0" lvl="0" marL="0" rtl="0" algn="l">
              <a:spcBef>
                <a:spcPts val="0"/>
              </a:spcBef>
              <a:spcAft>
                <a:spcPts val="0"/>
              </a:spcAft>
              <a:buSzPts val="990"/>
              <a:buNone/>
            </a:pPr>
            <a:r>
              <a:rPr lang="en-GB" sz="2010">
                <a:solidFill>
                  <a:srgbClr val="FF0000"/>
                </a:solidFill>
              </a:rPr>
              <a:t>          int main()</a:t>
            </a:r>
            <a:endParaRPr sz="2010">
              <a:solidFill>
                <a:srgbClr val="FF0000"/>
              </a:solidFill>
            </a:endParaRPr>
          </a:p>
          <a:p>
            <a:pPr indent="0" lvl="0" marL="0" rtl="0" algn="l">
              <a:spcBef>
                <a:spcPts val="0"/>
              </a:spcBef>
              <a:spcAft>
                <a:spcPts val="0"/>
              </a:spcAft>
              <a:buSzPts val="990"/>
              <a:buNone/>
            </a:pPr>
            <a:r>
              <a:rPr lang="en-GB" sz="2010">
                <a:solidFill>
                  <a:srgbClr val="FF0000"/>
                </a:solidFill>
              </a:rPr>
              <a:t>          {</a:t>
            </a:r>
            <a:endParaRPr sz="2010">
              <a:solidFill>
                <a:srgbClr val="FF0000"/>
              </a:solidFill>
            </a:endParaRPr>
          </a:p>
          <a:p>
            <a:pPr indent="0" lvl="0" marL="0" rtl="0" algn="l">
              <a:spcBef>
                <a:spcPts val="0"/>
              </a:spcBef>
              <a:spcAft>
                <a:spcPts val="0"/>
              </a:spcAft>
              <a:buSzPts val="990"/>
              <a:buNone/>
            </a:pPr>
            <a:r>
              <a:rPr lang="en-GB" sz="2010">
                <a:solidFill>
                  <a:srgbClr val="FF0000"/>
                </a:solidFill>
              </a:rPr>
              <a:t>          int a[] = {10,20,30,40,50,60,70,80,90,100};</a:t>
            </a:r>
            <a:endParaRPr sz="2010">
              <a:solidFill>
                <a:srgbClr val="FF0000"/>
              </a:solidFill>
            </a:endParaRPr>
          </a:p>
          <a:p>
            <a:pPr indent="0" lvl="0" marL="0" rtl="0" algn="l">
              <a:spcBef>
                <a:spcPts val="0"/>
              </a:spcBef>
              <a:spcAft>
                <a:spcPts val="0"/>
              </a:spcAft>
              <a:buSzPts val="990"/>
              <a:buNone/>
            </a:pPr>
            <a:r>
              <a:rPr lang="en-GB" sz="2010">
                <a:solidFill>
                  <a:srgbClr val="FF0000"/>
                </a:solidFill>
              </a:rPr>
              <a:t>          int i,j,ele,temp;</a:t>
            </a:r>
            <a:endParaRPr sz="2010">
              <a:solidFill>
                <a:srgbClr val="FF0000"/>
              </a:solidFill>
            </a:endParaRPr>
          </a:p>
          <a:p>
            <a:pPr indent="0" lvl="0" marL="0" rtl="0" algn="l">
              <a:spcBef>
                <a:spcPts val="0"/>
              </a:spcBef>
              <a:spcAft>
                <a:spcPts val="0"/>
              </a:spcAft>
              <a:buSzPts val="990"/>
              <a:buNone/>
            </a:pPr>
            <a:r>
              <a:rPr lang="en-GB" sz="2010">
                <a:solidFill>
                  <a:srgbClr val="FF0000"/>
                </a:solidFill>
              </a:rPr>
              <a:t>          ele = sizeof a/sizeof a[0];</a:t>
            </a:r>
            <a:endParaRPr sz="2010">
              <a:solidFill>
                <a:srgbClr val="FF0000"/>
              </a:solidFill>
            </a:endParaRPr>
          </a:p>
          <a:p>
            <a:pPr indent="0" lvl="0" marL="0" rtl="0" algn="l">
              <a:spcBef>
                <a:spcPts val="0"/>
              </a:spcBef>
              <a:spcAft>
                <a:spcPts val="0"/>
              </a:spcAft>
              <a:buSzPts val="990"/>
              <a:buNone/>
            </a:pPr>
            <a:r>
              <a:rPr lang="en-GB" sz="2010">
                <a:solidFill>
                  <a:srgbClr val="FF0000"/>
                </a:solidFill>
              </a:rPr>
              <a:t>          printf("Before reversing, array elements are...\n");</a:t>
            </a:r>
            <a:endParaRPr sz="2010">
              <a:solidFill>
                <a:srgbClr val="FF0000"/>
              </a:solidFill>
            </a:endParaRPr>
          </a:p>
          <a:p>
            <a:pPr indent="0" lvl="0" marL="0" rtl="0" algn="l">
              <a:spcBef>
                <a:spcPts val="0"/>
              </a:spcBef>
              <a:spcAft>
                <a:spcPts val="0"/>
              </a:spcAft>
              <a:buSzPts val="990"/>
              <a:buNone/>
            </a:pPr>
            <a:r>
              <a:rPr lang="en-GB" sz="2010">
                <a:solidFill>
                  <a:srgbClr val="FF0000"/>
                </a:solidFill>
              </a:rPr>
              <a:t>          for(i=0;i&lt;ele;i++)</a:t>
            </a:r>
            <a:endParaRPr sz="2010">
              <a:solidFill>
                <a:srgbClr val="FF0000"/>
              </a:solidFill>
            </a:endParaRPr>
          </a:p>
          <a:p>
            <a:pPr indent="0" lvl="0" marL="0" rtl="0" algn="l">
              <a:spcBef>
                <a:spcPts val="0"/>
              </a:spcBef>
              <a:spcAft>
                <a:spcPts val="0"/>
              </a:spcAft>
              <a:buSzPts val="990"/>
              <a:buNone/>
            </a:pPr>
            <a:r>
              <a:rPr lang="en-GB" sz="2010">
                <a:solidFill>
                  <a:srgbClr val="FF0000"/>
                </a:solidFill>
              </a:rPr>
              <a:t>          printf("%d ",a[i]);</a:t>
            </a:r>
            <a:endParaRPr sz="2010">
              <a:solidFill>
                <a:srgbClr val="FF0000"/>
              </a:solidFill>
            </a:endParaRPr>
          </a:p>
          <a:p>
            <a:pPr indent="0" lvl="0" marL="0" rtl="0" algn="l">
              <a:spcBef>
                <a:spcPts val="0"/>
              </a:spcBef>
              <a:spcAft>
                <a:spcPts val="0"/>
              </a:spcAft>
              <a:buSzPts val="990"/>
              <a:buNone/>
            </a:pPr>
            <a:r>
              <a:rPr lang="en-GB" sz="2010">
                <a:solidFill>
                  <a:srgbClr val="FF0000"/>
                </a:solidFill>
              </a:rPr>
              <a:t>          printf("\n");</a:t>
            </a:r>
            <a:endParaRPr sz="2010">
              <a:solidFill>
                <a:srgbClr val="FF0000"/>
              </a:solidFill>
            </a:endParaRPr>
          </a:p>
          <a:p>
            <a:pPr indent="0" lvl="0" marL="0" rtl="0" algn="ctr">
              <a:spcBef>
                <a:spcPts val="0"/>
              </a:spcBef>
              <a:spcAft>
                <a:spcPts val="0"/>
              </a:spcAft>
              <a:buSzPts val="990"/>
              <a:buNone/>
            </a:pPr>
            <a:r>
              <a:t/>
            </a:r>
            <a:endParaRPr sz="1710">
              <a:solidFill>
                <a:srgbClr val="FF0000"/>
              </a:solidFill>
            </a:endParaRPr>
          </a:p>
        </p:txBody>
      </p:sp>
      <p:sp>
        <p:nvSpPr>
          <p:cNvPr id="564" name="Google Shape;564;p82"/>
          <p:cNvSpPr txBox="1"/>
          <p:nvPr>
            <p:ph idx="1" type="subTitle"/>
          </p:nvPr>
        </p:nvSpPr>
        <p:spPr>
          <a:xfrm>
            <a:off x="321000" y="988900"/>
            <a:ext cx="8502000" cy="372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rgbClr val="000000"/>
              </a:buClr>
              <a:buSzPct val="26400"/>
              <a:buFont typeface="Arial"/>
              <a:buNone/>
            </a:pPr>
            <a:r>
              <a:rPr lang="en-GB" sz="3750">
                <a:latin typeface="Nunito"/>
                <a:ea typeface="Nunito"/>
                <a:cs typeface="Nunito"/>
                <a:sym typeface="Nunito"/>
              </a:rPr>
              <a:t>                                                                                          </a:t>
            </a:r>
            <a:r>
              <a:rPr lang="en-GB" sz="7350">
                <a:latin typeface="Nunito"/>
                <a:ea typeface="Nunito"/>
                <a:cs typeface="Nunito"/>
                <a:sym typeface="Nunito"/>
              </a:rPr>
              <a:t> </a:t>
            </a:r>
            <a:r>
              <a:rPr lang="en-GB" sz="7350">
                <a:solidFill>
                  <a:srgbClr val="FF0000"/>
                </a:solidFill>
                <a:latin typeface="Nunito"/>
                <a:ea typeface="Nunito"/>
                <a:cs typeface="Nunito"/>
                <a:sym typeface="Nunito"/>
              </a:rPr>
              <a:t>#include&lt;stdio.h&gt;</a:t>
            </a:r>
            <a:endParaRPr sz="7350">
              <a:solidFill>
                <a:srgbClr val="FF0000"/>
              </a:solidFill>
              <a:latin typeface="Nunito"/>
              <a:ea typeface="Nunito"/>
              <a:cs typeface="Nunito"/>
              <a:sym typeface="Nunito"/>
            </a:endParaRPr>
          </a:p>
          <a:p>
            <a:pPr indent="0" lvl="0" marL="0" rtl="0" algn="ctr">
              <a:spcBef>
                <a:spcPts val="0"/>
              </a:spcBef>
              <a:spcAft>
                <a:spcPts val="0"/>
              </a:spcAft>
              <a:buNone/>
            </a:pPr>
            <a:r>
              <a:rPr lang="en-GB" sz="7350"/>
              <a:t>  </a:t>
            </a:r>
            <a:endParaRPr sz="735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3"/>
          <p:cNvSpPr txBox="1"/>
          <p:nvPr>
            <p:ph type="ctrTitle"/>
          </p:nvPr>
        </p:nvSpPr>
        <p:spPr>
          <a:xfrm>
            <a:off x="2530000" y="-244000"/>
            <a:ext cx="4867200" cy="2491500"/>
          </a:xfrm>
          <a:prstGeom prst="rect">
            <a:avLst/>
          </a:prstGeom>
        </p:spPr>
        <p:txBody>
          <a:bodyPr anchorCtr="0" anchor="ctr" bIns="91425" lIns="91425" spcFirstLastPara="1" rIns="91425" wrap="square" tIns="91425">
            <a:normAutofit/>
          </a:bodyPr>
          <a:lstStyle/>
          <a:p>
            <a:pPr indent="0" lvl="0" marL="0" rtl="0" algn="l">
              <a:lnSpc>
                <a:spcPct val="80000"/>
              </a:lnSpc>
              <a:spcBef>
                <a:spcPts val="0"/>
              </a:spcBef>
              <a:spcAft>
                <a:spcPts val="0"/>
              </a:spcAft>
              <a:buNone/>
            </a:pPr>
            <a:r>
              <a:rPr lang="en-GB" sz="2200">
                <a:latin typeface="Calibri"/>
                <a:ea typeface="Calibri"/>
                <a:cs typeface="Calibri"/>
                <a:sym typeface="Calibri"/>
              </a:rPr>
              <a:t> </a:t>
            </a:r>
            <a:endParaRPr sz="2200">
              <a:latin typeface="Calibri"/>
              <a:ea typeface="Calibri"/>
              <a:cs typeface="Calibri"/>
              <a:sym typeface="Calibri"/>
            </a:endParaRPr>
          </a:p>
          <a:p>
            <a:pPr indent="0" lvl="0" marL="0" rtl="0" algn="l">
              <a:lnSpc>
                <a:spcPct val="80000"/>
              </a:lnSpc>
              <a:spcBef>
                <a:spcPts val="0"/>
              </a:spcBef>
              <a:spcAft>
                <a:spcPts val="0"/>
              </a:spcAft>
              <a:buNone/>
            </a:pPr>
            <a:r>
              <a:rPr lang="en-GB" sz="2200">
                <a:latin typeface="Calibri"/>
                <a:ea typeface="Calibri"/>
                <a:cs typeface="Calibri"/>
                <a:sym typeface="Calibri"/>
              </a:rPr>
              <a:t> </a:t>
            </a:r>
            <a:endParaRPr sz="2200">
              <a:latin typeface="Calibri"/>
              <a:ea typeface="Calibri"/>
              <a:cs typeface="Calibri"/>
              <a:sym typeface="Calibri"/>
            </a:endParaRPr>
          </a:p>
          <a:p>
            <a:pPr indent="0" lvl="0" marL="0" rtl="0" algn="l">
              <a:lnSpc>
                <a:spcPct val="80000"/>
              </a:lnSpc>
              <a:spcBef>
                <a:spcPts val="0"/>
              </a:spcBef>
              <a:spcAft>
                <a:spcPts val="0"/>
              </a:spcAft>
              <a:buNone/>
            </a:pPr>
            <a:r>
              <a:rPr lang="en-GB" sz="2200">
                <a:latin typeface="Calibri"/>
                <a:ea typeface="Calibri"/>
                <a:cs typeface="Calibri"/>
                <a:sym typeface="Calibri"/>
              </a:rPr>
              <a:t>  </a:t>
            </a:r>
            <a:endParaRPr sz="2200">
              <a:latin typeface="Calibri"/>
              <a:ea typeface="Calibri"/>
              <a:cs typeface="Calibri"/>
              <a:sym typeface="Calibri"/>
            </a:endParaRPr>
          </a:p>
          <a:p>
            <a:pPr indent="0" lvl="0" marL="0" rtl="0" algn="l">
              <a:lnSpc>
                <a:spcPct val="80000"/>
              </a:lnSpc>
              <a:spcBef>
                <a:spcPts val="0"/>
              </a:spcBef>
              <a:spcAft>
                <a:spcPts val="0"/>
              </a:spcAft>
              <a:buNone/>
            </a:pPr>
            <a:r>
              <a:rPr lang="en-GB" sz="2200">
                <a:latin typeface="Calibri"/>
                <a:ea typeface="Calibri"/>
                <a:cs typeface="Calibri"/>
                <a:sym typeface="Calibri"/>
              </a:rPr>
              <a:t>   </a:t>
            </a:r>
            <a:r>
              <a:rPr lang="en-GB" sz="2200">
                <a:solidFill>
                  <a:srgbClr val="FF0000"/>
                </a:solidFill>
                <a:latin typeface="Calibri"/>
                <a:ea typeface="Calibri"/>
                <a:cs typeface="Calibri"/>
                <a:sym typeface="Calibri"/>
              </a:rPr>
              <a:t>for(i=0,j=ele-1;i&lt;j;i++,j--)</a:t>
            </a:r>
            <a:endParaRPr sz="2200">
              <a:solidFill>
                <a:srgbClr val="FF0000"/>
              </a:solidFill>
              <a:latin typeface="Calibri"/>
              <a:ea typeface="Calibri"/>
              <a:cs typeface="Calibri"/>
              <a:sym typeface="Calibri"/>
            </a:endParaRPr>
          </a:p>
          <a:p>
            <a:pPr indent="0" lvl="0" marL="0" rtl="0" algn="ctr">
              <a:spcBef>
                <a:spcPts val="0"/>
              </a:spcBef>
              <a:spcAft>
                <a:spcPts val="0"/>
              </a:spcAft>
              <a:buNone/>
            </a:pPr>
            <a:r>
              <a:t/>
            </a:r>
            <a:endParaRPr/>
          </a:p>
        </p:txBody>
      </p:sp>
      <p:sp>
        <p:nvSpPr>
          <p:cNvPr id="570" name="Google Shape;570;p83"/>
          <p:cNvSpPr txBox="1"/>
          <p:nvPr>
            <p:ph idx="1" type="subTitle"/>
          </p:nvPr>
        </p:nvSpPr>
        <p:spPr>
          <a:xfrm>
            <a:off x="1682400" y="937525"/>
            <a:ext cx="6960900" cy="3519000"/>
          </a:xfrm>
          <a:prstGeom prst="rect">
            <a:avLst/>
          </a:prstGeom>
        </p:spPr>
        <p:txBody>
          <a:bodyPr anchorCtr="0" anchor="t" bIns="91425" lIns="270000" spcFirstLastPara="1" rIns="91425" wrap="square" tIns="91425">
            <a:noAutofit/>
          </a:bodyPr>
          <a:lstStyle/>
          <a:p>
            <a:pPr indent="0" lvl="0" marL="0" rtl="0" algn="l">
              <a:lnSpc>
                <a:spcPct val="80000"/>
              </a:lnSpc>
              <a:spcBef>
                <a:spcPts val="0"/>
              </a:spcBef>
              <a:spcAft>
                <a:spcPts val="0"/>
              </a:spcAft>
              <a:buNone/>
            </a:pPr>
            <a:r>
              <a:rPr lang="en-GB" sz="1900"/>
              <a:t>     </a:t>
            </a:r>
            <a:endParaRPr sz="2200">
              <a:solidFill>
                <a:srgbClr val="FF0000"/>
              </a:solidFill>
            </a:endParaRPr>
          </a:p>
          <a:p>
            <a:pPr indent="0" lvl="0" marL="0" rtl="0" algn="l">
              <a:lnSpc>
                <a:spcPct val="80000"/>
              </a:lnSpc>
              <a:spcBef>
                <a:spcPts val="0"/>
              </a:spcBef>
              <a:spcAft>
                <a:spcPts val="0"/>
              </a:spcAft>
              <a:buNone/>
            </a:pPr>
            <a:r>
              <a:rPr lang="en-GB" sz="2200">
                <a:solidFill>
                  <a:srgbClr val="FF0000"/>
                </a:solidFill>
              </a:rPr>
              <a:t>              {</a:t>
            </a:r>
            <a:endParaRPr sz="2200">
              <a:solidFill>
                <a:srgbClr val="FF0000"/>
              </a:solidFill>
            </a:endParaRPr>
          </a:p>
          <a:p>
            <a:pPr indent="0" lvl="0" marL="0" rtl="0" algn="l">
              <a:lnSpc>
                <a:spcPct val="80000"/>
              </a:lnSpc>
              <a:spcBef>
                <a:spcPts val="0"/>
              </a:spcBef>
              <a:spcAft>
                <a:spcPts val="0"/>
              </a:spcAft>
              <a:buNone/>
            </a:pPr>
            <a:r>
              <a:rPr lang="en-GB" sz="2200">
                <a:solidFill>
                  <a:srgbClr val="FF0000"/>
                </a:solidFill>
              </a:rPr>
              <a:t>              temp = a[i];</a:t>
            </a:r>
            <a:endParaRPr sz="2200">
              <a:solidFill>
                <a:srgbClr val="FF0000"/>
              </a:solidFill>
            </a:endParaRPr>
          </a:p>
          <a:p>
            <a:pPr indent="0" lvl="0" marL="0" rtl="0" algn="l">
              <a:lnSpc>
                <a:spcPct val="80000"/>
              </a:lnSpc>
              <a:spcBef>
                <a:spcPts val="0"/>
              </a:spcBef>
              <a:spcAft>
                <a:spcPts val="0"/>
              </a:spcAft>
              <a:buNone/>
            </a:pPr>
            <a:r>
              <a:rPr lang="en-GB" sz="2200">
                <a:solidFill>
                  <a:srgbClr val="FF0000"/>
                </a:solidFill>
              </a:rPr>
              <a:t>              a[i] = a[j];</a:t>
            </a:r>
            <a:endParaRPr sz="2200">
              <a:solidFill>
                <a:srgbClr val="FF0000"/>
              </a:solidFill>
            </a:endParaRPr>
          </a:p>
          <a:p>
            <a:pPr indent="0" lvl="0" marL="0" rtl="0" algn="l">
              <a:lnSpc>
                <a:spcPct val="80000"/>
              </a:lnSpc>
              <a:spcBef>
                <a:spcPts val="0"/>
              </a:spcBef>
              <a:spcAft>
                <a:spcPts val="0"/>
              </a:spcAft>
              <a:buNone/>
            </a:pPr>
            <a:r>
              <a:rPr lang="en-GB" sz="2200">
                <a:solidFill>
                  <a:srgbClr val="FF0000"/>
                </a:solidFill>
              </a:rPr>
              <a:t>              a[j] = temp;</a:t>
            </a:r>
            <a:endParaRPr sz="2200">
              <a:solidFill>
                <a:srgbClr val="FF0000"/>
              </a:solidFill>
            </a:endParaRPr>
          </a:p>
          <a:p>
            <a:pPr indent="0" lvl="0" marL="0" rtl="0" algn="l">
              <a:lnSpc>
                <a:spcPct val="80000"/>
              </a:lnSpc>
              <a:spcBef>
                <a:spcPts val="0"/>
              </a:spcBef>
              <a:spcAft>
                <a:spcPts val="0"/>
              </a:spcAft>
              <a:buNone/>
            </a:pPr>
            <a:r>
              <a:rPr lang="en-GB" sz="2200">
                <a:solidFill>
                  <a:srgbClr val="FF0000"/>
                </a:solidFill>
              </a:rPr>
              <a:t>              }</a:t>
            </a:r>
            <a:endParaRPr sz="2200">
              <a:solidFill>
                <a:srgbClr val="FF0000"/>
              </a:solidFill>
            </a:endParaRPr>
          </a:p>
          <a:p>
            <a:pPr indent="0" lvl="0" marL="0" rtl="0" algn="l">
              <a:lnSpc>
                <a:spcPct val="80000"/>
              </a:lnSpc>
              <a:spcBef>
                <a:spcPts val="0"/>
              </a:spcBef>
              <a:spcAft>
                <a:spcPts val="0"/>
              </a:spcAft>
              <a:buNone/>
            </a:pPr>
            <a:r>
              <a:rPr lang="en-GB" sz="2200">
                <a:solidFill>
                  <a:srgbClr val="FF0000"/>
                </a:solidFill>
              </a:rPr>
              <a:t>              printf("After reversing , array elements are...\n");</a:t>
            </a:r>
            <a:endParaRPr sz="2200">
              <a:solidFill>
                <a:srgbClr val="FF0000"/>
              </a:solidFill>
            </a:endParaRPr>
          </a:p>
          <a:p>
            <a:pPr indent="0" lvl="0" marL="0" rtl="0" algn="l">
              <a:lnSpc>
                <a:spcPct val="80000"/>
              </a:lnSpc>
              <a:spcBef>
                <a:spcPts val="0"/>
              </a:spcBef>
              <a:spcAft>
                <a:spcPts val="0"/>
              </a:spcAft>
              <a:buNone/>
            </a:pPr>
            <a:r>
              <a:rPr lang="en-GB" sz="2200">
                <a:solidFill>
                  <a:srgbClr val="FF0000"/>
                </a:solidFill>
              </a:rPr>
              <a:t>              for(i=0;i&lt;ele;i++)</a:t>
            </a:r>
            <a:endParaRPr sz="2200">
              <a:solidFill>
                <a:srgbClr val="FF0000"/>
              </a:solidFill>
            </a:endParaRPr>
          </a:p>
          <a:p>
            <a:pPr indent="0" lvl="0" marL="0" rtl="0" algn="l">
              <a:lnSpc>
                <a:spcPct val="80000"/>
              </a:lnSpc>
              <a:spcBef>
                <a:spcPts val="0"/>
              </a:spcBef>
              <a:spcAft>
                <a:spcPts val="0"/>
              </a:spcAft>
              <a:buNone/>
            </a:pPr>
            <a:r>
              <a:rPr lang="en-GB" sz="2200">
                <a:solidFill>
                  <a:srgbClr val="FF0000"/>
                </a:solidFill>
              </a:rPr>
              <a:t>              printf("%d ",a[i]);</a:t>
            </a:r>
            <a:endParaRPr sz="2200">
              <a:solidFill>
                <a:srgbClr val="FF0000"/>
              </a:solidFill>
            </a:endParaRPr>
          </a:p>
          <a:p>
            <a:pPr indent="0" lvl="0" marL="0" rtl="0" algn="l">
              <a:lnSpc>
                <a:spcPct val="80000"/>
              </a:lnSpc>
              <a:spcBef>
                <a:spcPts val="0"/>
              </a:spcBef>
              <a:spcAft>
                <a:spcPts val="0"/>
              </a:spcAft>
              <a:buNone/>
            </a:pPr>
            <a:r>
              <a:rPr lang="en-GB" sz="2200">
                <a:solidFill>
                  <a:srgbClr val="FF0000"/>
                </a:solidFill>
              </a:rPr>
              <a:t>              printf("\n");</a:t>
            </a:r>
            <a:endParaRPr sz="2200">
              <a:solidFill>
                <a:srgbClr val="FF0000"/>
              </a:solidFill>
            </a:endParaRPr>
          </a:p>
          <a:p>
            <a:pPr indent="0" lvl="0" marL="0" rtl="0" algn="ctr">
              <a:lnSpc>
                <a:spcPct val="80000"/>
              </a:lnSpc>
              <a:spcBef>
                <a:spcPts val="0"/>
              </a:spcBef>
              <a:spcAft>
                <a:spcPts val="0"/>
              </a:spcAft>
              <a:buNone/>
            </a:pPr>
            <a:r>
              <a:t/>
            </a:r>
            <a:endParaRPr sz="19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4"/>
          <p:cNvSpPr txBox="1"/>
          <p:nvPr>
            <p:ph type="ctrTitle"/>
          </p:nvPr>
        </p:nvSpPr>
        <p:spPr>
          <a:xfrm>
            <a:off x="763550" y="102725"/>
            <a:ext cx="7551600" cy="82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3300" u="sng"/>
              <a:t>Find 2nd big element in an array</a:t>
            </a:r>
            <a:endParaRPr sz="3300" u="sng"/>
          </a:p>
        </p:txBody>
      </p:sp>
      <p:sp>
        <p:nvSpPr>
          <p:cNvPr id="576" name="Google Shape;576;p84"/>
          <p:cNvSpPr txBox="1"/>
          <p:nvPr>
            <p:ph idx="1" type="subTitle"/>
          </p:nvPr>
        </p:nvSpPr>
        <p:spPr>
          <a:xfrm>
            <a:off x="1858700" y="988900"/>
            <a:ext cx="7285200" cy="36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                         </a:t>
            </a:r>
            <a:r>
              <a:rPr lang="en-GB" sz="1900"/>
              <a:t>   </a:t>
            </a:r>
            <a:r>
              <a:rPr lang="en-GB" sz="1900">
                <a:solidFill>
                  <a:srgbClr val="FF0000"/>
                </a:solidFill>
              </a:rPr>
              <a:t> </a:t>
            </a:r>
            <a:r>
              <a:rPr lang="en-GB" sz="1900">
                <a:solidFill>
                  <a:srgbClr val="FF0000"/>
                </a:solidFill>
              </a:rPr>
              <a:t>#include&lt;stdio.h&gt;</a:t>
            </a:r>
            <a:endParaRPr sz="1900">
              <a:solidFill>
                <a:srgbClr val="FF0000"/>
              </a:solidFill>
            </a:endParaRPr>
          </a:p>
          <a:p>
            <a:pPr indent="0" lvl="0" marL="0" rtl="0" algn="l">
              <a:spcBef>
                <a:spcPts val="0"/>
              </a:spcBef>
              <a:spcAft>
                <a:spcPts val="0"/>
              </a:spcAft>
              <a:buNone/>
            </a:pPr>
            <a:r>
              <a:rPr lang="en-GB" sz="1900">
                <a:solidFill>
                  <a:srgbClr val="FF0000"/>
                </a:solidFill>
              </a:rPr>
              <a:t>                             int main()</a:t>
            </a:r>
            <a:endParaRPr sz="1900">
              <a:solidFill>
                <a:srgbClr val="FF0000"/>
              </a:solidFill>
            </a:endParaRPr>
          </a:p>
          <a:p>
            <a:pPr indent="0" lvl="0" marL="0" rtl="0" algn="l">
              <a:spcBef>
                <a:spcPts val="0"/>
              </a:spcBef>
              <a:spcAft>
                <a:spcPts val="0"/>
              </a:spcAft>
              <a:buNone/>
            </a:pPr>
            <a:r>
              <a:rPr lang="en-GB" sz="1900">
                <a:solidFill>
                  <a:srgbClr val="FF0000"/>
                </a:solidFill>
              </a:rPr>
              <a:t>                             {</a:t>
            </a:r>
            <a:endParaRPr sz="1900">
              <a:solidFill>
                <a:srgbClr val="FF0000"/>
              </a:solidFill>
            </a:endParaRPr>
          </a:p>
          <a:p>
            <a:pPr indent="0" lvl="0" marL="0" rtl="0" algn="l">
              <a:spcBef>
                <a:spcPts val="0"/>
              </a:spcBef>
              <a:spcAft>
                <a:spcPts val="0"/>
              </a:spcAft>
              <a:buNone/>
            </a:pPr>
            <a:r>
              <a:rPr lang="en-GB" sz="1900">
                <a:solidFill>
                  <a:srgbClr val="FF0000"/>
                </a:solidFill>
              </a:rPr>
              <a:t>                             int a[] = {10,10,10,10,26,1,83,17,26,72,34,34,</a:t>
            </a:r>
            <a:r>
              <a:rPr lang="en-GB" sz="1900">
                <a:solidFill>
                  <a:srgbClr val="FF0000"/>
                </a:solidFill>
              </a:rPr>
              <a:t>19,83};</a:t>
            </a:r>
            <a:endParaRPr sz="1900">
              <a:solidFill>
                <a:srgbClr val="FF0000"/>
              </a:solidFill>
            </a:endParaRPr>
          </a:p>
          <a:p>
            <a:pPr indent="0" lvl="0" marL="0" rtl="0" algn="l">
              <a:spcBef>
                <a:spcPts val="0"/>
              </a:spcBef>
              <a:spcAft>
                <a:spcPts val="0"/>
              </a:spcAft>
              <a:buNone/>
            </a:pPr>
            <a:r>
              <a:rPr lang="en-GB" sz="1900">
                <a:solidFill>
                  <a:srgbClr val="FF0000"/>
                </a:solidFill>
              </a:rPr>
              <a:t>                             </a:t>
            </a:r>
            <a:r>
              <a:rPr lang="en-GB" sz="1900">
                <a:solidFill>
                  <a:srgbClr val="FF0000"/>
                </a:solidFill>
              </a:rPr>
              <a:t>int i,big1,big2, n = sizeof a/sizeof a[0];</a:t>
            </a:r>
            <a:endParaRPr sz="1900">
              <a:solidFill>
                <a:srgbClr val="FF0000"/>
              </a:solidFill>
            </a:endParaRPr>
          </a:p>
          <a:p>
            <a:pPr indent="0" lvl="0" marL="0" rtl="0" algn="l">
              <a:spcBef>
                <a:spcPts val="0"/>
              </a:spcBef>
              <a:spcAft>
                <a:spcPts val="0"/>
              </a:spcAft>
              <a:buNone/>
            </a:pPr>
            <a:r>
              <a:rPr lang="en-GB" sz="1900">
                <a:solidFill>
                  <a:srgbClr val="FF0000"/>
                </a:solidFill>
              </a:rPr>
              <a:t>                             for(i=0;i&lt;n;i++</a:t>
            </a:r>
            <a:r>
              <a:rPr lang="en-GB" sz="1900">
                <a:solidFill>
                  <a:srgbClr val="FF0000"/>
                </a:solidFill>
              </a:rPr>
              <a:t>)</a:t>
            </a:r>
            <a:endParaRPr sz="1900">
              <a:solidFill>
                <a:srgbClr val="FF0000"/>
              </a:solidFill>
            </a:endParaRPr>
          </a:p>
          <a:p>
            <a:pPr indent="0" lvl="0" marL="0" rtl="0" algn="l">
              <a:spcBef>
                <a:spcPts val="0"/>
              </a:spcBef>
              <a:spcAft>
                <a:spcPts val="0"/>
              </a:spcAft>
              <a:buNone/>
            </a:pPr>
            <a:r>
              <a:rPr lang="en-GB" sz="1900">
                <a:solidFill>
                  <a:srgbClr val="FF0000"/>
                </a:solidFill>
              </a:rPr>
              <a:t>                             printf("%d ",a[i]);</a:t>
            </a:r>
            <a:endParaRPr sz="1900">
              <a:solidFill>
                <a:srgbClr val="FF0000"/>
              </a:solidFill>
            </a:endParaRPr>
          </a:p>
          <a:p>
            <a:pPr indent="0" lvl="0" marL="0" rtl="0" algn="l">
              <a:spcBef>
                <a:spcPts val="0"/>
              </a:spcBef>
              <a:spcAft>
                <a:spcPts val="0"/>
              </a:spcAft>
              <a:buNone/>
            </a:pPr>
            <a:r>
              <a:rPr lang="en-GB" sz="1900">
                <a:solidFill>
                  <a:srgbClr val="FF0000"/>
                </a:solidFill>
              </a:rPr>
              <a:t>                             printf("\n");</a:t>
            </a:r>
            <a:endParaRPr sz="1900">
              <a:solidFill>
                <a:srgbClr val="FF0000"/>
              </a:solidFill>
            </a:endParaRPr>
          </a:p>
          <a:p>
            <a:pPr indent="0" lvl="0" marL="0" rtl="0" algn="l">
              <a:spcBef>
                <a:spcPts val="0"/>
              </a:spcBef>
              <a:spcAft>
                <a:spcPts val="0"/>
              </a:spcAft>
              <a:buNone/>
            </a:pPr>
            <a:r>
              <a:rPr lang="en-GB" sz="1900">
                <a:solidFill>
                  <a:srgbClr val="FF0000"/>
                </a:solidFill>
              </a:rPr>
              <a:t>                             if(a[0]&lt;a[1])</a:t>
            </a:r>
            <a:endParaRPr sz="1900">
              <a:solidFill>
                <a:srgbClr val="FF0000"/>
              </a:solidFill>
            </a:endParaRPr>
          </a:p>
          <a:p>
            <a:pPr indent="0" lvl="0" marL="0" rtl="0" algn="l">
              <a:spcBef>
                <a:spcPts val="0"/>
              </a:spcBef>
              <a:spcAft>
                <a:spcPts val="0"/>
              </a:spcAft>
              <a:buNone/>
            </a:pPr>
            <a:r>
              <a:rPr lang="en-GB" sz="1900">
                <a:solidFill>
                  <a:srgbClr val="FF0000"/>
                </a:solidFill>
              </a:rPr>
              <a:t>                             big1 = a[1],big2 = a[0];</a:t>
            </a:r>
            <a:endParaRPr sz="1900">
              <a:solidFill>
                <a:srgbClr val="FF0000"/>
              </a:solidFill>
            </a:endParaRPr>
          </a:p>
          <a:p>
            <a:pPr indent="0" lvl="0" marL="0" rtl="0" algn="l">
              <a:spcBef>
                <a:spcPts val="0"/>
              </a:spcBef>
              <a:spcAft>
                <a:spcPts val="0"/>
              </a:spcAft>
              <a:buNone/>
            </a:pPr>
            <a:r>
              <a:rPr lang="en-GB" sz="1900">
                <a:solidFill>
                  <a:srgbClr val="FF0000"/>
                </a:solidFill>
              </a:rPr>
              <a:t>                             </a:t>
            </a:r>
            <a:r>
              <a:rPr lang="en-GB" sz="1900">
                <a:solidFill>
                  <a:srgbClr val="FF0000"/>
                </a:solidFill>
              </a:rPr>
              <a:t>e</a:t>
            </a:r>
            <a:r>
              <a:rPr lang="en-GB" sz="1900">
                <a:solidFill>
                  <a:srgbClr val="FF0000"/>
                </a:solidFill>
              </a:rPr>
              <a:t>lse</a:t>
            </a:r>
            <a:endParaRPr sz="1900">
              <a:solidFill>
                <a:srgbClr val="FF0000"/>
              </a:solidFill>
            </a:endParaRPr>
          </a:p>
          <a:p>
            <a:pPr indent="0" lvl="0" marL="0" rtl="0" algn="l">
              <a:spcBef>
                <a:spcPts val="0"/>
              </a:spcBef>
              <a:spcAft>
                <a:spcPts val="0"/>
              </a:spcAft>
              <a:buNone/>
            </a:pPr>
            <a:r>
              <a:rPr lang="en-GB" sz="1900">
                <a:solidFill>
                  <a:srgbClr val="FF0000"/>
                </a:solidFill>
              </a:rPr>
              <a:t>                             </a:t>
            </a:r>
            <a:r>
              <a:rPr lang="en-GB" sz="1900">
                <a:solidFill>
                  <a:srgbClr val="FF0000"/>
                </a:solidFill>
              </a:rPr>
              <a:t>b</a:t>
            </a:r>
            <a:r>
              <a:rPr lang="en-GB" sz="1900">
                <a:solidFill>
                  <a:srgbClr val="FF0000"/>
                </a:solidFill>
              </a:rPr>
              <a:t>ig1 =a[0],big2=a[1];</a:t>
            </a:r>
            <a:endParaRPr sz="1900">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85"/>
          <p:cNvSpPr txBox="1"/>
          <p:nvPr>
            <p:ph type="ctrTitle"/>
          </p:nvPr>
        </p:nvSpPr>
        <p:spPr>
          <a:xfrm>
            <a:off x="1858700" y="244002"/>
            <a:ext cx="5361300" cy="1335600"/>
          </a:xfrm>
          <a:prstGeom prst="rect">
            <a:avLst/>
          </a:prstGeom>
        </p:spPr>
        <p:txBody>
          <a:bodyPr anchorCtr="0" anchor="ctr" bIns="91425" lIns="91425" spcFirstLastPara="1" rIns="91425" wrap="square" tIns="91425">
            <a:normAutofit fontScale="90000"/>
          </a:bodyPr>
          <a:lstStyle/>
          <a:p>
            <a:pPr indent="0" lvl="0" marL="0" marR="829011" rtl="0" algn="l">
              <a:lnSpc>
                <a:spcPct val="80000"/>
              </a:lnSpc>
              <a:spcBef>
                <a:spcPts val="0"/>
              </a:spcBef>
              <a:spcAft>
                <a:spcPts val="0"/>
              </a:spcAft>
              <a:buNone/>
            </a:pPr>
            <a:r>
              <a:rPr lang="en-GB" sz="2160">
                <a:solidFill>
                  <a:srgbClr val="FF0000"/>
                </a:solidFill>
                <a:latin typeface="Calibri"/>
                <a:ea typeface="Calibri"/>
                <a:cs typeface="Calibri"/>
                <a:sym typeface="Calibri"/>
              </a:rPr>
              <a:t>                               </a:t>
            </a:r>
            <a:endParaRPr sz="2160">
              <a:solidFill>
                <a:srgbClr val="FF0000"/>
              </a:solidFill>
              <a:latin typeface="Calibri"/>
              <a:ea typeface="Calibri"/>
              <a:cs typeface="Calibri"/>
              <a:sym typeface="Calibri"/>
            </a:endParaRPr>
          </a:p>
          <a:p>
            <a:pPr indent="0" lvl="0" marL="0" marR="829011" rtl="0" algn="l">
              <a:lnSpc>
                <a:spcPct val="80000"/>
              </a:lnSpc>
              <a:spcBef>
                <a:spcPts val="0"/>
              </a:spcBef>
              <a:spcAft>
                <a:spcPts val="0"/>
              </a:spcAft>
              <a:buNone/>
            </a:pPr>
            <a:r>
              <a:rPr lang="en-GB" sz="2160">
                <a:solidFill>
                  <a:srgbClr val="FF0000"/>
                </a:solidFill>
                <a:latin typeface="Calibri"/>
                <a:ea typeface="Calibri"/>
                <a:cs typeface="Calibri"/>
                <a:sym typeface="Calibri"/>
              </a:rPr>
              <a:t>                                        </a:t>
            </a:r>
            <a:endParaRPr sz="2160">
              <a:solidFill>
                <a:srgbClr val="FF0000"/>
              </a:solidFill>
              <a:latin typeface="Calibri"/>
              <a:ea typeface="Calibri"/>
              <a:cs typeface="Calibri"/>
              <a:sym typeface="Calibri"/>
            </a:endParaRPr>
          </a:p>
          <a:p>
            <a:pPr indent="0" lvl="0" marL="0" marR="829011" rtl="0" algn="l">
              <a:lnSpc>
                <a:spcPct val="80000"/>
              </a:lnSpc>
              <a:spcBef>
                <a:spcPts val="0"/>
              </a:spcBef>
              <a:spcAft>
                <a:spcPts val="0"/>
              </a:spcAft>
              <a:buNone/>
            </a:pPr>
            <a:r>
              <a:t/>
            </a:r>
            <a:endParaRPr sz="2160">
              <a:solidFill>
                <a:srgbClr val="FF0000"/>
              </a:solidFill>
              <a:latin typeface="Calibri"/>
              <a:ea typeface="Calibri"/>
              <a:cs typeface="Calibri"/>
              <a:sym typeface="Calibri"/>
            </a:endParaRPr>
          </a:p>
          <a:p>
            <a:pPr indent="0" lvl="0" marL="0" marR="829011" rtl="0" algn="l">
              <a:lnSpc>
                <a:spcPct val="80000"/>
              </a:lnSpc>
              <a:spcBef>
                <a:spcPts val="0"/>
              </a:spcBef>
              <a:spcAft>
                <a:spcPts val="0"/>
              </a:spcAft>
              <a:buNone/>
            </a:pPr>
            <a:r>
              <a:rPr lang="en-GB" sz="2160">
                <a:solidFill>
                  <a:srgbClr val="FF0000"/>
                </a:solidFill>
                <a:latin typeface="Calibri"/>
                <a:ea typeface="Calibri"/>
                <a:cs typeface="Calibri"/>
                <a:sym typeface="Calibri"/>
              </a:rPr>
              <a:t>                                                        </a:t>
            </a:r>
            <a:endParaRPr sz="2160">
              <a:solidFill>
                <a:srgbClr val="FF0000"/>
              </a:solidFill>
              <a:latin typeface="Calibri"/>
              <a:ea typeface="Calibri"/>
              <a:cs typeface="Calibri"/>
              <a:sym typeface="Calibri"/>
            </a:endParaRPr>
          </a:p>
          <a:p>
            <a:pPr indent="0" lvl="0" marL="0" marR="829011" rtl="0" algn="l">
              <a:lnSpc>
                <a:spcPct val="80000"/>
              </a:lnSpc>
              <a:spcBef>
                <a:spcPts val="0"/>
              </a:spcBef>
              <a:spcAft>
                <a:spcPts val="0"/>
              </a:spcAft>
              <a:buNone/>
            </a:pPr>
            <a:r>
              <a:t/>
            </a:r>
            <a:endParaRPr sz="2160">
              <a:solidFill>
                <a:srgbClr val="FF0000"/>
              </a:solidFill>
              <a:latin typeface="Calibri"/>
              <a:ea typeface="Calibri"/>
              <a:cs typeface="Calibri"/>
              <a:sym typeface="Calibri"/>
            </a:endParaRPr>
          </a:p>
          <a:p>
            <a:pPr indent="0" lvl="0" marL="0" marR="829011" rtl="0" algn="l">
              <a:lnSpc>
                <a:spcPct val="80000"/>
              </a:lnSpc>
              <a:spcBef>
                <a:spcPts val="0"/>
              </a:spcBef>
              <a:spcAft>
                <a:spcPts val="0"/>
              </a:spcAft>
              <a:buNone/>
            </a:pPr>
            <a:r>
              <a:t/>
            </a:r>
            <a:endParaRPr sz="2160">
              <a:solidFill>
                <a:srgbClr val="FF0000"/>
              </a:solidFill>
              <a:latin typeface="Calibri"/>
              <a:ea typeface="Calibri"/>
              <a:cs typeface="Calibri"/>
              <a:sym typeface="Calibri"/>
            </a:endParaRPr>
          </a:p>
          <a:p>
            <a:pPr indent="0" lvl="0" marL="0" marR="829011" rtl="0" algn="l">
              <a:lnSpc>
                <a:spcPct val="80000"/>
              </a:lnSpc>
              <a:spcBef>
                <a:spcPts val="0"/>
              </a:spcBef>
              <a:spcAft>
                <a:spcPts val="0"/>
              </a:spcAft>
              <a:buNone/>
            </a:pPr>
            <a:r>
              <a:t/>
            </a:r>
            <a:endParaRPr sz="2160">
              <a:solidFill>
                <a:srgbClr val="FF0000"/>
              </a:solidFill>
              <a:latin typeface="Calibri"/>
              <a:ea typeface="Calibri"/>
              <a:cs typeface="Calibri"/>
              <a:sym typeface="Calibri"/>
            </a:endParaRPr>
          </a:p>
          <a:p>
            <a:pPr indent="0" lvl="0" marL="0" marR="829011" rtl="0" algn="l">
              <a:lnSpc>
                <a:spcPct val="80000"/>
              </a:lnSpc>
              <a:spcBef>
                <a:spcPts val="0"/>
              </a:spcBef>
              <a:spcAft>
                <a:spcPts val="0"/>
              </a:spcAft>
              <a:buClr>
                <a:srgbClr val="000000"/>
              </a:buClr>
              <a:buSzPct val="43287"/>
              <a:buFont typeface="Arial"/>
              <a:buNone/>
            </a:pPr>
            <a:r>
              <a:rPr lang="en-GB" sz="2160">
                <a:solidFill>
                  <a:srgbClr val="FF0000"/>
                </a:solidFill>
                <a:latin typeface="Calibri"/>
                <a:ea typeface="Calibri"/>
                <a:cs typeface="Calibri"/>
                <a:sym typeface="Calibri"/>
              </a:rPr>
              <a:t>                                                         for(i=2;i&lt;n;i++)</a:t>
            </a:r>
            <a:endParaRPr sz="2160">
              <a:solidFill>
                <a:srgbClr val="FF0000"/>
              </a:solidFill>
              <a:latin typeface="Calibri"/>
              <a:ea typeface="Calibri"/>
              <a:cs typeface="Calibri"/>
              <a:sym typeface="Calibri"/>
            </a:endParaRPr>
          </a:p>
          <a:p>
            <a:pPr indent="0" lvl="0" marL="0" rtl="0" algn="ctr">
              <a:spcBef>
                <a:spcPts val="0"/>
              </a:spcBef>
              <a:spcAft>
                <a:spcPts val="0"/>
              </a:spcAft>
              <a:buNone/>
            </a:pPr>
            <a:r>
              <a:t/>
            </a:r>
            <a:endParaRPr/>
          </a:p>
        </p:txBody>
      </p:sp>
      <p:sp>
        <p:nvSpPr>
          <p:cNvPr id="582" name="Google Shape;582;p85"/>
          <p:cNvSpPr txBox="1"/>
          <p:nvPr>
            <p:ph idx="1" type="subTitle"/>
          </p:nvPr>
        </p:nvSpPr>
        <p:spPr>
          <a:xfrm>
            <a:off x="2183250" y="1245750"/>
            <a:ext cx="6138900" cy="3210600"/>
          </a:xfrm>
          <a:prstGeom prst="rect">
            <a:avLst/>
          </a:prstGeom>
        </p:spPr>
        <p:txBody>
          <a:bodyPr anchorCtr="0" anchor="t" bIns="91425" lIns="450000" spcFirstLastPara="1" rIns="91425" wrap="square" tIns="91425">
            <a:noAutofit/>
          </a:bodyPr>
          <a:lstStyle/>
          <a:p>
            <a:pPr indent="0" lvl="0" marL="0" marR="829011" rtl="0" algn="l">
              <a:lnSpc>
                <a:spcPct val="80000"/>
              </a:lnSpc>
              <a:spcBef>
                <a:spcPts val="0"/>
              </a:spcBef>
              <a:spcAft>
                <a:spcPts val="0"/>
              </a:spcAft>
              <a:buSzPts val="935"/>
              <a:buNone/>
            </a:pPr>
            <a:r>
              <a:rPr lang="en-GB" sz="2160">
                <a:solidFill>
                  <a:srgbClr val="FF0000"/>
                </a:solidFill>
              </a:rPr>
              <a:t>             </a:t>
            </a:r>
            <a:endParaRPr sz="2160">
              <a:solidFill>
                <a:srgbClr val="FF0000"/>
              </a:solidFill>
            </a:endParaRPr>
          </a:p>
          <a:p>
            <a:pPr indent="1890000" lvl="0" marL="0" marR="2269416" rtl="0" algn="l">
              <a:lnSpc>
                <a:spcPct val="80000"/>
              </a:lnSpc>
              <a:spcBef>
                <a:spcPts val="0"/>
              </a:spcBef>
              <a:spcAft>
                <a:spcPts val="0"/>
              </a:spcAft>
              <a:buSzPts val="935"/>
              <a:buNone/>
            </a:pPr>
            <a:r>
              <a:rPr lang="en-GB" sz="2160">
                <a:solidFill>
                  <a:srgbClr val="FF0000"/>
                </a:solidFill>
              </a:rPr>
              <a:t>                     {</a:t>
            </a:r>
            <a:endParaRPr sz="2160">
              <a:solidFill>
                <a:srgbClr val="FF0000"/>
              </a:solidFill>
            </a:endParaRPr>
          </a:p>
          <a:p>
            <a:pPr indent="0" lvl="0" marL="0" rtl="0" algn="l">
              <a:lnSpc>
                <a:spcPct val="80000"/>
              </a:lnSpc>
              <a:spcBef>
                <a:spcPts val="0"/>
              </a:spcBef>
              <a:spcAft>
                <a:spcPts val="0"/>
              </a:spcAft>
              <a:buSzPts val="935"/>
              <a:buNone/>
            </a:pPr>
            <a:r>
              <a:rPr lang="en-GB" sz="2160">
                <a:solidFill>
                  <a:srgbClr val="FF0000"/>
                </a:solidFill>
              </a:rPr>
              <a:t>                  if(a[i] &gt; big1)</a:t>
            </a:r>
            <a:endParaRPr sz="2160">
              <a:solidFill>
                <a:srgbClr val="FF0000"/>
              </a:solidFill>
            </a:endParaRPr>
          </a:p>
          <a:p>
            <a:pPr indent="0" lvl="0" marL="0" rtl="0" algn="l">
              <a:lnSpc>
                <a:spcPct val="80000"/>
              </a:lnSpc>
              <a:spcBef>
                <a:spcPts val="0"/>
              </a:spcBef>
              <a:spcAft>
                <a:spcPts val="0"/>
              </a:spcAft>
              <a:buSzPts val="935"/>
              <a:buNone/>
            </a:pPr>
            <a:r>
              <a:rPr lang="en-GB" sz="2160">
                <a:solidFill>
                  <a:srgbClr val="FF0000"/>
                </a:solidFill>
              </a:rPr>
              <a:t>                  {</a:t>
            </a:r>
            <a:endParaRPr sz="2160">
              <a:solidFill>
                <a:srgbClr val="FF0000"/>
              </a:solidFill>
            </a:endParaRPr>
          </a:p>
          <a:p>
            <a:pPr indent="0" lvl="0" marL="0" rtl="0" algn="l">
              <a:lnSpc>
                <a:spcPct val="80000"/>
              </a:lnSpc>
              <a:spcBef>
                <a:spcPts val="0"/>
              </a:spcBef>
              <a:spcAft>
                <a:spcPts val="0"/>
              </a:spcAft>
              <a:buSzPts val="935"/>
              <a:buNone/>
            </a:pPr>
            <a:r>
              <a:rPr lang="en-GB" sz="2160">
                <a:solidFill>
                  <a:srgbClr val="FF0000"/>
                </a:solidFill>
              </a:rPr>
              <a:t>                  big2 = big1;</a:t>
            </a:r>
            <a:endParaRPr sz="2160">
              <a:solidFill>
                <a:srgbClr val="FF0000"/>
              </a:solidFill>
            </a:endParaRPr>
          </a:p>
          <a:p>
            <a:pPr indent="0" lvl="0" marL="0" rtl="0" algn="l">
              <a:lnSpc>
                <a:spcPct val="80000"/>
              </a:lnSpc>
              <a:spcBef>
                <a:spcPts val="0"/>
              </a:spcBef>
              <a:spcAft>
                <a:spcPts val="0"/>
              </a:spcAft>
              <a:buSzPts val="935"/>
              <a:buNone/>
            </a:pPr>
            <a:r>
              <a:rPr lang="en-GB" sz="2160">
                <a:solidFill>
                  <a:srgbClr val="FF0000"/>
                </a:solidFill>
              </a:rPr>
              <a:t>                  big1 = a[i];</a:t>
            </a:r>
            <a:endParaRPr sz="2160">
              <a:solidFill>
                <a:srgbClr val="FF0000"/>
              </a:solidFill>
            </a:endParaRPr>
          </a:p>
          <a:p>
            <a:pPr indent="0" lvl="0" marL="0" rtl="0" algn="l">
              <a:lnSpc>
                <a:spcPct val="80000"/>
              </a:lnSpc>
              <a:spcBef>
                <a:spcPts val="0"/>
              </a:spcBef>
              <a:spcAft>
                <a:spcPts val="0"/>
              </a:spcAft>
              <a:buSzPts val="935"/>
              <a:buNone/>
            </a:pPr>
            <a:r>
              <a:rPr lang="en-GB" sz="2160">
                <a:solidFill>
                  <a:srgbClr val="FF0000"/>
                </a:solidFill>
              </a:rPr>
              <a:t>                  }</a:t>
            </a:r>
            <a:endParaRPr sz="2160">
              <a:solidFill>
                <a:srgbClr val="FF0000"/>
              </a:solidFill>
            </a:endParaRPr>
          </a:p>
          <a:p>
            <a:pPr indent="0" lvl="0" marL="0" rtl="0" algn="l">
              <a:lnSpc>
                <a:spcPct val="80000"/>
              </a:lnSpc>
              <a:spcBef>
                <a:spcPts val="0"/>
              </a:spcBef>
              <a:spcAft>
                <a:spcPts val="0"/>
              </a:spcAft>
              <a:buSzPts val="935"/>
              <a:buNone/>
            </a:pPr>
            <a:r>
              <a:rPr lang="en-GB" sz="2160">
                <a:solidFill>
                  <a:srgbClr val="FF0000"/>
                </a:solidFill>
              </a:rPr>
              <a:t>                  else if( (a[i] &gt; big2)&amp;&amp;(a[i]!=big1) )</a:t>
            </a:r>
            <a:endParaRPr sz="2160">
              <a:solidFill>
                <a:srgbClr val="FF0000"/>
              </a:solidFill>
            </a:endParaRPr>
          </a:p>
          <a:p>
            <a:pPr indent="0" lvl="0" marL="0" rtl="0" algn="l">
              <a:lnSpc>
                <a:spcPct val="80000"/>
              </a:lnSpc>
              <a:spcBef>
                <a:spcPts val="0"/>
              </a:spcBef>
              <a:spcAft>
                <a:spcPts val="0"/>
              </a:spcAft>
              <a:buSzPts val="935"/>
              <a:buNone/>
            </a:pPr>
            <a:r>
              <a:rPr lang="en-GB" sz="2160">
                <a:solidFill>
                  <a:srgbClr val="FF0000"/>
                </a:solidFill>
              </a:rPr>
              <a:t>                  big2 = a[i];</a:t>
            </a:r>
            <a:endParaRPr sz="2160">
              <a:solidFill>
                <a:srgbClr val="FF0000"/>
              </a:solidFill>
            </a:endParaRPr>
          </a:p>
          <a:p>
            <a:pPr indent="0" lvl="0" marL="0" rtl="0" algn="l">
              <a:lnSpc>
                <a:spcPct val="80000"/>
              </a:lnSpc>
              <a:spcBef>
                <a:spcPts val="0"/>
              </a:spcBef>
              <a:spcAft>
                <a:spcPts val="0"/>
              </a:spcAft>
              <a:buSzPts val="935"/>
              <a:buNone/>
            </a:pPr>
            <a:r>
              <a:rPr lang="en-GB" sz="2160">
                <a:solidFill>
                  <a:srgbClr val="FF0000"/>
                </a:solidFill>
              </a:rPr>
              <a:t>                  printf(“%d%d\n”,big1,big2);</a:t>
            </a:r>
            <a:endParaRPr sz="2160">
              <a:solidFill>
                <a:srgbClr val="FF0000"/>
              </a:solidFill>
            </a:endParaRPr>
          </a:p>
          <a:p>
            <a:pPr indent="0" lvl="0" marL="0" rtl="0" algn="l">
              <a:lnSpc>
                <a:spcPct val="80000"/>
              </a:lnSpc>
              <a:spcBef>
                <a:spcPts val="0"/>
              </a:spcBef>
              <a:spcAft>
                <a:spcPts val="0"/>
              </a:spcAft>
              <a:buSzPts val="935"/>
              <a:buNone/>
            </a:pPr>
            <a:r>
              <a:rPr lang="en-GB" sz="2160">
                <a:solidFill>
                  <a:srgbClr val="FF0000"/>
                </a:solidFill>
              </a:rPr>
              <a:t>                  }</a:t>
            </a:r>
            <a:endParaRPr sz="2160">
              <a:solidFill>
                <a:srgbClr val="FF0000"/>
              </a:solidFill>
            </a:endParaRPr>
          </a:p>
          <a:p>
            <a:pPr indent="0" lvl="0" marL="0" rtl="0" algn="ctr">
              <a:lnSpc>
                <a:spcPct val="80000"/>
              </a:lnSpc>
              <a:spcBef>
                <a:spcPts val="0"/>
              </a:spcBef>
              <a:spcAft>
                <a:spcPts val="0"/>
              </a:spcAft>
              <a:buSzPts val="935"/>
              <a:buNone/>
            </a:pPr>
            <a:r>
              <a:t/>
            </a:r>
            <a:endParaRPr sz="176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6"/>
          <p:cNvSpPr txBox="1"/>
          <p:nvPr>
            <p:ph type="ctrTitle"/>
          </p:nvPr>
        </p:nvSpPr>
        <p:spPr>
          <a:xfrm>
            <a:off x="1858700" y="202877"/>
            <a:ext cx="5361300" cy="689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GB" sz="3320" u="sng"/>
              <a:t>String</a:t>
            </a:r>
            <a:endParaRPr sz="3320" u="sng"/>
          </a:p>
        </p:txBody>
      </p:sp>
      <p:sp>
        <p:nvSpPr>
          <p:cNvPr id="588" name="Google Shape;588;p86"/>
          <p:cNvSpPr txBox="1"/>
          <p:nvPr>
            <p:ph idx="1" type="subTitle"/>
          </p:nvPr>
        </p:nvSpPr>
        <p:spPr>
          <a:xfrm>
            <a:off x="1858700" y="1324650"/>
            <a:ext cx="6638100" cy="2575200"/>
          </a:xfrm>
          <a:prstGeom prst="rect">
            <a:avLst/>
          </a:prstGeom>
        </p:spPr>
        <p:txBody>
          <a:bodyPr anchorCtr="0" anchor="t" bIns="91425" lIns="91425" spcFirstLastPara="1" rIns="91425" wrap="square" tIns="91425">
            <a:normAutofit/>
          </a:bodyPr>
          <a:lstStyle/>
          <a:p>
            <a:pPr indent="-368300" lvl="0" marL="457200" rtl="0" algn="ctr">
              <a:spcBef>
                <a:spcPts val="0"/>
              </a:spcBef>
              <a:spcAft>
                <a:spcPts val="0"/>
              </a:spcAft>
              <a:buClr>
                <a:srgbClr val="FF0000"/>
              </a:buClr>
              <a:buSzPts val="2200"/>
              <a:buChar char="❖"/>
            </a:pPr>
            <a:r>
              <a:rPr lang="en-GB" sz="2200">
                <a:solidFill>
                  <a:srgbClr val="FF0000"/>
                </a:solidFill>
              </a:rPr>
              <a:t>It is a collection of characters, which are stored in</a:t>
            </a:r>
            <a:endParaRPr sz="2200">
              <a:solidFill>
                <a:srgbClr val="FF0000"/>
              </a:solidFill>
            </a:endParaRPr>
          </a:p>
          <a:p>
            <a:pPr indent="0" lvl="0" marL="457200" rtl="0" algn="ctr">
              <a:spcBef>
                <a:spcPts val="0"/>
              </a:spcBef>
              <a:spcAft>
                <a:spcPts val="0"/>
              </a:spcAft>
              <a:buNone/>
            </a:pPr>
            <a:r>
              <a:t/>
            </a:r>
            <a:endParaRPr sz="2200">
              <a:solidFill>
                <a:srgbClr val="FF0000"/>
              </a:solidFill>
            </a:endParaRPr>
          </a:p>
          <a:p>
            <a:pPr indent="0" lvl="0" marL="457200" rtl="0" algn="ctr">
              <a:spcBef>
                <a:spcPts val="0"/>
              </a:spcBef>
              <a:spcAft>
                <a:spcPts val="0"/>
              </a:spcAft>
              <a:buNone/>
            </a:pPr>
            <a:r>
              <a:rPr lang="en-GB" sz="2200">
                <a:solidFill>
                  <a:srgbClr val="FF0000"/>
                </a:solidFill>
              </a:rPr>
              <a:t>  </a:t>
            </a:r>
            <a:r>
              <a:rPr lang="en-GB" sz="2200">
                <a:solidFill>
                  <a:srgbClr val="FF0000"/>
                </a:solidFill>
              </a:rPr>
              <a:t>Contiguous memory location and it it enclosed with</a:t>
            </a:r>
            <a:endParaRPr sz="2200">
              <a:solidFill>
                <a:srgbClr val="FF0000"/>
              </a:solidFill>
            </a:endParaRPr>
          </a:p>
          <a:p>
            <a:pPr indent="0" lvl="0" marL="457200" rtl="0" algn="ctr">
              <a:spcBef>
                <a:spcPts val="0"/>
              </a:spcBef>
              <a:spcAft>
                <a:spcPts val="0"/>
              </a:spcAft>
              <a:buNone/>
            </a:pPr>
            <a:r>
              <a:t/>
            </a:r>
            <a:endParaRPr sz="2200">
              <a:solidFill>
                <a:srgbClr val="FF0000"/>
              </a:solidFill>
            </a:endParaRPr>
          </a:p>
          <a:p>
            <a:pPr indent="0" lvl="0" marL="457200" rtl="0" algn="ctr">
              <a:spcBef>
                <a:spcPts val="0"/>
              </a:spcBef>
              <a:spcAft>
                <a:spcPts val="0"/>
              </a:spcAft>
              <a:buNone/>
            </a:pPr>
            <a:r>
              <a:rPr lang="en-GB" sz="2200">
                <a:solidFill>
                  <a:srgbClr val="FF0000"/>
                </a:solidFill>
              </a:rPr>
              <a:t>double quotes and terminated with null character.</a:t>
            </a:r>
            <a:endParaRPr sz="2200">
              <a:solidFill>
                <a:srgbClr val="FF0000"/>
              </a:solidFill>
            </a:endParaRPr>
          </a:p>
          <a:p>
            <a:pPr indent="0" lvl="0" marL="457200" rtl="0" algn="ctr">
              <a:spcBef>
                <a:spcPts val="0"/>
              </a:spcBef>
              <a:spcAft>
                <a:spcPts val="0"/>
              </a:spcAft>
              <a:buNone/>
            </a:pPr>
            <a:r>
              <a:t/>
            </a:r>
            <a:endParaRPr sz="2200">
              <a:solidFill>
                <a:srgbClr val="FF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7"/>
          <p:cNvSpPr txBox="1"/>
          <p:nvPr>
            <p:ph type="ctrTitle"/>
          </p:nvPr>
        </p:nvSpPr>
        <p:spPr>
          <a:xfrm>
            <a:off x="1858700" y="262550"/>
            <a:ext cx="5361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3320" u="sng"/>
              <a:t>Character array size</a:t>
            </a:r>
            <a:endParaRPr sz="3320" u="sng"/>
          </a:p>
        </p:txBody>
      </p:sp>
      <p:sp>
        <p:nvSpPr>
          <p:cNvPr id="594" name="Google Shape;594;p87"/>
          <p:cNvSpPr txBox="1"/>
          <p:nvPr>
            <p:ph idx="1" type="subTitle"/>
          </p:nvPr>
        </p:nvSpPr>
        <p:spPr>
          <a:xfrm>
            <a:off x="1858700" y="1229200"/>
            <a:ext cx="5361300" cy="27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595" name="Google Shape;595;p87"/>
          <p:cNvPicPr preferRelativeResize="0"/>
          <p:nvPr/>
        </p:nvPicPr>
        <p:blipFill>
          <a:blip r:embed="rId3">
            <a:alphaModFix/>
          </a:blip>
          <a:stretch>
            <a:fillRect/>
          </a:stretch>
        </p:blipFill>
        <p:spPr>
          <a:xfrm>
            <a:off x="1575275" y="942775"/>
            <a:ext cx="6372675" cy="3341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8"/>
          <p:cNvSpPr txBox="1"/>
          <p:nvPr>
            <p:ph type="ctrTitle"/>
          </p:nvPr>
        </p:nvSpPr>
        <p:spPr>
          <a:xfrm>
            <a:off x="1217250" y="262550"/>
            <a:ext cx="6659100" cy="78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3220" u="sng"/>
              <a:t>Count of alphabets, digits &amp; special char</a:t>
            </a:r>
            <a:endParaRPr sz="3220" u="sng"/>
          </a:p>
        </p:txBody>
      </p:sp>
      <p:sp>
        <p:nvSpPr>
          <p:cNvPr id="601" name="Google Shape;601;p88"/>
          <p:cNvSpPr txBox="1"/>
          <p:nvPr>
            <p:ph idx="1" type="subTitle"/>
          </p:nvPr>
        </p:nvSpPr>
        <p:spPr>
          <a:xfrm>
            <a:off x="1858700" y="1312700"/>
            <a:ext cx="6659100" cy="3425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                                        </a:t>
            </a:r>
            <a:r>
              <a:rPr lang="en-GB" sz="2000"/>
              <a:t> </a:t>
            </a:r>
            <a:r>
              <a:rPr lang="en-GB" sz="2100">
                <a:solidFill>
                  <a:srgbClr val="FF0000"/>
                </a:solidFill>
              </a:rPr>
              <a:t>#include&lt;stdio.h&gt;</a:t>
            </a:r>
            <a:endParaRPr sz="2100">
              <a:solidFill>
                <a:srgbClr val="FF0000"/>
              </a:solidFill>
            </a:endParaRPr>
          </a:p>
          <a:p>
            <a:pPr indent="0" lvl="0" marL="0" rtl="0" algn="l">
              <a:spcBef>
                <a:spcPts val="0"/>
              </a:spcBef>
              <a:spcAft>
                <a:spcPts val="0"/>
              </a:spcAft>
              <a:buNone/>
            </a:pPr>
            <a:r>
              <a:rPr lang="en-GB" sz="2100">
                <a:solidFill>
                  <a:srgbClr val="FF0000"/>
                </a:solidFill>
              </a:rPr>
              <a:t>                                int main()</a:t>
            </a:r>
            <a:endParaRPr sz="2100">
              <a:solidFill>
                <a:srgbClr val="FF0000"/>
              </a:solidFill>
            </a:endParaRPr>
          </a:p>
          <a:p>
            <a:pPr indent="0" lvl="0" marL="0" rtl="0" algn="l">
              <a:spcBef>
                <a:spcPts val="0"/>
              </a:spcBef>
              <a:spcAft>
                <a:spcPts val="0"/>
              </a:spcAft>
              <a:buNone/>
            </a:pPr>
            <a:r>
              <a:rPr lang="en-GB" sz="2100">
                <a:solidFill>
                  <a:srgbClr val="FF0000"/>
                </a:solidFill>
              </a:rPr>
              <a:t>                                {</a:t>
            </a:r>
            <a:endParaRPr sz="2100">
              <a:solidFill>
                <a:srgbClr val="FF0000"/>
              </a:solidFill>
            </a:endParaRPr>
          </a:p>
          <a:p>
            <a:pPr indent="0" lvl="0" marL="0" rtl="0" algn="l">
              <a:spcBef>
                <a:spcPts val="0"/>
              </a:spcBef>
              <a:spcAft>
                <a:spcPts val="0"/>
              </a:spcAft>
              <a:buNone/>
            </a:pPr>
            <a:r>
              <a:rPr lang="en-GB" sz="2100">
                <a:solidFill>
                  <a:srgbClr val="FF0000"/>
                </a:solidFill>
              </a:rPr>
              <a:t>                                char s[20];</a:t>
            </a:r>
            <a:endParaRPr sz="2100">
              <a:solidFill>
                <a:srgbClr val="FF0000"/>
              </a:solidFill>
            </a:endParaRPr>
          </a:p>
          <a:p>
            <a:pPr indent="0" lvl="0" marL="0" rtl="0" algn="l">
              <a:spcBef>
                <a:spcPts val="0"/>
              </a:spcBef>
              <a:spcAft>
                <a:spcPts val="0"/>
              </a:spcAft>
              <a:buNone/>
            </a:pPr>
            <a:r>
              <a:rPr lang="en-GB" sz="2100">
                <a:solidFill>
                  <a:srgbClr val="FF0000"/>
                </a:solidFill>
              </a:rPr>
              <a:t>                                 int i,Upper=0,Lower=0,Digit=0,Spl=0;</a:t>
            </a:r>
            <a:endParaRPr sz="2100">
              <a:solidFill>
                <a:srgbClr val="FF0000"/>
              </a:solidFill>
            </a:endParaRPr>
          </a:p>
          <a:p>
            <a:pPr indent="0" lvl="0" marL="0" rtl="0" algn="l">
              <a:spcBef>
                <a:spcPts val="0"/>
              </a:spcBef>
              <a:spcAft>
                <a:spcPts val="0"/>
              </a:spcAft>
              <a:buNone/>
            </a:pPr>
            <a:r>
              <a:rPr lang="en-GB" sz="2100">
                <a:solidFill>
                  <a:srgbClr val="FF0000"/>
                </a:solidFill>
              </a:rPr>
              <a:t>                                 printf("Enter the string\n");</a:t>
            </a:r>
            <a:endParaRPr sz="2100">
              <a:solidFill>
                <a:srgbClr val="FF0000"/>
              </a:solidFill>
            </a:endParaRPr>
          </a:p>
          <a:p>
            <a:pPr indent="0" lvl="0" marL="0" rtl="0" algn="l">
              <a:spcBef>
                <a:spcPts val="0"/>
              </a:spcBef>
              <a:spcAft>
                <a:spcPts val="0"/>
              </a:spcAft>
              <a:buNone/>
            </a:pPr>
            <a:r>
              <a:rPr lang="en-GB" sz="2100">
                <a:solidFill>
                  <a:srgbClr val="FF0000"/>
                </a:solidFill>
              </a:rPr>
              <a:t>                                 scanf("%[^\n]",s);</a:t>
            </a:r>
            <a:endParaRPr sz="2100">
              <a:solidFill>
                <a:srgbClr val="FF0000"/>
              </a:solidFill>
            </a:endParaRPr>
          </a:p>
          <a:p>
            <a:pPr indent="0" lvl="0" marL="0" rtl="0" algn="l">
              <a:spcBef>
                <a:spcPts val="0"/>
              </a:spcBef>
              <a:spcAft>
                <a:spcPts val="0"/>
              </a:spcAft>
              <a:buNone/>
            </a:pPr>
            <a:r>
              <a:rPr lang="en-GB" sz="2100">
                <a:solidFill>
                  <a:srgbClr val="FF0000"/>
                </a:solidFill>
              </a:rPr>
              <a:t>                                 printf("s = %s\n",s);</a:t>
            </a:r>
            <a:endParaRPr sz="2100">
              <a:solidFill>
                <a:srgbClr val="FF0000"/>
              </a:solidFill>
            </a:endParaRPr>
          </a:p>
          <a:p>
            <a:pPr indent="0" lvl="0" marL="0" rtl="0" algn="l">
              <a:spcBef>
                <a:spcPts val="0"/>
              </a:spcBef>
              <a:spcAft>
                <a:spcPts val="0"/>
              </a:spcAft>
              <a:buNone/>
            </a:pPr>
            <a:r>
              <a:rPr lang="en-GB" sz="2100">
                <a:solidFill>
                  <a:srgbClr val="FF0000"/>
                </a:solidFill>
              </a:rPr>
              <a:t>                                 for(i=0;s[i];i++)</a:t>
            </a:r>
            <a:endParaRPr sz="2100">
              <a:solidFill>
                <a:srgbClr val="FF0000"/>
              </a:solidFill>
            </a:endParaRPr>
          </a:p>
          <a:p>
            <a:pPr indent="0" lvl="0" marL="0" rtl="0" algn="l">
              <a:spcBef>
                <a:spcPts val="0"/>
              </a:spcBef>
              <a:spcAft>
                <a:spcPts val="0"/>
              </a:spcAft>
              <a:buNone/>
            </a:pPr>
            <a:r>
              <a:rPr lang="en-GB" sz="2100">
                <a:solidFill>
                  <a:srgbClr val="FF0000"/>
                </a:solidFill>
              </a:rPr>
              <a:t>                                 {</a:t>
            </a:r>
            <a:endParaRPr sz="2100">
              <a:solidFill>
                <a:srgbClr val="FF0000"/>
              </a:solidFill>
            </a:endParaRPr>
          </a:p>
          <a:p>
            <a:pPr indent="0" lvl="0" marL="0" rtl="0" algn="ctr">
              <a:spcBef>
                <a:spcPts val="0"/>
              </a:spcBef>
              <a:spcAft>
                <a:spcPts val="0"/>
              </a:spcAft>
              <a:buNone/>
            </a:pPr>
            <a:r>
              <a:t/>
            </a:r>
            <a:endParaRPr sz="2100">
              <a:solidFill>
                <a:srgbClr val="FF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9"/>
          <p:cNvSpPr txBox="1"/>
          <p:nvPr>
            <p:ph type="ctrTitle"/>
          </p:nvPr>
        </p:nvSpPr>
        <p:spPr>
          <a:xfrm>
            <a:off x="1858700" y="334163"/>
            <a:ext cx="5361300" cy="1479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2200">
                <a:latin typeface="Calibri"/>
                <a:ea typeface="Calibri"/>
                <a:cs typeface="Calibri"/>
                <a:sym typeface="Calibri"/>
              </a:rPr>
              <a:t>                            </a:t>
            </a:r>
            <a:endParaRPr sz="2200">
              <a:solidFill>
                <a:srgbClr val="FF0000"/>
              </a:solidFill>
              <a:latin typeface="Calibri"/>
              <a:ea typeface="Calibri"/>
              <a:cs typeface="Calibri"/>
              <a:sym typeface="Calibri"/>
            </a:endParaRPr>
          </a:p>
          <a:p>
            <a:pPr indent="0" lvl="0" marL="0" rtl="0" algn="l">
              <a:spcBef>
                <a:spcPts val="0"/>
              </a:spcBef>
              <a:spcAft>
                <a:spcPts val="0"/>
              </a:spcAft>
              <a:buNone/>
            </a:pPr>
            <a:r>
              <a:rPr lang="en-GB" sz="2200">
                <a:solidFill>
                  <a:srgbClr val="FF0000"/>
                </a:solidFill>
                <a:latin typeface="Calibri"/>
                <a:ea typeface="Calibri"/>
                <a:cs typeface="Calibri"/>
                <a:sym typeface="Calibri"/>
              </a:rPr>
              <a:t>                            for(i=0;s[i];i++;</a:t>
            </a:r>
            <a:endParaRPr sz="2200">
              <a:solidFill>
                <a:srgbClr val="FF0000"/>
              </a:solidFill>
              <a:latin typeface="Calibri"/>
              <a:ea typeface="Calibri"/>
              <a:cs typeface="Calibri"/>
              <a:sym typeface="Calibri"/>
            </a:endParaRPr>
          </a:p>
        </p:txBody>
      </p:sp>
      <p:sp>
        <p:nvSpPr>
          <p:cNvPr id="607" name="Google Shape;607;p89"/>
          <p:cNvSpPr txBox="1"/>
          <p:nvPr>
            <p:ph idx="1" type="subTitle"/>
          </p:nvPr>
        </p:nvSpPr>
        <p:spPr>
          <a:xfrm>
            <a:off x="1858700" y="1121775"/>
            <a:ext cx="6411600" cy="3269700"/>
          </a:xfrm>
          <a:prstGeom prst="rect">
            <a:avLst/>
          </a:prstGeom>
        </p:spPr>
        <p:txBody>
          <a:bodyPr anchorCtr="0" anchor="t" bIns="91425" lIns="91425" spcFirstLastPara="1" rIns="91425" wrap="square" tIns="91425">
            <a:noAutofit/>
          </a:bodyPr>
          <a:lstStyle/>
          <a:p>
            <a:pPr indent="0" lvl="0" marL="1260000" rtl="0" algn="l">
              <a:lnSpc>
                <a:spcPct val="80000"/>
              </a:lnSpc>
              <a:spcBef>
                <a:spcPts val="0"/>
              </a:spcBef>
              <a:spcAft>
                <a:spcPts val="0"/>
              </a:spcAft>
              <a:buSzPts val="770"/>
              <a:buNone/>
            </a:pPr>
            <a:r>
              <a:t/>
            </a:r>
            <a:endParaRPr sz="1420">
              <a:solidFill>
                <a:srgbClr val="FF0000"/>
              </a:solidFill>
            </a:endParaRPr>
          </a:p>
          <a:p>
            <a:pPr indent="0" lvl="0" marL="0" rtl="0" algn="l">
              <a:lnSpc>
                <a:spcPct val="80000"/>
              </a:lnSpc>
              <a:spcBef>
                <a:spcPts val="0"/>
              </a:spcBef>
              <a:spcAft>
                <a:spcPts val="0"/>
              </a:spcAft>
              <a:buSzPts val="770"/>
              <a:buNone/>
            </a:pPr>
            <a:r>
              <a:rPr lang="en-GB" sz="1420">
                <a:solidFill>
                  <a:srgbClr val="FF0000"/>
                </a:solidFill>
              </a:rPr>
              <a:t>                                           </a:t>
            </a:r>
            <a:r>
              <a:rPr lang="en-GB" sz="2220">
                <a:solidFill>
                  <a:srgbClr val="FF0000"/>
                </a:solidFill>
              </a:rPr>
              <a:t>{</a:t>
            </a:r>
            <a:endParaRPr sz="2220">
              <a:solidFill>
                <a:srgbClr val="FF0000"/>
              </a:solidFill>
            </a:endParaRPr>
          </a:p>
          <a:p>
            <a:pPr indent="0" lvl="0" marL="1439999" rtl="0" algn="l">
              <a:lnSpc>
                <a:spcPct val="80000"/>
              </a:lnSpc>
              <a:spcBef>
                <a:spcPts val="0"/>
              </a:spcBef>
              <a:spcAft>
                <a:spcPts val="0"/>
              </a:spcAft>
              <a:buSzPts val="770"/>
              <a:buNone/>
            </a:pPr>
            <a:r>
              <a:rPr lang="en-GB" sz="2220">
                <a:solidFill>
                  <a:srgbClr val="FF0000"/>
                </a:solidFill>
              </a:rPr>
              <a:t>     if((s[i]&gt;=65)&amp;&amp;(s[i]&lt;=90))</a:t>
            </a:r>
            <a:endParaRPr sz="2220">
              <a:solidFill>
                <a:srgbClr val="FF0000"/>
              </a:solidFill>
            </a:endParaRPr>
          </a:p>
          <a:p>
            <a:pPr indent="0" lvl="0" marL="1620000" rtl="0" algn="l">
              <a:lnSpc>
                <a:spcPct val="80000"/>
              </a:lnSpc>
              <a:spcBef>
                <a:spcPts val="0"/>
              </a:spcBef>
              <a:spcAft>
                <a:spcPts val="0"/>
              </a:spcAft>
              <a:buSzPts val="770"/>
              <a:buNone/>
            </a:pPr>
            <a:r>
              <a:rPr lang="en-GB" sz="2220">
                <a:solidFill>
                  <a:srgbClr val="FF0000"/>
                </a:solidFill>
              </a:rPr>
              <a:t>  Upper++;</a:t>
            </a:r>
            <a:endParaRPr sz="2220">
              <a:solidFill>
                <a:srgbClr val="FF0000"/>
              </a:solidFill>
            </a:endParaRPr>
          </a:p>
          <a:p>
            <a:pPr indent="1170000" lvl="0" marL="0" rtl="0" algn="l">
              <a:lnSpc>
                <a:spcPct val="80000"/>
              </a:lnSpc>
              <a:spcBef>
                <a:spcPts val="0"/>
              </a:spcBef>
              <a:spcAft>
                <a:spcPts val="0"/>
              </a:spcAft>
              <a:buSzPts val="770"/>
              <a:buNone/>
            </a:pPr>
            <a:r>
              <a:rPr lang="en-GB" sz="2220">
                <a:solidFill>
                  <a:srgbClr val="FF0000"/>
                </a:solidFill>
              </a:rPr>
              <a:t>         else if((s[i]&gt;=97)&amp;&amp;(s[i]&lt;=122))</a:t>
            </a:r>
            <a:endParaRPr sz="2220">
              <a:solidFill>
                <a:srgbClr val="FF0000"/>
              </a:solidFill>
            </a:endParaRPr>
          </a:p>
          <a:p>
            <a:pPr indent="0" lvl="0" marL="1710000" rtl="0" algn="l">
              <a:lnSpc>
                <a:spcPct val="80000"/>
              </a:lnSpc>
              <a:spcBef>
                <a:spcPts val="0"/>
              </a:spcBef>
              <a:spcAft>
                <a:spcPts val="0"/>
              </a:spcAft>
              <a:buSzPts val="770"/>
              <a:buNone/>
            </a:pPr>
            <a:r>
              <a:rPr lang="en-GB" sz="2220">
                <a:solidFill>
                  <a:srgbClr val="FF0000"/>
                </a:solidFill>
              </a:rPr>
              <a:t> Lower++;</a:t>
            </a:r>
            <a:endParaRPr sz="2220">
              <a:solidFill>
                <a:srgbClr val="FF0000"/>
              </a:solidFill>
            </a:endParaRPr>
          </a:p>
          <a:p>
            <a:pPr indent="1620000" lvl="0" marL="0" rtl="0" algn="l">
              <a:lnSpc>
                <a:spcPct val="80000"/>
              </a:lnSpc>
              <a:spcBef>
                <a:spcPts val="0"/>
              </a:spcBef>
              <a:spcAft>
                <a:spcPts val="0"/>
              </a:spcAft>
              <a:buSzPts val="770"/>
              <a:buNone/>
            </a:pPr>
            <a:r>
              <a:rPr lang="en-GB" sz="2220">
                <a:solidFill>
                  <a:srgbClr val="FF0000"/>
                </a:solidFill>
              </a:rPr>
              <a:t>  else if((s[i]&gt;=48)&amp;&amp;(s[i]&lt;=57))</a:t>
            </a:r>
            <a:endParaRPr sz="2220">
              <a:solidFill>
                <a:srgbClr val="FF0000"/>
              </a:solidFill>
            </a:endParaRPr>
          </a:p>
          <a:p>
            <a:pPr indent="0" lvl="0" marL="0" rtl="0" algn="l">
              <a:lnSpc>
                <a:spcPct val="80000"/>
              </a:lnSpc>
              <a:spcBef>
                <a:spcPts val="0"/>
              </a:spcBef>
              <a:spcAft>
                <a:spcPts val="0"/>
              </a:spcAft>
              <a:buSzPts val="770"/>
              <a:buNone/>
            </a:pPr>
            <a:r>
              <a:rPr lang="en-GB" sz="2220">
                <a:solidFill>
                  <a:srgbClr val="FF0000"/>
                </a:solidFill>
              </a:rPr>
              <a:t>                            Digit++;</a:t>
            </a:r>
            <a:endParaRPr sz="2220">
              <a:solidFill>
                <a:srgbClr val="FF0000"/>
              </a:solidFill>
            </a:endParaRPr>
          </a:p>
          <a:p>
            <a:pPr indent="0" lvl="0" marL="0" rtl="0" algn="l">
              <a:lnSpc>
                <a:spcPct val="80000"/>
              </a:lnSpc>
              <a:spcBef>
                <a:spcPts val="0"/>
              </a:spcBef>
              <a:spcAft>
                <a:spcPts val="0"/>
              </a:spcAft>
              <a:buSzPts val="770"/>
              <a:buNone/>
            </a:pPr>
            <a:r>
              <a:rPr lang="en-GB" sz="2220">
                <a:solidFill>
                  <a:srgbClr val="FF0000"/>
                </a:solidFill>
              </a:rPr>
              <a:t>                            else</a:t>
            </a:r>
            <a:endParaRPr sz="2220">
              <a:solidFill>
                <a:srgbClr val="FF0000"/>
              </a:solidFill>
            </a:endParaRPr>
          </a:p>
          <a:p>
            <a:pPr indent="0" lvl="0" marL="1620000" rtl="0" algn="l">
              <a:lnSpc>
                <a:spcPct val="80000"/>
              </a:lnSpc>
              <a:spcBef>
                <a:spcPts val="0"/>
              </a:spcBef>
              <a:spcAft>
                <a:spcPts val="0"/>
              </a:spcAft>
              <a:buSzPts val="770"/>
              <a:buNone/>
            </a:pPr>
            <a:r>
              <a:rPr lang="en-GB" sz="2220">
                <a:solidFill>
                  <a:srgbClr val="FF0000"/>
                </a:solidFill>
              </a:rPr>
              <a:t>   Spl++;</a:t>
            </a:r>
            <a:endParaRPr sz="2220">
              <a:solidFill>
                <a:srgbClr val="FF0000"/>
              </a:solidFill>
            </a:endParaRPr>
          </a:p>
          <a:p>
            <a:pPr indent="0" lvl="0" marL="1800000" rtl="0" algn="l">
              <a:lnSpc>
                <a:spcPct val="80000"/>
              </a:lnSpc>
              <a:spcBef>
                <a:spcPts val="0"/>
              </a:spcBef>
              <a:spcAft>
                <a:spcPts val="0"/>
              </a:spcAft>
              <a:buSzPts val="770"/>
              <a:buNone/>
            </a:pPr>
            <a:r>
              <a:rPr lang="en-GB" sz="2220">
                <a:solidFill>
                  <a:srgbClr val="FF0000"/>
                </a:solidFill>
              </a:rPr>
              <a:t>}</a:t>
            </a:r>
            <a:endParaRPr sz="2220">
              <a:solidFill>
                <a:srgbClr val="FF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90"/>
          <p:cNvSpPr txBox="1"/>
          <p:nvPr>
            <p:ph type="ctrTitle"/>
          </p:nvPr>
        </p:nvSpPr>
        <p:spPr>
          <a:xfrm>
            <a:off x="1858700" y="310275"/>
            <a:ext cx="5659800" cy="78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3320" u="sng"/>
              <a:t>Program to find the string length</a:t>
            </a:r>
            <a:endParaRPr sz="3320" u="sng"/>
          </a:p>
        </p:txBody>
      </p:sp>
      <p:sp>
        <p:nvSpPr>
          <p:cNvPr id="613" name="Google Shape;613;p90"/>
          <p:cNvSpPr txBox="1"/>
          <p:nvPr>
            <p:ph idx="1" type="subTitle"/>
          </p:nvPr>
        </p:nvSpPr>
        <p:spPr>
          <a:xfrm>
            <a:off x="1563350" y="1396250"/>
            <a:ext cx="6838200" cy="3222300"/>
          </a:xfrm>
          <a:prstGeom prst="rect">
            <a:avLst/>
          </a:prstGeom>
        </p:spPr>
        <p:txBody>
          <a:bodyPr anchorCtr="0" anchor="t" bIns="91425" lIns="91425" spcFirstLastPara="1" rIns="91425" wrap="square" tIns="91425">
            <a:normAutofit/>
          </a:bodyPr>
          <a:lstStyle/>
          <a:p>
            <a:pPr indent="0" lvl="0" marL="719999" rtl="0" algn="l">
              <a:spcBef>
                <a:spcPts val="0"/>
              </a:spcBef>
              <a:spcAft>
                <a:spcPts val="0"/>
              </a:spcAft>
              <a:buNone/>
            </a:pPr>
            <a:r>
              <a:rPr lang="en-GB" sz="2200">
                <a:solidFill>
                  <a:srgbClr val="FF0000"/>
                </a:solidFill>
              </a:rPr>
              <a:t>#include&lt;stdio.h&gt;</a:t>
            </a:r>
            <a:endParaRPr sz="2200">
              <a:solidFill>
                <a:srgbClr val="FF0000"/>
              </a:solidFill>
            </a:endParaRPr>
          </a:p>
          <a:p>
            <a:pPr indent="0" lvl="0" marL="719999" rtl="0" algn="l">
              <a:spcBef>
                <a:spcPts val="0"/>
              </a:spcBef>
              <a:spcAft>
                <a:spcPts val="0"/>
              </a:spcAft>
              <a:buNone/>
            </a:pPr>
            <a:r>
              <a:rPr lang="en-GB" sz="2200">
                <a:solidFill>
                  <a:srgbClr val="FF0000"/>
                </a:solidFill>
              </a:rPr>
              <a:t>int main()</a:t>
            </a:r>
            <a:endParaRPr sz="2200">
              <a:solidFill>
                <a:srgbClr val="FF0000"/>
              </a:solidFill>
            </a:endParaRPr>
          </a:p>
          <a:p>
            <a:pPr indent="0" lvl="0" marL="719999" rtl="0" algn="l">
              <a:spcBef>
                <a:spcPts val="0"/>
              </a:spcBef>
              <a:spcAft>
                <a:spcPts val="0"/>
              </a:spcAft>
              <a:buNone/>
            </a:pPr>
            <a:r>
              <a:rPr lang="en-GB" sz="2200">
                <a:solidFill>
                  <a:srgbClr val="FF0000"/>
                </a:solidFill>
              </a:rPr>
              <a:t>{</a:t>
            </a:r>
            <a:endParaRPr sz="2200">
              <a:solidFill>
                <a:srgbClr val="FF0000"/>
              </a:solidFill>
            </a:endParaRPr>
          </a:p>
          <a:p>
            <a:pPr indent="0" lvl="0" marL="719999" rtl="0" algn="l">
              <a:spcBef>
                <a:spcPts val="0"/>
              </a:spcBef>
              <a:spcAft>
                <a:spcPts val="0"/>
              </a:spcAft>
              <a:buNone/>
            </a:pPr>
            <a:r>
              <a:rPr lang="en-GB" sz="2200">
                <a:solidFill>
                  <a:srgbClr val="FF0000"/>
                </a:solidFill>
              </a:rPr>
              <a:t>char s[20] = "india";</a:t>
            </a:r>
            <a:endParaRPr sz="2200">
              <a:solidFill>
                <a:srgbClr val="FF0000"/>
              </a:solidFill>
            </a:endParaRPr>
          </a:p>
          <a:p>
            <a:pPr indent="0" lvl="0" marL="719999" rtl="0" algn="l">
              <a:spcBef>
                <a:spcPts val="0"/>
              </a:spcBef>
              <a:spcAft>
                <a:spcPts val="0"/>
              </a:spcAft>
              <a:buNone/>
            </a:pPr>
            <a:r>
              <a:rPr lang="en-GB" sz="2200">
                <a:solidFill>
                  <a:srgbClr val="FF0000"/>
                </a:solidFill>
              </a:rPr>
              <a:t>int i;</a:t>
            </a:r>
            <a:endParaRPr sz="2200">
              <a:solidFill>
                <a:srgbClr val="FF0000"/>
              </a:solidFill>
            </a:endParaRPr>
          </a:p>
          <a:p>
            <a:pPr indent="0" lvl="0" marL="719999" rtl="0" algn="l">
              <a:spcBef>
                <a:spcPts val="0"/>
              </a:spcBef>
              <a:spcAft>
                <a:spcPts val="0"/>
              </a:spcAft>
              <a:buNone/>
            </a:pPr>
            <a:r>
              <a:rPr lang="en-GB" sz="2200">
                <a:solidFill>
                  <a:srgbClr val="FF0000"/>
                </a:solidFill>
              </a:rPr>
              <a:t>for(i=0;s[i]!='\0';i++);</a:t>
            </a:r>
            <a:endParaRPr sz="2200">
              <a:solidFill>
                <a:srgbClr val="FF0000"/>
              </a:solidFill>
            </a:endParaRPr>
          </a:p>
          <a:p>
            <a:pPr indent="0" lvl="0" marL="719999" rtl="0" algn="l">
              <a:spcBef>
                <a:spcPts val="0"/>
              </a:spcBef>
              <a:spcAft>
                <a:spcPts val="0"/>
              </a:spcAft>
              <a:buNone/>
            </a:pPr>
            <a:r>
              <a:rPr lang="en-GB" sz="2200">
                <a:solidFill>
                  <a:srgbClr val="FF0000"/>
                </a:solidFill>
              </a:rPr>
              <a:t>printf("string length : %d\n",i);</a:t>
            </a:r>
            <a:endParaRPr sz="2200">
              <a:solidFill>
                <a:srgbClr val="FF0000"/>
              </a:solidFill>
            </a:endParaRPr>
          </a:p>
          <a:p>
            <a:pPr indent="0" lvl="0" marL="719999" rtl="0" algn="l">
              <a:spcBef>
                <a:spcPts val="0"/>
              </a:spcBef>
              <a:spcAft>
                <a:spcPts val="0"/>
              </a:spcAft>
              <a:buNone/>
            </a:pPr>
            <a:r>
              <a:rPr lang="en-GB" sz="2200">
                <a:solidFill>
                  <a:srgbClr val="FF0000"/>
                </a:solidFill>
              </a:rPr>
              <a:t>printf("array size : %d\n",sizeof s);</a:t>
            </a:r>
            <a:endParaRPr sz="2200">
              <a:solidFill>
                <a:srgbClr val="FF0000"/>
              </a:solidFill>
            </a:endParaRPr>
          </a:p>
          <a:p>
            <a:pPr indent="0" lvl="0" marL="719999" rtl="0" algn="l">
              <a:spcBef>
                <a:spcPts val="0"/>
              </a:spcBef>
              <a:spcAft>
                <a:spcPts val="0"/>
              </a:spcAft>
              <a:buNone/>
            </a:pPr>
            <a:r>
              <a:rPr lang="en-GB" sz="2200">
                <a:solidFill>
                  <a:srgbClr val="FF0000"/>
                </a:solidFill>
              </a:rPr>
              <a:t>}</a:t>
            </a:r>
            <a:endParaRPr sz="2200">
              <a:solidFill>
                <a:srgbClr val="FF0000"/>
              </a:solidFill>
            </a:endParaRPr>
          </a:p>
        </p:txBody>
      </p:sp>
      <p:pic>
        <p:nvPicPr>
          <p:cNvPr id="614" name="Google Shape;614;p90"/>
          <p:cNvPicPr preferRelativeResize="0"/>
          <p:nvPr/>
        </p:nvPicPr>
        <p:blipFill>
          <a:blip r:embed="rId3">
            <a:alphaModFix/>
          </a:blip>
          <a:stretch>
            <a:fillRect/>
          </a:stretch>
        </p:blipFill>
        <p:spPr>
          <a:xfrm>
            <a:off x="6241425" y="978575"/>
            <a:ext cx="2685125" cy="35921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91"/>
          <p:cNvSpPr txBox="1"/>
          <p:nvPr>
            <p:ph type="ctrTitle"/>
          </p:nvPr>
        </p:nvSpPr>
        <p:spPr>
          <a:xfrm>
            <a:off x="1858700" y="83525"/>
            <a:ext cx="6053400" cy="1742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sz="3466" u="sng"/>
              <a:t>Program to copy a string from</a:t>
            </a:r>
            <a:endParaRPr sz="3466" u="sng"/>
          </a:p>
          <a:p>
            <a:pPr indent="0" lvl="0" marL="0" rtl="0" algn="l">
              <a:spcBef>
                <a:spcPts val="0"/>
              </a:spcBef>
              <a:spcAft>
                <a:spcPts val="0"/>
              </a:spcAft>
              <a:buNone/>
            </a:pPr>
            <a:r>
              <a:rPr lang="en-GB" sz="3466" u="sng"/>
              <a:t>source array to destination array</a:t>
            </a:r>
            <a:endParaRPr sz="3466" u="sng"/>
          </a:p>
          <a:p>
            <a:pPr indent="0" lvl="0" marL="0" rtl="0" algn="ctr">
              <a:spcBef>
                <a:spcPts val="0"/>
              </a:spcBef>
              <a:spcAft>
                <a:spcPts val="0"/>
              </a:spcAft>
              <a:buNone/>
            </a:pPr>
            <a:r>
              <a:t/>
            </a:r>
            <a:endParaRPr u="sng"/>
          </a:p>
        </p:txBody>
      </p:sp>
      <p:sp>
        <p:nvSpPr>
          <p:cNvPr id="620" name="Google Shape;620;p91"/>
          <p:cNvSpPr txBox="1"/>
          <p:nvPr>
            <p:ph idx="1" type="subTitle"/>
          </p:nvPr>
        </p:nvSpPr>
        <p:spPr>
          <a:xfrm>
            <a:off x="1858700" y="1348500"/>
            <a:ext cx="6590400" cy="313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21" name="Google Shape;621;p91"/>
          <p:cNvPicPr preferRelativeResize="0"/>
          <p:nvPr/>
        </p:nvPicPr>
        <p:blipFill>
          <a:blip r:embed="rId3">
            <a:alphaModFix/>
          </a:blip>
          <a:stretch>
            <a:fillRect/>
          </a:stretch>
        </p:blipFill>
        <p:spPr>
          <a:xfrm>
            <a:off x="1858700" y="1348500"/>
            <a:ext cx="6590401" cy="3192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ctrTitle"/>
          </p:nvPr>
        </p:nvSpPr>
        <p:spPr>
          <a:xfrm>
            <a:off x="2564750" y="280300"/>
            <a:ext cx="4793100" cy="52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GB" sz="3300" u="sng"/>
              <a:t>Arithmetic operators</a:t>
            </a:r>
            <a:endParaRPr b="1" sz="3300" u="sng"/>
          </a:p>
        </p:txBody>
      </p:sp>
      <p:sp>
        <p:nvSpPr>
          <p:cNvPr id="171" name="Google Shape;171;p20"/>
          <p:cNvSpPr txBox="1"/>
          <p:nvPr>
            <p:ph idx="1" type="subTitle"/>
          </p:nvPr>
        </p:nvSpPr>
        <p:spPr>
          <a:xfrm>
            <a:off x="2396575" y="939000"/>
            <a:ext cx="6418800" cy="3657900"/>
          </a:xfrm>
          <a:prstGeom prst="rect">
            <a:avLst/>
          </a:prstGeom>
        </p:spPr>
        <p:txBody>
          <a:bodyPr anchorCtr="0" anchor="t" bIns="91425" lIns="91425" spcFirstLastPara="1" rIns="91425" wrap="square" tIns="91425">
            <a:noAutofit/>
          </a:bodyPr>
          <a:lstStyle/>
          <a:p>
            <a:pPr indent="-368300" lvl="0" marL="457200" rtl="0" algn="l">
              <a:lnSpc>
                <a:spcPct val="80000"/>
              </a:lnSpc>
              <a:spcBef>
                <a:spcPts val="0"/>
              </a:spcBef>
              <a:spcAft>
                <a:spcPts val="0"/>
              </a:spcAft>
              <a:buClr>
                <a:srgbClr val="FF0000"/>
              </a:buClr>
              <a:buSzPts val="2200"/>
              <a:buChar char="❖"/>
            </a:pPr>
            <a:r>
              <a:rPr lang="en-GB" sz="2200">
                <a:solidFill>
                  <a:srgbClr val="FF0000"/>
                </a:solidFill>
              </a:rPr>
              <a:t>Arithmetic operators are categorised as:</a:t>
            </a:r>
            <a:endParaRPr sz="2200">
              <a:solidFill>
                <a:srgbClr val="FF0000"/>
              </a:solidFill>
            </a:endParaRPr>
          </a:p>
          <a:p>
            <a:pPr indent="0" lvl="0" marL="0" rtl="0" algn="l">
              <a:lnSpc>
                <a:spcPct val="80000"/>
              </a:lnSpc>
              <a:spcBef>
                <a:spcPts val="0"/>
              </a:spcBef>
              <a:spcAft>
                <a:spcPts val="0"/>
              </a:spcAft>
              <a:buSzPts val="688"/>
              <a:buNone/>
            </a:pPr>
            <a:r>
              <a:t/>
            </a:r>
            <a:endParaRPr sz="2200">
              <a:solidFill>
                <a:srgbClr val="FF0000"/>
              </a:solidFill>
            </a:endParaRPr>
          </a:p>
          <a:p>
            <a:pPr indent="0" lvl="0" marL="0" rtl="0" algn="l">
              <a:lnSpc>
                <a:spcPct val="80000"/>
              </a:lnSpc>
              <a:spcBef>
                <a:spcPts val="0"/>
              </a:spcBef>
              <a:spcAft>
                <a:spcPts val="0"/>
              </a:spcAft>
              <a:buSzPts val="688"/>
              <a:buNone/>
            </a:pPr>
            <a:r>
              <a:rPr b="1" lang="en-GB" sz="2200"/>
              <a:t>   Una</a:t>
            </a:r>
            <a:r>
              <a:rPr b="1" lang="en-GB" sz="2200"/>
              <a:t>ry operator</a:t>
            </a:r>
            <a:r>
              <a:rPr lang="en-GB" sz="2200">
                <a:solidFill>
                  <a:srgbClr val="FF0000"/>
                </a:solidFill>
              </a:rPr>
              <a:t>: unary arithmetic operators require </a:t>
            </a:r>
            <a:endParaRPr sz="2200">
              <a:solidFill>
                <a:srgbClr val="FF0000"/>
              </a:solidFill>
            </a:endParaRPr>
          </a:p>
          <a:p>
            <a:pPr indent="0" lvl="0" marL="0" rtl="0" algn="l">
              <a:lnSpc>
                <a:spcPct val="80000"/>
              </a:lnSpc>
              <a:spcBef>
                <a:spcPts val="0"/>
              </a:spcBef>
              <a:spcAft>
                <a:spcPts val="0"/>
              </a:spcAft>
              <a:buSzPts val="688"/>
              <a:buNone/>
            </a:pPr>
            <a:r>
              <a:rPr lang="en-GB" sz="2200">
                <a:solidFill>
                  <a:srgbClr val="FF0000"/>
                </a:solidFill>
              </a:rPr>
              <a:t>                                  operand.                  </a:t>
            </a:r>
            <a:endParaRPr sz="2200">
              <a:solidFill>
                <a:srgbClr val="FF0000"/>
              </a:solidFill>
            </a:endParaRPr>
          </a:p>
          <a:p>
            <a:pPr indent="0" lvl="0" marL="0" rtl="0" algn="l">
              <a:lnSpc>
                <a:spcPct val="80000"/>
              </a:lnSpc>
              <a:spcBef>
                <a:spcPts val="0"/>
              </a:spcBef>
              <a:spcAft>
                <a:spcPts val="0"/>
              </a:spcAft>
              <a:buSzPts val="688"/>
              <a:buNone/>
            </a:pPr>
            <a:r>
              <a:t/>
            </a:r>
            <a:endParaRPr sz="2200">
              <a:solidFill>
                <a:srgbClr val="FF0000"/>
              </a:solidFill>
            </a:endParaRPr>
          </a:p>
          <a:p>
            <a:pPr indent="0" lvl="0" marL="0" rtl="0" algn="l">
              <a:lnSpc>
                <a:spcPct val="80000"/>
              </a:lnSpc>
              <a:spcBef>
                <a:spcPts val="0"/>
              </a:spcBef>
              <a:spcAft>
                <a:spcPts val="0"/>
              </a:spcAft>
              <a:buSzPts val="688"/>
              <a:buNone/>
            </a:pPr>
            <a:r>
              <a:rPr lang="en-GB" sz="2200">
                <a:solidFill>
                  <a:srgbClr val="FF0000"/>
                </a:solidFill>
              </a:rPr>
              <a:t>        </a:t>
            </a:r>
            <a:r>
              <a:rPr lang="en-GB" sz="2200">
                <a:solidFill>
                  <a:srgbClr val="FF0000"/>
                </a:solidFill>
              </a:rPr>
              <a:t>- : negative sign (unary minus)</a:t>
            </a:r>
            <a:endParaRPr sz="2200">
              <a:solidFill>
                <a:srgbClr val="FF0000"/>
              </a:solidFill>
            </a:endParaRPr>
          </a:p>
          <a:p>
            <a:pPr indent="0" lvl="0" marL="0" rtl="0" algn="l">
              <a:lnSpc>
                <a:spcPct val="80000"/>
              </a:lnSpc>
              <a:spcBef>
                <a:spcPts val="0"/>
              </a:spcBef>
              <a:spcAft>
                <a:spcPts val="0"/>
              </a:spcAft>
              <a:buSzPts val="688"/>
              <a:buNone/>
            </a:pPr>
            <a:r>
              <a:t/>
            </a:r>
            <a:endParaRPr sz="2200">
              <a:solidFill>
                <a:srgbClr val="FF0000"/>
              </a:solidFill>
            </a:endParaRPr>
          </a:p>
          <a:p>
            <a:pPr indent="0" lvl="0" marL="0" rtl="0" algn="l">
              <a:lnSpc>
                <a:spcPct val="80000"/>
              </a:lnSpc>
              <a:spcBef>
                <a:spcPts val="0"/>
              </a:spcBef>
              <a:spcAft>
                <a:spcPts val="0"/>
              </a:spcAft>
              <a:buSzPts val="688"/>
              <a:buNone/>
            </a:pPr>
            <a:r>
              <a:rPr lang="en-GB" sz="2200">
                <a:solidFill>
                  <a:srgbClr val="FF0000"/>
                </a:solidFill>
              </a:rPr>
              <a:t>        </a:t>
            </a:r>
            <a:r>
              <a:rPr lang="en-GB" sz="2200">
                <a:solidFill>
                  <a:srgbClr val="FF0000"/>
                </a:solidFill>
              </a:rPr>
              <a:t>+ : positive sign (unary plus)</a:t>
            </a:r>
            <a:endParaRPr sz="2200">
              <a:solidFill>
                <a:srgbClr val="FF0000"/>
              </a:solidFill>
            </a:endParaRPr>
          </a:p>
          <a:p>
            <a:pPr indent="0" lvl="0" marL="0" rtl="0" algn="l">
              <a:lnSpc>
                <a:spcPct val="80000"/>
              </a:lnSpc>
              <a:spcBef>
                <a:spcPts val="0"/>
              </a:spcBef>
              <a:spcAft>
                <a:spcPts val="0"/>
              </a:spcAft>
              <a:buSzPts val="688"/>
              <a:buNone/>
            </a:pPr>
            <a:r>
              <a:t/>
            </a:r>
            <a:endParaRPr sz="2200">
              <a:solidFill>
                <a:srgbClr val="FF0000"/>
              </a:solidFill>
            </a:endParaRPr>
          </a:p>
          <a:p>
            <a:pPr indent="0" lvl="0" marL="0" rtl="0" algn="l">
              <a:lnSpc>
                <a:spcPct val="80000"/>
              </a:lnSpc>
              <a:spcBef>
                <a:spcPts val="0"/>
              </a:spcBef>
              <a:spcAft>
                <a:spcPts val="0"/>
              </a:spcAft>
              <a:buSzPts val="688"/>
              <a:buNone/>
            </a:pPr>
            <a:r>
              <a:rPr lang="en-GB" sz="2200">
                <a:solidFill>
                  <a:srgbClr val="FF0000"/>
                </a:solidFill>
              </a:rPr>
              <a:t>         </a:t>
            </a:r>
            <a:r>
              <a:rPr lang="en-GB" sz="2200">
                <a:solidFill>
                  <a:srgbClr val="FF0000"/>
                </a:solidFill>
              </a:rPr>
              <a:t>++ : increment</a:t>
            </a:r>
            <a:endParaRPr sz="2200">
              <a:solidFill>
                <a:srgbClr val="FF0000"/>
              </a:solidFill>
            </a:endParaRPr>
          </a:p>
          <a:p>
            <a:pPr indent="0" lvl="0" marL="0" rtl="0" algn="l">
              <a:lnSpc>
                <a:spcPct val="80000"/>
              </a:lnSpc>
              <a:spcBef>
                <a:spcPts val="0"/>
              </a:spcBef>
              <a:spcAft>
                <a:spcPts val="0"/>
              </a:spcAft>
              <a:buSzPts val="688"/>
              <a:buNone/>
            </a:pPr>
            <a:r>
              <a:rPr lang="en-GB" sz="2200">
                <a:solidFill>
                  <a:srgbClr val="FF0000"/>
                </a:solidFill>
              </a:rPr>
              <a:t> </a:t>
            </a:r>
            <a:endParaRPr sz="2200">
              <a:solidFill>
                <a:srgbClr val="FF0000"/>
              </a:solidFill>
            </a:endParaRPr>
          </a:p>
          <a:p>
            <a:pPr indent="0" lvl="0" marL="0" rtl="0" algn="l">
              <a:lnSpc>
                <a:spcPct val="80000"/>
              </a:lnSpc>
              <a:spcBef>
                <a:spcPts val="0"/>
              </a:spcBef>
              <a:spcAft>
                <a:spcPts val="0"/>
              </a:spcAft>
              <a:buSzPts val="688"/>
              <a:buNone/>
            </a:pPr>
            <a:r>
              <a:rPr lang="en-GB" sz="2200">
                <a:solidFill>
                  <a:srgbClr val="FF0000"/>
                </a:solidFill>
              </a:rPr>
              <a:t>          </a:t>
            </a:r>
            <a:r>
              <a:rPr lang="en-GB" sz="2200">
                <a:solidFill>
                  <a:srgbClr val="FF0000"/>
                </a:solidFill>
              </a:rPr>
              <a:t>-- : decrement</a:t>
            </a:r>
            <a:endParaRPr sz="2200">
              <a:solidFill>
                <a:srgbClr val="FF0000"/>
              </a:solidFill>
            </a:endParaRPr>
          </a:p>
          <a:p>
            <a:pPr indent="0" lvl="0" marL="0" rtl="0" algn="l">
              <a:lnSpc>
                <a:spcPct val="80000"/>
              </a:lnSpc>
              <a:spcBef>
                <a:spcPts val="0"/>
              </a:spcBef>
              <a:spcAft>
                <a:spcPts val="0"/>
              </a:spcAft>
              <a:buSzPts val="688"/>
              <a:buNone/>
            </a:pPr>
            <a:r>
              <a:t/>
            </a:r>
            <a:endParaRPr sz="22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92"/>
          <p:cNvSpPr txBox="1"/>
          <p:nvPr>
            <p:ph type="ctrTitle"/>
          </p:nvPr>
        </p:nvSpPr>
        <p:spPr>
          <a:xfrm>
            <a:off x="1858700" y="513161"/>
            <a:ext cx="5361300" cy="1324500"/>
          </a:xfrm>
          <a:prstGeom prst="rect">
            <a:avLst/>
          </a:prstGeom>
        </p:spPr>
        <p:txBody>
          <a:bodyPr anchorCtr="0" anchor="ctr" bIns="91425" lIns="91425" spcFirstLastPara="1" rIns="91425" wrap="square" tIns="91425">
            <a:normAutofit/>
          </a:bodyPr>
          <a:lstStyle/>
          <a:p>
            <a:pPr indent="0" lvl="0" marL="1170000" rtl="0" algn="l">
              <a:lnSpc>
                <a:spcPct val="80000"/>
              </a:lnSpc>
              <a:spcBef>
                <a:spcPts val="0"/>
              </a:spcBef>
              <a:spcAft>
                <a:spcPts val="0"/>
              </a:spcAft>
              <a:buClr>
                <a:srgbClr val="000000"/>
              </a:buClr>
              <a:buSzPts val="688"/>
              <a:buFont typeface="Arial"/>
              <a:buNone/>
            </a:pPr>
            <a:r>
              <a:rPr lang="en-GB" sz="2200">
                <a:solidFill>
                  <a:srgbClr val="FF0000"/>
                </a:solidFill>
                <a:latin typeface="Calibri"/>
                <a:ea typeface="Calibri"/>
                <a:cs typeface="Calibri"/>
                <a:sym typeface="Calibri"/>
              </a:rPr>
              <a:t>#include&lt;stdio.h&gt;</a:t>
            </a:r>
            <a:endParaRPr sz="2200">
              <a:solidFill>
                <a:srgbClr val="FF0000"/>
              </a:solidFill>
              <a:latin typeface="Calibri"/>
              <a:ea typeface="Calibri"/>
              <a:cs typeface="Calibri"/>
              <a:sym typeface="Calibri"/>
            </a:endParaRPr>
          </a:p>
        </p:txBody>
      </p:sp>
      <p:sp>
        <p:nvSpPr>
          <p:cNvPr id="627" name="Google Shape;627;p92"/>
          <p:cNvSpPr txBox="1"/>
          <p:nvPr>
            <p:ph idx="1" type="subTitle"/>
          </p:nvPr>
        </p:nvSpPr>
        <p:spPr>
          <a:xfrm>
            <a:off x="1858700" y="906975"/>
            <a:ext cx="7020000" cy="3878700"/>
          </a:xfrm>
          <a:prstGeom prst="rect">
            <a:avLst/>
          </a:prstGeom>
        </p:spPr>
        <p:txBody>
          <a:bodyPr anchorCtr="0" anchor="t" bIns="91425" lIns="91425" spcFirstLastPara="1" rIns="91425" wrap="square" tIns="91425">
            <a:noAutofit/>
          </a:bodyPr>
          <a:lstStyle/>
          <a:p>
            <a:pPr indent="0" lvl="0" marL="1170000" rtl="0" algn="l">
              <a:lnSpc>
                <a:spcPct val="80000"/>
              </a:lnSpc>
              <a:spcBef>
                <a:spcPts val="0"/>
              </a:spcBef>
              <a:spcAft>
                <a:spcPts val="0"/>
              </a:spcAft>
              <a:buSzPts val="688"/>
              <a:buNone/>
            </a:pPr>
            <a:r>
              <a:t/>
            </a:r>
            <a:endParaRPr sz="2200"/>
          </a:p>
          <a:p>
            <a:pPr indent="0" lvl="0" marL="1170000" rtl="0" algn="l">
              <a:lnSpc>
                <a:spcPct val="80000"/>
              </a:lnSpc>
              <a:spcBef>
                <a:spcPts val="0"/>
              </a:spcBef>
              <a:spcAft>
                <a:spcPts val="0"/>
              </a:spcAft>
              <a:buSzPts val="688"/>
              <a:buNone/>
            </a:pPr>
            <a:r>
              <a:rPr lang="en-GB" sz="2200">
                <a:solidFill>
                  <a:srgbClr val="FF0000"/>
                </a:solidFill>
              </a:rPr>
              <a:t>int main()</a:t>
            </a:r>
            <a:endParaRPr sz="2200">
              <a:solidFill>
                <a:srgbClr val="FF0000"/>
              </a:solidFill>
            </a:endParaRPr>
          </a:p>
          <a:p>
            <a:pPr indent="0" lvl="0" marL="1170000" rtl="0" algn="l">
              <a:lnSpc>
                <a:spcPct val="80000"/>
              </a:lnSpc>
              <a:spcBef>
                <a:spcPts val="0"/>
              </a:spcBef>
              <a:spcAft>
                <a:spcPts val="0"/>
              </a:spcAft>
              <a:buSzPts val="688"/>
              <a:buNone/>
            </a:pPr>
            <a:r>
              <a:rPr lang="en-GB" sz="2200">
                <a:solidFill>
                  <a:srgbClr val="FF0000"/>
                </a:solidFill>
              </a:rPr>
              <a:t>{</a:t>
            </a:r>
            <a:endParaRPr sz="2200">
              <a:solidFill>
                <a:srgbClr val="FF0000"/>
              </a:solidFill>
            </a:endParaRPr>
          </a:p>
          <a:p>
            <a:pPr indent="0" lvl="0" marL="1170000" rtl="0" algn="l">
              <a:lnSpc>
                <a:spcPct val="80000"/>
              </a:lnSpc>
              <a:spcBef>
                <a:spcPts val="0"/>
              </a:spcBef>
              <a:spcAft>
                <a:spcPts val="0"/>
              </a:spcAft>
              <a:buSzPts val="688"/>
              <a:buNone/>
            </a:pPr>
            <a:r>
              <a:rPr lang="en-GB" sz="2200">
                <a:solidFill>
                  <a:srgbClr val="FF0000"/>
                </a:solidFill>
              </a:rPr>
              <a:t>char s[50],d[20];</a:t>
            </a:r>
            <a:endParaRPr sz="2200">
              <a:solidFill>
                <a:srgbClr val="FF0000"/>
              </a:solidFill>
            </a:endParaRPr>
          </a:p>
          <a:p>
            <a:pPr indent="0" lvl="0" marL="1170000" rtl="0" algn="l">
              <a:lnSpc>
                <a:spcPct val="80000"/>
              </a:lnSpc>
              <a:spcBef>
                <a:spcPts val="0"/>
              </a:spcBef>
              <a:spcAft>
                <a:spcPts val="0"/>
              </a:spcAft>
              <a:buSzPts val="688"/>
              <a:buNone/>
            </a:pPr>
            <a:r>
              <a:rPr lang="en-GB" sz="2200">
                <a:solidFill>
                  <a:srgbClr val="FF0000"/>
                </a:solidFill>
              </a:rPr>
              <a:t>int i,j;</a:t>
            </a:r>
            <a:endParaRPr sz="2200">
              <a:solidFill>
                <a:srgbClr val="FF0000"/>
              </a:solidFill>
            </a:endParaRPr>
          </a:p>
          <a:p>
            <a:pPr indent="0" lvl="0" marL="1170000" rtl="0" algn="l">
              <a:lnSpc>
                <a:spcPct val="80000"/>
              </a:lnSpc>
              <a:spcBef>
                <a:spcPts val="0"/>
              </a:spcBef>
              <a:spcAft>
                <a:spcPts val="0"/>
              </a:spcAft>
              <a:buSzPts val="688"/>
              <a:buNone/>
            </a:pPr>
            <a:r>
              <a:rPr lang="en-GB" sz="2200">
                <a:solidFill>
                  <a:srgbClr val="FF0000"/>
                </a:solidFill>
              </a:rPr>
              <a:t>printf("Enter the sourse string\n");</a:t>
            </a:r>
            <a:endParaRPr sz="2200">
              <a:solidFill>
                <a:srgbClr val="FF0000"/>
              </a:solidFill>
            </a:endParaRPr>
          </a:p>
          <a:p>
            <a:pPr indent="0" lvl="0" marL="1170000" rtl="0" algn="l">
              <a:lnSpc>
                <a:spcPct val="80000"/>
              </a:lnSpc>
              <a:spcBef>
                <a:spcPts val="0"/>
              </a:spcBef>
              <a:spcAft>
                <a:spcPts val="0"/>
              </a:spcAft>
              <a:buSzPts val="688"/>
              <a:buNone/>
            </a:pPr>
            <a:r>
              <a:rPr lang="en-GB" sz="2200">
                <a:solidFill>
                  <a:srgbClr val="FF0000"/>
                </a:solidFill>
              </a:rPr>
              <a:t>scanf("%[^\n]",s);</a:t>
            </a:r>
            <a:endParaRPr sz="2200">
              <a:solidFill>
                <a:srgbClr val="FF0000"/>
              </a:solidFill>
            </a:endParaRPr>
          </a:p>
          <a:p>
            <a:pPr indent="0" lvl="0" marL="1170000" rtl="0" algn="l">
              <a:lnSpc>
                <a:spcPct val="80000"/>
              </a:lnSpc>
              <a:spcBef>
                <a:spcPts val="0"/>
              </a:spcBef>
              <a:spcAft>
                <a:spcPts val="0"/>
              </a:spcAft>
              <a:buSzPts val="688"/>
              <a:buNone/>
            </a:pPr>
            <a:r>
              <a:rPr lang="en-GB" sz="2200">
                <a:solidFill>
                  <a:srgbClr val="FF0000"/>
                </a:solidFill>
              </a:rPr>
              <a:t>printf("Enter the destination string\n");</a:t>
            </a:r>
            <a:endParaRPr sz="2200">
              <a:solidFill>
                <a:srgbClr val="FF0000"/>
              </a:solidFill>
            </a:endParaRPr>
          </a:p>
          <a:p>
            <a:pPr indent="0" lvl="0" marL="1170000" rtl="0" algn="l">
              <a:lnSpc>
                <a:spcPct val="80000"/>
              </a:lnSpc>
              <a:spcBef>
                <a:spcPts val="0"/>
              </a:spcBef>
              <a:spcAft>
                <a:spcPts val="0"/>
              </a:spcAft>
              <a:buSzPts val="688"/>
              <a:buNone/>
            </a:pPr>
            <a:r>
              <a:rPr lang="en-GB" sz="2200">
                <a:solidFill>
                  <a:srgbClr val="FF0000"/>
                </a:solidFill>
              </a:rPr>
              <a:t>scanf("%s",d);</a:t>
            </a:r>
            <a:endParaRPr sz="2200">
              <a:solidFill>
                <a:srgbClr val="FF0000"/>
              </a:solidFill>
            </a:endParaRPr>
          </a:p>
          <a:p>
            <a:pPr indent="0" lvl="0" marL="1170000" rtl="0" algn="l">
              <a:lnSpc>
                <a:spcPct val="80000"/>
              </a:lnSpc>
              <a:spcBef>
                <a:spcPts val="0"/>
              </a:spcBef>
              <a:spcAft>
                <a:spcPts val="0"/>
              </a:spcAft>
              <a:buSzPts val="688"/>
              <a:buNone/>
            </a:pPr>
            <a:r>
              <a:rPr lang="en-GB" sz="2200">
                <a:solidFill>
                  <a:srgbClr val="FF0000"/>
                </a:solidFill>
              </a:rPr>
              <a:t>for(i=0;d[i] = s[i];i++);</a:t>
            </a:r>
            <a:endParaRPr sz="2200">
              <a:solidFill>
                <a:srgbClr val="FF0000"/>
              </a:solidFill>
            </a:endParaRPr>
          </a:p>
          <a:p>
            <a:pPr indent="0" lvl="0" marL="1170000" rtl="0" algn="l">
              <a:lnSpc>
                <a:spcPct val="80000"/>
              </a:lnSpc>
              <a:spcBef>
                <a:spcPts val="0"/>
              </a:spcBef>
              <a:spcAft>
                <a:spcPts val="0"/>
              </a:spcAft>
              <a:buSzPts val="688"/>
              <a:buNone/>
            </a:pPr>
            <a:r>
              <a:rPr lang="en-GB" sz="2200">
                <a:solidFill>
                  <a:srgbClr val="FF0000"/>
                </a:solidFill>
              </a:rPr>
              <a:t>printf("source --&gt; %s\n",s);</a:t>
            </a:r>
            <a:endParaRPr sz="2200">
              <a:solidFill>
                <a:srgbClr val="FF0000"/>
              </a:solidFill>
            </a:endParaRPr>
          </a:p>
          <a:p>
            <a:pPr indent="0" lvl="0" marL="1170000" rtl="0" algn="l">
              <a:lnSpc>
                <a:spcPct val="80000"/>
              </a:lnSpc>
              <a:spcBef>
                <a:spcPts val="0"/>
              </a:spcBef>
              <a:spcAft>
                <a:spcPts val="0"/>
              </a:spcAft>
              <a:buSzPts val="688"/>
              <a:buNone/>
            </a:pPr>
            <a:r>
              <a:rPr lang="en-GB" sz="2200">
                <a:solidFill>
                  <a:srgbClr val="FF0000"/>
                </a:solidFill>
              </a:rPr>
              <a:t>printf("destination --&gt; %s\n",d);</a:t>
            </a:r>
            <a:endParaRPr sz="2200">
              <a:solidFill>
                <a:srgbClr val="FF0000"/>
              </a:solidFill>
            </a:endParaRPr>
          </a:p>
          <a:p>
            <a:pPr indent="0" lvl="0" marL="1170000" rtl="0" algn="l">
              <a:lnSpc>
                <a:spcPct val="80000"/>
              </a:lnSpc>
              <a:spcBef>
                <a:spcPts val="0"/>
              </a:spcBef>
              <a:spcAft>
                <a:spcPts val="0"/>
              </a:spcAft>
              <a:buSzPts val="688"/>
              <a:buNone/>
            </a:pPr>
            <a:r>
              <a:rPr lang="en-GB" sz="2200">
                <a:solidFill>
                  <a:srgbClr val="FF0000"/>
                </a:solidFill>
              </a:rPr>
              <a:t>}</a:t>
            </a:r>
            <a:endParaRPr sz="2200">
              <a:solidFill>
                <a:srgbClr val="FF0000"/>
              </a:solidFill>
            </a:endParaRPr>
          </a:p>
          <a:p>
            <a:pPr indent="0" lvl="0" marL="1170000" rtl="0" algn="ctr">
              <a:lnSpc>
                <a:spcPct val="80000"/>
              </a:lnSpc>
              <a:spcBef>
                <a:spcPts val="0"/>
              </a:spcBef>
              <a:spcAft>
                <a:spcPts val="0"/>
              </a:spcAft>
              <a:buSzPts val="688"/>
              <a:buNone/>
            </a:pPr>
            <a:r>
              <a:t/>
            </a:r>
            <a:endParaRPr sz="22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93"/>
          <p:cNvSpPr txBox="1"/>
          <p:nvPr>
            <p:ph type="ctrTitle"/>
          </p:nvPr>
        </p:nvSpPr>
        <p:spPr>
          <a:xfrm>
            <a:off x="3097300" y="0"/>
            <a:ext cx="3672000" cy="939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300" u="sng"/>
              <a:t>Storage class</a:t>
            </a:r>
            <a:endParaRPr b="1" sz="3300" u="sng"/>
          </a:p>
        </p:txBody>
      </p:sp>
      <p:sp>
        <p:nvSpPr>
          <p:cNvPr id="633" name="Google Shape;633;p93"/>
          <p:cNvSpPr txBox="1"/>
          <p:nvPr>
            <p:ph idx="1" type="subTitle"/>
          </p:nvPr>
        </p:nvSpPr>
        <p:spPr>
          <a:xfrm>
            <a:off x="1156150" y="939000"/>
            <a:ext cx="7554300" cy="3966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GB" sz="2000">
                <a:solidFill>
                  <a:srgbClr val="FF0000"/>
                </a:solidFill>
              </a:rPr>
              <a:t>              For a variable there is not only data type, there is one more </a:t>
            </a:r>
            <a:r>
              <a:rPr lang="en-GB" sz="2000">
                <a:solidFill>
                  <a:srgbClr val="FF0000"/>
                </a:solidFill>
              </a:rPr>
              <a:t>attribute also available called storage class.</a:t>
            </a:r>
            <a:endParaRPr sz="2000">
              <a:solidFill>
                <a:srgbClr val="FF0000"/>
              </a:solidFill>
            </a:endParaRPr>
          </a:p>
          <a:p>
            <a:pPr indent="0" lvl="0" marL="0" rtl="0" algn="l">
              <a:lnSpc>
                <a:spcPct val="80000"/>
              </a:lnSpc>
              <a:spcBef>
                <a:spcPts val="0"/>
              </a:spcBef>
              <a:spcAft>
                <a:spcPts val="0"/>
              </a:spcAft>
              <a:buNone/>
            </a:pPr>
            <a:r>
              <a:t/>
            </a:r>
            <a:endParaRPr sz="2000">
              <a:solidFill>
                <a:srgbClr val="FF0000"/>
              </a:solidFill>
            </a:endParaRPr>
          </a:p>
          <a:p>
            <a:pPr indent="0" lvl="0" marL="0" rtl="0" algn="l">
              <a:lnSpc>
                <a:spcPct val="80000"/>
              </a:lnSpc>
              <a:spcBef>
                <a:spcPts val="0"/>
              </a:spcBef>
              <a:spcAft>
                <a:spcPts val="0"/>
              </a:spcAft>
              <a:buNone/>
            </a:pPr>
            <a:r>
              <a:rPr lang="en-GB" sz="2000">
                <a:solidFill>
                  <a:srgbClr val="FF0000"/>
                </a:solidFill>
              </a:rPr>
              <a:t>Syntax : Storage-class Data type variable.</a:t>
            </a:r>
            <a:endParaRPr sz="2000">
              <a:solidFill>
                <a:srgbClr val="FF0000"/>
              </a:solidFill>
            </a:endParaRPr>
          </a:p>
          <a:p>
            <a:pPr indent="0" lvl="0" marL="0" rtl="0" algn="l">
              <a:lnSpc>
                <a:spcPct val="80000"/>
              </a:lnSpc>
              <a:spcBef>
                <a:spcPts val="0"/>
              </a:spcBef>
              <a:spcAft>
                <a:spcPts val="0"/>
              </a:spcAft>
              <a:buNone/>
            </a:pPr>
            <a:r>
              <a:t/>
            </a:r>
            <a:endParaRPr sz="2000">
              <a:solidFill>
                <a:srgbClr val="FF0000"/>
              </a:solidFill>
            </a:endParaRPr>
          </a:p>
          <a:p>
            <a:pPr indent="0" lvl="0" marL="0" rtl="0" algn="l">
              <a:lnSpc>
                <a:spcPct val="80000"/>
              </a:lnSpc>
              <a:spcBef>
                <a:spcPts val="0"/>
              </a:spcBef>
              <a:spcAft>
                <a:spcPts val="0"/>
              </a:spcAft>
              <a:buNone/>
            </a:pPr>
            <a:r>
              <a:rPr lang="en-GB" sz="2000">
                <a:solidFill>
                  <a:srgbClr val="FF0000"/>
                </a:solidFill>
              </a:rPr>
              <a:t>Storage classes provides more information about variables and</a:t>
            </a:r>
            <a:endParaRPr sz="2000">
              <a:solidFill>
                <a:srgbClr val="FF0000"/>
              </a:solidFill>
            </a:endParaRPr>
          </a:p>
          <a:p>
            <a:pPr indent="0" lvl="0" marL="0" rtl="0" algn="l">
              <a:lnSpc>
                <a:spcPct val="80000"/>
              </a:lnSpc>
              <a:spcBef>
                <a:spcPts val="0"/>
              </a:spcBef>
              <a:spcAft>
                <a:spcPts val="0"/>
              </a:spcAft>
              <a:buNone/>
            </a:pPr>
            <a:r>
              <a:rPr lang="en-GB" sz="2000">
                <a:solidFill>
                  <a:srgbClr val="FF0000"/>
                </a:solidFill>
              </a:rPr>
              <a:t>functions. Storage class provides,</a:t>
            </a:r>
            <a:endParaRPr sz="2000">
              <a:solidFill>
                <a:srgbClr val="FF0000"/>
              </a:solidFill>
            </a:endParaRPr>
          </a:p>
          <a:p>
            <a:pPr indent="0" lvl="0" marL="0" rtl="0" algn="l">
              <a:lnSpc>
                <a:spcPct val="80000"/>
              </a:lnSpc>
              <a:spcBef>
                <a:spcPts val="0"/>
              </a:spcBef>
              <a:spcAft>
                <a:spcPts val="0"/>
              </a:spcAft>
              <a:buNone/>
            </a:pPr>
            <a:r>
              <a:t/>
            </a:r>
            <a:endParaRPr sz="2000">
              <a:solidFill>
                <a:srgbClr val="FF0000"/>
              </a:solidFill>
            </a:endParaRPr>
          </a:p>
          <a:p>
            <a:pPr indent="0" lvl="0" marL="0" rtl="0" algn="l">
              <a:lnSpc>
                <a:spcPct val="80000"/>
              </a:lnSpc>
              <a:spcBef>
                <a:spcPts val="0"/>
              </a:spcBef>
              <a:spcAft>
                <a:spcPts val="0"/>
              </a:spcAft>
              <a:buNone/>
            </a:pPr>
            <a:r>
              <a:rPr lang="en-GB" sz="2000">
                <a:solidFill>
                  <a:srgbClr val="FF0000"/>
                </a:solidFill>
              </a:rPr>
              <a:t>                                 </a:t>
            </a:r>
            <a:r>
              <a:rPr lang="en-GB" sz="2000">
                <a:solidFill>
                  <a:srgbClr val="FF0000"/>
                </a:solidFill>
              </a:rPr>
              <a:t>   </a:t>
            </a:r>
            <a:r>
              <a:rPr lang="en-GB" sz="2000">
                <a:solidFill>
                  <a:srgbClr val="FF0000"/>
                </a:solidFill>
              </a:rPr>
              <a:t>  </a:t>
            </a:r>
            <a:r>
              <a:rPr lang="en-GB" sz="2000">
                <a:solidFill>
                  <a:srgbClr val="FF0000"/>
                </a:solidFill>
              </a:rPr>
              <a:t>Default value.</a:t>
            </a:r>
            <a:endParaRPr sz="2000">
              <a:solidFill>
                <a:srgbClr val="FF0000"/>
              </a:solidFill>
            </a:endParaRPr>
          </a:p>
          <a:p>
            <a:pPr indent="0" lvl="0" marL="0" rtl="0" algn="l">
              <a:lnSpc>
                <a:spcPct val="80000"/>
              </a:lnSpc>
              <a:spcBef>
                <a:spcPts val="0"/>
              </a:spcBef>
              <a:spcAft>
                <a:spcPts val="0"/>
              </a:spcAft>
              <a:buNone/>
            </a:pPr>
            <a:r>
              <a:t/>
            </a:r>
            <a:endParaRPr sz="2000">
              <a:solidFill>
                <a:srgbClr val="FF0000"/>
              </a:solidFill>
            </a:endParaRPr>
          </a:p>
          <a:p>
            <a:pPr indent="0" lvl="0" marL="0" rtl="0" algn="l">
              <a:lnSpc>
                <a:spcPct val="80000"/>
              </a:lnSpc>
              <a:spcBef>
                <a:spcPts val="0"/>
              </a:spcBef>
              <a:spcAft>
                <a:spcPts val="0"/>
              </a:spcAft>
              <a:buNone/>
            </a:pPr>
            <a:r>
              <a:rPr lang="en-GB" sz="2000">
                <a:solidFill>
                  <a:srgbClr val="FF0000"/>
                </a:solidFill>
              </a:rPr>
              <a:t>                                      </a:t>
            </a:r>
            <a:r>
              <a:rPr lang="en-GB" sz="2000">
                <a:solidFill>
                  <a:srgbClr val="FF0000"/>
                </a:solidFill>
              </a:rPr>
              <a:t>Memory Allocation.</a:t>
            </a:r>
            <a:endParaRPr sz="2000">
              <a:solidFill>
                <a:srgbClr val="FF0000"/>
              </a:solidFill>
            </a:endParaRPr>
          </a:p>
          <a:p>
            <a:pPr indent="0" lvl="0" marL="0" rtl="0" algn="l">
              <a:lnSpc>
                <a:spcPct val="80000"/>
              </a:lnSpc>
              <a:spcBef>
                <a:spcPts val="0"/>
              </a:spcBef>
              <a:spcAft>
                <a:spcPts val="0"/>
              </a:spcAft>
              <a:buNone/>
            </a:pPr>
            <a:r>
              <a:t/>
            </a:r>
            <a:endParaRPr sz="2000">
              <a:solidFill>
                <a:srgbClr val="FF0000"/>
              </a:solidFill>
            </a:endParaRPr>
          </a:p>
          <a:p>
            <a:pPr indent="0" lvl="0" marL="0" rtl="0" algn="l">
              <a:lnSpc>
                <a:spcPct val="80000"/>
              </a:lnSpc>
              <a:spcBef>
                <a:spcPts val="0"/>
              </a:spcBef>
              <a:spcAft>
                <a:spcPts val="0"/>
              </a:spcAft>
              <a:buNone/>
            </a:pPr>
            <a:r>
              <a:rPr lang="en-GB" sz="2000">
                <a:solidFill>
                  <a:srgbClr val="FF0000"/>
                </a:solidFill>
              </a:rPr>
              <a:t>                                       </a:t>
            </a:r>
            <a:r>
              <a:rPr lang="en-GB" sz="2000">
                <a:solidFill>
                  <a:srgbClr val="FF0000"/>
                </a:solidFill>
              </a:rPr>
              <a:t>Scope ( Visibility )</a:t>
            </a:r>
            <a:endParaRPr sz="2000">
              <a:solidFill>
                <a:srgbClr val="FF0000"/>
              </a:solidFill>
            </a:endParaRPr>
          </a:p>
          <a:p>
            <a:pPr indent="0" lvl="0" marL="0" rtl="0" algn="l">
              <a:lnSpc>
                <a:spcPct val="80000"/>
              </a:lnSpc>
              <a:spcBef>
                <a:spcPts val="0"/>
              </a:spcBef>
              <a:spcAft>
                <a:spcPts val="0"/>
              </a:spcAft>
              <a:buNone/>
            </a:pPr>
            <a:r>
              <a:t/>
            </a:r>
            <a:endParaRPr sz="2000">
              <a:solidFill>
                <a:srgbClr val="FF0000"/>
              </a:solidFill>
            </a:endParaRPr>
          </a:p>
          <a:p>
            <a:pPr indent="0" lvl="0" marL="0" rtl="0" algn="l">
              <a:lnSpc>
                <a:spcPct val="80000"/>
              </a:lnSpc>
              <a:spcBef>
                <a:spcPts val="0"/>
              </a:spcBef>
              <a:spcAft>
                <a:spcPts val="0"/>
              </a:spcAft>
              <a:buNone/>
            </a:pPr>
            <a:r>
              <a:rPr lang="en-GB" sz="2000">
                <a:solidFill>
                  <a:srgbClr val="FF0000"/>
                </a:solidFill>
              </a:rPr>
              <a:t>                                       </a:t>
            </a:r>
            <a:r>
              <a:rPr lang="en-GB" sz="2000">
                <a:solidFill>
                  <a:srgbClr val="FF0000"/>
                </a:solidFill>
              </a:rPr>
              <a:t>Lifetime.</a:t>
            </a:r>
            <a:endParaRPr sz="2000">
              <a:solidFill>
                <a:srgbClr val="FF0000"/>
              </a:solidFill>
            </a:endParaRPr>
          </a:p>
          <a:p>
            <a:pPr indent="0" lvl="0" marL="0" rtl="0" algn="l">
              <a:lnSpc>
                <a:spcPct val="80000"/>
              </a:lnSpc>
              <a:spcBef>
                <a:spcPts val="0"/>
              </a:spcBef>
              <a:spcAft>
                <a:spcPts val="0"/>
              </a:spcAft>
              <a:buNone/>
            </a:pPr>
            <a:r>
              <a:t/>
            </a:r>
            <a:endParaRPr sz="2000">
              <a:solidFill>
                <a:srgbClr val="FF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94"/>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639" name="Google Shape;639;p94"/>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40" name="Google Shape;640;p94"/>
          <p:cNvPicPr preferRelativeResize="0"/>
          <p:nvPr/>
        </p:nvPicPr>
        <p:blipFill>
          <a:blip r:embed="rId3">
            <a:alphaModFix/>
          </a:blip>
          <a:stretch>
            <a:fillRect/>
          </a:stretch>
        </p:blipFill>
        <p:spPr>
          <a:xfrm>
            <a:off x="1934075" y="336350"/>
            <a:ext cx="5479850" cy="445677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95"/>
          <p:cNvSpPr txBox="1"/>
          <p:nvPr>
            <p:ph type="ctrTitle"/>
          </p:nvPr>
        </p:nvSpPr>
        <p:spPr>
          <a:xfrm>
            <a:off x="2510900" y="-70075"/>
            <a:ext cx="4709100" cy="11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GB" sz="3320" u="sng"/>
              <a:t>Types of Storage Class</a:t>
            </a:r>
            <a:endParaRPr b="1" sz="3220" u="sng"/>
          </a:p>
        </p:txBody>
      </p:sp>
      <p:sp>
        <p:nvSpPr>
          <p:cNvPr id="646" name="Google Shape;646;p95"/>
          <p:cNvSpPr txBox="1"/>
          <p:nvPr>
            <p:ph idx="1" type="subTitle"/>
          </p:nvPr>
        </p:nvSpPr>
        <p:spPr>
          <a:xfrm>
            <a:off x="630675" y="1051025"/>
            <a:ext cx="7988400" cy="3433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200">
                <a:solidFill>
                  <a:srgbClr val="FF0000"/>
                </a:solidFill>
              </a:rPr>
              <a:t>There are four storage classes in C they are as follows:</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rPr lang="en-GB" sz="2200">
                <a:solidFill>
                  <a:srgbClr val="FF0000"/>
                </a:solidFill>
              </a:rPr>
              <a:t>                    1) </a:t>
            </a:r>
            <a:r>
              <a:rPr lang="en-GB" sz="2200">
                <a:solidFill>
                  <a:srgbClr val="FF0000"/>
                </a:solidFill>
              </a:rPr>
              <a:t>Automatic (auto)</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rPr lang="en-GB" sz="2200">
                <a:solidFill>
                  <a:srgbClr val="FF0000"/>
                </a:solidFill>
              </a:rPr>
              <a:t>                    2)</a:t>
            </a:r>
            <a:r>
              <a:rPr lang="en-GB" sz="2200">
                <a:solidFill>
                  <a:srgbClr val="FF0000"/>
                </a:solidFill>
              </a:rPr>
              <a:t>Register (register)</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rPr lang="en-GB" sz="2200">
                <a:solidFill>
                  <a:srgbClr val="FF0000"/>
                </a:solidFill>
              </a:rPr>
              <a:t>                    3)</a:t>
            </a:r>
            <a:r>
              <a:rPr lang="en-GB" sz="2200">
                <a:solidFill>
                  <a:srgbClr val="FF0000"/>
                </a:solidFill>
              </a:rPr>
              <a:t>Static (static)</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rPr lang="en-GB" sz="2200">
                <a:solidFill>
                  <a:srgbClr val="FF0000"/>
                </a:solidFill>
              </a:rPr>
              <a:t>                   4)</a:t>
            </a:r>
            <a:r>
              <a:rPr lang="en-GB" sz="2200">
                <a:solidFill>
                  <a:srgbClr val="FF0000"/>
                </a:solidFill>
              </a:rPr>
              <a:t>External (extern)</a:t>
            </a:r>
            <a:endParaRPr sz="2200">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96"/>
          <p:cNvSpPr txBox="1"/>
          <p:nvPr>
            <p:ph type="ctrTitle"/>
          </p:nvPr>
        </p:nvSpPr>
        <p:spPr>
          <a:xfrm>
            <a:off x="3027225" y="70075"/>
            <a:ext cx="3756000" cy="99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3300" u="sng"/>
              <a:t>auto(automatic)</a:t>
            </a:r>
            <a:endParaRPr b="1" sz="3300" u="sng"/>
          </a:p>
        </p:txBody>
      </p:sp>
      <p:sp>
        <p:nvSpPr>
          <p:cNvPr id="652" name="Google Shape;652;p96"/>
          <p:cNvSpPr txBox="1"/>
          <p:nvPr>
            <p:ph idx="1" type="subTitle"/>
          </p:nvPr>
        </p:nvSpPr>
        <p:spPr>
          <a:xfrm>
            <a:off x="546575" y="967025"/>
            <a:ext cx="8338800" cy="40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rgbClr val="FF0000"/>
                </a:solidFill>
              </a:rPr>
              <a:t>Default value : Garbage value</a:t>
            </a:r>
            <a:endParaRPr sz="2200">
              <a:solidFill>
                <a:srgbClr val="FF0000"/>
              </a:solidFill>
            </a:endParaRPr>
          </a:p>
          <a:p>
            <a:pPr indent="0" lvl="0" marL="0" rtl="0" algn="l">
              <a:spcBef>
                <a:spcPts val="0"/>
              </a:spcBef>
              <a:spcAft>
                <a:spcPts val="0"/>
              </a:spcAft>
              <a:buNone/>
            </a:pPr>
            <a:r>
              <a:rPr lang="en-GB" sz="2200">
                <a:solidFill>
                  <a:srgbClr val="FF0000"/>
                </a:solidFill>
              </a:rPr>
              <a:t>Memory : Stack</a:t>
            </a:r>
            <a:endParaRPr sz="2200">
              <a:solidFill>
                <a:srgbClr val="FF0000"/>
              </a:solidFill>
            </a:endParaRPr>
          </a:p>
          <a:p>
            <a:pPr indent="0" lvl="0" marL="0" rtl="0" algn="l">
              <a:spcBef>
                <a:spcPts val="0"/>
              </a:spcBef>
              <a:spcAft>
                <a:spcPts val="0"/>
              </a:spcAft>
              <a:buNone/>
            </a:pPr>
            <a:r>
              <a:rPr lang="en-GB" sz="2200">
                <a:solidFill>
                  <a:srgbClr val="FF0000"/>
                </a:solidFill>
              </a:rPr>
              <a:t>Scope : block/function</a:t>
            </a:r>
            <a:endParaRPr sz="2200">
              <a:solidFill>
                <a:srgbClr val="FF0000"/>
              </a:solidFill>
            </a:endParaRPr>
          </a:p>
          <a:p>
            <a:pPr indent="0" lvl="0" marL="0" rtl="0" algn="l">
              <a:spcBef>
                <a:spcPts val="0"/>
              </a:spcBef>
              <a:spcAft>
                <a:spcPts val="0"/>
              </a:spcAft>
              <a:buNone/>
            </a:pPr>
            <a:r>
              <a:rPr lang="en-GB" sz="2200">
                <a:solidFill>
                  <a:srgbClr val="FF0000"/>
                </a:solidFill>
              </a:rPr>
              <a:t>Lifetime : block/function</a:t>
            </a:r>
            <a:endParaRPr sz="2200">
              <a:solidFill>
                <a:srgbClr val="FF0000"/>
              </a:solidFill>
            </a:endParaRPr>
          </a:p>
          <a:p>
            <a:pPr indent="0" lvl="0" marL="0" rtl="0" algn="l">
              <a:spcBef>
                <a:spcPts val="0"/>
              </a:spcBef>
              <a:spcAft>
                <a:spcPts val="0"/>
              </a:spcAft>
              <a:buNone/>
            </a:pPr>
            <a:r>
              <a:rPr b="1" lang="en-GB" sz="2200" u="sng"/>
              <a:t>Advantage</a:t>
            </a:r>
            <a:r>
              <a:rPr lang="en-GB" sz="2200">
                <a:solidFill>
                  <a:srgbClr val="FF0000"/>
                </a:solidFill>
              </a:rPr>
              <a:t> : As a local variable, provides data security.</a:t>
            </a:r>
            <a:endParaRPr sz="2200">
              <a:solidFill>
                <a:srgbClr val="FF0000"/>
              </a:solidFill>
            </a:endParaRPr>
          </a:p>
          <a:p>
            <a:pPr indent="0" lvl="0" marL="0" rtl="0" algn="l">
              <a:spcBef>
                <a:spcPts val="0"/>
              </a:spcBef>
              <a:spcAft>
                <a:spcPts val="0"/>
              </a:spcAft>
              <a:buNone/>
            </a:pPr>
            <a:r>
              <a:rPr b="1" lang="en-GB" sz="2200" u="sng"/>
              <a:t>Note :</a:t>
            </a:r>
            <a:endParaRPr b="1" sz="2200" u="sng"/>
          </a:p>
          <a:p>
            <a:pPr indent="0" lvl="0" marL="0" rtl="0" algn="l">
              <a:spcBef>
                <a:spcPts val="0"/>
              </a:spcBef>
              <a:spcAft>
                <a:spcPts val="0"/>
              </a:spcAft>
              <a:buNone/>
            </a:pPr>
            <a:r>
              <a:rPr lang="en-GB" sz="2200">
                <a:solidFill>
                  <a:srgbClr val="FF0000"/>
                </a:solidFill>
              </a:rPr>
              <a:t>1. The default storage class for local variable is auto</a:t>
            </a:r>
            <a:endParaRPr sz="2200">
              <a:solidFill>
                <a:srgbClr val="FF0000"/>
              </a:solidFill>
            </a:endParaRPr>
          </a:p>
          <a:p>
            <a:pPr indent="0" lvl="0" marL="0" rtl="0" algn="l">
              <a:spcBef>
                <a:spcPts val="0"/>
              </a:spcBef>
              <a:spcAft>
                <a:spcPts val="0"/>
              </a:spcAft>
              <a:buNone/>
            </a:pPr>
            <a:r>
              <a:rPr lang="en-GB" sz="2200">
                <a:solidFill>
                  <a:srgbClr val="FF0000"/>
                </a:solidFill>
              </a:rPr>
              <a:t>2. All auto variables are local variables, but all local variables are not </a:t>
            </a:r>
            <a:r>
              <a:rPr lang="en-GB" sz="2200">
                <a:solidFill>
                  <a:srgbClr val="FF0000"/>
                </a:solidFill>
              </a:rPr>
              <a:t>auto variables.</a:t>
            </a:r>
            <a:endParaRPr sz="2200">
              <a:solidFill>
                <a:srgbClr val="FF0000"/>
              </a:solidFill>
            </a:endParaRPr>
          </a:p>
          <a:p>
            <a:pPr indent="0" lvl="0" marL="0" rtl="0" algn="l">
              <a:spcBef>
                <a:spcPts val="0"/>
              </a:spcBef>
              <a:spcAft>
                <a:spcPts val="0"/>
              </a:spcAft>
              <a:buNone/>
            </a:pPr>
            <a:r>
              <a:rPr lang="en-GB" sz="2200">
                <a:solidFill>
                  <a:srgbClr val="FF0000"/>
                </a:solidFill>
              </a:rPr>
              <a:t>3. Declaring auto storage class for global variable is not possible.</a:t>
            </a:r>
            <a:endParaRPr sz="2200">
              <a:solidFill>
                <a:srgbClr val="FF0000"/>
              </a:solidFill>
            </a:endParaRPr>
          </a:p>
          <a:p>
            <a:pPr indent="0" lvl="0" marL="0" rtl="0" algn="l">
              <a:spcBef>
                <a:spcPts val="0"/>
              </a:spcBef>
              <a:spcAft>
                <a:spcPts val="0"/>
              </a:spcAft>
              <a:buNone/>
            </a:pPr>
            <a:r>
              <a:t/>
            </a:r>
            <a:endParaRPr sz="2200">
              <a:solidFill>
                <a:srgbClr val="FF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97"/>
          <p:cNvSpPr txBox="1"/>
          <p:nvPr>
            <p:ph type="ctrTitle"/>
          </p:nvPr>
        </p:nvSpPr>
        <p:spPr>
          <a:xfrm>
            <a:off x="2844350" y="224225"/>
            <a:ext cx="5361300" cy="4246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rPr lang="en-GB" sz="2200">
                <a:solidFill>
                  <a:srgbClr val="FF0000"/>
                </a:solidFill>
                <a:latin typeface="Calibri"/>
                <a:ea typeface="Calibri"/>
                <a:cs typeface="Calibri"/>
                <a:sym typeface="Calibri"/>
              </a:rPr>
              <a:t> #include&lt;stdio.h&gt;</a:t>
            </a:r>
            <a:endParaRPr sz="2200">
              <a:solidFill>
                <a:srgbClr val="FF0000"/>
              </a:solidFill>
              <a:latin typeface="Calibri"/>
              <a:ea typeface="Calibri"/>
              <a:cs typeface="Calibri"/>
              <a:sym typeface="Calibri"/>
            </a:endParaRPr>
          </a:p>
          <a:p>
            <a:pPr indent="0" lvl="0" marL="0" rtl="0" algn="l">
              <a:spcBef>
                <a:spcPts val="0"/>
              </a:spcBef>
              <a:spcAft>
                <a:spcPts val="0"/>
              </a:spcAft>
              <a:buNone/>
            </a:pPr>
            <a:r>
              <a:rPr lang="en-GB" sz="2200">
                <a:solidFill>
                  <a:srgbClr val="FF0000"/>
                </a:solidFill>
                <a:latin typeface="Calibri"/>
                <a:ea typeface="Calibri"/>
                <a:cs typeface="Calibri"/>
                <a:sym typeface="Calibri"/>
              </a:rPr>
              <a:t> int main()</a:t>
            </a:r>
            <a:endParaRPr sz="2200">
              <a:solidFill>
                <a:srgbClr val="FF0000"/>
              </a:solidFill>
              <a:latin typeface="Calibri"/>
              <a:ea typeface="Calibri"/>
              <a:cs typeface="Calibri"/>
              <a:sym typeface="Calibri"/>
            </a:endParaRPr>
          </a:p>
          <a:p>
            <a:pPr indent="0" lvl="0" marL="0" rtl="0" algn="l">
              <a:spcBef>
                <a:spcPts val="0"/>
              </a:spcBef>
              <a:spcAft>
                <a:spcPts val="0"/>
              </a:spcAft>
              <a:buNone/>
            </a:pPr>
            <a:r>
              <a:rPr lang="en-GB" sz="2200">
                <a:solidFill>
                  <a:srgbClr val="FF0000"/>
                </a:solidFill>
                <a:latin typeface="Calibri"/>
                <a:ea typeface="Calibri"/>
                <a:cs typeface="Calibri"/>
                <a:sym typeface="Calibri"/>
              </a:rPr>
              <a:t> {</a:t>
            </a:r>
            <a:endParaRPr sz="2200">
              <a:solidFill>
                <a:srgbClr val="FF0000"/>
              </a:solidFill>
              <a:latin typeface="Calibri"/>
              <a:ea typeface="Calibri"/>
              <a:cs typeface="Calibri"/>
              <a:sym typeface="Calibri"/>
            </a:endParaRPr>
          </a:p>
          <a:p>
            <a:pPr indent="0" lvl="0" marL="0" rtl="0" algn="l">
              <a:spcBef>
                <a:spcPts val="0"/>
              </a:spcBef>
              <a:spcAft>
                <a:spcPts val="0"/>
              </a:spcAft>
              <a:buNone/>
            </a:pPr>
            <a:r>
              <a:rPr lang="en-GB" sz="2200">
                <a:solidFill>
                  <a:srgbClr val="FF0000"/>
                </a:solidFill>
                <a:latin typeface="Calibri"/>
                <a:ea typeface="Calibri"/>
                <a:cs typeface="Calibri"/>
                <a:sym typeface="Calibri"/>
              </a:rPr>
              <a:t> auto int x;</a:t>
            </a:r>
            <a:endParaRPr sz="2200">
              <a:solidFill>
                <a:srgbClr val="FF0000"/>
              </a:solidFill>
              <a:latin typeface="Calibri"/>
              <a:ea typeface="Calibri"/>
              <a:cs typeface="Calibri"/>
              <a:sym typeface="Calibri"/>
            </a:endParaRPr>
          </a:p>
          <a:p>
            <a:pPr indent="0" lvl="0" marL="0" rtl="0" algn="l">
              <a:spcBef>
                <a:spcPts val="0"/>
              </a:spcBef>
              <a:spcAft>
                <a:spcPts val="0"/>
              </a:spcAft>
              <a:buNone/>
            </a:pPr>
            <a:r>
              <a:rPr lang="en-GB" sz="2200">
                <a:solidFill>
                  <a:srgbClr val="FF0000"/>
                </a:solidFill>
                <a:latin typeface="Calibri"/>
                <a:ea typeface="Calibri"/>
                <a:cs typeface="Calibri"/>
                <a:sym typeface="Calibri"/>
              </a:rPr>
              <a:t> printf("x = %d\n",x); // prints Garbage value</a:t>
            </a:r>
            <a:endParaRPr sz="2200">
              <a:solidFill>
                <a:srgbClr val="FF0000"/>
              </a:solidFill>
              <a:latin typeface="Calibri"/>
              <a:ea typeface="Calibri"/>
              <a:cs typeface="Calibri"/>
              <a:sym typeface="Calibri"/>
            </a:endParaRPr>
          </a:p>
          <a:p>
            <a:pPr indent="0" lvl="0" marL="0" rtl="0" algn="l">
              <a:spcBef>
                <a:spcPts val="0"/>
              </a:spcBef>
              <a:spcAft>
                <a:spcPts val="0"/>
              </a:spcAft>
              <a:buNone/>
            </a:pPr>
            <a:r>
              <a:rPr lang="en-GB" sz="2200">
                <a:solidFill>
                  <a:srgbClr val="FF0000"/>
                </a:solidFill>
                <a:latin typeface="Calibri"/>
                <a:ea typeface="Calibri"/>
                <a:cs typeface="Calibri"/>
                <a:sym typeface="Calibri"/>
              </a:rPr>
              <a:t>}</a:t>
            </a:r>
            <a:endParaRPr sz="2200">
              <a:solidFill>
                <a:srgbClr val="FF0000"/>
              </a:solidFill>
              <a:latin typeface="Calibri"/>
              <a:ea typeface="Calibri"/>
              <a:cs typeface="Calibri"/>
              <a:sym typeface="Calibri"/>
            </a:endParaRPr>
          </a:p>
          <a:p>
            <a:pPr indent="0" lvl="0" marL="0" rtl="0" algn="l">
              <a:spcBef>
                <a:spcPts val="0"/>
              </a:spcBef>
              <a:spcAft>
                <a:spcPts val="0"/>
              </a:spcAft>
              <a:buNone/>
            </a:pPr>
            <a:r>
              <a:t/>
            </a:r>
            <a:endParaRPr sz="2200">
              <a:solidFill>
                <a:srgbClr val="FF0000"/>
              </a:solidFill>
              <a:latin typeface="Calibri"/>
              <a:ea typeface="Calibri"/>
              <a:cs typeface="Calibri"/>
              <a:sym typeface="Calibri"/>
            </a:endParaRPr>
          </a:p>
          <a:p>
            <a:pPr indent="0" lvl="0" marL="0" rtl="0" algn="l">
              <a:spcBef>
                <a:spcPts val="0"/>
              </a:spcBef>
              <a:spcAft>
                <a:spcPts val="0"/>
              </a:spcAft>
              <a:buNone/>
            </a:pPr>
            <a:r>
              <a:rPr lang="en-GB" sz="2200">
                <a:solidFill>
                  <a:srgbClr val="FF0000"/>
                </a:solidFill>
                <a:latin typeface="Calibri"/>
                <a:ea typeface="Calibri"/>
                <a:cs typeface="Calibri"/>
                <a:sym typeface="Calibri"/>
              </a:rPr>
              <a:t>Output : x = -1217232896</a:t>
            </a:r>
            <a:endParaRPr sz="2200">
              <a:solidFill>
                <a:srgbClr val="FF0000"/>
              </a:solidFill>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sp>
        <p:nvSpPr>
          <p:cNvPr id="658" name="Google Shape;658;p97"/>
          <p:cNvSpPr txBox="1"/>
          <p:nvPr>
            <p:ph idx="1" type="subTitle"/>
          </p:nvPr>
        </p:nvSpPr>
        <p:spPr>
          <a:xfrm>
            <a:off x="350375" y="1310900"/>
            <a:ext cx="2088300" cy="7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b="1" lang="en-GB" sz="3300" u="sng"/>
              <a:t>Example1 :</a:t>
            </a:r>
            <a:endParaRPr sz="33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98"/>
          <p:cNvSpPr txBox="1"/>
          <p:nvPr>
            <p:ph type="ctrTitle"/>
          </p:nvPr>
        </p:nvSpPr>
        <p:spPr>
          <a:xfrm>
            <a:off x="-336350" y="1303375"/>
            <a:ext cx="2928900" cy="70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3300" u="sng">
                <a:latin typeface="Calibri"/>
                <a:ea typeface="Calibri"/>
                <a:cs typeface="Calibri"/>
                <a:sym typeface="Calibri"/>
              </a:rPr>
              <a:t>Example2: </a:t>
            </a:r>
            <a:endParaRPr b="1" sz="3300" u="sng">
              <a:latin typeface="Calibri"/>
              <a:ea typeface="Calibri"/>
              <a:cs typeface="Calibri"/>
              <a:sym typeface="Calibri"/>
            </a:endParaRPr>
          </a:p>
        </p:txBody>
      </p:sp>
      <p:sp>
        <p:nvSpPr>
          <p:cNvPr id="664" name="Google Shape;664;p98"/>
          <p:cNvSpPr txBox="1"/>
          <p:nvPr>
            <p:ph idx="1" type="subTitle"/>
          </p:nvPr>
        </p:nvSpPr>
        <p:spPr>
          <a:xfrm>
            <a:off x="2130250" y="602650"/>
            <a:ext cx="7315800" cy="368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l">
              <a:spcBef>
                <a:spcPts val="0"/>
              </a:spcBef>
              <a:spcAft>
                <a:spcPts val="0"/>
              </a:spcAft>
              <a:buNone/>
            </a:pPr>
            <a:r>
              <a:rPr lang="en-GB"/>
              <a:t> </a:t>
            </a:r>
            <a:r>
              <a:rPr lang="en-GB" sz="2200">
                <a:solidFill>
                  <a:srgbClr val="FF0000"/>
                </a:solidFill>
              </a:rPr>
              <a:t>#include&lt;stdio.h&gt;</a:t>
            </a:r>
            <a:endParaRPr sz="2200">
              <a:solidFill>
                <a:srgbClr val="FF0000"/>
              </a:solidFill>
            </a:endParaRPr>
          </a:p>
          <a:p>
            <a:pPr indent="0" lvl="0" marL="0" rtl="0" algn="l">
              <a:spcBef>
                <a:spcPts val="0"/>
              </a:spcBef>
              <a:spcAft>
                <a:spcPts val="0"/>
              </a:spcAft>
              <a:buNone/>
            </a:pPr>
            <a:r>
              <a:rPr lang="en-GB" sz="2200">
                <a:solidFill>
                  <a:srgbClr val="FF0000"/>
                </a:solidFill>
              </a:rPr>
              <a:t> auto int x; //compile time error.</a:t>
            </a:r>
            <a:endParaRPr sz="2200">
              <a:solidFill>
                <a:srgbClr val="FF0000"/>
              </a:solidFill>
            </a:endParaRPr>
          </a:p>
          <a:p>
            <a:pPr indent="0" lvl="0" marL="0" rtl="0" algn="l">
              <a:spcBef>
                <a:spcPts val="0"/>
              </a:spcBef>
              <a:spcAft>
                <a:spcPts val="0"/>
              </a:spcAft>
              <a:buNone/>
            </a:pPr>
            <a:r>
              <a:rPr lang="en-GB" sz="2200">
                <a:solidFill>
                  <a:srgbClr val="FF0000"/>
                </a:solidFill>
              </a:rPr>
              <a:t> int main()</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sz="2200">
              <a:solidFill>
                <a:srgbClr val="FF0000"/>
              </a:solidFill>
            </a:endParaRPr>
          </a:p>
          <a:p>
            <a:pPr indent="0" lvl="0" marL="0" rtl="0" algn="l">
              <a:spcBef>
                <a:spcPts val="0"/>
              </a:spcBef>
              <a:spcAft>
                <a:spcPts val="0"/>
              </a:spcAft>
              <a:buNone/>
            </a:pPr>
            <a:r>
              <a:rPr lang="en-GB" sz="2200">
                <a:solidFill>
                  <a:srgbClr val="FF0000"/>
                </a:solidFill>
              </a:rPr>
              <a:t> printf("x = %d\n",x);</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sz="2200">
              <a:solidFill>
                <a:srgbClr val="FF0000"/>
              </a:solidFill>
            </a:endParaRPr>
          </a:p>
          <a:p>
            <a:pPr indent="0" lvl="0" marL="0" rtl="0" algn="ctr">
              <a:spcBef>
                <a:spcPts val="0"/>
              </a:spcBef>
              <a:spcAft>
                <a:spcPts val="0"/>
              </a:spcAft>
              <a:buNone/>
            </a:pPr>
            <a:r>
              <a:t/>
            </a:r>
            <a:endParaRPr sz="2200">
              <a:solidFill>
                <a:srgbClr val="FF0000"/>
              </a:solidFill>
            </a:endParaRPr>
          </a:p>
          <a:p>
            <a:pPr indent="0" lvl="0" marL="0" rtl="0" algn="l">
              <a:spcBef>
                <a:spcPts val="0"/>
              </a:spcBef>
              <a:spcAft>
                <a:spcPts val="0"/>
              </a:spcAft>
              <a:buNone/>
            </a:pPr>
            <a:r>
              <a:rPr lang="en-GB" sz="2200">
                <a:solidFill>
                  <a:srgbClr val="FF0000"/>
                </a:solidFill>
              </a:rPr>
              <a:t>Note : auto variables must be local, should not be global.</a:t>
            </a:r>
            <a:endParaRPr sz="2200">
              <a:solidFill>
                <a:srgbClr val="FF0000"/>
              </a:solidFill>
            </a:endParaRPr>
          </a:p>
          <a:p>
            <a:pPr indent="0" lvl="0" marL="0" rtl="0" algn="ctr">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99"/>
          <p:cNvSpPr txBox="1"/>
          <p:nvPr>
            <p:ph type="ctrTitle"/>
          </p:nvPr>
        </p:nvSpPr>
        <p:spPr>
          <a:xfrm>
            <a:off x="2662850" y="0"/>
            <a:ext cx="4414800" cy="70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1600">
                <a:latin typeface="Calibri"/>
                <a:ea typeface="Calibri"/>
                <a:cs typeface="Calibri"/>
                <a:sym typeface="Calibri"/>
              </a:rPr>
              <a:t>                             </a:t>
            </a:r>
            <a:r>
              <a:rPr b="1" lang="en-GB" sz="3300" u="sng">
                <a:latin typeface="Calibri"/>
                <a:ea typeface="Calibri"/>
                <a:cs typeface="Calibri"/>
                <a:sym typeface="Calibri"/>
              </a:rPr>
              <a:t>register</a:t>
            </a:r>
            <a:endParaRPr b="1" sz="3300" u="sng"/>
          </a:p>
        </p:txBody>
      </p:sp>
      <p:sp>
        <p:nvSpPr>
          <p:cNvPr id="670" name="Google Shape;670;p99"/>
          <p:cNvSpPr txBox="1"/>
          <p:nvPr>
            <p:ph idx="1" type="subTitle"/>
          </p:nvPr>
        </p:nvSpPr>
        <p:spPr>
          <a:xfrm>
            <a:off x="616675" y="770725"/>
            <a:ext cx="8184600" cy="413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2000">
                <a:solidFill>
                  <a:srgbClr val="FF0000"/>
                </a:solidFill>
              </a:rPr>
              <a:t>Default value : Garbage value</a:t>
            </a:r>
            <a:endParaRPr sz="2000">
              <a:solidFill>
                <a:srgbClr val="FF0000"/>
              </a:solidFill>
            </a:endParaRPr>
          </a:p>
          <a:p>
            <a:pPr indent="0" lvl="0" marL="0" rtl="0" algn="l">
              <a:spcBef>
                <a:spcPts val="0"/>
              </a:spcBef>
              <a:spcAft>
                <a:spcPts val="0"/>
              </a:spcAft>
              <a:buNone/>
            </a:pPr>
            <a:r>
              <a:rPr lang="en-GB" sz="2000">
                <a:solidFill>
                  <a:srgbClr val="FF0000"/>
                </a:solidFill>
              </a:rPr>
              <a:t>Memory : Internal CPU registers</a:t>
            </a:r>
            <a:endParaRPr sz="2000">
              <a:solidFill>
                <a:srgbClr val="FF0000"/>
              </a:solidFill>
            </a:endParaRPr>
          </a:p>
          <a:p>
            <a:pPr indent="0" lvl="0" marL="0" rtl="0" algn="l">
              <a:spcBef>
                <a:spcPts val="0"/>
              </a:spcBef>
              <a:spcAft>
                <a:spcPts val="0"/>
              </a:spcAft>
              <a:buNone/>
            </a:pPr>
            <a:r>
              <a:rPr lang="en-GB" sz="2000">
                <a:solidFill>
                  <a:srgbClr val="FF0000"/>
                </a:solidFill>
              </a:rPr>
              <a:t>Scope : block/function</a:t>
            </a:r>
            <a:endParaRPr sz="2000">
              <a:solidFill>
                <a:srgbClr val="FF0000"/>
              </a:solidFill>
            </a:endParaRPr>
          </a:p>
          <a:p>
            <a:pPr indent="0" lvl="0" marL="0" rtl="0" algn="l">
              <a:spcBef>
                <a:spcPts val="0"/>
              </a:spcBef>
              <a:spcAft>
                <a:spcPts val="0"/>
              </a:spcAft>
              <a:buNone/>
            </a:pPr>
            <a:r>
              <a:rPr lang="en-GB" sz="2000">
                <a:solidFill>
                  <a:srgbClr val="FF0000"/>
                </a:solidFill>
              </a:rPr>
              <a:t>Lifetime : block/function</a:t>
            </a:r>
            <a:endParaRPr sz="2000">
              <a:solidFill>
                <a:srgbClr val="FF0000"/>
              </a:solidFill>
            </a:endParaRPr>
          </a:p>
          <a:p>
            <a:pPr indent="0" lvl="0" marL="0" rtl="0" algn="l">
              <a:spcBef>
                <a:spcPts val="0"/>
              </a:spcBef>
              <a:spcAft>
                <a:spcPts val="0"/>
              </a:spcAft>
              <a:buNone/>
            </a:pPr>
            <a:r>
              <a:t/>
            </a:r>
            <a:endParaRPr sz="2000">
              <a:solidFill>
                <a:srgbClr val="FF0000"/>
              </a:solidFill>
            </a:endParaRPr>
          </a:p>
          <a:p>
            <a:pPr indent="0" lvl="0" marL="0" rtl="0" algn="l">
              <a:spcBef>
                <a:spcPts val="0"/>
              </a:spcBef>
              <a:spcAft>
                <a:spcPts val="0"/>
              </a:spcAft>
              <a:buNone/>
            </a:pPr>
            <a:r>
              <a:rPr lang="en-GB" sz="2000" u="sng"/>
              <a:t>Advantage</a:t>
            </a:r>
            <a:r>
              <a:rPr lang="en-GB" sz="2000">
                <a:solidFill>
                  <a:srgbClr val="FF0000"/>
                </a:solidFill>
              </a:rPr>
              <a:t> : faster in execution.</a:t>
            </a:r>
            <a:endParaRPr sz="2000">
              <a:solidFill>
                <a:srgbClr val="FF0000"/>
              </a:solidFill>
            </a:endParaRPr>
          </a:p>
          <a:p>
            <a:pPr indent="0" lvl="0" marL="0" rtl="0" algn="l">
              <a:spcBef>
                <a:spcPts val="0"/>
              </a:spcBef>
              <a:spcAft>
                <a:spcPts val="0"/>
              </a:spcAft>
              <a:buNone/>
            </a:pPr>
            <a:r>
              <a:t/>
            </a:r>
            <a:endParaRPr sz="2000">
              <a:solidFill>
                <a:srgbClr val="FF0000"/>
              </a:solidFill>
            </a:endParaRPr>
          </a:p>
          <a:p>
            <a:pPr indent="0" lvl="0" marL="0" rtl="0" algn="l">
              <a:spcBef>
                <a:spcPts val="0"/>
              </a:spcBef>
              <a:spcAft>
                <a:spcPts val="0"/>
              </a:spcAft>
              <a:buNone/>
            </a:pPr>
            <a:r>
              <a:rPr lang="en-GB" sz="2000" u="sng"/>
              <a:t>Note :</a:t>
            </a:r>
            <a:endParaRPr sz="2000" u="sng"/>
          </a:p>
          <a:p>
            <a:pPr indent="0" lvl="0" marL="0" rtl="0" algn="l">
              <a:spcBef>
                <a:spcPts val="0"/>
              </a:spcBef>
              <a:spcAft>
                <a:spcPts val="0"/>
              </a:spcAft>
              <a:buNone/>
            </a:pPr>
            <a:r>
              <a:rPr lang="en-GB" sz="2000">
                <a:solidFill>
                  <a:srgbClr val="FF0000"/>
                </a:solidFill>
              </a:rPr>
              <a:t>    </a:t>
            </a:r>
            <a:r>
              <a:rPr lang="en-GB" sz="2000">
                <a:solidFill>
                  <a:srgbClr val="FF0000"/>
                </a:solidFill>
              </a:rPr>
              <a:t>1. Declaring register storage class for global variable is not possible.</a:t>
            </a:r>
            <a:endParaRPr sz="2000">
              <a:solidFill>
                <a:srgbClr val="FF0000"/>
              </a:solidFill>
            </a:endParaRPr>
          </a:p>
          <a:p>
            <a:pPr indent="0" lvl="0" marL="0" rtl="0" algn="l">
              <a:spcBef>
                <a:spcPts val="0"/>
              </a:spcBef>
              <a:spcAft>
                <a:spcPts val="0"/>
              </a:spcAft>
              <a:buNone/>
            </a:pPr>
            <a:r>
              <a:rPr lang="en-GB" sz="2000">
                <a:solidFill>
                  <a:srgbClr val="FF0000"/>
                </a:solidFill>
              </a:rPr>
              <a:t>    </a:t>
            </a:r>
            <a:r>
              <a:rPr lang="en-GB" sz="2000">
                <a:solidFill>
                  <a:srgbClr val="FF0000"/>
                </a:solidFill>
              </a:rPr>
              <a:t>2. If there is no enough memory in internal CPU registers, then registers are</a:t>
            </a:r>
            <a:endParaRPr sz="2000">
              <a:solidFill>
                <a:srgbClr val="FF0000"/>
              </a:solidFill>
            </a:endParaRPr>
          </a:p>
          <a:p>
            <a:pPr indent="0" lvl="0" marL="0" rtl="0" algn="l">
              <a:spcBef>
                <a:spcPts val="0"/>
              </a:spcBef>
              <a:spcAft>
                <a:spcPts val="0"/>
              </a:spcAft>
              <a:buNone/>
            </a:pPr>
            <a:r>
              <a:rPr lang="en-GB" sz="2000">
                <a:solidFill>
                  <a:srgbClr val="FF0000"/>
                </a:solidFill>
              </a:rPr>
              <a:t>    stored in stack memory.</a:t>
            </a:r>
            <a:endParaRPr sz="2000">
              <a:solidFill>
                <a:srgbClr val="FF0000"/>
              </a:solidFill>
            </a:endParaRPr>
          </a:p>
          <a:p>
            <a:pPr indent="0" lvl="0" marL="0" rtl="0" algn="l">
              <a:spcBef>
                <a:spcPts val="0"/>
              </a:spcBef>
              <a:spcAft>
                <a:spcPts val="0"/>
              </a:spcAft>
              <a:buNone/>
            </a:pPr>
            <a:r>
              <a:rPr lang="en-GB" sz="2000">
                <a:solidFill>
                  <a:srgbClr val="FF0000"/>
                </a:solidFill>
              </a:rPr>
              <a:t>    </a:t>
            </a:r>
            <a:r>
              <a:rPr lang="en-GB" sz="2000">
                <a:solidFill>
                  <a:srgbClr val="FF0000"/>
                </a:solidFill>
              </a:rPr>
              <a:t>3. register storage class variables addresses can't be accessed.</a:t>
            </a:r>
            <a:endParaRPr sz="2000">
              <a:solidFill>
                <a:srgbClr val="FF0000"/>
              </a:solidFill>
            </a:endParaRPr>
          </a:p>
          <a:p>
            <a:pPr indent="0" lvl="0" marL="0" rtl="0" algn="l">
              <a:spcBef>
                <a:spcPts val="0"/>
              </a:spcBef>
              <a:spcAft>
                <a:spcPts val="0"/>
              </a:spcAft>
              <a:buNone/>
            </a:pPr>
            <a:r>
              <a:t/>
            </a:r>
            <a:endParaRPr sz="2000">
              <a:solidFill>
                <a:srgbClr val="FF00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00"/>
          <p:cNvSpPr txBox="1"/>
          <p:nvPr>
            <p:ph type="ctrTitle"/>
          </p:nvPr>
        </p:nvSpPr>
        <p:spPr>
          <a:xfrm>
            <a:off x="154175" y="967900"/>
            <a:ext cx="2144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3300">
                <a:latin typeface="Calibri"/>
                <a:ea typeface="Calibri"/>
                <a:cs typeface="Calibri"/>
                <a:sym typeface="Calibri"/>
              </a:rPr>
              <a:t>Example1 :</a:t>
            </a:r>
            <a:endParaRPr b="1" sz="5500"/>
          </a:p>
        </p:txBody>
      </p:sp>
      <p:sp>
        <p:nvSpPr>
          <p:cNvPr id="676" name="Google Shape;676;p100"/>
          <p:cNvSpPr txBox="1"/>
          <p:nvPr>
            <p:ph idx="1" type="subTitle"/>
          </p:nvPr>
        </p:nvSpPr>
        <p:spPr>
          <a:xfrm>
            <a:off x="2228375" y="623700"/>
            <a:ext cx="5900400" cy="389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rPr lang="en-GB"/>
              <a:t> </a:t>
            </a:r>
            <a:r>
              <a:rPr lang="en-GB" sz="2200">
                <a:solidFill>
                  <a:srgbClr val="FF0000"/>
                </a:solidFill>
              </a:rPr>
              <a:t>#include&lt;stdio.h&gt;</a:t>
            </a:r>
            <a:endParaRPr sz="2200">
              <a:solidFill>
                <a:srgbClr val="FF0000"/>
              </a:solidFill>
            </a:endParaRPr>
          </a:p>
          <a:p>
            <a:pPr indent="0" lvl="0" marL="0" rtl="0" algn="l">
              <a:spcBef>
                <a:spcPts val="0"/>
              </a:spcBef>
              <a:spcAft>
                <a:spcPts val="0"/>
              </a:spcAft>
              <a:buNone/>
            </a:pPr>
            <a:r>
              <a:rPr lang="en-GB" sz="2200">
                <a:solidFill>
                  <a:srgbClr val="FF0000"/>
                </a:solidFill>
              </a:rPr>
              <a:t> int main()</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sz="2200">
              <a:solidFill>
                <a:srgbClr val="FF0000"/>
              </a:solidFill>
            </a:endParaRPr>
          </a:p>
          <a:p>
            <a:pPr indent="0" lvl="0" marL="0" rtl="0" algn="l">
              <a:spcBef>
                <a:spcPts val="0"/>
              </a:spcBef>
              <a:spcAft>
                <a:spcPts val="0"/>
              </a:spcAft>
              <a:buNone/>
            </a:pPr>
            <a:r>
              <a:rPr lang="en-GB" sz="2200">
                <a:solidFill>
                  <a:srgbClr val="FF0000"/>
                </a:solidFill>
              </a:rPr>
              <a:t> register int x;</a:t>
            </a:r>
            <a:endParaRPr sz="2200">
              <a:solidFill>
                <a:srgbClr val="FF0000"/>
              </a:solidFill>
            </a:endParaRPr>
          </a:p>
          <a:p>
            <a:pPr indent="0" lvl="0" marL="0" rtl="0" algn="l">
              <a:spcBef>
                <a:spcPts val="0"/>
              </a:spcBef>
              <a:spcAft>
                <a:spcPts val="0"/>
              </a:spcAft>
              <a:buNone/>
            </a:pPr>
            <a:r>
              <a:rPr lang="en-GB" sz="2200">
                <a:solidFill>
                  <a:srgbClr val="FF0000"/>
                </a:solidFill>
              </a:rPr>
              <a:t> printf("x = %d\n",x); // prints Garbage value</a:t>
            </a:r>
            <a:endParaRPr sz="2200">
              <a:solidFill>
                <a:srgbClr val="FF0000"/>
              </a:solidFill>
            </a:endParaRPr>
          </a:p>
          <a:p>
            <a:pPr indent="0" lvl="0" marL="0" rtl="0" algn="l">
              <a:spcBef>
                <a:spcPts val="0"/>
              </a:spcBef>
              <a:spcAft>
                <a:spcPts val="0"/>
              </a:spcAft>
              <a:buNone/>
            </a:pPr>
            <a:r>
              <a:rPr lang="en-GB" sz="2200">
                <a:solidFill>
                  <a:srgbClr val="FF0000"/>
                </a:solidFill>
              </a:rPr>
              <a:t>}</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rPr lang="en-GB" sz="2200">
                <a:solidFill>
                  <a:srgbClr val="FF0000"/>
                </a:solidFill>
              </a:rPr>
              <a:t>Output : x = -1217232896</a:t>
            </a:r>
            <a:endParaRPr sz="2200">
              <a:solidFill>
                <a:srgbClr val="FF0000"/>
              </a:solidFill>
            </a:endParaRPr>
          </a:p>
          <a:p>
            <a:pPr indent="0" lvl="0" marL="0" rtl="0" algn="ctr">
              <a:spcBef>
                <a:spcPts val="0"/>
              </a:spcBef>
              <a:spcAft>
                <a:spcPts val="0"/>
              </a:spcAft>
              <a:buNone/>
            </a:pPr>
            <a:r>
              <a:t/>
            </a:r>
            <a:endParaRPr sz="2200">
              <a:solidFill>
                <a:srgbClr val="FF000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01"/>
          <p:cNvSpPr txBox="1"/>
          <p:nvPr>
            <p:ph type="ctrTitle"/>
          </p:nvPr>
        </p:nvSpPr>
        <p:spPr>
          <a:xfrm>
            <a:off x="-280300" y="953875"/>
            <a:ext cx="2901300" cy="1106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GB" sz="3300" u="sng">
                <a:latin typeface="Calibri"/>
                <a:ea typeface="Calibri"/>
                <a:cs typeface="Calibri"/>
                <a:sym typeface="Calibri"/>
              </a:rPr>
              <a:t>Example2 :</a:t>
            </a:r>
            <a:r>
              <a:rPr lang="en-GB" sz="1600">
                <a:latin typeface="Calibri"/>
                <a:ea typeface="Calibri"/>
                <a:cs typeface="Calibri"/>
                <a:sym typeface="Calibri"/>
              </a:rPr>
              <a:t>:</a:t>
            </a:r>
            <a:endParaRPr sz="1600">
              <a:latin typeface="Calibri"/>
              <a:ea typeface="Calibri"/>
              <a:cs typeface="Calibri"/>
              <a:sym typeface="Calibri"/>
            </a:endParaRPr>
          </a:p>
          <a:p>
            <a:pPr indent="0" lvl="0" marL="0" rtl="0" algn="ctr">
              <a:spcBef>
                <a:spcPts val="0"/>
              </a:spcBef>
              <a:spcAft>
                <a:spcPts val="0"/>
              </a:spcAft>
              <a:buNone/>
            </a:pPr>
            <a:r>
              <a:t/>
            </a:r>
            <a:endParaRPr/>
          </a:p>
        </p:txBody>
      </p:sp>
      <p:sp>
        <p:nvSpPr>
          <p:cNvPr id="682" name="Google Shape;682;p101"/>
          <p:cNvSpPr txBox="1"/>
          <p:nvPr>
            <p:ph idx="1" type="subTitle"/>
          </p:nvPr>
        </p:nvSpPr>
        <p:spPr>
          <a:xfrm>
            <a:off x="2229300" y="602650"/>
            <a:ext cx="6914700" cy="414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FF0000"/>
                </a:solidFill>
              </a:rPr>
              <a:t> #include&lt;stdio.h&gt;</a:t>
            </a:r>
            <a:endParaRPr sz="2200">
              <a:solidFill>
                <a:srgbClr val="FF0000"/>
              </a:solidFill>
            </a:endParaRPr>
          </a:p>
          <a:p>
            <a:pPr indent="0" lvl="0" marL="0" rtl="0" algn="l">
              <a:spcBef>
                <a:spcPts val="0"/>
              </a:spcBef>
              <a:spcAft>
                <a:spcPts val="0"/>
              </a:spcAft>
              <a:buNone/>
            </a:pPr>
            <a:r>
              <a:rPr lang="en-GB" sz="2200">
                <a:solidFill>
                  <a:srgbClr val="FF0000"/>
                </a:solidFill>
              </a:rPr>
              <a:t> register int x; //compile time error.</a:t>
            </a:r>
            <a:endParaRPr sz="2200">
              <a:solidFill>
                <a:srgbClr val="FF0000"/>
              </a:solidFill>
            </a:endParaRPr>
          </a:p>
          <a:p>
            <a:pPr indent="0" lvl="0" marL="0" rtl="0" algn="l">
              <a:spcBef>
                <a:spcPts val="0"/>
              </a:spcBef>
              <a:spcAft>
                <a:spcPts val="0"/>
              </a:spcAft>
              <a:buNone/>
            </a:pPr>
            <a:r>
              <a:rPr lang="en-GB" sz="2200">
                <a:solidFill>
                  <a:srgbClr val="FF0000"/>
                </a:solidFill>
              </a:rPr>
              <a:t> int main()</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sz="2200">
              <a:solidFill>
                <a:srgbClr val="FF0000"/>
              </a:solidFill>
            </a:endParaRPr>
          </a:p>
          <a:p>
            <a:pPr indent="0" lvl="0" marL="0" rtl="0" algn="l">
              <a:spcBef>
                <a:spcPts val="0"/>
              </a:spcBef>
              <a:spcAft>
                <a:spcPts val="0"/>
              </a:spcAft>
              <a:buNone/>
            </a:pPr>
            <a:r>
              <a:rPr lang="en-GB" sz="2200">
                <a:solidFill>
                  <a:srgbClr val="FF0000"/>
                </a:solidFill>
              </a:rPr>
              <a:t> printf("x = %d\n",x);</a:t>
            </a:r>
            <a:endParaRPr sz="2200">
              <a:solidFill>
                <a:srgbClr val="FF0000"/>
              </a:solidFill>
            </a:endParaRPr>
          </a:p>
          <a:p>
            <a:pPr indent="0" lvl="0" marL="0" rtl="0" algn="l">
              <a:spcBef>
                <a:spcPts val="0"/>
              </a:spcBef>
              <a:spcAft>
                <a:spcPts val="0"/>
              </a:spcAft>
              <a:buNone/>
            </a:pPr>
            <a:r>
              <a:rPr lang="en-GB" sz="2200">
                <a:solidFill>
                  <a:srgbClr val="FF0000"/>
                </a:solidFill>
              </a:rPr>
              <a:t>}</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rPr lang="en-GB" sz="2300" u="sng"/>
              <a:t>Note </a:t>
            </a:r>
            <a:r>
              <a:rPr lang="en-GB" sz="2200">
                <a:solidFill>
                  <a:srgbClr val="FF0000"/>
                </a:solidFill>
              </a:rPr>
              <a:t>: register variables must be local, should not be    </a:t>
            </a:r>
            <a:r>
              <a:rPr lang="en-GB" sz="2200">
                <a:solidFill>
                  <a:srgbClr val="FF0000"/>
                </a:solidFill>
              </a:rPr>
              <a:t>global.</a:t>
            </a:r>
            <a:endParaRPr sz="2200">
              <a:solidFill>
                <a:srgbClr val="FF0000"/>
              </a:solidFill>
            </a:endParaRPr>
          </a:p>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ctrTitle"/>
          </p:nvPr>
        </p:nvSpPr>
        <p:spPr>
          <a:xfrm>
            <a:off x="1858700" y="672725"/>
            <a:ext cx="5891700" cy="1219200"/>
          </a:xfrm>
          <a:prstGeom prst="rect">
            <a:avLst/>
          </a:prstGeom>
        </p:spPr>
        <p:txBody>
          <a:bodyPr anchorCtr="0" anchor="ctr" bIns="91425" lIns="91425" spcFirstLastPara="1" rIns="91425" wrap="square" tIns="91425">
            <a:normAutofit/>
          </a:bodyPr>
          <a:lstStyle/>
          <a:p>
            <a:pPr indent="-369570" lvl="0" marL="457200" rtl="0" algn="l">
              <a:spcBef>
                <a:spcPts val="0"/>
              </a:spcBef>
              <a:spcAft>
                <a:spcPts val="0"/>
              </a:spcAft>
              <a:buSzPts val="2220"/>
              <a:buChar char="❖"/>
            </a:pPr>
            <a:r>
              <a:rPr b="1" lang="en-GB" sz="2220" u="sng"/>
              <a:t>Binary operator</a:t>
            </a:r>
            <a:r>
              <a:rPr lang="en-GB" sz="2220"/>
              <a:t> : </a:t>
            </a:r>
            <a:r>
              <a:rPr lang="en-GB" sz="2220">
                <a:solidFill>
                  <a:srgbClr val="FF0000"/>
                </a:solidFill>
              </a:rPr>
              <a:t>binary operators require 2</a:t>
            </a:r>
            <a:r>
              <a:rPr lang="en-GB" sz="2220"/>
              <a:t> </a:t>
            </a:r>
            <a:r>
              <a:rPr lang="en-GB" sz="2220">
                <a:solidFill>
                  <a:srgbClr val="FF0000"/>
                </a:solidFill>
              </a:rPr>
              <a:t>operands.</a:t>
            </a:r>
            <a:endParaRPr sz="2220">
              <a:solidFill>
                <a:srgbClr val="FF0000"/>
              </a:solidFill>
            </a:endParaRPr>
          </a:p>
        </p:txBody>
      </p:sp>
      <p:sp>
        <p:nvSpPr>
          <p:cNvPr id="177" name="Google Shape;177;p21"/>
          <p:cNvSpPr txBox="1"/>
          <p:nvPr>
            <p:ph idx="1" type="subTitle"/>
          </p:nvPr>
        </p:nvSpPr>
        <p:spPr>
          <a:xfrm>
            <a:off x="2531425" y="1695775"/>
            <a:ext cx="5361300" cy="2536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200">
                <a:solidFill>
                  <a:srgbClr val="FF0000"/>
                </a:solidFill>
              </a:rPr>
              <a:t>+ : addition</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rPr lang="en-GB" sz="2200">
                <a:solidFill>
                  <a:srgbClr val="FF0000"/>
                </a:solidFill>
              </a:rPr>
              <a:t>- : subtraction</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rPr lang="en-GB" sz="2200">
                <a:solidFill>
                  <a:srgbClr val="FF0000"/>
                </a:solidFill>
              </a:rPr>
              <a:t>* : multiplication</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rPr lang="en-GB" sz="2200">
                <a:solidFill>
                  <a:srgbClr val="FF0000"/>
                </a:solidFill>
              </a:rPr>
              <a:t>/ : division</a:t>
            </a:r>
            <a:endParaRPr sz="2200">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02"/>
          <p:cNvSpPr txBox="1"/>
          <p:nvPr>
            <p:ph type="ctrTitle"/>
          </p:nvPr>
        </p:nvSpPr>
        <p:spPr>
          <a:xfrm>
            <a:off x="2370700" y="0"/>
            <a:ext cx="4863300" cy="911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3300" u="sng">
                <a:latin typeface="Calibri"/>
                <a:ea typeface="Calibri"/>
                <a:cs typeface="Calibri"/>
                <a:sym typeface="Calibri"/>
              </a:rPr>
              <a:t>static</a:t>
            </a:r>
            <a:endParaRPr b="1" sz="3300" u="sng"/>
          </a:p>
        </p:txBody>
      </p:sp>
      <p:sp>
        <p:nvSpPr>
          <p:cNvPr id="688" name="Google Shape;688;p102"/>
          <p:cNvSpPr txBox="1"/>
          <p:nvPr>
            <p:ph idx="1" type="subTitle"/>
          </p:nvPr>
        </p:nvSpPr>
        <p:spPr>
          <a:xfrm>
            <a:off x="678900" y="911100"/>
            <a:ext cx="8465100" cy="381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FF0000"/>
                </a:solidFill>
              </a:rPr>
              <a:t>Default value : Zero</a:t>
            </a:r>
            <a:endParaRPr sz="2200">
              <a:solidFill>
                <a:srgbClr val="FF0000"/>
              </a:solidFill>
            </a:endParaRPr>
          </a:p>
          <a:p>
            <a:pPr indent="0" lvl="0" marL="0" rtl="0" algn="l">
              <a:spcBef>
                <a:spcPts val="0"/>
              </a:spcBef>
              <a:spcAft>
                <a:spcPts val="0"/>
              </a:spcAft>
              <a:buNone/>
            </a:pPr>
            <a:r>
              <a:rPr lang="en-GB" sz="2200">
                <a:solidFill>
                  <a:srgbClr val="FF0000"/>
                </a:solidFill>
              </a:rPr>
              <a:t>Memory : Data section</a:t>
            </a:r>
            <a:endParaRPr sz="2200">
              <a:solidFill>
                <a:srgbClr val="FF0000"/>
              </a:solidFill>
            </a:endParaRPr>
          </a:p>
          <a:p>
            <a:pPr indent="0" lvl="0" marL="0" rtl="0" algn="l">
              <a:spcBef>
                <a:spcPts val="0"/>
              </a:spcBef>
              <a:spcAft>
                <a:spcPts val="0"/>
              </a:spcAft>
              <a:buNone/>
            </a:pPr>
            <a:r>
              <a:rPr lang="en-GB" sz="2200">
                <a:solidFill>
                  <a:srgbClr val="FF0000"/>
                </a:solidFill>
              </a:rPr>
              <a:t>Scope : block/function for local variables </a:t>
            </a:r>
            <a:r>
              <a:rPr lang="en-GB" sz="2200">
                <a:solidFill>
                  <a:srgbClr val="FF0000"/>
                </a:solidFill>
              </a:rPr>
              <a:t>Program for global variables</a:t>
            </a:r>
            <a:endParaRPr sz="2200">
              <a:solidFill>
                <a:srgbClr val="FF0000"/>
              </a:solidFill>
            </a:endParaRPr>
          </a:p>
          <a:p>
            <a:pPr indent="0" lvl="0" marL="0" rtl="0" algn="l">
              <a:spcBef>
                <a:spcPts val="0"/>
              </a:spcBef>
              <a:spcAft>
                <a:spcPts val="0"/>
              </a:spcAft>
              <a:buNone/>
            </a:pPr>
            <a:r>
              <a:rPr lang="en-GB" sz="2200">
                <a:solidFill>
                  <a:srgbClr val="FF0000"/>
                </a:solidFill>
              </a:rPr>
              <a:t>Lifetime : Program.</a:t>
            </a:r>
            <a:endParaRPr sz="2200">
              <a:solidFill>
                <a:srgbClr val="FF0000"/>
              </a:solidFill>
            </a:endParaRPr>
          </a:p>
          <a:p>
            <a:pPr indent="0" lvl="0" marL="0" rtl="0" algn="l">
              <a:spcBef>
                <a:spcPts val="0"/>
              </a:spcBef>
              <a:spcAft>
                <a:spcPts val="0"/>
              </a:spcAft>
              <a:buNone/>
            </a:pPr>
            <a:r>
              <a:rPr b="1" lang="en-GB" sz="2200" u="sng"/>
              <a:t>Advantage</a:t>
            </a:r>
            <a:r>
              <a:rPr lang="en-GB" sz="2200" u="sng"/>
              <a:t> </a:t>
            </a:r>
            <a:r>
              <a:rPr lang="en-GB" sz="2200">
                <a:solidFill>
                  <a:srgbClr val="FF0000"/>
                </a:solidFill>
              </a:rPr>
              <a:t>: static variables are used for counting purpose.</a:t>
            </a:r>
            <a:endParaRPr sz="2200">
              <a:solidFill>
                <a:srgbClr val="FF0000"/>
              </a:solidFill>
            </a:endParaRPr>
          </a:p>
          <a:p>
            <a:pPr indent="0" lvl="0" marL="0" rtl="0" algn="l">
              <a:spcBef>
                <a:spcPts val="0"/>
              </a:spcBef>
              <a:spcAft>
                <a:spcPts val="0"/>
              </a:spcAft>
              <a:buNone/>
            </a:pPr>
            <a:r>
              <a:rPr b="1" lang="en-GB" sz="2200" u="sng"/>
              <a:t>Note :</a:t>
            </a:r>
            <a:endParaRPr b="1" sz="2200" u="sng"/>
          </a:p>
          <a:p>
            <a:pPr indent="0" lvl="0" marL="0" rtl="0" algn="l">
              <a:spcBef>
                <a:spcPts val="0"/>
              </a:spcBef>
              <a:spcAft>
                <a:spcPts val="0"/>
              </a:spcAft>
              <a:buNone/>
            </a:pPr>
            <a:r>
              <a:rPr lang="en-GB" sz="2200">
                <a:solidFill>
                  <a:srgbClr val="FF0000"/>
                </a:solidFill>
              </a:rPr>
              <a:t>   </a:t>
            </a:r>
            <a:r>
              <a:rPr lang="en-GB" sz="2200">
                <a:solidFill>
                  <a:srgbClr val="FF0000"/>
                </a:solidFill>
              </a:rPr>
              <a:t>1. re-initialization is not possible, because the variable can't be re-  created</a:t>
            </a:r>
            <a:endParaRPr sz="2200">
              <a:solidFill>
                <a:srgbClr val="FF0000"/>
              </a:solidFill>
            </a:endParaRPr>
          </a:p>
          <a:p>
            <a:pPr indent="0" lvl="0" marL="0" rtl="0" algn="l">
              <a:spcBef>
                <a:spcPts val="0"/>
              </a:spcBef>
              <a:spcAft>
                <a:spcPts val="0"/>
              </a:spcAft>
              <a:buNone/>
            </a:pPr>
            <a:r>
              <a:rPr lang="en-GB" sz="2200">
                <a:solidFill>
                  <a:srgbClr val="FF0000"/>
                </a:solidFill>
              </a:rPr>
              <a:t>2. static variables can be local or global.</a:t>
            </a:r>
            <a:endParaRPr sz="2200">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0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694" name="Google Shape;694;p10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95" name="Google Shape;695;p103"/>
          <p:cNvPicPr preferRelativeResize="0"/>
          <p:nvPr/>
        </p:nvPicPr>
        <p:blipFill>
          <a:blip r:embed="rId3">
            <a:alphaModFix/>
          </a:blip>
          <a:stretch>
            <a:fillRect/>
          </a:stretch>
        </p:blipFill>
        <p:spPr>
          <a:xfrm>
            <a:off x="1610225" y="392425"/>
            <a:ext cx="6070001" cy="437267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04"/>
          <p:cNvSpPr txBox="1"/>
          <p:nvPr>
            <p:ph type="ctrTitle"/>
          </p:nvPr>
        </p:nvSpPr>
        <p:spPr>
          <a:xfrm>
            <a:off x="0" y="868900"/>
            <a:ext cx="2760900" cy="966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3300">
                <a:latin typeface="Calibri"/>
                <a:ea typeface="Calibri"/>
                <a:cs typeface="Calibri"/>
                <a:sym typeface="Calibri"/>
              </a:rPr>
              <a:t>Example1 :</a:t>
            </a:r>
            <a:endParaRPr b="1" sz="3300"/>
          </a:p>
        </p:txBody>
      </p:sp>
      <p:sp>
        <p:nvSpPr>
          <p:cNvPr id="701" name="Google Shape;701;p104"/>
          <p:cNvSpPr txBox="1"/>
          <p:nvPr>
            <p:ph idx="1" type="subTitle"/>
          </p:nvPr>
        </p:nvSpPr>
        <p:spPr>
          <a:xfrm>
            <a:off x="3013225" y="378400"/>
            <a:ext cx="5409600" cy="4316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rPr lang="en-GB" sz="2300">
                <a:solidFill>
                  <a:srgbClr val="FF0000"/>
                </a:solidFill>
              </a:rPr>
              <a:t>#include&lt;stdio.h&gt;</a:t>
            </a:r>
            <a:endParaRPr sz="2300">
              <a:solidFill>
                <a:srgbClr val="FF0000"/>
              </a:solidFill>
            </a:endParaRPr>
          </a:p>
          <a:p>
            <a:pPr indent="0" lvl="0" marL="0" rtl="0" algn="l">
              <a:spcBef>
                <a:spcPts val="0"/>
              </a:spcBef>
              <a:spcAft>
                <a:spcPts val="0"/>
              </a:spcAft>
              <a:buNone/>
            </a:pPr>
            <a:r>
              <a:rPr lang="en-GB" sz="2300">
                <a:solidFill>
                  <a:srgbClr val="FF0000"/>
                </a:solidFill>
              </a:rPr>
              <a:t> int main()</a:t>
            </a:r>
            <a:endParaRPr sz="2300">
              <a:solidFill>
                <a:srgbClr val="FF0000"/>
              </a:solidFill>
            </a:endParaRPr>
          </a:p>
          <a:p>
            <a:pPr indent="0" lvl="0" marL="0" rtl="0" algn="l">
              <a:spcBef>
                <a:spcPts val="0"/>
              </a:spcBef>
              <a:spcAft>
                <a:spcPts val="0"/>
              </a:spcAft>
              <a:buNone/>
            </a:pPr>
            <a:r>
              <a:rPr lang="en-GB" sz="2300">
                <a:solidFill>
                  <a:srgbClr val="FF0000"/>
                </a:solidFill>
              </a:rPr>
              <a:t> {</a:t>
            </a:r>
            <a:endParaRPr sz="2300">
              <a:solidFill>
                <a:srgbClr val="FF0000"/>
              </a:solidFill>
            </a:endParaRPr>
          </a:p>
          <a:p>
            <a:pPr indent="0" lvl="0" marL="0" rtl="0" algn="l">
              <a:spcBef>
                <a:spcPts val="0"/>
              </a:spcBef>
              <a:spcAft>
                <a:spcPts val="0"/>
              </a:spcAft>
              <a:buNone/>
            </a:pPr>
            <a:r>
              <a:t/>
            </a:r>
            <a:endParaRPr sz="2300">
              <a:solidFill>
                <a:srgbClr val="FF0000"/>
              </a:solidFill>
            </a:endParaRPr>
          </a:p>
          <a:p>
            <a:pPr indent="0" lvl="0" marL="0" rtl="0" algn="l">
              <a:spcBef>
                <a:spcPts val="0"/>
              </a:spcBef>
              <a:spcAft>
                <a:spcPts val="0"/>
              </a:spcAft>
              <a:buNone/>
            </a:pPr>
            <a:r>
              <a:rPr lang="en-GB" sz="2300">
                <a:solidFill>
                  <a:srgbClr val="FF0000"/>
                </a:solidFill>
              </a:rPr>
              <a:t> static int x; //'x' is stored in bss</a:t>
            </a:r>
            <a:endParaRPr sz="2300">
              <a:solidFill>
                <a:srgbClr val="FF0000"/>
              </a:solidFill>
            </a:endParaRPr>
          </a:p>
          <a:p>
            <a:pPr indent="0" lvl="0" marL="0" rtl="0" algn="l">
              <a:spcBef>
                <a:spcPts val="0"/>
              </a:spcBef>
              <a:spcAft>
                <a:spcPts val="0"/>
              </a:spcAft>
              <a:buNone/>
            </a:pPr>
            <a:r>
              <a:rPr lang="en-GB" sz="2300">
                <a:solidFill>
                  <a:srgbClr val="FF0000"/>
                </a:solidFill>
              </a:rPr>
              <a:t> printf("x = %d\n",x);</a:t>
            </a:r>
            <a:endParaRPr sz="2300">
              <a:solidFill>
                <a:srgbClr val="FF0000"/>
              </a:solidFill>
            </a:endParaRPr>
          </a:p>
          <a:p>
            <a:pPr indent="0" lvl="0" marL="0" rtl="0" algn="l">
              <a:spcBef>
                <a:spcPts val="0"/>
              </a:spcBef>
              <a:spcAft>
                <a:spcPts val="0"/>
              </a:spcAft>
              <a:buNone/>
            </a:pPr>
            <a:r>
              <a:t/>
            </a:r>
            <a:endParaRPr sz="2300">
              <a:solidFill>
                <a:srgbClr val="FF0000"/>
              </a:solidFill>
            </a:endParaRPr>
          </a:p>
          <a:p>
            <a:pPr indent="0" lvl="0" marL="0" rtl="0" algn="l">
              <a:spcBef>
                <a:spcPts val="0"/>
              </a:spcBef>
              <a:spcAft>
                <a:spcPts val="0"/>
              </a:spcAft>
              <a:buNone/>
            </a:pPr>
            <a:r>
              <a:rPr lang="en-GB" sz="2300">
                <a:solidFill>
                  <a:srgbClr val="FF0000"/>
                </a:solidFill>
              </a:rPr>
              <a:t> }</a:t>
            </a:r>
            <a:endParaRPr sz="2300">
              <a:solidFill>
                <a:srgbClr val="FF0000"/>
              </a:solidFill>
            </a:endParaRPr>
          </a:p>
          <a:p>
            <a:pPr indent="0" lvl="0" marL="0" rtl="0" algn="ctr">
              <a:spcBef>
                <a:spcPts val="0"/>
              </a:spcBef>
              <a:spcAft>
                <a:spcPts val="0"/>
              </a:spcAft>
              <a:buNone/>
            </a:pPr>
            <a:r>
              <a:t/>
            </a:r>
            <a:endParaRPr sz="2300">
              <a:solidFill>
                <a:srgbClr val="FF0000"/>
              </a:solidFill>
            </a:endParaRPr>
          </a:p>
          <a:p>
            <a:pPr indent="0" lvl="0" marL="0" rtl="0" algn="l">
              <a:spcBef>
                <a:spcPts val="0"/>
              </a:spcBef>
              <a:spcAft>
                <a:spcPts val="0"/>
              </a:spcAft>
              <a:buNone/>
            </a:pPr>
            <a:r>
              <a:rPr b="1" lang="en-GB" sz="2300" u="sng"/>
              <a:t>output </a:t>
            </a:r>
            <a:r>
              <a:rPr lang="en-GB" sz="2300">
                <a:solidFill>
                  <a:srgbClr val="FF0000"/>
                </a:solidFill>
              </a:rPr>
              <a:t>: x = 0;</a:t>
            </a:r>
            <a:endParaRPr sz="2300">
              <a:solidFill>
                <a:srgbClr val="FF0000"/>
              </a:solidFill>
            </a:endParaRPr>
          </a:p>
          <a:p>
            <a:pPr indent="0" lvl="0" marL="0" rtl="0" algn="ctr">
              <a:spcBef>
                <a:spcPts val="0"/>
              </a:spcBef>
              <a:spcAft>
                <a:spcPts val="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05"/>
          <p:cNvSpPr txBox="1"/>
          <p:nvPr>
            <p:ph type="ctrTitle"/>
          </p:nvPr>
        </p:nvSpPr>
        <p:spPr>
          <a:xfrm>
            <a:off x="210225" y="616650"/>
            <a:ext cx="2775000" cy="1224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300" u="sng">
                <a:latin typeface="Calibri"/>
                <a:ea typeface="Calibri"/>
                <a:cs typeface="Calibri"/>
                <a:sym typeface="Calibri"/>
              </a:rPr>
              <a:t>Example2 :</a:t>
            </a:r>
            <a:endParaRPr b="1" sz="5500" u="sng"/>
          </a:p>
        </p:txBody>
      </p:sp>
      <p:sp>
        <p:nvSpPr>
          <p:cNvPr id="707" name="Google Shape;707;p105"/>
          <p:cNvSpPr txBox="1"/>
          <p:nvPr>
            <p:ph idx="1" type="subTitle"/>
          </p:nvPr>
        </p:nvSpPr>
        <p:spPr>
          <a:xfrm>
            <a:off x="2620800" y="462500"/>
            <a:ext cx="5606100" cy="407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rPr lang="en-GB"/>
              <a:t> </a:t>
            </a:r>
            <a:r>
              <a:rPr lang="en-GB" sz="2200">
                <a:solidFill>
                  <a:srgbClr val="FF0000"/>
                </a:solidFill>
              </a:rPr>
              <a:t>#include&lt;stdio.h&gt;</a:t>
            </a:r>
            <a:endParaRPr sz="2200">
              <a:solidFill>
                <a:srgbClr val="FF0000"/>
              </a:solidFill>
            </a:endParaRPr>
          </a:p>
          <a:p>
            <a:pPr indent="0" lvl="0" marL="0" rtl="0" algn="l">
              <a:spcBef>
                <a:spcPts val="0"/>
              </a:spcBef>
              <a:spcAft>
                <a:spcPts val="0"/>
              </a:spcAft>
              <a:buNone/>
            </a:pPr>
            <a:r>
              <a:rPr lang="en-GB" sz="2200">
                <a:solidFill>
                  <a:srgbClr val="FF0000"/>
                </a:solidFill>
              </a:rPr>
              <a:t> int main()</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sz="2200">
              <a:solidFill>
                <a:srgbClr val="FF0000"/>
              </a:solidFill>
            </a:endParaRPr>
          </a:p>
          <a:p>
            <a:pPr indent="0" lvl="0" marL="0" rtl="0" algn="l">
              <a:spcBef>
                <a:spcPts val="0"/>
              </a:spcBef>
              <a:spcAft>
                <a:spcPts val="0"/>
              </a:spcAft>
              <a:buNone/>
            </a:pPr>
            <a:r>
              <a:rPr lang="en-GB" sz="2200">
                <a:solidFill>
                  <a:srgbClr val="FF0000"/>
                </a:solidFill>
              </a:rPr>
              <a:t>     static int x = 10; //'x' stored in data </a:t>
            </a:r>
            <a:r>
              <a:rPr lang="en-GB" sz="2200">
                <a:solidFill>
                  <a:srgbClr val="FF0000"/>
                </a:solidFill>
              </a:rPr>
              <a:t>section</a:t>
            </a:r>
            <a:endParaRPr sz="2200">
              <a:solidFill>
                <a:srgbClr val="FF0000"/>
              </a:solidFill>
            </a:endParaRPr>
          </a:p>
          <a:p>
            <a:pPr indent="0" lvl="0" marL="0" rtl="0" algn="l">
              <a:spcBef>
                <a:spcPts val="0"/>
              </a:spcBef>
              <a:spcAft>
                <a:spcPts val="0"/>
              </a:spcAft>
              <a:buNone/>
            </a:pPr>
            <a:r>
              <a:rPr lang="en-GB" sz="2200">
                <a:solidFill>
                  <a:srgbClr val="FF0000"/>
                </a:solidFill>
              </a:rPr>
              <a:t>      printf("x = %d\n",x);</a:t>
            </a:r>
            <a:endParaRPr sz="2200">
              <a:solidFill>
                <a:srgbClr val="FF0000"/>
              </a:solidFill>
            </a:endParaRPr>
          </a:p>
          <a:p>
            <a:pPr indent="0" lvl="0" marL="0" rtl="0" algn="ctr">
              <a:spcBef>
                <a:spcPts val="0"/>
              </a:spcBef>
              <a:spcAft>
                <a:spcPts val="0"/>
              </a:spcAft>
              <a:buNone/>
            </a:pPr>
            <a:r>
              <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sz="2200">
              <a:solidFill>
                <a:srgbClr val="FF0000"/>
              </a:solidFill>
            </a:endParaRPr>
          </a:p>
          <a:p>
            <a:pPr indent="0" lvl="0" marL="0" rtl="0" algn="ctr">
              <a:spcBef>
                <a:spcPts val="0"/>
              </a:spcBef>
              <a:spcAft>
                <a:spcPts val="0"/>
              </a:spcAft>
              <a:buNone/>
            </a:pPr>
            <a:r>
              <a:t/>
            </a:r>
            <a:endParaRPr sz="2200">
              <a:solidFill>
                <a:srgbClr val="FF0000"/>
              </a:solidFill>
            </a:endParaRPr>
          </a:p>
          <a:p>
            <a:pPr indent="0" lvl="0" marL="0" rtl="0" algn="l">
              <a:spcBef>
                <a:spcPts val="0"/>
              </a:spcBef>
              <a:spcAft>
                <a:spcPts val="0"/>
              </a:spcAft>
              <a:buNone/>
            </a:pPr>
            <a:r>
              <a:rPr lang="en-GB" sz="2200" u="sng"/>
              <a:t>output :</a:t>
            </a:r>
            <a:r>
              <a:rPr lang="en-GB" sz="2200">
                <a:solidFill>
                  <a:srgbClr val="FF0000"/>
                </a:solidFill>
              </a:rPr>
              <a:t> x = 10;</a:t>
            </a:r>
            <a:endParaRPr sz="2200">
              <a:solidFill>
                <a:srgbClr val="FF0000"/>
              </a:solidFill>
            </a:endParaRPr>
          </a:p>
          <a:p>
            <a:pPr indent="0" lvl="0" marL="0" rtl="0" algn="ctr">
              <a:spcBef>
                <a:spcPts val="0"/>
              </a:spcBef>
              <a:spcAft>
                <a:spcPts val="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06"/>
          <p:cNvSpPr txBox="1"/>
          <p:nvPr>
            <p:ph type="ctrTitle"/>
          </p:nvPr>
        </p:nvSpPr>
        <p:spPr>
          <a:xfrm>
            <a:off x="2508675" y="252250"/>
            <a:ext cx="4526700" cy="71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b="1" lang="en-GB" sz="3320" u="sng"/>
              <a:t>extern</a:t>
            </a:r>
            <a:endParaRPr b="1" sz="3320" u="sng"/>
          </a:p>
        </p:txBody>
      </p:sp>
      <p:sp>
        <p:nvSpPr>
          <p:cNvPr id="713" name="Google Shape;713;p106"/>
          <p:cNvSpPr txBox="1"/>
          <p:nvPr>
            <p:ph idx="1" type="subTitle"/>
          </p:nvPr>
        </p:nvSpPr>
        <p:spPr>
          <a:xfrm>
            <a:off x="2130275" y="784850"/>
            <a:ext cx="7231800" cy="4092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en-GB" sz="2000">
                <a:solidFill>
                  <a:srgbClr val="FF0000"/>
                </a:solidFill>
              </a:rPr>
              <a:t>Default value : Zero</a:t>
            </a:r>
            <a:endParaRPr sz="2000">
              <a:solidFill>
                <a:srgbClr val="FF0000"/>
              </a:solidFill>
            </a:endParaRPr>
          </a:p>
          <a:p>
            <a:pPr indent="0" lvl="0" marL="0" rtl="0" algn="l">
              <a:lnSpc>
                <a:spcPct val="80000"/>
              </a:lnSpc>
              <a:spcBef>
                <a:spcPts val="0"/>
              </a:spcBef>
              <a:spcAft>
                <a:spcPts val="0"/>
              </a:spcAft>
              <a:buSzPts val="688"/>
              <a:buNone/>
            </a:pPr>
            <a:r>
              <a:rPr lang="en-GB" sz="2000">
                <a:solidFill>
                  <a:srgbClr val="FF0000"/>
                </a:solidFill>
              </a:rPr>
              <a:t>Memory : Data section</a:t>
            </a:r>
            <a:endParaRPr sz="2000">
              <a:solidFill>
                <a:srgbClr val="FF0000"/>
              </a:solidFill>
            </a:endParaRPr>
          </a:p>
          <a:p>
            <a:pPr indent="0" lvl="0" marL="0" rtl="0" algn="l">
              <a:lnSpc>
                <a:spcPct val="80000"/>
              </a:lnSpc>
              <a:spcBef>
                <a:spcPts val="0"/>
              </a:spcBef>
              <a:spcAft>
                <a:spcPts val="0"/>
              </a:spcAft>
              <a:buSzPts val="688"/>
              <a:buNone/>
            </a:pPr>
            <a:r>
              <a:rPr lang="en-GB" sz="2000">
                <a:solidFill>
                  <a:srgbClr val="FF0000"/>
                </a:solidFill>
              </a:rPr>
              <a:t>Scope : function/program</a:t>
            </a:r>
            <a:endParaRPr sz="2000">
              <a:solidFill>
                <a:srgbClr val="FF0000"/>
              </a:solidFill>
            </a:endParaRPr>
          </a:p>
          <a:p>
            <a:pPr indent="0" lvl="0" marL="0" rtl="0" algn="l">
              <a:lnSpc>
                <a:spcPct val="80000"/>
              </a:lnSpc>
              <a:spcBef>
                <a:spcPts val="0"/>
              </a:spcBef>
              <a:spcAft>
                <a:spcPts val="0"/>
              </a:spcAft>
              <a:buSzPts val="688"/>
              <a:buNone/>
            </a:pPr>
            <a:r>
              <a:rPr lang="en-GB" sz="2000">
                <a:solidFill>
                  <a:srgbClr val="FF0000"/>
                </a:solidFill>
              </a:rPr>
              <a:t>Lifetime : Program</a:t>
            </a:r>
            <a:endParaRPr sz="2000">
              <a:solidFill>
                <a:srgbClr val="FF0000"/>
              </a:solidFill>
            </a:endParaRPr>
          </a:p>
          <a:p>
            <a:pPr indent="0" lvl="0" marL="0" rtl="0" algn="l">
              <a:lnSpc>
                <a:spcPct val="80000"/>
              </a:lnSpc>
              <a:spcBef>
                <a:spcPts val="0"/>
              </a:spcBef>
              <a:spcAft>
                <a:spcPts val="0"/>
              </a:spcAft>
              <a:buSzPts val="688"/>
              <a:buNone/>
            </a:pPr>
            <a:r>
              <a:t/>
            </a:r>
            <a:endParaRPr sz="2000">
              <a:solidFill>
                <a:srgbClr val="FF0000"/>
              </a:solidFill>
            </a:endParaRPr>
          </a:p>
          <a:p>
            <a:pPr indent="0" lvl="0" marL="0" rtl="0" algn="l">
              <a:lnSpc>
                <a:spcPct val="80000"/>
              </a:lnSpc>
              <a:spcBef>
                <a:spcPts val="0"/>
              </a:spcBef>
              <a:spcAft>
                <a:spcPts val="0"/>
              </a:spcAft>
              <a:buSzPts val="688"/>
              <a:buNone/>
            </a:pPr>
            <a:r>
              <a:rPr lang="en-GB" sz="2000">
                <a:solidFill>
                  <a:srgbClr val="FF0000"/>
                </a:solidFill>
              </a:rPr>
              <a:t>extern storage class consists of 2 types of statements.</a:t>
            </a:r>
            <a:endParaRPr sz="2000">
              <a:solidFill>
                <a:srgbClr val="FF0000"/>
              </a:solidFill>
            </a:endParaRPr>
          </a:p>
          <a:p>
            <a:pPr indent="0" lvl="0" marL="0" rtl="0" algn="l">
              <a:lnSpc>
                <a:spcPct val="80000"/>
              </a:lnSpc>
              <a:spcBef>
                <a:spcPts val="0"/>
              </a:spcBef>
              <a:spcAft>
                <a:spcPts val="0"/>
              </a:spcAft>
              <a:buSzPts val="688"/>
              <a:buNone/>
            </a:pPr>
            <a:r>
              <a:t/>
            </a:r>
            <a:endParaRPr sz="2000">
              <a:solidFill>
                <a:srgbClr val="FF0000"/>
              </a:solidFill>
            </a:endParaRPr>
          </a:p>
          <a:p>
            <a:pPr indent="0" lvl="0" marL="0" rtl="0" algn="l">
              <a:lnSpc>
                <a:spcPct val="80000"/>
              </a:lnSpc>
              <a:spcBef>
                <a:spcPts val="0"/>
              </a:spcBef>
              <a:spcAft>
                <a:spcPts val="0"/>
              </a:spcAft>
              <a:buSzPts val="688"/>
              <a:buNone/>
            </a:pPr>
            <a:r>
              <a:rPr lang="en-GB" sz="2000">
                <a:solidFill>
                  <a:srgbClr val="FF0000"/>
                </a:solidFill>
              </a:rPr>
              <a:t>      1. extern declaration.</a:t>
            </a:r>
            <a:endParaRPr sz="2000">
              <a:solidFill>
                <a:srgbClr val="FF0000"/>
              </a:solidFill>
            </a:endParaRPr>
          </a:p>
          <a:p>
            <a:pPr indent="0" lvl="0" marL="0" rtl="0" algn="l">
              <a:lnSpc>
                <a:spcPct val="80000"/>
              </a:lnSpc>
              <a:spcBef>
                <a:spcPts val="0"/>
              </a:spcBef>
              <a:spcAft>
                <a:spcPts val="0"/>
              </a:spcAft>
              <a:buSzPts val="688"/>
              <a:buNone/>
            </a:pPr>
            <a:r>
              <a:rPr lang="en-GB" sz="2000">
                <a:solidFill>
                  <a:srgbClr val="FF0000"/>
                </a:solidFill>
              </a:rPr>
              <a:t>      2. extern definition.</a:t>
            </a:r>
            <a:endParaRPr sz="2000">
              <a:solidFill>
                <a:srgbClr val="FF0000"/>
              </a:solidFill>
            </a:endParaRPr>
          </a:p>
          <a:p>
            <a:pPr indent="0" lvl="0" marL="0" rtl="0" algn="l">
              <a:lnSpc>
                <a:spcPct val="80000"/>
              </a:lnSpc>
              <a:spcBef>
                <a:spcPts val="0"/>
              </a:spcBef>
              <a:spcAft>
                <a:spcPts val="0"/>
              </a:spcAft>
              <a:buSzPts val="688"/>
              <a:buNone/>
            </a:pPr>
            <a:r>
              <a:t/>
            </a:r>
            <a:endParaRPr sz="2000">
              <a:solidFill>
                <a:srgbClr val="FF0000"/>
              </a:solidFill>
            </a:endParaRPr>
          </a:p>
          <a:p>
            <a:pPr indent="0" lvl="0" marL="0" rtl="0" algn="l">
              <a:lnSpc>
                <a:spcPct val="80000"/>
              </a:lnSpc>
              <a:spcBef>
                <a:spcPts val="0"/>
              </a:spcBef>
              <a:spcAft>
                <a:spcPts val="0"/>
              </a:spcAft>
              <a:buSzPts val="688"/>
              <a:buNone/>
            </a:pPr>
            <a:r>
              <a:rPr lang="en-GB" sz="2000">
                <a:solidFill>
                  <a:srgbClr val="FF0000"/>
                </a:solidFill>
              </a:rPr>
              <a:t>  </a:t>
            </a:r>
            <a:r>
              <a:rPr lang="en-GB" sz="2000">
                <a:solidFill>
                  <a:srgbClr val="FF0000"/>
                </a:solidFill>
              </a:rPr>
              <a:t>→ extern declaration is used to fetch the data from extern </a:t>
            </a:r>
            <a:r>
              <a:rPr lang="en-GB" sz="2000">
                <a:solidFill>
                  <a:srgbClr val="FF0000"/>
                </a:solidFill>
              </a:rPr>
              <a:t>definition. extern definition may present in same file or other file </a:t>
            </a:r>
            <a:endParaRPr sz="2000">
              <a:solidFill>
                <a:srgbClr val="FF0000"/>
              </a:solidFill>
            </a:endParaRPr>
          </a:p>
          <a:p>
            <a:pPr indent="0" lvl="0" marL="0" rtl="0" algn="l">
              <a:lnSpc>
                <a:spcPct val="80000"/>
              </a:lnSpc>
              <a:spcBef>
                <a:spcPts val="0"/>
              </a:spcBef>
              <a:spcAft>
                <a:spcPts val="0"/>
              </a:spcAft>
              <a:buSzPts val="688"/>
              <a:buNone/>
            </a:pPr>
            <a:r>
              <a:rPr lang="en-GB" sz="2000">
                <a:solidFill>
                  <a:srgbClr val="FF0000"/>
                </a:solidFill>
              </a:rPr>
              <a:t>of the same program.</a:t>
            </a:r>
            <a:endParaRPr sz="2000">
              <a:solidFill>
                <a:srgbClr val="FF0000"/>
              </a:solidFill>
            </a:endParaRPr>
          </a:p>
          <a:p>
            <a:pPr indent="0" lvl="0" marL="0" rtl="0" algn="l">
              <a:lnSpc>
                <a:spcPct val="80000"/>
              </a:lnSpc>
              <a:spcBef>
                <a:spcPts val="0"/>
              </a:spcBef>
              <a:spcAft>
                <a:spcPts val="0"/>
              </a:spcAft>
              <a:buSzPts val="688"/>
              <a:buNone/>
            </a:pPr>
            <a:r>
              <a:t/>
            </a:r>
            <a:endParaRPr sz="2000">
              <a:solidFill>
                <a:srgbClr val="FF0000"/>
              </a:solidFill>
            </a:endParaRPr>
          </a:p>
          <a:p>
            <a:pPr indent="0" lvl="0" marL="0" rtl="0" algn="l">
              <a:lnSpc>
                <a:spcPct val="80000"/>
              </a:lnSpc>
              <a:spcBef>
                <a:spcPts val="0"/>
              </a:spcBef>
              <a:spcAft>
                <a:spcPts val="0"/>
              </a:spcAft>
              <a:buSzPts val="688"/>
              <a:buNone/>
            </a:pPr>
            <a:r>
              <a:rPr lang="en-GB" sz="2000">
                <a:solidFill>
                  <a:srgbClr val="FF0000"/>
                </a:solidFill>
              </a:rPr>
              <a:t>    </a:t>
            </a:r>
            <a:r>
              <a:rPr lang="en-GB" sz="2000">
                <a:solidFill>
                  <a:srgbClr val="FF0000"/>
                </a:solidFill>
              </a:rPr>
              <a:t>→ By default, all global variables are treated as extern storage</a:t>
            </a:r>
            <a:endParaRPr sz="2000">
              <a:solidFill>
                <a:srgbClr val="FF0000"/>
              </a:solidFill>
            </a:endParaRPr>
          </a:p>
          <a:p>
            <a:pPr indent="0" lvl="0" marL="0" rtl="0" algn="l">
              <a:lnSpc>
                <a:spcPct val="80000"/>
              </a:lnSpc>
              <a:spcBef>
                <a:spcPts val="0"/>
              </a:spcBef>
              <a:spcAft>
                <a:spcPts val="0"/>
              </a:spcAft>
              <a:buSzPts val="688"/>
              <a:buNone/>
            </a:pPr>
            <a:r>
              <a:rPr lang="en-GB" sz="2000">
                <a:solidFill>
                  <a:srgbClr val="FF0000"/>
                </a:solidFill>
              </a:rPr>
              <a:t>class variables.</a:t>
            </a:r>
            <a:endParaRPr sz="2000">
              <a:solidFill>
                <a:srgbClr val="FF0000"/>
              </a:solidFill>
            </a:endParaRPr>
          </a:p>
          <a:p>
            <a:pPr indent="0" lvl="0" marL="0" rtl="0" algn="l">
              <a:lnSpc>
                <a:spcPct val="80000"/>
              </a:lnSpc>
              <a:spcBef>
                <a:spcPts val="0"/>
              </a:spcBef>
              <a:spcAft>
                <a:spcPts val="0"/>
              </a:spcAft>
              <a:buSzPts val="688"/>
              <a:buNone/>
            </a:pPr>
            <a:r>
              <a:t/>
            </a:r>
            <a:endParaRPr sz="2000">
              <a:solidFill>
                <a:srgbClr val="FF0000"/>
              </a:solidFill>
            </a:endParaRPr>
          </a:p>
          <a:p>
            <a:pPr indent="0" lvl="0" marL="0" rtl="0" algn="l">
              <a:lnSpc>
                <a:spcPct val="80000"/>
              </a:lnSpc>
              <a:spcBef>
                <a:spcPts val="0"/>
              </a:spcBef>
              <a:spcAft>
                <a:spcPts val="0"/>
              </a:spcAft>
              <a:buSzPts val="688"/>
              <a:buNone/>
            </a:pPr>
            <a:r>
              <a:t/>
            </a:r>
            <a:endParaRPr sz="110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07"/>
          <p:cNvSpPr txBox="1"/>
          <p:nvPr>
            <p:ph type="ctrTitle"/>
          </p:nvPr>
        </p:nvSpPr>
        <p:spPr>
          <a:xfrm>
            <a:off x="154175" y="1023100"/>
            <a:ext cx="2312400" cy="911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3300">
                <a:latin typeface="Calibri"/>
                <a:ea typeface="Calibri"/>
                <a:cs typeface="Calibri"/>
                <a:sym typeface="Calibri"/>
              </a:rPr>
              <a:t>Example1 :</a:t>
            </a:r>
            <a:endParaRPr b="1" sz="3300"/>
          </a:p>
        </p:txBody>
      </p:sp>
      <p:sp>
        <p:nvSpPr>
          <p:cNvPr id="719" name="Google Shape;719;p107"/>
          <p:cNvSpPr txBox="1"/>
          <p:nvPr>
            <p:ph idx="1" type="subTitle"/>
          </p:nvPr>
        </p:nvSpPr>
        <p:spPr>
          <a:xfrm>
            <a:off x="2340525" y="364325"/>
            <a:ext cx="5872200" cy="4036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sz="2200"/>
          </a:p>
          <a:p>
            <a:pPr indent="0" lvl="0" marL="0" rtl="0" algn="l">
              <a:spcBef>
                <a:spcPts val="0"/>
              </a:spcBef>
              <a:spcAft>
                <a:spcPts val="0"/>
              </a:spcAft>
              <a:buNone/>
            </a:pPr>
            <a:r>
              <a:rPr lang="en-GB" sz="2200"/>
              <a:t> </a:t>
            </a:r>
            <a:r>
              <a:rPr lang="en-GB" sz="2200">
                <a:solidFill>
                  <a:srgbClr val="FF0000"/>
                </a:solidFill>
              </a:rPr>
              <a:t>#include&lt;stdio.h&gt;</a:t>
            </a:r>
            <a:endParaRPr sz="2200">
              <a:solidFill>
                <a:srgbClr val="FF0000"/>
              </a:solidFill>
            </a:endParaRPr>
          </a:p>
          <a:p>
            <a:pPr indent="0" lvl="0" marL="0" rtl="0" algn="l">
              <a:spcBef>
                <a:spcPts val="0"/>
              </a:spcBef>
              <a:spcAft>
                <a:spcPts val="0"/>
              </a:spcAft>
              <a:buNone/>
            </a:pPr>
            <a:r>
              <a:rPr lang="en-GB" sz="2200">
                <a:solidFill>
                  <a:srgbClr val="FF0000"/>
                </a:solidFill>
              </a:rPr>
              <a:t> int x = 10; //extern int x = 10; //extern definition</a:t>
            </a:r>
            <a:endParaRPr sz="2200">
              <a:solidFill>
                <a:srgbClr val="FF0000"/>
              </a:solidFill>
            </a:endParaRPr>
          </a:p>
          <a:p>
            <a:pPr indent="0" lvl="0" marL="0" rtl="0" algn="l">
              <a:spcBef>
                <a:spcPts val="0"/>
              </a:spcBef>
              <a:spcAft>
                <a:spcPts val="0"/>
              </a:spcAft>
              <a:buNone/>
            </a:pPr>
            <a:r>
              <a:rPr lang="en-GB" sz="2200">
                <a:solidFill>
                  <a:srgbClr val="FF0000"/>
                </a:solidFill>
              </a:rPr>
              <a:t> int main()</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sz="2200">
              <a:solidFill>
                <a:srgbClr val="FF0000"/>
              </a:solidFill>
            </a:endParaRPr>
          </a:p>
          <a:p>
            <a:pPr indent="0" lvl="0" marL="0" rtl="0" algn="l">
              <a:spcBef>
                <a:spcPts val="0"/>
              </a:spcBef>
              <a:spcAft>
                <a:spcPts val="0"/>
              </a:spcAft>
              <a:buNone/>
            </a:pPr>
            <a:r>
              <a:rPr lang="en-GB" sz="2200">
                <a:solidFill>
                  <a:srgbClr val="FF0000"/>
                </a:solidFill>
              </a:rPr>
              <a:t>     extern int x; //extern declaration.</a:t>
            </a:r>
            <a:endParaRPr sz="2200">
              <a:solidFill>
                <a:srgbClr val="FF0000"/>
              </a:solidFill>
            </a:endParaRPr>
          </a:p>
          <a:p>
            <a:pPr indent="0" lvl="0" marL="0" rtl="0" algn="l">
              <a:spcBef>
                <a:spcPts val="0"/>
              </a:spcBef>
              <a:spcAft>
                <a:spcPts val="0"/>
              </a:spcAft>
              <a:buNone/>
            </a:pPr>
            <a:r>
              <a:rPr lang="en-GB" sz="2200">
                <a:solidFill>
                  <a:srgbClr val="FF0000"/>
                </a:solidFill>
              </a:rPr>
              <a:t>     printf("x = %d\n",x);</a:t>
            </a:r>
            <a:endParaRPr sz="2200">
              <a:solidFill>
                <a:srgbClr val="FF0000"/>
              </a:solidFill>
            </a:endParaRPr>
          </a:p>
          <a:p>
            <a:pPr indent="0" lvl="0" marL="0" rtl="0" algn="ctr">
              <a:spcBef>
                <a:spcPts val="0"/>
              </a:spcBef>
              <a:spcAft>
                <a:spcPts val="0"/>
              </a:spcAft>
              <a:buNone/>
            </a:pPr>
            <a:r>
              <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sz="2200">
              <a:solidFill>
                <a:srgbClr val="FF0000"/>
              </a:solidFill>
            </a:endParaRPr>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rPr lang="en-GB" sz="2200" u="sng"/>
              <a:t>Output :</a:t>
            </a:r>
            <a:r>
              <a:rPr lang="en-GB" sz="2200">
                <a:solidFill>
                  <a:srgbClr val="FF0000"/>
                </a:solidFill>
              </a:rPr>
              <a:t> x = 10</a:t>
            </a:r>
            <a:endParaRPr sz="2200">
              <a:solidFill>
                <a:srgbClr val="FF0000"/>
              </a:solidFill>
            </a:endParaRPr>
          </a:p>
          <a:p>
            <a:pPr indent="0" lvl="0" marL="0" rtl="0" algn="ctr">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08"/>
          <p:cNvSpPr txBox="1"/>
          <p:nvPr>
            <p:ph type="ctrTitle"/>
          </p:nvPr>
        </p:nvSpPr>
        <p:spPr>
          <a:xfrm>
            <a:off x="280300" y="883825"/>
            <a:ext cx="1962000" cy="131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3000" u="sng">
                <a:latin typeface="Calibri"/>
                <a:ea typeface="Calibri"/>
                <a:cs typeface="Calibri"/>
                <a:sym typeface="Calibri"/>
              </a:rPr>
              <a:t>Example2 :</a:t>
            </a:r>
            <a:endParaRPr b="1" sz="5200" u="sng"/>
          </a:p>
        </p:txBody>
      </p:sp>
      <p:sp>
        <p:nvSpPr>
          <p:cNvPr id="725" name="Google Shape;725;p108"/>
          <p:cNvSpPr txBox="1"/>
          <p:nvPr>
            <p:ph idx="1" type="subTitle"/>
          </p:nvPr>
        </p:nvSpPr>
        <p:spPr>
          <a:xfrm>
            <a:off x="2424400" y="602625"/>
            <a:ext cx="6839400" cy="379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FF0000"/>
                </a:solidFill>
              </a:rPr>
              <a:t>#include&lt;stdio.h&gt;</a:t>
            </a:r>
            <a:endParaRPr sz="2200">
              <a:solidFill>
                <a:srgbClr val="FF0000"/>
              </a:solidFill>
            </a:endParaRPr>
          </a:p>
          <a:p>
            <a:pPr indent="0" lvl="0" marL="0" rtl="0" algn="l">
              <a:spcBef>
                <a:spcPts val="0"/>
              </a:spcBef>
              <a:spcAft>
                <a:spcPts val="0"/>
              </a:spcAft>
              <a:buNone/>
            </a:pPr>
            <a:r>
              <a:rPr lang="en-GB" sz="2200">
                <a:solidFill>
                  <a:srgbClr val="FF0000"/>
                </a:solidFill>
              </a:rPr>
              <a:t> int main()</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sz="2200">
              <a:solidFill>
                <a:srgbClr val="FF0000"/>
              </a:solidFill>
            </a:endParaRPr>
          </a:p>
          <a:p>
            <a:pPr indent="0" lvl="0" marL="0" rtl="0" algn="l">
              <a:spcBef>
                <a:spcPts val="0"/>
              </a:spcBef>
              <a:spcAft>
                <a:spcPts val="0"/>
              </a:spcAft>
              <a:buNone/>
            </a:pPr>
            <a:r>
              <a:rPr lang="en-GB" sz="2200">
                <a:solidFill>
                  <a:srgbClr val="FF0000"/>
                </a:solidFill>
              </a:rPr>
              <a:t>     extern int x; //extern declaration.</a:t>
            </a:r>
            <a:endParaRPr sz="2200">
              <a:solidFill>
                <a:srgbClr val="FF0000"/>
              </a:solidFill>
            </a:endParaRPr>
          </a:p>
          <a:p>
            <a:pPr indent="0" lvl="0" marL="0" rtl="0" algn="l">
              <a:spcBef>
                <a:spcPts val="0"/>
              </a:spcBef>
              <a:spcAft>
                <a:spcPts val="0"/>
              </a:spcAft>
              <a:buNone/>
            </a:pPr>
            <a:r>
              <a:rPr lang="en-GB" sz="2200">
                <a:solidFill>
                  <a:srgbClr val="FF0000"/>
                </a:solidFill>
              </a:rPr>
              <a:t>     printf("x = %d\n",x);</a:t>
            </a:r>
            <a:endParaRPr sz="2200">
              <a:solidFill>
                <a:srgbClr val="FF0000"/>
              </a:solidFill>
            </a:endParaRPr>
          </a:p>
          <a:p>
            <a:pPr indent="0" lvl="0" marL="0" rtl="0" algn="ctr">
              <a:spcBef>
                <a:spcPts val="0"/>
              </a:spcBef>
              <a:spcAft>
                <a:spcPts val="0"/>
              </a:spcAft>
              <a:buNone/>
            </a:pPr>
            <a:r>
              <a:t/>
            </a:r>
            <a:endParaRPr sz="2200">
              <a:solidFill>
                <a:srgbClr val="FF0000"/>
              </a:solidFill>
            </a:endParaRPr>
          </a:p>
          <a:p>
            <a:pPr indent="0" lvl="0" marL="0" rtl="0" algn="l">
              <a:spcBef>
                <a:spcPts val="0"/>
              </a:spcBef>
              <a:spcAft>
                <a:spcPts val="0"/>
              </a:spcAft>
              <a:buNone/>
            </a:pPr>
            <a:r>
              <a:rPr lang="en-GB" sz="2200">
                <a:solidFill>
                  <a:srgbClr val="FF0000"/>
                </a:solidFill>
              </a:rPr>
              <a:t> }</a:t>
            </a:r>
            <a:endParaRPr sz="2200">
              <a:solidFill>
                <a:srgbClr val="FF0000"/>
              </a:solidFill>
            </a:endParaRPr>
          </a:p>
          <a:p>
            <a:pPr indent="0" lvl="0" marL="0" rtl="0" algn="l">
              <a:spcBef>
                <a:spcPts val="0"/>
              </a:spcBef>
              <a:spcAft>
                <a:spcPts val="0"/>
              </a:spcAft>
              <a:buNone/>
            </a:pPr>
            <a:r>
              <a:rPr lang="en-GB" sz="2200">
                <a:solidFill>
                  <a:srgbClr val="FF0000"/>
                </a:solidFill>
              </a:rPr>
              <a:t> int x = 10; //extern definition.</a:t>
            </a:r>
            <a:endParaRPr sz="2200">
              <a:solidFill>
                <a:srgbClr val="FF0000"/>
              </a:solidFill>
            </a:endParaRPr>
          </a:p>
          <a:p>
            <a:pPr indent="0" lvl="0" marL="0" rtl="0" algn="ctr">
              <a:spcBef>
                <a:spcPts val="0"/>
              </a:spcBef>
              <a:spcAft>
                <a:spcPts val="0"/>
              </a:spcAft>
              <a:buNone/>
            </a:pPr>
            <a:r>
              <a:t/>
            </a:r>
            <a:endParaRPr/>
          </a:p>
          <a:p>
            <a:pPr indent="0" lvl="0" marL="0" rtl="0" algn="l">
              <a:spcBef>
                <a:spcPts val="0"/>
              </a:spcBef>
              <a:spcAft>
                <a:spcPts val="0"/>
              </a:spcAft>
              <a:buNone/>
            </a:pPr>
            <a:r>
              <a:rPr b="1" lang="en-GB" sz="2200" u="sng"/>
              <a:t>Output </a:t>
            </a:r>
            <a:r>
              <a:rPr lang="en-GB" sz="2200"/>
              <a:t>:</a:t>
            </a:r>
            <a:r>
              <a:rPr lang="en-GB" sz="2200"/>
              <a:t> </a:t>
            </a:r>
            <a:r>
              <a:rPr lang="en-GB" sz="2200">
                <a:solidFill>
                  <a:srgbClr val="FF0000"/>
                </a:solidFill>
              </a:rPr>
              <a:t>x = 10</a:t>
            </a:r>
            <a:endParaRPr sz="2200">
              <a:solidFill>
                <a:srgbClr val="FF0000"/>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09"/>
          <p:cNvSpPr txBox="1"/>
          <p:nvPr>
            <p:ph type="ctrTitle"/>
          </p:nvPr>
        </p:nvSpPr>
        <p:spPr>
          <a:xfrm>
            <a:off x="2671575" y="112125"/>
            <a:ext cx="4324200" cy="70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3300" u="sng"/>
              <a:t>structure</a:t>
            </a:r>
            <a:endParaRPr b="1" sz="3300" u="sng"/>
          </a:p>
        </p:txBody>
      </p:sp>
      <p:sp>
        <p:nvSpPr>
          <p:cNvPr id="731" name="Google Shape;731;p109"/>
          <p:cNvSpPr txBox="1"/>
          <p:nvPr>
            <p:ph idx="1" type="subTitle"/>
          </p:nvPr>
        </p:nvSpPr>
        <p:spPr>
          <a:xfrm>
            <a:off x="745950" y="812925"/>
            <a:ext cx="7652100" cy="365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732" name="Google Shape;732;p109"/>
          <p:cNvPicPr preferRelativeResize="0"/>
          <p:nvPr/>
        </p:nvPicPr>
        <p:blipFill>
          <a:blip r:embed="rId3">
            <a:alphaModFix/>
          </a:blip>
          <a:stretch>
            <a:fillRect/>
          </a:stretch>
        </p:blipFill>
        <p:spPr>
          <a:xfrm>
            <a:off x="658700" y="812925"/>
            <a:ext cx="7806351" cy="3868075"/>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10"/>
          <p:cNvSpPr txBox="1"/>
          <p:nvPr>
            <p:ph type="ctrTitle"/>
          </p:nvPr>
        </p:nvSpPr>
        <p:spPr>
          <a:xfrm>
            <a:off x="1037100" y="714900"/>
            <a:ext cx="7287900" cy="4428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2300">
              <a:solidFill>
                <a:srgbClr val="FF0000"/>
              </a:solidFill>
            </a:endParaRPr>
          </a:p>
          <a:p>
            <a:pPr indent="0" lvl="0" marL="0" rtl="0" algn="l">
              <a:spcBef>
                <a:spcPts val="0"/>
              </a:spcBef>
              <a:spcAft>
                <a:spcPts val="0"/>
              </a:spcAft>
              <a:buNone/>
            </a:pPr>
            <a:r>
              <a:t/>
            </a:r>
            <a:endParaRPr sz="2300">
              <a:solidFill>
                <a:srgbClr val="FF0000"/>
              </a:solidFill>
            </a:endParaRPr>
          </a:p>
          <a:p>
            <a:pPr indent="0" lvl="0" marL="0" rtl="0" algn="l">
              <a:spcBef>
                <a:spcPts val="0"/>
              </a:spcBef>
              <a:spcAft>
                <a:spcPts val="0"/>
              </a:spcAft>
              <a:buNone/>
            </a:pPr>
            <a:r>
              <a:t/>
            </a:r>
            <a:endParaRPr sz="2300">
              <a:solidFill>
                <a:srgbClr val="FF0000"/>
              </a:solidFill>
            </a:endParaRPr>
          </a:p>
          <a:p>
            <a:pPr indent="0" lvl="0" marL="0" rtl="0" algn="l">
              <a:spcBef>
                <a:spcPts val="0"/>
              </a:spcBef>
              <a:spcAft>
                <a:spcPts val="0"/>
              </a:spcAft>
              <a:buNone/>
            </a:pPr>
            <a:r>
              <a:rPr lang="en-GB" sz="2300">
                <a:solidFill>
                  <a:srgbClr val="FF0000"/>
                </a:solidFill>
              </a:rPr>
              <a:t>--&gt; for structure definitions there is no memory is allocated.</a:t>
            </a:r>
            <a:endParaRPr sz="2300">
              <a:solidFill>
                <a:srgbClr val="FF0000"/>
              </a:solidFill>
            </a:endParaRPr>
          </a:p>
          <a:p>
            <a:pPr indent="0" lvl="0" marL="0" rtl="0" algn="l">
              <a:spcBef>
                <a:spcPts val="0"/>
              </a:spcBef>
              <a:spcAft>
                <a:spcPts val="0"/>
              </a:spcAft>
              <a:buNone/>
            </a:pPr>
            <a:r>
              <a:t/>
            </a:r>
            <a:endParaRPr sz="2300">
              <a:solidFill>
                <a:srgbClr val="FF0000"/>
              </a:solidFill>
            </a:endParaRPr>
          </a:p>
          <a:p>
            <a:pPr indent="0" lvl="0" marL="0" rtl="0" algn="l">
              <a:spcBef>
                <a:spcPts val="0"/>
              </a:spcBef>
              <a:spcAft>
                <a:spcPts val="0"/>
              </a:spcAft>
              <a:buNone/>
            </a:pPr>
            <a:r>
              <a:rPr lang="en-GB" sz="2300">
                <a:solidFill>
                  <a:srgbClr val="FF0000"/>
                </a:solidFill>
              </a:rPr>
              <a:t>--&gt; structure memory is basically allocated when a structure variable </a:t>
            </a:r>
            <a:r>
              <a:rPr lang="en-GB" sz="2300">
                <a:solidFill>
                  <a:srgbClr val="FF0000"/>
                </a:solidFill>
              </a:rPr>
              <a:t>is declared.</a:t>
            </a:r>
            <a:endParaRPr sz="2300">
              <a:solidFill>
                <a:srgbClr val="FF0000"/>
              </a:solidFill>
            </a:endParaRPr>
          </a:p>
          <a:p>
            <a:pPr indent="0" lvl="0" marL="0" rtl="0" algn="l">
              <a:spcBef>
                <a:spcPts val="0"/>
              </a:spcBef>
              <a:spcAft>
                <a:spcPts val="0"/>
              </a:spcAft>
              <a:buNone/>
            </a:pPr>
            <a:r>
              <a:t/>
            </a:r>
            <a:endParaRPr sz="2300">
              <a:solidFill>
                <a:srgbClr val="FF0000"/>
              </a:solidFill>
            </a:endParaRPr>
          </a:p>
          <a:p>
            <a:pPr indent="0" lvl="0" marL="0" rtl="0" algn="l">
              <a:spcBef>
                <a:spcPts val="0"/>
              </a:spcBef>
              <a:spcAft>
                <a:spcPts val="0"/>
              </a:spcAft>
              <a:buNone/>
            </a:pPr>
            <a:r>
              <a:rPr lang="en-GB" sz="2300">
                <a:solidFill>
                  <a:srgbClr val="FF0000"/>
                </a:solidFill>
              </a:rPr>
              <a:t>Q) How to declare a structure variable?</a:t>
            </a:r>
            <a:endParaRPr sz="2300">
              <a:solidFill>
                <a:srgbClr val="FF0000"/>
              </a:solidFill>
            </a:endParaRPr>
          </a:p>
          <a:p>
            <a:pPr indent="0" lvl="0" marL="0" rtl="0" algn="l">
              <a:spcBef>
                <a:spcPts val="0"/>
              </a:spcBef>
              <a:spcAft>
                <a:spcPts val="0"/>
              </a:spcAft>
              <a:buNone/>
            </a:pPr>
            <a:r>
              <a:t/>
            </a:r>
            <a:endParaRPr sz="2300">
              <a:solidFill>
                <a:srgbClr val="FF0000"/>
              </a:solidFill>
            </a:endParaRPr>
          </a:p>
          <a:p>
            <a:pPr indent="0" lvl="0" marL="0" rtl="0" algn="l">
              <a:spcBef>
                <a:spcPts val="0"/>
              </a:spcBef>
              <a:spcAft>
                <a:spcPts val="0"/>
              </a:spcAft>
              <a:buNone/>
            </a:pPr>
            <a:r>
              <a:rPr lang="en-GB" sz="2300">
                <a:solidFill>
                  <a:srgbClr val="FF0000"/>
                </a:solidFill>
              </a:rPr>
              <a:t>A) in 2 ways it is possible to declare a structure variable.</a:t>
            </a:r>
            <a:endParaRPr sz="2300">
              <a:solidFill>
                <a:srgbClr val="FF0000"/>
              </a:solidFill>
            </a:endParaRPr>
          </a:p>
          <a:p>
            <a:pPr indent="0" lvl="0" marL="0" rtl="0" algn="l">
              <a:spcBef>
                <a:spcPts val="0"/>
              </a:spcBef>
              <a:spcAft>
                <a:spcPts val="0"/>
              </a:spcAft>
              <a:buNone/>
            </a:pPr>
            <a:r>
              <a:t/>
            </a:r>
            <a:endParaRPr sz="2300">
              <a:solidFill>
                <a:srgbClr val="FF0000"/>
              </a:solidFill>
            </a:endParaRPr>
          </a:p>
          <a:p>
            <a:pPr indent="0" lvl="0" marL="0" rtl="0" algn="l">
              <a:spcBef>
                <a:spcPts val="0"/>
              </a:spcBef>
              <a:spcAft>
                <a:spcPts val="0"/>
              </a:spcAft>
              <a:buNone/>
            </a:pPr>
            <a:r>
              <a:rPr lang="en-GB" sz="2300">
                <a:solidFill>
                  <a:srgbClr val="FF0000"/>
                </a:solidFill>
              </a:rPr>
              <a:t>                            1. along with structure definition.</a:t>
            </a:r>
            <a:endParaRPr sz="2300">
              <a:solidFill>
                <a:srgbClr val="FF0000"/>
              </a:solidFill>
            </a:endParaRPr>
          </a:p>
          <a:p>
            <a:pPr indent="0" lvl="0" marL="0" rtl="0" algn="l">
              <a:spcBef>
                <a:spcPts val="0"/>
              </a:spcBef>
              <a:spcAft>
                <a:spcPts val="0"/>
              </a:spcAft>
              <a:buNone/>
            </a:pPr>
            <a:r>
              <a:rPr lang="en-GB" sz="2300">
                <a:solidFill>
                  <a:srgbClr val="FF0000"/>
                </a:solidFill>
              </a:rPr>
              <a:t>                            2. using structure tag-name.</a:t>
            </a:r>
            <a:endParaRPr sz="2300">
              <a:solidFill>
                <a:srgbClr val="FF0000"/>
              </a:solidFill>
            </a:endParaRPr>
          </a:p>
          <a:p>
            <a:pPr indent="0" lvl="0" marL="0" rtl="0" algn="l">
              <a:spcBef>
                <a:spcPts val="0"/>
              </a:spcBef>
              <a:spcAft>
                <a:spcPts val="0"/>
              </a:spcAft>
              <a:buNone/>
            </a:pPr>
            <a:r>
              <a:t/>
            </a:r>
            <a:endParaRPr sz="2300">
              <a:solidFill>
                <a:srgbClr val="FF0000"/>
              </a:solidFill>
            </a:endParaRPr>
          </a:p>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11"/>
          <p:cNvSpPr txBox="1"/>
          <p:nvPr>
            <p:ph idx="1" type="subTitle"/>
          </p:nvPr>
        </p:nvSpPr>
        <p:spPr>
          <a:xfrm>
            <a:off x="2859075" y="420450"/>
            <a:ext cx="5802300" cy="4400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b="1" lang="en-GB" sz="1860" u="sng"/>
              <a:t>1. along with structure definition :</a:t>
            </a:r>
            <a:endParaRPr b="1" sz="1860" u="sng"/>
          </a:p>
          <a:p>
            <a:pPr indent="0" lvl="0" marL="0" rtl="0" algn="l">
              <a:lnSpc>
                <a:spcPct val="80000"/>
              </a:lnSpc>
              <a:spcBef>
                <a:spcPts val="0"/>
              </a:spcBef>
              <a:spcAft>
                <a:spcPts val="0"/>
              </a:spcAft>
              <a:buSzPts val="935"/>
              <a:buNone/>
            </a:pPr>
            <a:r>
              <a:rPr lang="en-GB" sz="1860">
                <a:solidFill>
                  <a:srgbClr val="FF0000"/>
                </a:solidFill>
              </a:rPr>
              <a:t>             </a:t>
            </a:r>
            <a:r>
              <a:rPr lang="en-GB" sz="1960">
                <a:solidFill>
                  <a:srgbClr val="FF0000"/>
                </a:solidFill>
              </a:rPr>
              <a:t> </a:t>
            </a:r>
            <a:r>
              <a:rPr lang="en-GB" sz="2160">
                <a:solidFill>
                  <a:srgbClr val="FF0000"/>
                </a:solidFill>
              </a:rPr>
              <a:t>struct tag-name</a:t>
            </a:r>
            <a:endParaRPr sz="2160">
              <a:solidFill>
                <a:srgbClr val="FF0000"/>
              </a:solidFill>
            </a:endParaRPr>
          </a:p>
          <a:p>
            <a:pPr indent="0" lvl="0" marL="0" rtl="0" algn="l">
              <a:lnSpc>
                <a:spcPct val="80000"/>
              </a:lnSpc>
              <a:spcBef>
                <a:spcPts val="0"/>
              </a:spcBef>
              <a:spcAft>
                <a:spcPts val="0"/>
              </a:spcAft>
              <a:buSzPts val="935"/>
              <a:buNone/>
            </a:pPr>
            <a:r>
              <a:rPr lang="en-GB" sz="2160">
                <a:solidFill>
                  <a:srgbClr val="FF0000"/>
                </a:solidFill>
              </a:rPr>
              <a:t>              </a:t>
            </a:r>
            <a:r>
              <a:rPr lang="en-GB" sz="2160">
                <a:solidFill>
                  <a:srgbClr val="FF0000"/>
                </a:solidFill>
              </a:rPr>
              <a:t>{</a:t>
            </a:r>
            <a:endParaRPr sz="2160">
              <a:solidFill>
                <a:srgbClr val="FF0000"/>
              </a:solidFill>
            </a:endParaRPr>
          </a:p>
          <a:p>
            <a:pPr indent="0" lvl="0" marL="0" rtl="0" algn="l">
              <a:lnSpc>
                <a:spcPct val="80000"/>
              </a:lnSpc>
              <a:spcBef>
                <a:spcPts val="0"/>
              </a:spcBef>
              <a:spcAft>
                <a:spcPts val="0"/>
              </a:spcAft>
              <a:buSzPts val="935"/>
              <a:buNone/>
            </a:pPr>
            <a:r>
              <a:rPr lang="en-GB" sz="2160">
                <a:solidFill>
                  <a:srgbClr val="FF0000"/>
                </a:solidFill>
              </a:rPr>
              <a:t>                </a:t>
            </a:r>
            <a:r>
              <a:rPr lang="en-GB" sz="2160">
                <a:solidFill>
                  <a:srgbClr val="FF0000"/>
                </a:solidFill>
              </a:rPr>
              <a:t>......</a:t>
            </a:r>
            <a:endParaRPr sz="2160">
              <a:solidFill>
                <a:srgbClr val="FF0000"/>
              </a:solidFill>
            </a:endParaRPr>
          </a:p>
          <a:p>
            <a:pPr indent="0" lvl="0" marL="0" rtl="0" algn="l">
              <a:lnSpc>
                <a:spcPct val="80000"/>
              </a:lnSpc>
              <a:spcBef>
                <a:spcPts val="0"/>
              </a:spcBef>
              <a:spcAft>
                <a:spcPts val="0"/>
              </a:spcAft>
              <a:buSzPts val="935"/>
              <a:buNone/>
            </a:pPr>
            <a:r>
              <a:rPr lang="en-GB" sz="2160">
                <a:solidFill>
                  <a:srgbClr val="FF0000"/>
                </a:solidFill>
              </a:rPr>
              <a:t>                </a:t>
            </a:r>
            <a:r>
              <a:rPr lang="en-GB" sz="2160">
                <a:solidFill>
                  <a:srgbClr val="FF0000"/>
                </a:solidFill>
              </a:rPr>
              <a:t>......</a:t>
            </a:r>
            <a:endParaRPr sz="2160">
              <a:solidFill>
                <a:srgbClr val="FF0000"/>
              </a:solidFill>
            </a:endParaRPr>
          </a:p>
          <a:p>
            <a:pPr indent="0" lvl="0" marL="0" rtl="0" algn="l">
              <a:lnSpc>
                <a:spcPct val="80000"/>
              </a:lnSpc>
              <a:spcBef>
                <a:spcPts val="0"/>
              </a:spcBef>
              <a:spcAft>
                <a:spcPts val="0"/>
              </a:spcAft>
              <a:buSzPts val="935"/>
              <a:buNone/>
            </a:pPr>
            <a:r>
              <a:t/>
            </a:r>
            <a:endParaRPr sz="2160">
              <a:solidFill>
                <a:srgbClr val="FF0000"/>
              </a:solidFill>
            </a:endParaRPr>
          </a:p>
          <a:p>
            <a:pPr indent="0" lvl="0" marL="0" rtl="0" algn="l">
              <a:lnSpc>
                <a:spcPct val="80000"/>
              </a:lnSpc>
              <a:spcBef>
                <a:spcPts val="0"/>
              </a:spcBef>
              <a:spcAft>
                <a:spcPts val="0"/>
              </a:spcAft>
              <a:buSzPts val="935"/>
              <a:buNone/>
            </a:pPr>
            <a:r>
              <a:rPr lang="en-GB" sz="2160">
                <a:solidFill>
                  <a:srgbClr val="FF0000"/>
                </a:solidFill>
              </a:rPr>
              <a:t>               </a:t>
            </a:r>
            <a:r>
              <a:rPr lang="en-GB" sz="2160">
                <a:solidFill>
                  <a:srgbClr val="FF0000"/>
                </a:solidFill>
              </a:rPr>
              <a:t>}var1, var2,var3...;</a:t>
            </a:r>
            <a:endParaRPr sz="2160">
              <a:solidFill>
                <a:srgbClr val="FF0000"/>
              </a:solidFill>
            </a:endParaRPr>
          </a:p>
          <a:p>
            <a:pPr indent="0" lvl="0" marL="0" rtl="0" algn="l">
              <a:lnSpc>
                <a:spcPct val="80000"/>
              </a:lnSpc>
              <a:spcBef>
                <a:spcPts val="0"/>
              </a:spcBef>
              <a:spcAft>
                <a:spcPts val="0"/>
              </a:spcAft>
              <a:buSzPts val="935"/>
              <a:buNone/>
            </a:pPr>
            <a:r>
              <a:t/>
            </a:r>
            <a:endParaRPr sz="1860">
              <a:solidFill>
                <a:srgbClr val="FF0000"/>
              </a:solidFill>
            </a:endParaRPr>
          </a:p>
          <a:p>
            <a:pPr indent="0" lvl="0" marL="0" rtl="0" algn="l">
              <a:lnSpc>
                <a:spcPct val="80000"/>
              </a:lnSpc>
              <a:spcBef>
                <a:spcPts val="0"/>
              </a:spcBef>
              <a:spcAft>
                <a:spcPts val="0"/>
              </a:spcAft>
              <a:buSzPts val="935"/>
              <a:buNone/>
            </a:pPr>
            <a:r>
              <a:rPr b="1" lang="en-GB" sz="1860" u="sng"/>
              <a:t>2. using structure tag-name :</a:t>
            </a:r>
            <a:endParaRPr b="1" sz="1860" u="sng"/>
          </a:p>
          <a:p>
            <a:pPr indent="0" lvl="0" marL="0" rtl="0" algn="l">
              <a:lnSpc>
                <a:spcPct val="80000"/>
              </a:lnSpc>
              <a:spcBef>
                <a:spcPts val="0"/>
              </a:spcBef>
              <a:spcAft>
                <a:spcPts val="0"/>
              </a:spcAft>
              <a:buSzPts val="935"/>
              <a:buNone/>
            </a:pPr>
            <a:r>
              <a:t/>
            </a:r>
            <a:endParaRPr sz="1860">
              <a:solidFill>
                <a:srgbClr val="FF0000"/>
              </a:solidFill>
            </a:endParaRPr>
          </a:p>
          <a:p>
            <a:pPr indent="0" lvl="0" marL="0" rtl="0" algn="l">
              <a:lnSpc>
                <a:spcPct val="80000"/>
              </a:lnSpc>
              <a:spcBef>
                <a:spcPts val="0"/>
              </a:spcBef>
              <a:spcAft>
                <a:spcPts val="0"/>
              </a:spcAft>
              <a:buSzPts val="935"/>
              <a:buNone/>
            </a:pPr>
            <a:r>
              <a:rPr lang="en-GB" sz="1960">
                <a:solidFill>
                  <a:srgbClr val="FF0000"/>
                </a:solidFill>
              </a:rPr>
              <a:t>            </a:t>
            </a:r>
            <a:r>
              <a:rPr lang="en-GB" sz="2060">
                <a:solidFill>
                  <a:srgbClr val="FF0000"/>
                </a:solidFill>
              </a:rPr>
              <a:t>struct tag-name</a:t>
            </a:r>
            <a:endParaRPr sz="2060">
              <a:solidFill>
                <a:srgbClr val="FF0000"/>
              </a:solidFill>
            </a:endParaRPr>
          </a:p>
          <a:p>
            <a:pPr indent="0" lvl="0" marL="0" rtl="0" algn="l">
              <a:lnSpc>
                <a:spcPct val="80000"/>
              </a:lnSpc>
              <a:spcBef>
                <a:spcPts val="0"/>
              </a:spcBef>
              <a:spcAft>
                <a:spcPts val="0"/>
              </a:spcAft>
              <a:buSzPts val="935"/>
              <a:buNone/>
            </a:pPr>
            <a:r>
              <a:rPr lang="en-GB" sz="2060">
                <a:solidFill>
                  <a:srgbClr val="FF0000"/>
                </a:solidFill>
              </a:rPr>
              <a:t>             {</a:t>
            </a:r>
            <a:endParaRPr sz="2060">
              <a:solidFill>
                <a:srgbClr val="FF0000"/>
              </a:solidFill>
            </a:endParaRPr>
          </a:p>
          <a:p>
            <a:pPr indent="0" lvl="0" marL="0" rtl="0" algn="l">
              <a:lnSpc>
                <a:spcPct val="80000"/>
              </a:lnSpc>
              <a:spcBef>
                <a:spcPts val="0"/>
              </a:spcBef>
              <a:spcAft>
                <a:spcPts val="0"/>
              </a:spcAft>
              <a:buSzPts val="935"/>
              <a:buNone/>
            </a:pPr>
            <a:r>
              <a:rPr lang="en-GB" sz="2060">
                <a:solidFill>
                  <a:srgbClr val="FF0000"/>
                </a:solidFill>
              </a:rPr>
              <a:t>              </a:t>
            </a:r>
            <a:r>
              <a:rPr lang="en-GB" sz="2060">
                <a:solidFill>
                  <a:srgbClr val="FF0000"/>
                </a:solidFill>
              </a:rPr>
              <a:t>......</a:t>
            </a:r>
            <a:endParaRPr sz="2060">
              <a:solidFill>
                <a:srgbClr val="FF0000"/>
              </a:solidFill>
            </a:endParaRPr>
          </a:p>
          <a:p>
            <a:pPr indent="0" lvl="0" marL="0" rtl="0" algn="l">
              <a:lnSpc>
                <a:spcPct val="80000"/>
              </a:lnSpc>
              <a:spcBef>
                <a:spcPts val="0"/>
              </a:spcBef>
              <a:spcAft>
                <a:spcPts val="0"/>
              </a:spcAft>
              <a:buSzPts val="935"/>
              <a:buNone/>
            </a:pPr>
            <a:r>
              <a:rPr lang="en-GB" sz="2060">
                <a:solidFill>
                  <a:srgbClr val="FF0000"/>
                </a:solidFill>
              </a:rPr>
              <a:t>              ......</a:t>
            </a:r>
            <a:endParaRPr sz="2060">
              <a:solidFill>
                <a:srgbClr val="FF0000"/>
              </a:solidFill>
            </a:endParaRPr>
          </a:p>
          <a:p>
            <a:pPr indent="0" lvl="0" marL="0" rtl="0" algn="l">
              <a:lnSpc>
                <a:spcPct val="80000"/>
              </a:lnSpc>
              <a:spcBef>
                <a:spcPts val="0"/>
              </a:spcBef>
              <a:spcAft>
                <a:spcPts val="0"/>
              </a:spcAft>
              <a:buSzPts val="935"/>
              <a:buNone/>
            </a:pPr>
            <a:r>
              <a:t/>
            </a:r>
            <a:endParaRPr sz="2060">
              <a:solidFill>
                <a:srgbClr val="FF0000"/>
              </a:solidFill>
            </a:endParaRPr>
          </a:p>
          <a:p>
            <a:pPr indent="0" lvl="0" marL="0" rtl="0" algn="l">
              <a:lnSpc>
                <a:spcPct val="80000"/>
              </a:lnSpc>
              <a:spcBef>
                <a:spcPts val="0"/>
              </a:spcBef>
              <a:spcAft>
                <a:spcPts val="0"/>
              </a:spcAft>
              <a:buSzPts val="935"/>
              <a:buNone/>
            </a:pPr>
            <a:r>
              <a:rPr lang="en-GB" sz="2060">
                <a:solidFill>
                  <a:srgbClr val="FF0000"/>
                </a:solidFill>
              </a:rPr>
              <a:t>              </a:t>
            </a:r>
            <a:r>
              <a:rPr lang="en-GB" sz="2060">
                <a:solidFill>
                  <a:srgbClr val="FF0000"/>
                </a:solidFill>
              </a:rPr>
              <a:t>};</a:t>
            </a:r>
            <a:endParaRPr sz="2060">
              <a:solidFill>
                <a:srgbClr val="FF0000"/>
              </a:solidFill>
            </a:endParaRPr>
          </a:p>
          <a:p>
            <a:pPr indent="0" lvl="0" marL="0" rtl="0" algn="l">
              <a:lnSpc>
                <a:spcPct val="80000"/>
              </a:lnSpc>
              <a:spcBef>
                <a:spcPts val="0"/>
              </a:spcBef>
              <a:spcAft>
                <a:spcPts val="0"/>
              </a:spcAft>
              <a:buSzPts val="935"/>
              <a:buNone/>
            </a:pPr>
            <a:r>
              <a:rPr lang="en-GB" sz="2060">
                <a:solidFill>
                  <a:srgbClr val="FF0000"/>
                </a:solidFill>
              </a:rPr>
              <a:t>                       struct tag-name var1,var2,v</a:t>
            </a:r>
            <a:r>
              <a:rPr lang="en-GB" sz="1960">
                <a:solidFill>
                  <a:srgbClr val="FF0000"/>
                </a:solidFill>
              </a:rPr>
              <a:t>ar3...;</a:t>
            </a:r>
            <a:endParaRPr sz="1960">
              <a:solidFill>
                <a:srgbClr val="FF0000"/>
              </a:solidFill>
            </a:endParaRPr>
          </a:p>
          <a:p>
            <a:pPr indent="0" lvl="0" marL="0" rtl="0" algn="l">
              <a:lnSpc>
                <a:spcPct val="80000"/>
              </a:lnSpc>
              <a:spcBef>
                <a:spcPts val="0"/>
              </a:spcBef>
              <a:spcAft>
                <a:spcPts val="0"/>
              </a:spcAft>
              <a:buSzPts val="935"/>
              <a:buNone/>
            </a:pPr>
            <a:r>
              <a:t/>
            </a:r>
            <a:endParaRPr sz="186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