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19" r:id="rId24"/>
    <p:sldId id="322" r:id="rId25"/>
    <p:sldId id="325" r:id="rId26"/>
    <p:sldId id="328" r:id="rId27"/>
    <p:sldId id="331" r:id="rId28"/>
    <p:sldId id="334" r:id="rId29"/>
    <p:sldId id="337" r:id="rId30"/>
    <p:sldId id="340" r:id="rId31"/>
    <p:sldId id="343" r:id="rId32"/>
    <p:sldId id="346" r:id="rId33"/>
    <p:sldId id="349" r:id="rId34"/>
    <p:sldId id="352" r:id="rId35"/>
    <p:sldId id="355" r:id="rId36"/>
    <p:sldId id="358" r:id="rId37"/>
    <p:sldId id="361" r:id="rId38"/>
    <p:sldId id="364" r:id="rId39"/>
    <p:sldId id="367" r:id="rId40"/>
    <p:sldId id="370" r:id="rId41"/>
    <p:sldId id="373" r:id="rId42"/>
    <p:sldId id="376" r:id="rId43"/>
    <p:sldId id="379" r:id="rId44"/>
    <p:sldId id="382" r:id="rId45"/>
    <p:sldId id="385" r:id="rId46"/>
    <p:sldId id="388" r:id="rId47"/>
    <p:sldId id="391" r:id="rId48"/>
    <p:sldId id="394" r:id="rId49"/>
    <p:sldId id="397" r:id="rId50"/>
    <p:sldId id="400" r:id="rId51"/>
    <p:sldId id="403" r:id="rId52"/>
    <p:sldId id="406" r:id="rId53"/>
    <p:sldId id="409" r:id="rId54"/>
    <p:sldId id="412" r:id="rId55"/>
    <p:sldId id="415" r:id="rId56"/>
    <p:sldId id="418" r:id="rId57"/>
    <p:sldId id="421" r:id="rId58"/>
    <p:sldId id="424" r:id="rId59"/>
    <p:sldId id="427" r:id="rId60"/>
    <p:sldId id="430" r:id="rId61"/>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slideMaster" Target="slideMasters/slideMaster3.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slide" Target="slides/slide39.xml" /><Relationship Id="rId43" Type="http://schemas.openxmlformats.org/officeDocument/2006/relationships/slide" Target="slides/slide40.xml" /><Relationship Id="rId44" Type="http://schemas.openxmlformats.org/officeDocument/2006/relationships/slide" Target="slides/slide41.xml" /><Relationship Id="rId45" Type="http://schemas.openxmlformats.org/officeDocument/2006/relationships/slide" Target="slides/slide42.xml" /><Relationship Id="rId46" Type="http://schemas.openxmlformats.org/officeDocument/2006/relationships/slide" Target="slides/slide43.xml" /><Relationship Id="rId47" Type="http://schemas.openxmlformats.org/officeDocument/2006/relationships/slide" Target="slides/slide44.xml" /><Relationship Id="rId48" Type="http://schemas.openxmlformats.org/officeDocument/2006/relationships/slide" Target="slides/slide45.xml" /><Relationship Id="rId49" Type="http://schemas.openxmlformats.org/officeDocument/2006/relationships/slide" Target="slides/slide46.xml" /><Relationship Id="rId5" Type="http://schemas.openxmlformats.org/officeDocument/2006/relationships/slide" Target="slides/slide2.xml" /><Relationship Id="rId50" Type="http://schemas.openxmlformats.org/officeDocument/2006/relationships/slide" Target="slides/slide47.xml" /><Relationship Id="rId51" Type="http://schemas.openxmlformats.org/officeDocument/2006/relationships/slide" Target="slides/slide48.xml" /><Relationship Id="rId52" Type="http://schemas.openxmlformats.org/officeDocument/2006/relationships/slide" Target="slides/slide49.xml" /><Relationship Id="rId53" Type="http://schemas.openxmlformats.org/officeDocument/2006/relationships/slide" Target="slides/slide50.xml" /><Relationship Id="rId54" Type="http://schemas.openxmlformats.org/officeDocument/2006/relationships/slide" Target="slides/slide51.xml" /><Relationship Id="rId55" Type="http://schemas.openxmlformats.org/officeDocument/2006/relationships/slide" Target="slides/slide52.xml" /><Relationship Id="rId56" Type="http://schemas.openxmlformats.org/officeDocument/2006/relationships/slide" Target="slides/slide53.xml" /><Relationship Id="rId57" Type="http://schemas.openxmlformats.org/officeDocument/2006/relationships/slide" Target="slides/slide54.xml" /><Relationship Id="rId58" Type="http://schemas.openxmlformats.org/officeDocument/2006/relationships/slide" Target="slides/slide55.xml" /><Relationship Id="rId59" Type="http://schemas.openxmlformats.org/officeDocument/2006/relationships/slide" Target="slides/slide56.xml" /><Relationship Id="rId6" Type="http://schemas.openxmlformats.org/officeDocument/2006/relationships/slide" Target="slides/slide3.xml" /><Relationship Id="rId60" Type="http://schemas.openxmlformats.org/officeDocument/2006/relationships/slide" Target="slides/slide57.xml" /><Relationship Id="rId61" Type="http://schemas.openxmlformats.org/officeDocument/2006/relationships/slide" Target="slides/slide58.xml" /><Relationship Id="rId62" Type="http://schemas.openxmlformats.org/officeDocument/2006/relationships/tags" Target="tags/tag1.xml" /><Relationship Id="rId63" Type="http://schemas.openxmlformats.org/officeDocument/2006/relationships/presProps" Target="presProps.xml" /><Relationship Id="rId64" Type="http://schemas.openxmlformats.org/officeDocument/2006/relationships/viewProps" Target="viewProps.xml" /><Relationship Id="rId65" Type="http://schemas.openxmlformats.org/officeDocument/2006/relationships/theme" Target="theme/theme1.xml" /><Relationship Id="rId66" Type="http://schemas.openxmlformats.org/officeDocument/2006/relationships/tableStyles" Target="tableStyles.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70F6B4E6-5E28-4F3D-8B64-467EDDA7DFB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8B96816-85D5-4F07-82B8-BCBEB7D45D9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CC305E3-25E3-4EF0-96A0-C9BB3462C0B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DDF45A0-359F-4603-A64E-239FF62BF6D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806A89CA-A462-4BE9-BDE2-32E548F778D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E27863E0-93EA-428B-99AF-ACB64D6E49E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5F45E01B-2D57-43D3-8304-A72457367453}"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F541D6E-1B95-4505-919C-FDB33EC8ACB3}"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AB40BB1B-2233-463A-AC9E-47BA9DE00D4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3B23043E-37D1-4393-A874-D3120E7FE01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DEE3ABB-99A7-469D-B516-B31358BF3D3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image" Target="../media/image1.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4.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6.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8.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9.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4.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5.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6.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7.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3.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4.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5.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6.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7.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8.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9.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9.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994400"/>
          </a:xfrm>
        </p:spPr>
        <p:txBody>
          <a:bodyPr>
            <a:normAutofit fontScale="50000"/>
          </a:bodyPr>
          <a:lstStyle/>
          <a:p>
            <a:pPr algn="just"/>
            <a:r>
              <a:rPr lang="en-US" sz="4890">
                <a:latin typeface="Times New Roman" panose="02020603050405020304" charset="0"/>
                <a:cs typeface="Times New Roman" panose="02020603050405020304" charset="0"/>
                <a:sym typeface="+mn-ea"/>
              </a:rPr>
              <a:t>                                               </a:t>
            </a:r>
            <a:r>
              <a:rPr lang="en-US" sz="6400">
                <a:latin typeface="Times New Roman" panose="02020603050405020304" charset="0"/>
                <a:cs typeface="Times New Roman" panose="02020603050405020304" charset="0"/>
                <a:sym typeface="+mn-ea"/>
              </a:rPr>
              <a:t>  C programming</a:t>
            </a:r>
            <a:endParaRPr lang="en-US" sz="3600">
              <a:latin typeface="Times New Roman" panose="02020603050405020304" charset="0"/>
              <a:cs typeface="Times New Roman" panose="02020603050405020304" charset="0"/>
              <a:sym typeface="+mn-ea"/>
            </a:endParaRPr>
          </a:p>
          <a:p>
            <a:pPr algn="just"/>
            <a:r>
              <a:rPr lang="en-US" sz="4665">
                <a:latin typeface="Times New Roman" panose="02020603050405020304" charset="0"/>
                <a:cs typeface="Times New Roman" panose="02020603050405020304" charset="0"/>
              </a:rPr>
              <a:t>History of C programming</a:t>
            </a:r>
            <a:endParaRPr lang="en-US" sz="4665">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The C language was developed by Dennis Ritchie in 1970s at AT&amp;T Bell laboratories.</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Initially it was designed for programming in the operating system called UNIX.</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48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buNone/>
            </a:pPr>
            <a:r>
              <a:rPr lang="en-US">
                <a:latin typeface="Times New Roman" panose="02020603050405020304" charset="0"/>
                <a:cs typeface="Times New Roman" panose="02020603050405020304" charset="0"/>
              </a:rPr>
              <a:t>Stack</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we define a function and call that function then we use the stack frame.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Heap</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malloc() and calloc() functions are used to allocate the memory in the heap.</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buNone/>
            </a:pPr>
            <a:r>
              <a:rPr lang="en-US">
                <a:latin typeface="Times New Roman" panose="02020603050405020304" charset="0"/>
                <a:cs typeface="Times New Roman" panose="02020603050405020304" charset="0"/>
              </a:rPr>
              <a:t>printf() and scanf() in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printf() function</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printf() function is used for output. It prints the given statement to the console.</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syntax of printf() function is given below:</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printf("format string",argument_list)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The format string can be %d (integer), %c (character), %s (string), %f (float) etc.</a:t>
            </a:r>
            <a:endParaRPr lang="en-US" sz="2400">
              <a:latin typeface="Times New Roman" panose="02020603050405020304" charset="0"/>
              <a:cs typeface="Times New Roman" panose="02020603050405020304" charset="0"/>
            </a:endParaRPr>
          </a:p>
          <a:p>
            <a:pPr marL="0" indent="0">
              <a:buFont typeface="Arial" pitchFamily="34" charset="0"/>
              <a:buNone/>
            </a:pPr>
            <a:r>
              <a:rPr lang="en-US">
                <a:latin typeface="Times New Roman" panose="02020603050405020304" charset="0"/>
                <a:cs typeface="Times New Roman" panose="02020603050405020304" charset="0"/>
              </a:rPr>
              <a:t>scanf() function</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scanf() function is used for input. It reads the input data from the console.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syntax of scanf() function is given below:</a:t>
            </a:r>
            <a:endParaRPr lang="en-US" sz="2400">
              <a:latin typeface="Times New Roman" panose="02020603050405020304" charset="0"/>
              <a:cs typeface="Times New Roman" panose="02020603050405020304" charset="0"/>
            </a:endParaRPr>
          </a:p>
          <a:p>
            <a:pPr>
              <a:buFont typeface="Arial" pitchFamily="34" charset="0"/>
              <a:buNone/>
            </a:pPr>
            <a:r>
              <a:rPr lang="en-US" sz="2400">
                <a:latin typeface="Times New Roman" panose="02020603050405020304" charset="0"/>
                <a:cs typeface="Times New Roman" panose="02020603050405020304" charset="0"/>
              </a:rPr>
              <a:t>                   scanf("format string",argument_list);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buNone/>
            </a:pPr>
            <a:r>
              <a:rPr lang="en-US" sz="11200">
                <a:latin typeface="Times New Roman" panose="02020603050405020304" charset="0"/>
                <a:cs typeface="Times New Roman" panose="02020603050405020304" charset="0"/>
              </a:rPr>
              <a:t>Example for printf and scanf function.</a:t>
            </a:r>
            <a:endParaRPr lang="en-US" sz="112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Sum of two numbers</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#include&lt;stdio.h&gt;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main(){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x=0,y=0,result=0;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first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scanf("%d",&amp;x);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second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result=x+y;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printf("sum of 2 numbers:%d ",result);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return 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pic>
        <p:nvPicPr>
          <p:cNvPr id="8" name="Content Placeholder 7" descr="sum"/>
          <p:cNvPicPr>
            <a:picLocks noChangeAspect="1"/>
          </p:cNvPicPr>
          <p:nvPr>
            <p:ph sz="half" idx="2"/>
          </p:nvPr>
        </p:nvPicPr>
        <p:blipFill>
          <a:blip r:embed="rId2"/>
          <a:stretch>
            <a:fillRect/>
          </a:stretch>
        </p:blipFill>
        <p:spPr>
          <a:xfrm>
            <a:off x="6687185" y="2734945"/>
            <a:ext cx="4323080" cy="2845435"/>
          </a:xfrm>
          <a:prstGeom prst="rect">
            <a:avLst/>
          </a:prstGeom>
        </p:spPr>
      </p:pic>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a:bodyPr>
          <a:lstStyle/>
          <a:p>
            <a:pPr algn="l"/>
            <a:r>
              <a:rPr lang="en-US" sz="2800">
                <a:latin typeface="Times New Roman" panose="02020603050405020304" charset="0"/>
                <a:cs typeface="Times New Roman" panose="02020603050405020304" charset="0"/>
              </a:rPr>
              <a:t>Variables in C</a:t>
            </a:r>
            <a:endParaRPr lang="en-US" sz="2800">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Let's see the syntax to declare a variable:</a:t>
            </a:r>
            <a:endParaRPr lang="en-US">
              <a:latin typeface="Times New Roman" panose="02020603050405020304" charset="0"/>
              <a:cs typeface="Times New Roman" panose="02020603050405020304" charset="0"/>
            </a:endParaRPr>
          </a:p>
          <a:p>
            <a:pPr marL="342900" indent="-342900" algn="l"/>
            <a:r>
              <a:rPr lang="en-US"/>
              <a:t>                </a:t>
            </a:r>
            <a:r>
              <a:rPr lang="en-US">
                <a:latin typeface="Times New Roman" panose="02020603050405020304" charset="0"/>
                <a:cs typeface="Times New Roman" panose="02020603050405020304" charset="0"/>
              </a:rPr>
              <a:t>type variable_list;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Example of Declaring a variable:-</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int a;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b;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 </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We can also provide values while declaring the variables as given below:</a:t>
            </a:r>
            <a:endParaRPr lang="en-US">
              <a:latin typeface="Times New Roman" panose="02020603050405020304" charset="0"/>
              <a:cs typeface="Times New Roman" panose="02020603050405020304" charset="0"/>
            </a:endParaRPr>
          </a:p>
          <a:p>
            <a:pPr algn="l">
              <a:buFont typeface="Arial" pitchFamily="34" charset="0"/>
            </a:pPr>
            <a:r>
              <a:rPr lang="en-US">
                <a:latin typeface="Times New Roman" panose="02020603050405020304" charset="0"/>
                <a:cs typeface="Times New Roman" panose="02020603050405020304" charset="0"/>
              </a:rPr>
              <a:t>       int a=10,b=20;                     //declaring 2 variable of integer type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f=20.8;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c='A';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a:bodyPr>
          <a:lstStyle/>
          <a:p>
            <a:pPr marL="0" indent="0">
              <a:buNone/>
            </a:pPr>
            <a:r>
              <a:rPr lang="en-US">
                <a:latin typeface="Times New Roman" panose="02020603050405020304" charset="0"/>
                <a:cs typeface="Times New Roman" panose="02020603050405020304" charset="0"/>
              </a:rPr>
              <a:t>Rules for defining variables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can have alphabets, digits, and underscore.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can start with the alphabet, and underscore only. It can't start with a digit.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No whitespace is allowed within the variable name.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must not be any reserved word or keyword, e.g. int, float, etc.</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Types of Variables in C</a:t>
            </a:r>
            <a:endParaRPr lang="en-US">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1) Local Variable</a:t>
            </a:r>
            <a:endParaRPr lang="en-US" sz="3110">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 variable that is declared inside the function or block is called a local variable.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It must be declared at the start of the block.</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function1(){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x=10;//local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a:bodyPr>
          <a:lstStyle/>
          <a:p>
            <a:pPr marL="0" indent="0">
              <a:buNone/>
            </a:pPr>
            <a:r>
              <a:rPr lang="en-US" sz="3110">
                <a:latin typeface="Times New Roman" panose="02020603050405020304" charset="0"/>
                <a:cs typeface="Times New Roman" panose="02020603050405020304" charset="0"/>
              </a:rPr>
              <a:t>Global Variable</a:t>
            </a:r>
            <a:endParaRPr lang="en-US" sz="311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must be declared at the start of the block.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value=20;                   //global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Automatic Variable</a:t>
            </a:r>
            <a:endParaRPr lang="en-US" sz="3110">
              <a:latin typeface="Times New Roman" panose="02020603050405020304" charset="0"/>
              <a:cs typeface="Times New Roman" panose="02020603050405020304" charset="0"/>
            </a:endParaRPr>
          </a:p>
          <a:p>
            <a:pPr>
              <a:buFont typeface="Arial" pitchFamily="34" charset="0"/>
              <a:buChar char="•"/>
            </a:pPr>
            <a:r>
              <a:rPr lang="en-US" sz="2665">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main(){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                 //local variable (also automatic)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auto int y=20;        //automatic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a:bodyPr>
          <a:lstStyle/>
          <a:p>
            <a:pPr marL="0" indent="0" algn="just">
              <a:buNone/>
            </a:pPr>
            <a:r>
              <a:rPr lang="en-US">
                <a:latin typeface="Times New Roman" panose="02020603050405020304" charset="0"/>
                <a:cs typeface="Times New Roman" panose="02020603050405020304" charset="0"/>
              </a:rPr>
              <a:t>Static Variable</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variable that is declared with the static keyword is called static variable.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retains its value between multiple function calls.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static int y=10;           //static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x=x+1;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y=y+1;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printf("%d,%d",x,y);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External Variable</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extern int x=10;         //external variable (also global)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buNone/>
            </a:pPr>
            <a:r>
              <a:rPr lang="en-US">
                <a:latin typeface="Times New Roman" panose="02020603050405020304" charset="0"/>
                <a:cs typeface="Times New Roman" panose="02020603050405020304" charset="0"/>
              </a:rPr>
              <a:t>Data Types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 data type specifies the type of data that a variable can store such as integer, floating, character, etc.</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There are different types of Data types.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DATA TYPES </a:t>
            </a:r>
            <a:endParaRPr lang="en-US" sz="24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BASIC</a:t>
            </a:r>
            <a:endParaRPr lang="en-US" sz="24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DERIVED</a:t>
            </a:r>
            <a:endParaRPr lang="en-US" sz="24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ENUMERATION</a:t>
            </a:r>
            <a:endParaRPr lang="en-US" sz="24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buNone/>
                      </a:pPr>
                      <a:r>
                        <a:rPr lang="en-US" sz="2400">
                          <a:latin typeface="Times New Roman" panose="02020603050405020304" charset="0"/>
                          <a:cs typeface="Times New Roman" panose="02020603050405020304" charset="0"/>
                        </a:rPr>
                        <a:t>Types</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Data Types</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Basic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int, char, float, double</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Derived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array, pointer, structure, union</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Enumeration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Void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lnSpcReduction="10000"/>
          </a:bodyPr>
          <a:lstStyle/>
          <a:p>
            <a:pPr marL="0" indent="0" algn="just">
              <a:buNone/>
            </a:pPr>
            <a:r>
              <a:rPr lang="en-US">
                <a:latin typeface="Times New Roman" panose="02020603050405020304" charset="0"/>
                <a:cs typeface="Times New Roman" panose="02020603050405020304" charset="0"/>
              </a:rPr>
              <a:t>Keywords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list of 32 keywords in the c language is given below:</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buNone/>
                      </a:pPr>
                      <a:r>
                        <a:rPr lang="en-US" sz="2400">
                          <a:latin typeface="Times New Roman" panose="02020603050405020304" charset="0"/>
                          <a:cs typeface="Times New Roman" panose="02020603050405020304" charset="0"/>
                        </a:rPr>
                        <a:t>auto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break</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case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char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const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continue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default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do</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double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extern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float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for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goto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if</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int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long</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register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return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short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sizeof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static</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struct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switch</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typedef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union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volatile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while</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90220"/>
            <a:ext cx="10515600" cy="5687060"/>
          </a:xfrm>
        </p:spPr>
        <p:txBody>
          <a:bodyPr/>
          <a:lstStyle/>
          <a:p>
            <a:pPr marL="0" indent="0">
              <a:buNone/>
            </a:pPr>
            <a:r>
              <a:rPr lang="en-US">
                <a:latin typeface="Times New Roman" panose="02020603050405020304" charset="0"/>
                <a:cs typeface="Times New Roman" panose="02020603050405020304" charset="0"/>
              </a:rPr>
              <a:t>Characteristics of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middle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It has the simplicity of a high level language as well as the power of a low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language is consisting the 32 keywords.</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portable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case sensitive.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In C language compilation and execution is faster.</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sym typeface="+mn-ea"/>
              </a:rPr>
              <a:t>C language is Extendible.</a:t>
            </a:r>
            <a:endParaRPr lang="en-US" alt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rPr>
              <a:t>C is a structured language.</a:t>
            </a:r>
            <a:endParaRPr lang="en-IN" sz="2400">
              <a:latin typeface="Times New Roman" panose="02020603050405020304" charset="0"/>
              <a:cs typeface="Times New Roman" panose="02020603050405020304" charset="0"/>
            </a:endParaRPr>
          </a:p>
          <a:p>
            <a:pPr>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6590665"/>
          </a:xfrm>
        </p:spPr>
        <p:txBody>
          <a:bodyPr>
            <a:normAutofit/>
          </a:bodyPr>
          <a:lstStyle/>
          <a:p>
            <a:pPr marL="0" indent="0" algn="just">
              <a:buFont typeface="Arial" pitchFamily="34" charset="0"/>
              <a:buNone/>
            </a:pPr>
            <a:r>
              <a:rPr lang="en-US">
                <a:latin typeface="Times New Roman" panose="02020603050405020304" charset="0"/>
                <a:cs typeface="Times New Roman" panose="02020603050405020304" charset="0"/>
              </a:rPr>
              <a:t>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Rules for constructing 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It should not begin with any numerical digit.</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Commas or blank spaces cannot be specified within an identifier.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length of the identifiers should not be more than 31 characters.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Identifiers should be written in such a way that it is meaningful, short, and easy to read.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some example :- total, sum, average, _m _, sum_1, etc.</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lnSpcReduction="20000"/>
          </a:bodyPr>
          <a:lstStyle/>
          <a:p>
            <a:pPr marL="0" indent="0" algn="just">
              <a:buNone/>
            </a:pPr>
            <a:r>
              <a:rPr lang="en-US">
                <a:latin typeface="Times New Roman" panose="02020603050405020304" charset="0"/>
                <a:cs typeface="Times New Roman" panose="02020603050405020304" charset="0"/>
              </a:rPr>
              <a:t>Types of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Internal identifier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External Identifier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a=10;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A=20;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printf("Value of a is :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printf("\nValue of A is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8" name="Content Placeholder 7" descr="identifi"/>
          <p:cNvPicPr>
            <a:picLocks noChangeAspect="1"/>
          </p:cNvPicPr>
          <p:nvPr>
            <p:ph sz="half" idx="2"/>
          </p:nvPr>
        </p:nvPicPr>
        <p:blipFill>
          <a:blip r:embed="rId2"/>
          <a:stretch>
            <a:fillRect/>
          </a:stretch>
        </p:blipFill>
        <p:spPr>
          <a:xfrm>
            <a:off x="6783705" y="4088130"/>
            <a:ext cx="3881120" cy="197929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buNone/>
            </a:pPr>
            <a:r>
              <a:rPr lang="en-US">
                <a:latin typeface="Times New Roman" panose="02020603050405020304" charset="0"/>
                <a:cs typeface="Times New Roman" panose="02020603050405020304" charset="0"/>
              </a:rPr>
              <a:t>C Operators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operator is simply a symbol that is used to perform operations.</a:t>
            </a:r>
            <a:endParaRPr lang="en-US">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67765" y="1256665"/>
          <a:ext cx="9319260" cy="492252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buNone/>
                      </a:pPr>
                      <a:r>
                        <a:rPr lang="en-US" sz="2000">
                          <a:latin typeface="Times New Roman" panose="02020603050405020304" charset="0"/>
                          <a:cs typeface="Times New Roman" panose="02020603050405020304" charset="0"/>
                        </a:rPr>
                        <a:t>Name of operators</a:t>
                      </a:r>
                      <a:endParaRPr lang="en-US" sz="2000">
                        <a:latin typeface="Times New Roman" panose="02020603050405020304" charset="0"/>
                        <a:cs typeface="Times New Roman" panose="02020603050405020304" charset="0"/>
                      </a:endParaRPr>
                    </a:p>
                  </a:txBody>
                  <a:tcPr/>
                </a:tc>
                <a:tc>
                  <a:txBody>
                    <a:bodyPr vert="horz" wrap="square"/>
                    <a:lstStyle/>
                    <a:p>
                      <a:pPr algn="ctr">
                        <a:buNone/>
                      </a:pPr>
                      <a:r>
                        <a:rPr lang="en-US" sz="2000">
                          <a:latin typeface="Times New Roman" panose="02020603050405020304" charset="0"/>
                          <a:cs typeface="Times New Roman" panose="02020603050405020304" charset="0"/>
                        </a:rPr>
                        <a:t>Operators</a:t>
                      </a:r>
                      <a:endParaRPr lang="en-US"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Arithmetic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_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Increment/Decrement operators</a:t>
                      </a:r>
                      <a:endParaRPr lang="en-IN" sz="2000">
                        <a:latin typeface="Times New Roman" panose="02020603050405020304" charset="0"/>
                        <a:cs typeface="Times New Roman" panose="02020603050405020304" charset="0"/>
                        <a:sym typeface="+mn-ea"/>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Relational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&lt; = ,  &gt; = , &lt; , &gt;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Logical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&amp;&amp;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Bitwise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 , ^ , | , ~ , &gt;&gt; , &lt;&lt;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Assignment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 , *= , /= , %= , &lt;&lt;= , &gt;&gt;= , &amp;= , ^=  ,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US" altLang="en-IN" sz="2000" b="0">
                          <a:solidFill>
                            <a:schemeClr val="tx1"/>
                          </a:solidFill>
                          <a:latin typeface="Times New Roman" panose="02020603050405020304" charset="0"/>
                          <a:cs typeface="Times New Roman" panose="02020603050405020304" charset="0"/>
                        </a:rPr>
                        <a:t>Other operators</a:t>
                      </a:r>
                      <a:endParaRPr lang="en-IN" sz="2000" b="0">
                        <a:solidFill>
                          <a:schemeClr val="bg1"/>
                        </a:solidFill>
                        <a:latin typeface="Times New Roman" panose="02020603050405020304" charset="0"/>
                        <a:cs typeface="Times New Roman" panose="02020603050405020304" charset="0"/>
                      </a:endParaRPr>
                    </a:p>
                    <a:p>
                      <a:pPr algn="ctr">
                        <a:buNone/>
                      </a:pPr>
                      <a:endParaRPr lang="en-US" sz="2000" b="0">
                        <a:latin typeface="Times New Roman" panose="02020603050405020304" charset="0"/>
                        <a:cs typeface="Times New Roman" panose="02020603050405020304" charset="0"/>
                      </a:endParaRPr>
                    </a:p>
                  </a:txBody>
                  <a:tcPr/>
                </a:tc>
                <a:tc>
                  <a:txBody>
                    <a:bodyPr vert="horz" wrap="square"/>
                    <a:lstStyle/>
                    <a:p>
                      <a:pPr algn="ctr">
                        <a:buNone/>
                      </a:pPr>
                      <a:r>
                        <a:rPr lang="en-IN" sz="2000">
                          <a:solidFill>
                            <a:schemeClr val="tx1"/>
                          </a:solidFill>
                          <a:latin typeface="Times New Roman" panose="02020603050405020304" charset="0"/>
                          <a:cs typeface="Times New Roman" panose="02020603050405020304" charset="0"/>
                          <a:sym typeface="+mn-ea"/>
                        </a:rPr>
                        <a:t>?:   &amp;    *  sizeof()    ,</a:t>
                      </a:r>
                      <a:endParaRPr lang="en-IN" sz="2000" b="0">
                        <a:solidFill>
                          <a:schemeClr val="tx1"/>
                        </a:solidFill>
                        <a:latin typeface="Times New Roman" panose="02020603050405020304" charset="0"/>
                        <a:cs typeface="Times New Roman" panose="02020603050405020304" charset="0"/>
                      </a:endParaRPr>
                    </a:p>
                    <a:p>
                      <a:pPr algn="ctr">
                        <a:buNone/>
                      </a:pPr>
                      <a:endParaRPr lang="en-IN" sz="20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All are binary operators = means two operands are required to perform operation.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For example :-        A   +   B</a:t>
            </a:r>
            <a:endParaRPr lang="en-IN" sz="2400">
              <a:latin typeface="Times New Roman" panose="02020603050405020304" charset="0"/>
              <a:cs typeface="Times New Roman" panose="02020603050405020304" charset="0"/>
              <a:sym typeface="+mn-ea"/>
            </a:endParaRPr>
          </a:p>
          <a:p>
            <a:pPr marL="0" indent="0" algn="just">
              <a:buNone/>
            </a:pPr>
            <a:r>
              <a:rPr lang="en-IN" sz="2400">
                <a:latin typeface="Times New Roman" panose="02020603050405020304" charset="0"/>
                <a:cs typeface="Times New Roman" panose="02020603050405020304" charset="0"/>
                <a:sym typeface="+mn-ea"/>
              </a:rPr>
              <a:t>#include&lt;stdio.h&gt;</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   int main()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a:t>
            </a:r>
            <a:r>
              <a:rPr lang="en-US" altLang="en-IN" sz="2400">
                <a:latin typeface="Times New Roman" panose="02020603050405020304" charset="0"/>
                <a:cs typeface="Times New Roman" panose="02020603050405020304" charset="0"/>
                <a:sym typeface="+mn-ea"/>
              </a:rPr>
              <a:t>=9</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b=3</a:t>
            </a:r>
            <a:r>
              <a:rPr lang="en-IN" sz="2400">
                <a:latin typeface="Times New Roman" panose="02020603050405020304" charset="0"/>
                <a:cs typeface="Times New Roman" panose="02020603050405020304" charset="0"/>
                <a:sym typeface="+mn-ea"/>
              </a:rPr>
              <a:t>;                                               //declaring a and 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rintf(“enter the first and second number \n”);   </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s</a:t>
            </a:r>
            <a:r>
              <a:rPr lang="en-IN" sz="2400" err="1">
                <a:latin typeface="Times New Roman" panose="02020603050405020304" charset="0"/>
                <a:cs typeface="Times New Roman" panose="02020603050405020304" charset="0"/>
                <a:sym typeface="+mn-ea"/>
              </a:rPr>
              <a:t>canf(“%d %d”, &amp;a,&amp;b);                  //accept input from the user</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1" name="Content Placeholder 10" descr="arth"/>
          <p:cNvPicPr>
            <a:picLocks noChangeAspect="1"/>
          </p:cNvPicPr>
          <p:nvPr>
            <p:ph sz="half" idx="2"/>
          </p:nvPr>
        </p:nvPicPr>
        <p:blipFill>
          <a:blip r:embed="rId2"/>
          <a:stretch>
            <a:fillRect/>
          </a:stretch>
        </p:blipFill>
        <p:spPr>
          <a:xfrm>
            <a:off x="5243830" y="4762500"/>
            <a:ext cx="4235450" cy="1948180"/>
          </a:xfrm>
          <a:prstGeom prst="rect">
            <a:avLst/>
          </a:prstGeom>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buNone/>
            </a:pPr>
            <a:r>
              <a:rPr lang="en-IN" sz="2400">
                <a:latin typeface="Times New Roman" panose="02020603050405020304" charset="0"/>
                <a:cs typeface="Times New Roman" panose="02020603050405020304" charset="0"/>
                <a:sym typeface="+mn-ea"/>
              </a:rPr>
              <a:t>Increment operator :-  It is used to increment the value of a variable by one.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Decrement operator :-  It is used to decrement the value of a variable by one.</a:t>
            </a:r>
            <a:endParaRPr lang="en-IN" sz="2400">
              <a:latin typeface="Times New Roman" panose="02020603050405020304" charset="0"/>
              <a:cs typeface="Times New Roman" panose="02020603050405020304" charset="0"/>
            </a:endParaRP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IN" sz="24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Example :-</a:t>
            </a:r>
            <a:endParaRPr lang="en-IN" sz="2400">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                a++,a--</a:t>
            </a:r>
            <a:endParaRPr lang="en-IN" sz="2400">
              <a:latin typeface="Times New Roman" panose="02020603050405020304" charset="0"/>
              <a:cs typeface="Times New Roman" panose="02020603050405020304" charset="0"/>
            </a:endParaRPr>
          </a:p>
          <a:p>
            <a:pPr marL="0" indent="0">
              <a:buNone/>
            </a:pPr>
            <a:endParaRPr lang="en-US" sz="2400"/>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Increment</a:t>
            </a:r>
            <a:endParaRPr lang="en-IN" sz="2400">
              <a:solidFill>
                <a:schemeClr val="tx1"/>
              </a:solidFill>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int a = 5;</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 = 6</a:t>
            </a:r>
            <a:endParaRPr lang="en-IN" sz="24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Decrement</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int a = 5;</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 = 4</a:t>
            </a:r>
            <a:endParaRPr lang="en-IN" sz="24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lnSpcReduction="20000"/>
          </a:bodyPr>
          <a:lstStyle/>
          <a:p>
            <a:pPr marL="0" indent="0">
              <a:buNone/>
            </a:pPr>
            <a:r>
              <a:rPr lang="en-IN">
                <a:latin typeface="Times New Roman" panose="02020603050405020304" charset="0"/>
                <a:cs typeface="Times New Roman" panose="02020603050405020304" charset="0"/>
                <a:sym typeface="+mn-ea"/>
              </a:rPr>
              <a:t>There are two types of increment operator</a:t>
            </a:r>
            <a:endParaRPr lang="en-IN">
              <a:latin typeface="Times New Roman" panose="02020603050405020304" charset="0"/>
              <a:cs typeface="Times New Roman" panose="02020603050405020304" charset="0"/>
            </a:endParaRPr>
          </a:p>
          <a:p>
            <a:pPr marL="0" indent="0">
              <a:buNone/>
            </a:pPr>
            <a:r>
              <a:rPr lang="en-IN" sz="2665">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Pre-increment operator </a:t>
            </a: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Post-increment operator</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There are two types of decrement operator</a:t>
            </a:r>
            <a:endParaRPr lang="en-IN">
              <a:latin typeface="Times New Roman" panose="02020603050405020304" charset="0"/>
              <a:cs typeface="Times New Roman" panose="02020603050405020304" charset="0"/>
              <a:sym typeface="+mn-ea"/>
            </a:endParaRPr>
          </a:p>
          <a:p>
            <a:pPr marL="0" indent="0">
              <a:buNone/>
            </a:pP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Pre-decrement operator </a:t>
            </a:r>
            <a:r>
              <a:rPr lang="en-IN" sz="2400">
                <a:solidFill>
                  <a:schemeClr val="accent6">
                    <a:lumMod val="75000"/>
                  </a:schemeClr>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Post-decrement operator</a:t>
            </a:r>
            <a:endParaRPr lang="en-IN" sz="2400">
              <a:solidFill>
                <a:schemeClr val="accent6">
                  <a:lumMod val="75000"/>
                </a:schemeClr>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pre – means first increment/decrement then assign it to another variable.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post – means first assign it to another variable then increment/decrement.</a:t>
            </a:r>
            <a:endParaRPr lang="en-IN"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7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IN" sz="3000">
                <a:latin typeface="Times New Roman" panose="02020603050405020304" charset="0"/>
                <a:cs typeface="Times New Roman" panose="02020603050405020304" charset="0"/>
                <a:sym typeface="+mn-ea"/>
              </a:rPr>
              <a:t>Relational operators they are used to comparing two values.</a:t>
            </a:r>
            <a:endParaRPr lang="en-IN" sz="3000">
              <a:latin typeface="Times New Roman" panose="02020603050405020304" charset="0"/>
              <a:cs typeface="Times New Roman" panose="02020603050405020304" charset="0"/>
            </a:endParaRPr>
          </a:p>
          <a:p>
            <a:pPr>
              <a:buFont typeface="Arial" pitchFamily="34" charset="0"/>
              <a:buChar char="•"/>
            </a:pPr>
            <a:r>
              <a:rPr lang="en-IN" sz="3000">
                <a:latin typeface="Times New Roman" panose="02020603050405020304" charset="0"/>
                <a:cs typeface="Times New Roman" panose="02020603050405020304" charset="0"/>
                <a:sym typeface="+mn-ea"/>
              </a:rPr>
              <a:t>All Relational operators will return either True or False.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For  example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int a=300, b = 2090;</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if ( b &gt;= a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printf(“Bingo! You are in”);</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else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printf((“OOPS! You are out”);</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 </a:t>
            </a:r>
            <a:endParaRPr lang="en-US" sz="3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real"/>
          <p:cNvPicPr>
            <a:picLocks noChangeAspect="1"/>
          </p:cNvPicPr>
          <p:nvPr>
            <p:ph sz="half" idx="2"/>
          </p:nvPr>
        </p:nvPicPr>
        <p:blipFill>
          <a:blip r:embed="rId2"/>
          <a:stretch>
            <a:fillRect/>
          </a:stretch>
        </p:blipFill>
        <p:spPr>
          <a:xfrm>
            <a:off x="6351905" y="3536950"/>
            <a:ext cx="5001895" cy="2148840"/>
          </a:xfrm>
          <a:prstGeom prst="rect">
            <a:avLst/>
          </a:prstGeom>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6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IN" sz="4000">
                <a:latin typeface="Times New Roman" panose="02020603050405020304" charset="0"/>
                <a:cs typeface="Times New Roman" panose="02020603050405020304" charset="0"/>
                <a:sym typeface="+mn-ea"/>
              </a:rPr>
              <a:t>Logical operators</a:t>
            </a:r>
            <a:r>
              <a:rPr lang="en-US" altLang="en-IN" sz="4000">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buNone/>
            </a:pPr>
            <a:r>
              <a:rPr lang="en-IN" sz="3430">
                <a:latin typeface="Times New Roman" panose="02020603050405020304" charset="0"/>
                <a:cs typeface="Times New Roman" panose="02020603050405020304" charset="0"/>
                <a:sym typeface="+mn-ea"/>
              </a:rPr>
              <a:t>&amp;&amp; and || are used to combine two conditions.</a:t>
            </a:r>
            <a:endParaRPr lang="en-IN" sz="3430">
              <a:latin typeface="Times New Roman" panose="02020603050405020304" charset="0"/>
              <a:cs typeface="Times New Roman" panose="02020603050405020304" charset="0"/>
            </a:endParaRPr>
          </a:p>
          <a:p>
            <a:pPr marL="0" indent="0">
              <a:buNone/>
            </a:pPr>
            <a:r>
              <a:rPr lang="en-IN" sz="3430">
                <a:solidFill>
                  <a:srgbClr val="00B050"/>
                </a:solidFill>
                <a:latin typeface="Times New Roman" panose="02020603050405020304" charset="0"/>
                <a:cs typeface="Times New Roman" panose="02020603050405020304" charset="0"/>
                <a:sym typeface="+mn-ea"/>
              </a:rPr>
              <a:t>&amp;&amp; - </a:t>
            </a:r>
            <a:r>
              <a:rPr lang="en-IN" sz="3430">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For example :</a:t>
            </a:r>
            <a:endParaRPr lang="en-IN" sz="3430">
              <a:latin typeface="Times New Roman" panose="02020603050405020304" charset="0"/>
              <a:cs typeface="Times New Roman" panose="02020603050405020304" charset="0"/>
              <a:sym typeface="+mn-ea"/>
            </a:endParaRPr>
          </a:p>
          <a:p>
            <a:pPr marL="0" indent="0">
              <a:buNone/>
            </a:pPr>
            <a:r>
              <a:rPr lang="en-US" altLang="en-IN" sz="3430">
                <a:latin typeface="Times New Roman" panose="02020603050405020304" charset="0"/>
                <a:cs typeface="Times New Roman" panose="02020603050405020304" charset="0"/>
              </a:rPr>
              <a:t>#include&lt;stdio.h&gt;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int main(){</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int a = 5;</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 if(a == 5 &amp;&amp; a != 6 &amp;&amp; a &lt;= 56 &amp;&amp; a &gt; 4)</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IN" sz="3430" err="1">
                <a:latin typeface="Times New Roman" panose="02020603050405020304" charset="0"/>
                <a:cs typeface="Times New Roman" panose="02020603050405020304" charset="0"/>
                <a:sym typeface="+mn-ea"/>
              </a:rPr>
              <a:t>printf(“</a:t>
            </a:r>
            <a:r>
              <a:rPr lang="en-US" altLang="en-IN" sz="3430">
                <a:latin typeface="Times New Roman" panose="02020603050405020304" charset="0"/>
                <a:cs typeface="Times New Roman" panose="02020603050405020304" charset="0"/>
                <a:sym typeface="+mn-ea"/>
              </a:rPr>
              <a:t>The codition is true</a:t>
            </a: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          </a:t>
            </a:r>
            <a:r>
              <a:rPr lang="en-US" altLang="en-IN" sz="4000">
                <a:latin typeface="Times New Roman" panose="02020603050405020304" charset="0"/>
                <a:cs typeface="Times New Roman" panose="02020603050405020304" charset="0"/>
              </a:rPr>
              <a:t> True=1</a:t>
            </a:r>
            <a:endParaRPr lang="en-US" altLang="en-IN" sz="4000">
              <a:latin typeface="Times New Roman" panose="02020603050405020304" charset="0"/>
              <a:cs typeface="Times New Roman" panose="02020603050405020304" charset="0"/>
            </a:endParaRPr>
          </a:p>
          <a:p>
            <a:pPr marL="0" indent="0">
              <a:buNone/>
            </a:pPr>
            <a:r>
              <a:rPr lang="en-US" altLang="en-IN" sz="4000">
                <a:latin typeface="Times New Roman" panose="02020603050405020304" charset="0"/>
                <a:cs typeface="Times New Roman" panose="02020603050405020304" charset="0"/>
              </a:rPr>
              <a:t>          False=0</a:t>
            </a:r>
            <a:endParaRPr lang="en-IN" sz="4000">
              <a:latin typeface="Times New Roman" panose="02020603050405020304" charset="0"/>
              <a:cs typeface="Times New Roman" panose="02020603050405020304" charset="0"/>
            </a:endParaRPr>
          </a:p>
          <a:p>
            <a:pPr marL="0" indent="0">
              <a:buNone/>
            </a:pPr>
            <a:endParaRPr lang="en-IN" altLang="en-IN" sz="4000">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logi"/>
          <p:cNvPicPr>
            <a:picLocks noChangeAspect="1"/>
          </p:cNvPicPr>
          <p:nvPr>
            <p:ph sz="half" idx="2"/>
          </p:nvPr>
        </p:nvPicPr>
        <p:blipFill>
          <a:blip r:embed="rId2"/>
          <a:stretch>
            <a:fillRect/>
          </a:stretch>
        </p:blipFill>
        <p:spPr>
          <a:xfrm>
            <a:off x="6191885" y="4119880"/>
            <a:ext cx="4950460" cy="2183765"/>
          </a:xfrm>
          <a:prstGeom prst="rect">
            <a:avLst/>
          </a:prstGeom>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int main(){</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if(a !=  5 || a == 6 || a &gt;= 56 || a &gt; 4)</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a:t>
            </a:r>
            <a:r>
              <a:rPr lang="en-US" altLang="en-IN" sz="2400">
                <a:latin typeface="Times New Roman" panose="02020603050405020304" charset="0"/>
                <a:cs typeface="Times New Roman" panose="02020603050405020304" charset="0"/>
                <a:sym typeface="+mn-ea"/>
              </a:rPr>
              <a:t>The codition is true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b="1">
                <a:latin typeface="Times New Roman" panose="02020603050405020304" charset="0"/>
                <a:cs typeface="Times New Roman" panose="02020603050405020304" charset="0"/>
                <a:sym typeface="+mn-ea"/>
              </a:rPr>
              <a:t>}</a:t>
            </a:r>
            <a:r>
              <a:rPr lang="en-IN">
                <a:latin typeface="Times New Roman" panose="02020603050405020304" charset="0"/>
                <a:cs typeface="Times New Roman" panose="02020603050405020304" charset="0"/>
                <a:sym typeface="+mn-ea"/>
              </a:rPr>
              <a:t> </a:t>
            </a:r>
            <a:endParaRPr lang="en-IN">
              <a:latin typeface="Times New Roman" panose="02020603050405020304" charset="0"/>
              <a:cs typeface="Times New Roman" panose="02020603050405020304" charset="0"/>
              <a:sym typeface="+mn-ea"/>
            </a:endParaRPr>
          </a:p>
          <a:p>
            <a:pPr marL="0" indent="0">
              <a:buNone/>
            </a:pPr>
            <a:r>
              <a:rPr lang="en-US" altLang="en-IN">
                <a:latin typeface="Times New Roman" panose="02020603050405020304" charset="0"/>
                <a:cs typeface="Times New Roman" panose="02020603050405020304" charset="0"/>
                <a:sym typeface="+mn-ea"/>
              </a:rPr>
              <a:t>}</a:t>
            </a:r>
            <a:endParaRPr 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True=1</a:t>
            </a:r>
            <a:endParaRPr lang="en-US" alt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False=0</a:t>
            </a:r>
            <a:endParaRPr lang="en-IN">
              <a:latin typeface="Times New Roman" panose="02020603050405020304" charset="0"/>
              <a:cs typeface="Times New Roman" panose="02020603050405020304" charset="0"/>
            </a:endParaRPr>
          </a:p>
          <a:p>
            <a:pPr marL="0" indent="0">
              <a:buNone/>
            </a:pPr>
            <a:endParaRPr lang="en-US"/>
          </a:p>
        </p:txBody>
      </p:sp>
      <p:pic>
        <p:nvPicPr>
          <p:cNvPr id="8" name="Content Placeholder 7" descr="or"/>
          <p:cNvPicPr>
            <a:picLocks noChangeAspect="1"/>
          </p:cNvPicPr>
          <p:nvPr>
            <p:ph sz="half" idx="2"/>
          </p:nvPr>
        </p:nvPicPr>
        <p:blipFill>
          <a:blip r:embed="rId2"/>
          <a:stretch>
            <a:fillRect/>
          </a:stretch>
        </p:blipFill>
        <p:spPr>
          <a:xfrm>
            <a:off x="6107430" y="3832225"/>
            <a:ext cx="4116705" cy="2345055"/>
          </a:xfrm>
          <a:prstGeom prst="rect">
            <a:avLst/>
          </a:prstGeom>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lnSpcReduction="10000"/>
          </a:bodyPr>
          <a:lstStyle/>
          <a:p>
            <a:pPr marL="0" indent="0">
              <a:buNone/>
            </a:pPr>
            <a:r>
              <a:rPr lang="en-IN" sz="2400">
                <a:latin typeface="Times New Roman" panose="02020603050405020304" charset="0"/>
                <a:cs typeface="Times New Roman" panose="02020603050405020304" charset="0"/>
                <a:sym typeface="+mn-ea"/>
              </a:rPr>
              <a:t>! Operator is used to complement the condition under consideration.</a:t>
            </a: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condition is FLASE and returns when condition is TRUE.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int main()</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 = 5;</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f(!(a == 6))</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 (“Welcome to this beautiful world of operators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endParaRPr lang="en-US" sz="2400"/>
          </a:p>
        </p:txBody>
      </p:sp>
      <p:pic>
        <p:nvPicPr>
          <p:cNvPr id="4" name="Picture 3"/>
          <p:cNvPicPr>
            <a:picLocks noChangeAspect="1"/>
          </p:cNvPicPr>
          <p:nvPr/>
        </p:nvPicPr>
        <p:blipFill>
          <a:blip r:embed="rId2"/>
          <a:stretch>
            <a:fillRect/>
          </a:stretch>
        </p:blipFill>
        <p:spPr>
          <a:xfrm>
            <a:off x="4821555" y="4670425"/>
            <a:ext cx="6261735" cy="1607185"/>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latin typeface="Times New Roman" panose="02020603050405020304" charset="0"/>
                <a:cs typeface="Times New Roman" panose="02020603050405020304" charset="0"/>
              </a:rPr>
              <a:t>Compilation stages</a:t>
            </a:r>
            <a:endParaRPr lang="en-US" sz="3200">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Bitwise AND (&amp;)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AND operation.</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AND (&amp;) is binary operator. It takes two numbers and perform bitwise AND.</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AND is 1 when both bits are 1</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3" name="Table 13"/>
          <p:cNvGraphicFramePr>
            <a:graphicFrameLocks noGrp="1"/>
          </p:cNvGraphicFramePr>
          <p:nvPr/>
        </p:nvGraphicFramePr>
        <p:xfrm>
          <a:off x="6136640" y="3860165"/>
          <a:ext cx="2421255" cy="2292350"/>
        </p:xfrm>
        <a:graphic>
          <a:graphicData uri="http://schemas.openxmlformats.org/drawingml/2006/table">
            <a:tbl>
              <a:tblPr firstRow="1" bandRow="1">
                <a:tableStyleId>{5C22544A-7EE6-4342-B048-85BDC9FD1C3A}</a:tableStyleId>
              </a:tblPr>
              <a:tblGrid>
                <a:gridCol w="807085"/>
                <a:gridCol w="807085"/>
                <a:gridCol w="807085"/>
              </a:tblGrid>
              <a:tr h="45847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A&amp;B</a:t>
                      </a:r>
                      <a:endParaRPr lang="en-IN"/>
                    </a:p>
                  </a:txBody>
                  <a:tcPr/>
                </a:tc>
              </a:tr>
              <a:tr h="45847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456680" y="32289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buNone/>
            </a:pPr>
            <a:r>
              <a:rPr lang="en-US">
                <a:latin typeface="Times New Roman" panose="02020603050405020304" charset="0"/>
                <a:cs typeface="Times New Roman" panose="02020603050405020304" charset="0"/>
              </a:rPr>
              <a:t>Example for bitwise AND operator :-</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a=7, b=4;                      // variable declarations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printf("The output of the Bitwise AND operator a&amp;b is %d",a&amp;b);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10" name="Content Placeholder 9" descr="and1"/>
          <p:cNvPicPr>
            <a:picLocks noChangeAspect="1"/>
          </p:cNvPicPr>
          <p:nvPr>
            <p:ph sz="half" idx="2"/>
          </p:nvPr>
        </p:nvPicPr>
        <p:blipFill>
          <a:blip r:embed="rId2"/>
          <a:stretch>
            <a:fillRect/>
          </a:stretch>
        </p:blipFill>
        <p:spPr>
          <a:xfrm>
            <a:off x="4789805" y="3337560"/>
            <a:ext cx="4846955" cy="2569845"/>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buNone/>
            </a:pPr>
            <a:r>
              <a:rPr lang="en-IN">
                <a:latin typeface="Times New Roman" panose="02020603050405020304" charset="0"/>
                <a:cs typeface="Times New Roman" panose="02020603050405020304" charset="0"/>
                <a:sym typeface="+mn-ea"/>
              </a:rPr>
              <a:t>Bitwise OR (|) operator</a:t>
            </a:r>
            <a:endParaRPr lang="en-IN">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OR operation.</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OR (|) is binary operator. It takes two numbers and  perform bitwise OR.</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Result of OR is 0 when both bits are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9" name="Table 13"/>
          <p:cNvGraphicFramePr>
            <a:graphicFrameLocks noGrp="1"/>
          </p:cNvGraphicFramePr>
          <p:nvPr/>
        </p:nvGraphicFramePr>
        <p:xfrm>
          <a:off x="6543675" y="3293745"/>
          <a:ext cx="2489835" cy="2635250"/>
        </p:xfrm>
        <a:graphic>
          <a:graphicData uri="http://schemas.openxmlformats.org/drawingml/2006/table">
            <a:tbl>
              <a:tblPr firstRow="1" bandRow="1">
                <a:tableStyleId>{5C22544A-7EE6-4342-B048-85BDC9FD1C3A}</a:tableStyleId>
              </a:tblPr>
              <a:tblGrid>
                <a:gridCol w="829945"/>
                <a:gridCol w="829945"/>
                <a:gridCol w="829945"/>
              </a:tblGrid>
              <a:tr h="52705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52705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52705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buNone/>
            </a:pPr>
            <a:r>
              <a:rPr lang="en-US">
                <a:latin typeface="Times New Roman" panose="02020603050405020304" charset="0"/>
                <a:cs typeface="Times New Roman" panose="02020603050405020304" charset="0"/>
                <a:sym typeface="+mn-ea"/>
              </a:rPr>
              <a:t>Example for bitwise OR operator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a=7,b=4;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OR operator a|b is %d\n",a|b);</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or1"/>
          <p:cNvPicPr>
            <a:picLocks noChangeAspect="1"/>
          </p:cNvPicPr>
          <p:nvPr>
            <p:ph sz="half" idx="2"/>
          </p:nvPr>
        </p:nvPicPr>
        <p:blipFill>
          <a:blip r:embed="rId2"/>
          <a:stretch>
            <a:fillRect/>
          </a:stretch>
        </p:blipFill>
        <p:spPr>
          <a:xfrm>
            <a:off x="5041900" y="3559810"/>
            <a:ext cx="4672965" cy="1937385"/>
          </a:xfrm>
          <a:prstGeom prst="rect">
            <a:avLst/>
          </a:prstGeom>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buNone/>
            </a:pPr>
            <a:r>
              <a:rPr lang="en-IN">
                <a:latin typeface="Times New Roman" panose="02020603050405020304" charset="0"/>
                <a:cs typeface="Times New Roman" panose="02020603050405020304" charset="0"/>
                <a:sym typeface="+mn-ea"/>
              </a:rPr>
              <a:t>Bitwise NOT (~)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NOT is a unary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Its job is to complement each bit one by one.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NOT  is 0 when bits is 1 and 1 when bit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228080" y="2929890"/>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buNone/>
            </a:pPr>
            <a:r>
              <a:rPr lang="en-US">
                <a:latin typeface="Times New Roman" panose="02020603050405020304" charset="0"/>
                <a:cs typeface="Times New Roman" panose="02020603050405020304" charset="0"/>
                <a:sym typeface="+mn-ea"/>
              </a:rPr>
              <a:t>Example for bitwise NOT operator :-</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complement operator ~a is %d\n",~a);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9" name="Content Placeholder 8" descr="not2"/>
          <p:cNvPicPr>
            <a:picLocks noChangeAspect="1"/>
          </p:cNvPicPr>
          <p:nvPr>
            <p:ph sz="half" idx="2"/>
          </p:nvPr>
        </p:nvPicPr>
        <p:blipFill>
          <a:blip r:embed="rId2"/>
          <a:stretch>
            <a:fillRect/>
          </a:stretch>
        </p:blipFill>
        <p:spPr>
          <a:xfrm>
            <a:off x="4532630" y="4231640"/>
            <a:ext cx="4685030" cy="1774825"/>
          </a:xfrm>
          <a:prstGeom prst="rect">
            <a:avLst/>
          </a:prstGeom>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latin typeface="Times New Roman" panose="02020603050405020304" charset="0"/>
                <a:cs typeface="Times New Roman" panose="02020603050405020304" charset="0"/>
              </a:rPr>
              <a:t>Bitwise shift operators</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Two types of bitwise shift operators exist in C programming.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Left-shift operator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Right-shift operator</a:t>
            </a:r>
            <a:endParaRPr lang="en-US" sz="2400">
              <a:latin typeface="Times New Roman" panose="02020603050405020304" charset="0"/>
              <a:cs typeface="Times New Roman" panose="02020603050405020304" charset="0"/>
            </a:endParaRPr>
          </a:p>
          <a:p>
            <a:pPr marL="0" indent="0">
              <a:buNone/>
            </a:pPr>
            <a:r>
              <a:rPr lang="en-IN">
                <a:latin typeface="Times New Roman" panose="02020603050405020304" charset="0"/>
                <a:cs typeface="Times New Roman" panose="02020603050405020304" charset="0"/>
                <a:sym typeface="+mn-ea"/>
              </a:rPr>
              <a:t>Bitwise Left shift(&lt;&lt;) operator</a:t>
            </a:r>
            <a:endParaRPr lang="en-IN">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Left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First operand &lt;&lt; Second operand</a:t>
            </a:r>
            <a:endParaRPr lang="en-IN" sz="20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Whose bits get left shifted              Decides the number of</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                                                                places to shift the bits</a:t>
            </a:r>
            <a:endParaRPr lang="en-IN" sz="20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Left shift operator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a=5;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value of a&lt;&lt;2 is : %d ", a&lt;&lt;2);   //0101&lt;&lt;2=00010100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7" name="Content Placeholder 6" descr="bitwise left"/>
          <p:cNvPicPr>
            <a:picLocks noChangeAspect="1"/>
          </p:cNvPicPr>
          <p:nvPr>
            <p:ph sz="half" idx="2"/>
          </p:nvPr>
        </p:nvPicPr>
        <p:blipFill>
          <a:blip r:embed="rId2"/>
          <a:stretch>
            <a:fillRect/>
          </a:stretch>
        </p:blipFill>
        <p:spPr>
          <a:xfrm>
            <a:off x="2609850" y="3731260"/>
            <a:ext cx="5650865" cy="1560830"/>
          </a:xfrm>
          <a:prstGeom prst="rect">
            <a:avLst/>
          </a:prstGeom>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Bitwise </a:t>
            </a:r>
            <a:r>
              <a:rPr lang="en-US" altLang="en-IN">
                <a:latin typeface="Times New Roman" panose="02020603050405020304" charset="0"/>
                <a:cs typeface="Times New Roman" panose="02020603050405020304" charset="0"/>
                <a:sym typeface="+mn-ea"/>
              </a:rPr>
              <a:t>Right</a:t>
            </a:r>
            <a:r>
              <a:rPr lang="en-IN">
                <a:latin typeface="Times New Roman" panose="02020603050405020304" charset="0"/>
                <a:cs typeface="Times New Roman" panose="02020603050405020304" charset="0"/>
                <a:sym typeface="+mn-ea"/>
              </a:rPr>
              <a:t> shift(</a:t>
            </a:r>
            <a:r>
              <a:rPr lang="en-US" altLang="en-IN">
                <a:latin typeface="Times New Roman" panose="02020603050405020304" charset="0"/>
                <a:cs typeface="Times New Roman" panose="02020603050405020304" charset="0"/>
                <a:sym typeface="+mn-ea"/>
              </a:rPr>
              <a:t>&gt;&gt;</a:t>
            </a:r>
            <a:r>
              <a:rPr lang="en-IN">
                <a:latin typeface="Times New Roman" panose="02020603050405020304" charset="0"/>
                <a:cs typeface="Times New Roman" panose="02020603050405020304" charset="0"/>
                <a:sym typeface="+mn-ea"/>
              </a:rPr>
              <a:t>) operator</a:t>
            </a: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140329" y="3905948"/>
            <a:ext cx="4395216"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First operand &lt;&lt; Second operand</a:t>
            </a:r>
            <a:endParaRPr lang="en-IN">
              <a:latin typeface="Times New Roman" panose="02020603050405020304" charset="0"/>
              <a:cs typeface="Times New Roman" panose="02020603050405020304" charset="0"/>
            </a:endParaRPr>
          </a:p>
        </p:txBody>
      </p:sp>
      <p:cxnSp>
        <p:nvCxnSpPr>
          <p:cNvPr id="17" name="Straight Arrow Connector 16"/>
          <p:cNvCxnSpPr/>
          <p:nvPr/>
        </p:nvCxnSpPr>
        <p:spPr>
          <a:xfrm flipH="1">
            <a:off x="362216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09612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1500" y="4937125"/>
            <a:ext cx="613473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   Whose bits get left shifted              Decides the number of</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places to shift the bits</a:t>
            </a:r>
            <a:endParaRPr lang="en-IN">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Right shift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int a=7;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printf("The value of a&gt;&gt;2 is : %d ", a&gt;&gt;2);  //0111&gt;&gt;2=0000 0001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6" name="Content Placeholder 5" descr="bit right"/>
          <p:cNvPicPr>
            <a:picLocks noChangeAspect="1"/>
          </p:cNvPicPr>
          <p:nvPr>
            <p:ph sz="half" idx="2"/>
          </p:nvPr>
        </p:nvPicPr>
        <p:blipFill>
          <a:blip r:embed="rId2"/>
          <a:stretch>
            <a:fillRect/>
          </a:stretch>
        </p:blipFill>
        <p:spPr>
          <a:xfrm>
            <a:off x="3300730" y="3710305"/>
            <a:ext cx="4342130" cy="1872615"/>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838200" y="378460"/>
            <a:ext cx="10515600" cy="579882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Preprocessor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Compiler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Assembler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This assembly language code is converted to object code by system,s assembler.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Linker</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buNone/>
            </a:pPr>
            <a:r>
              <a:rPr lang="en-IN">
                <a:latin typeface="Times New Roman" panose="02020603050405020304" charset="0"/>
                <a:cs typeface="Times New Roman" panose="02020603050405020304" charset="0"/>
                <a:sym typeface="+mn-ea"/>
              </a:rPr>
              <a:t>Bitwise XOR(^)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Bitwise XOR (^) is binary operator. It takes two numbers and perform bitwise XOR.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XOR is 1 when two bits are different otherwise the result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7" name="Table 13"/>
          <p:cNvGraphicFramePr>
            <a:graphicFrameLocks noGrp="1"/>
          </p:cNvGraphicFramePr>
          <p:nvPr/>
        </p:nvGraphicFramePr>
        <p:xfrm>
          <a:off x="6370320" y="3416935"/>
          <a:ext cx="2472690" cy="2400300"/>
        </p:xfrm>
        <a:graphic>
          <a:graphicData uri="http://schemas.openxmlformats.org/drawingml/2006/table">
            <a:tbl>
              <a:tblPr firstRow="1" bandRow="1">
                <a:tableStyleId>{5C22544A-7EE6-4342-B048-85BDC9FD1C3A}</a:tableStyleId>
              </a:tblPr>
              <a:tblGrid>
                <a:gridCol w="824230"/>
                <a:gridCol w="824230"/>
                <a:gridCol w="824230"/>
              </a:tblGrid>
              <a:tr h="480060">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8006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8006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lstStyle/>
          <a:p>
            <a:pPr marL="0" indent="0">
              <a:buNone/>
            </a:pPr>
            <a:r>
              <a:rPr lang="en-US">
                <a:latin typeface="Times New Roman" panose="02020603050405020304" charset="0"/>
                <a:cs typeface="Times New Roman" panose="02020603050405020304" charset="0"/>
                <a:sym typeface="+mn-ea"/>
              </a:rPr>
              <a:t>Example for bitwise XOR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int main()</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int a=7,b=4;  // variable declarations</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printf("The output of the Bitwise XOR operator a|b is %d\n",a^b);</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return 0;</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endParaRPr lang="en-US" sz="2400"/>
          </a:p>
        </p:txBody>
      </p:sp>
      <p:pic>
        <p:nvPicPr>
          <p:cNvPr id="6" name="Content Placeholder 5" descr="xor"/>
          <p:cNvPicPr>
            <a:picLocks noChangeAspect="1"/>
          </p:cNvPicPr>
          <p:nvPr>
            <p:ph sz="half" idx="2"/>
          </p:nvPr>
        </p:nvPicPr>
        <p:blipFill>
          <a:blip r:embed="rId2"/>
          <a:stretch>
            <a:fillRect/>
          </a:stretch>
        </p:blipFill>
        <p:spPr>
          <a:xfrm>
            <a:off x="3275330" y="4454525"/>
            <a:ext cx="5706745" cy="1619250"/>
          </a:xfrm>
          <a:prstGeom prst="rect">
            <a:avLst/>
          </a:prstGeom>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a:solidFill>
                <a:schemeClr val="tx1"/>
              </a:solidFill>
              <a:latin typeface="Times New Roman" panose="02020603050405020304" charset="0"/>
              <a:cs typeface="Times New Roman" panose="02020603050405020304" charset="0"/>
              <a:sym typeface="+mn-ea"/>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an operator which is used to assigned value to variable.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 binary operator.</a:t>
            </a:r>
            <a:endParaRPr lang="en-IN" sz="2400">
              <a:latin typeface="Times New Roman" panose="02020603050405020304" charset="0"/>
              <a:cs typeface="Times New Roman" panose="02020603050405020304" charset="0"/>
              <a:sym typeface="+mn-ea"/>
            </a:endParaRPr>
          </a:p>
          <a:p>
            <a:pPr marL="0" indent="0">
              <a:buFont typeface="Arial" pitchFamily="34" charset="0"/>
              <a:buNone/>
            </a:pPr>
            <a:r>
              <a:rPr lang="en-US" altLang="en-IN" sz="2400">
                <a:latin typeface="Times New Roman" panose="02020603050405020304" charset="0"/>
                <a:cs typeface="Times New Roman" panose="02020603050405020304" charset="0"/>
              </a:rPr>
              <a:t>          =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This is a simple Assignment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#include &lt;stdio.h&gt;</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void main()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x = 10;</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y = x; // y will becomes x</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printf("x = %d\n" , x); // x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printf("y = %d\n" , y); // y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a:t>
            </a:r>
            <a:endParaRPr lang="en-US" altLang="en-IN" sz="2400">
              <a:latin typeface="Times New Roman" panose="02020603050405020304" charset="0"/>
              <a:cs typeface="Times New Roman" panose="02020603050405020304" charset="0"/>
            </a:endParaRPr>
          </a:p>
          <a:p>
            <a:pPr marL="0" indent="0">
              <a:buNone/>
            </a:pPr>
            <a:endParaRPr lang="en-IN" sz="2400">
              <a:solidFill>
                <a:schemeClr val="tx1"/>
              </a:solidFill>
              <a:latin typeface="Times New Roman" panose="02020603050405020304" charset="0"/>
              <a:cs typeface="Times New Roman" panose="02020603050405020304" charset="0"/>
              <a:sym typeface="+mn-ea"/>
            </a:endParaRPr>
          </a:p>
        </p:txBody>
      </p:sp>
      <p:pic>
        <p:nvPicPr>
          <p:cNvPr id="6" name="Content Placeholder 5" descr="ass"/>
          <p:cNvPicPr>
            <a:picLocks noChangeAspect="1"/>
          </p:cNvPicPr>
          <p:nvPr>
            <p:ph sz="half" idx="2"/>
          </p:nvPr>
        </p:nvPicPr>
        <p:blipFill>
          <a:blip r:embed="rId2"/>
          <a:stretch>
            <a:fillRect/>
          </a:stretch>
        </p:blipFill>
        <p:spPr>
          <a:xfrm>
            <a:off x="5873115" y="3910330"/>
            <a:ext cx="4817110" cy="2273300"/>
          </a:xfrm>
          <a:prstGeom prst="rect">
            <a:avLst/>
          </a:prstGeom>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Addition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the left operand becomes equal to the addition of the right operand and left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now?</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2"/>
          <a:stretch>
            <a:fillRect/>
          </a:stretch>
        </p:blipFill>
        <p:spPr>
          <a:xfrm>
            <a:off x="6546215" y="3030855"/>
            <a:ext cx="4375150" cy="1810385"/>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Subtraction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left operand becomes equal to the subtraction of right operator from left operand.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value of x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v"/>
          <p:cNvPicPr>
            <a:picLocks noChangeAspect="1"/>
          </p:cNvPicPr>
          <p:nvPr>
            <p:ph sz="half" idx="2"/>
          </p:nvPr>
        </p:nvPicPr>
        <p:blipFill>
          <a:blip r:embed="rId2"/>
          <a:stretch>
            <a:fillRect/>
          </a:stretch>
        </p:blipFill>
        <p:spPr>
          <a:xfrm>
            <a:off x="6275705" y="2954655"/>
            <a:ext cx="4625975" cy="1525905"/>
          </a:xfrm>
          <a:prstGeom prst="rect">
            <a:avLst/>
          </a:prstGeom>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b"/>
          <p:cNvPicPr>
            <a:picLocks noChangeAspect="1"/>
          </p:cNvPicPr>
          <p:nvPr>
            <p:ph sz="half" idx="2"/>
          </p:nvPr>
        </p:nvPicPr>
        <p:blipFill>
          <a:blip r:embed="rId2"/>
          <a:stretch>
            <a:fillRect/>
          </a:stretch>
        </p:blipFill>
        <p:spPr>
          <a:xfrm>
            <a:off x="5867400" y="3020060"/>
            <a:ext cx="4448175" cy="1760220"/>
          </a:xfrm>
          <a:prstGeom prst="rect">
            <a:avLst/>
          </a:prstGeom>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This one is Division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this, the left operand becomes equal to the division of the left and right operand.</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n"/>
          <p:cNvPicPr>
            <a:picLocks noChangeAspect="1"/>
          </p:cNvPicPr>
          <p:nvPr>
            <p:ph sz="half" idx="2"/>
          </p:nvPr>
        </p:nvPicPr>
        <p:blipFill>
          <a:blip r:embed="rId2"/>
          <a:stretch>
            <a:fillRect/>
          </a:stretch>
        </p:blipFill>
        <p:spPr>
          <a:xfrm>
            <a:off x="5364480" y="3463290"/>
            <a:ext cx="5206365" cy="1454150"/>
          </a:xfrm>
          <a:prstGeom prst="rect">
            <a:avLst/>
          </a:prstGeom>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is well known Modulus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this , left operand becomes equal to the modulo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m"/>
          <p:cNvPicPr>
            <a:picLocks noChangeAspect="1"/>
          </p:cNvPicPr>
          <p:nvPr>
            <p:ph sz="half" idx="2"/>
          </p:nvPr>
        </p:nvPicPr>
        <p:blipFill>
          <a:blip r:embed="rId2"/>
          <a:stretch>
            <a:fillRect/>
          </a:stretch>
        </p:blipFill>
        <p:spPr>
          <a:xfrm>
            <a:off x="6052185" y="3472815"/>
            <a:ext cx="4773295" cy="1258570"/>
          </a:xfrm>
          <a:prstGeom prst="rect">
            <a:avLst/>
          </a:prstGeom>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buNone/>
            </a:pPr>
            <a:r>
              <a:rPr lang="en-US">
                <a:latin typeface="Times New Roman" panose="02020603050405020304" charset="0"/>
                <a:cs typeface="Times New Roman" panose="02020603050405020304" charset="0"/>
              </a:rPr>
              <a:t>&lt;&lt;=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Left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&lt;&lt;= y so in this, x becomes equal to x left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&lt;&lt;= y; // similar to x = x &lt;&lt;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l"/>
          <p:cNvPicPr>
            <a:picLocks noChangeAspect="1"/>
          </p:cNvPicPr>
          <p:nvPr>
            <p:ph sz="half" idx="2"/>
          </p:nvPr>
        </p:nvPicPr>
        <p:blipFill>
          <a:blip r:embed="rId2"/>
          <a:stretch>
            <a:fillRect/>
          </a:stretch>
        </p:blipFill>
        <p:spPr>
          <a:xfrm>
            <a:off x="5545455" y="3982720"/>
            <a:ext cx="5513070" cy="1349375"/>
          </a:xfrm>
          <a:prstGeom prst="rect">
            <a:avLst/>
          </a:prstGeom>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5707380"/>
          </a:xfrm>
        </p:spPr>
        <p:txBody>
          <a:bodyPr>
            <a:normAutofit lnSpcReduction="20000"/>
          </a:bodyPr>
          <a:lstStyle/>
          <a:p>
            <a:pPr marL="0" indent="0">
              <a:buNone/>
            </a:pPr>
            <a:r>
              <a:rPr lang="en-US">
                <a:latin typeface="Times New Roman" panose="02020603050405020304" charset="0"/>
                <a:cs typeface="Times New Roman" panose="02020603050405020304" charset="0"/>
              </a:rPr>
              <a:t>&gt;&gt;=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Right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&gt;&gt;= y so , x becomes equal to x right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&gt;&gt;= y; // similar to x = x &gt;&gt;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k"/>
          <p:cNvPicPr>
            <a:picLocks noChangeAspect="1"/>
          </p:cNvPicPr>
          <p:nvPr>
            <p:ph sz="half" idx="2"/>
          </p:nvPr>
        </p:nvPicPr>
        <p:blipFill>
          <a:blip r:embed="rId2"/>
          <a:stretch>
            <a:fillRect/>
          </a:stretch>
        </p:blipFill>
        <p:spPr>
          <a:xfrm>
            <a:off x="5615940" y="3747770"/>
            <a:ext cx="5189855" cy="1445895"/>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latin typeface="Times New Roman" panose="02020603050405020304" charset="0"/>
                <a:cs typeface="Times New Roman" panose="02020603050405020304" charset="0"/>
              </a:rPr>
              <a:t>C Memory Layout </a:t>
            </a:r>
            <a:endParaRPr lang="en-US">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20000"/>
          </a:bodyPr>
          <a:lstStyle/>
          <a:p>
            <a:pPr marL="0" indent="0">
              <a:buNone/>
            </a:pPr>
            <a:r>
              <a:rPr lang="en-US">
                <a:latin typeface="Times New Roman" panose="02020603050405020304" charset="0"/>
                <a:cs typeface="Times New Roman" panose="02020603050405020304" charset="0"/>
              </a:rPr>
              <a:t>&amp;=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operator is called the Bitwise AND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the bitwise AND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&amp;= y; // similar to x = x &amp; 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5208270" y="4449445"/>
            <a:ext cx="5775325" cy="1409065"/>
          </a:xfrm>
          <a:prstGeom prst="rect">
            <a:avLst/>
          </a:prstGeom>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Inclusive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j"/>
          <p:cNvPicPr>
            <a:picLocks noChangeAspect="1"/>
          </p:cNvPicPr>
          <p:nvPr>
            <p:ph sz="half" idx="2"/>
          </p:nvPr>
        </p:nvPicPr>
        <p:blipFill>
          <a:blip r:embed="rId2"/>
          <a:stretch>
            <a:fillRect/>
          </a:stretch>
        </p:blipFill>
        <p:spPr>
          <a:xfrm>
            <a:off x="5476875" y="3775710"/>
            <a:ext cx="4862830" cy="1201420"/>
          </a:xfrm>
          <a:prstGeom prst="rect">
            <a:avLst/>
          </a:prstGeom>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2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Exclusive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XOR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h"/>
          <p:cNvPicPr>
            <a:picLocks noChangeAspect="1"/>
          </p:cNvPicPr>
          <p:nvPr>
            <p:ph sz="half" idx="2"/>
          </p:nvPr>
        </p:nvPicPr>
        <p:blipFill>
          <a:blip r:embed="rId2"/>
          <a:stretch>
            <a:fillRect/>
          </a:stretch>
        </p:blipFill>
        <p:spPr>
          <a:xfrm>
            <a:off x="5425440" y="3444240"/>
            <a:ext cx="5389880" cy="1360170"/>
          </a:xfrm>
          <a:prstGeom prst="rect">
            <a:avLst/>
          </a:prstGeom>
        </p:spPr>
      </p:pic>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operator is also known as a ternary operator.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Syntax of a conditional operator :-    Expression1? Expression2: Expression3; </a:t>
            </a:r>
            <a:r>
              <a:rPr lang="en-US" sz="6000">
                <a:latin typeface="Times New Roman" panose="02020603050405020304" charset="0"/>
                <a:cs typeface="Times New Roman" panose="02020603050405020304" charset="0"/>
              </a:rPr>
              <a:t> </a:t>
            </a:r>
            <a:endParaRPr lang="en-US" sz="60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lstStyle/>
          <a:p>
            <a:pPr marL="0" indent="0">
              <a:buNone/>
            </a:pPr>
            <a:r>
              <a:rPr lang="en-US">
                <a:latin typeface="Times New Roman" panose="02020603050405020304" charset="0"/>
                <a:cs typeface="Times New Roman" panose="02020603050405020304" charset="0"/>
              </a:rPr>
              <a:t>Examples of the Conditional operator in C</a:t>
            </a:r>
            <a:endParaRPr lang="en-US">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num;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scanf("%d", &amp;num);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(num % 2 == 0)? printf("The given number is even") : printf("The given number is odd");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d"/>
          <p:cNvPicPr>
            <a:picLocks noChangeAspect="1"/>
          </p:cNvPicPr>
          <p:nvPr>
            <p:ph sz="half" idx="2"/>
          </p:nvPr>
        </p:nvPicPr>
        <p:blipFill>
          <a:blip r:embed="rId2"/>
          <a:stretch>
            <a:fillRect/>
          </a:stretch>
        </p:blipFill>
        <p:spPr>
          <a:xfrm>
            <a:off x="4933950" y="4425950"/>
            <a:ext cx="4926330" cy="1503045"/>
          </a:xfrm>
          <a:prstGeom prst="rect">
            <a:avLst/>
          </a:prstGeom>
        </p:spPr>
      </p:pic>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90000" lnSpcReduction="10000"/>
          </a:bodyPr>
          <a:lstStyle/>
          <a:p>
            <a:pPr marL="0" indent="0">
              <a:buNone/>
            </a:pPr>
            <a:r>
              <a:rPr lang="en-US" sz="3110">
                <a:latin typeface="Times New Roman" panose="02020603050405020304" charset="0"/>
                <a:cs typeface="Times New Roman" panose="02020603050405020304" charset="0"/>
              </a:rPr>
              <a:t>                                         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To separate two or more expressions we use the comma operator in 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2400"/>
          </a:p>
          <a:p>
            <a:pPr marL="0" indent="0" algn="just">
              <a:buFont typeface="Arial" pitchFamily="34" charset="0"/>
              <a:buNone/>
            </a:pPr>
            <a:r>
              <a:rPr lang="en-US" sz="2665">
                <a:latin typeface="Times New Roman" panose="02020603050405020304" charset="0"/>
                <a:cs typeface="Times New Roman" panose="02020603050405020304" charset="0"/>
              </a:rPr>
              <a:t>Comma as an Operator</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x;</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 = (x=2,x+4);</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printf("%d", a);</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s"/>
          <p:cNvPicPr>
            <a:picLocks noChangeAspect="1"/>
          </p:cNvPicPr>
          <p:nvPr>
            <p:ph sz="half" idx="2"/>
          </p:nvPr>
        </p:nvPicPr>
        <p:blipFill>
          <a:blip r:embed="rId2"/>
          <a:stretch>
            <a:fillRect/>
          </a:stretch>
        </p:blipFill>
        <p:spPr>
          <a:xfrm>
            <a:off x="5054600" y="4478020"/>
            <a:ext cx="5443220" cy="1269365"/>
          </a:xfrm>
          <a:prstGeom prst="rect">
            <a:avLst/>
          </a:prstGeom>
        </p:spPr>
      </p:pic>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latin typeface="Times New Roman" panose="02020603050405020304" charset="0"/>
                <a:cs typeface="Times New Roman" panose="02020603050405020304" charset="0"/>
              </a:rPr>
              <a:t>Comma as a Separator</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int a = 10, b = 20, c = 30;</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printf("%d %d %d", a, b, c);</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p:txBody>
      </p:sp>
      <p:pic>
        <p:nvPicPr>
          <p:cNvPr id="6" name="Content Placeholder 5" descr="a"/>
          <p:cNvPicPr>
            <a:picLocks noChangeAspect="1"/>
          </p:cNvPicPr>
          <p:nvPr>
            <p:ph sz="half" idx="2"/>
          </p:nvPr>
        </p:nvPicPr>
        <p:blipFill>
          <a:blip r:embed="rId2"/>
          <a:stretch>
            <a:fillRect/>
          </a:stretch>
        </p:blipFill>
        <p:spPr>
          <a:xfrm>
            <a:off x="5078095" y="4319270"/>
            <a:ext cx="5896610" cy="1384935"/>
          </a:xfrm>
          <a:prstGeom prst="rect">
            <a:avLst/>
          </a:prstGeom>
        </p:spPr>
      </p:pic>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latin typeface="Times New Roman" panose="02020603050405020304" charset="0"/>
                <a:cs typeface="Times New Roman" panose="02020603050405020304" charset="0"/>
                <a:sym typeface="+mn-ea"/>
              </a:rPr>
              <a:t>Comments in C</a:t>
            </a:r>
            <a:endParaRPr lang="en-US" sz="3110">
              <a:latin typeface="Times New Roman" panose="02020603050405020304" charset="0"/>
              <a:cs typeface="Times New Roman" panose="02020603050405020304" charset="0"/>
            </a:endParaRPr>
          </a:p>
          <a:p>
            <a:pPr marL="0" indent="0" algn="just">
              <a:buNone/>
            </a:pPr>
            <a:r>
              <a:rPr lang="en-US" sz="2665">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Single Line Comments</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Multi-Line Comments</a:t>
            </a:r>
            <a:endParaRPr lang="en-US" sz="2665">
              <a:latin typeface="Times New Roman" panose="02020603050405020304" charset="0"/>
              <a:cs typeface="Times New Roman" panose="02020603050405020304" charset="0"/>
              <a:sym typeface="+mn-ea"/>
            </a:endParaRPr>
          </a:p>
          <a:p>
            <a:pPr marL="0" indent="0" algn="just">
              <a:buFont typeface="Arial" pitchFamily="34" charset="0"/>
              <a:buNone/>
            </a:pPr>
            <a:r>
              <a:rPr lang="en-US" sz="2665">
                <a:latin typeface="Times New Roman" panose="02020603050405020304" charset="0"/>
                <a:cs typeface="Times New Roman" panose="02020603050405020304" charset="0"/>
              </a:rPr>
              <a:t>  Single Line Comments</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Single line comments are represented by double slash \\.</a:t>
            </a:r>
            <a:endParaRPr lang="en-US" sz="2665">
              <a:latin typeface="Times New Roman" panose="02020603050405020304" charset="0"/>
              <a:cs typeface="Times New Roman" panose="02020603050405020304" charset="0"/>
            </a:endParaRPr>
          </a:p>
          <a:p>
            <a:pPr marL="0" indent="0" algn="just">
              <a:buFont typeface="Arial" pitchFamily="34" charset="0"/>
              <a:buNone/>
            </a:pP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sym typeface="+mn-ea"/>
              </a:rPr>
              <a:t>For example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#include&lt;stdio.h&gt;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int main(){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//printing information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printf("Hello C");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return 0;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a:t>
            </a:r>
            <a:endParaRPr lang="en-US" sz="2665">
              <a:latin typeface="Times New Roman" panose="02020603050405020304" charset="0"/>
              <a:cs typeface="Times New Roman" panose="02020603050405020304" charset="0"/>
            </a:endParaRPr>
          </a:p>
          <a:p>
            <a:pPr algn="just"/>
            <a:endParaRPr lang="en-US" sz="2665"/>
          </a:p>
        </p:txBody>
      </p:sp>
      <p:pic>
        <p:nvPicPr>
          <p:cNvPr id="6" name="Content Placeholder 5" descr="Q"/>
          <p:cNvPicPr>
            <a:picLocks noChangeAspect="1"/>
          </p:cNvPicPr>
          <p:nvPr>
            <p:ph sz="half" idx="2"/>
          </p:nvPr>
        </p:nvPicPr>
        <p:blipFill>
          <a:blip r:embed="rId2"/>
          <a:stretch>
            <a:fillRect/>
          </a:stretch>
        </p:blipFill>
        <p:spPr>
          <a:xfrm>
            <a:off x="5641340" y="4399915"/>
            <a:ext cx="4280535" cy="1424940"/>
          </a:xfrm>
          <a:prstGeom prst="rect">
            <a:avLst/>
          </a:prstGeom>
        </p:spPr>
      </p:pic>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latin typeface="Times New Roman" panose="02020603050405020304" charset="0"/>
                <a:cs typeface="Times New Roman" panose="02020603050405020304" charset="0"/>
              </a:rPr>
              <a:t>Multi Line Comments</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Multi-Line Comment*/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printf("Hello 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Q"/>
          <p:cNvPicPr>
            <a:picLocks noChangeAspect="1"/>
          </p:cNvPicPr>
          <p:nvPr>
            <p:ph sz="half" idx="2"/>
          </p:nvPr>
        </p:nvPicPr>
        <p:blipFill>
          <a:blip r:embed="rId2"/>
          <a:stretch>
            <a:fillRect/>
          </a:stretch>
        </p:blipFill>
        <p:spPr>
          <a:xfrm>
            <a:off x="5568950" y="3192780"/>
            <a:ext cx="4280535" cy="1424940"/>
          </a:xfrm>
          <a:prstGeom prst="rect">
            <a:avLst/>
          </a:prstGeom>
        </p:spPr>
      </p:pic>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672455"/>
          </a:xfrm>
        </p:spPr>
        <p:txBody>
          <a:bodyPr>
            <a:normAutofit lnSpcReduction="10000"/>
          </a:bodyPr>
          <a:lstStyle/>
          <a:p>
            <a:pPr marL="0" indent="0">
              <a:buNone/>
            </a:pPr>
            <a:r>
              <a:rPr lang="en-US">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Data section</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rmAutofit lnSpcReduction="20000"/>
          </a:bodyPr>
          <a:lstStyle/>
          <a:p>
            <a:pPr marL="0" indent="0">
              <a:buNone/>
            </a:pPr>
            <a:r>
              <a:rPr lang="en-US">
                <a:latin typeface="Times New Roman" panose="02020603050405020304" charset="0"/>
                <a:cs typeface="Times New Roman" panose="02020603050405020304" charset="0"/>
              </a:rPr>
              <a:t>Example for </a:t>
            </a:r>
            <a:r>
              <a:rPr lang="en-US">
                <a:latin typeface="Times New Roman" panose="02020603050405020304" charset="0"/>
                <a:cs typeface="Times New Roman" panose="02020603050405020304" charset="0"/>
                <a:sym typeface="+mn-ea"/>
              </a:rPr>
              <a:t>Uninitialized and Initialized </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var2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printf("I am function");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rmAutofit lnSpcReduction="10000"/>
          </a:bodyPr>
          <a:lstStyle/>
          <a:p>
            <a:pPr marL="0" indent="0">
              <a:buNone/>
            </a:pPr>
            <a:r>
              <a:rPr lang="en-US">
                <a:latin typeface="Times New Roman" panose="02020603050405020304" charset="0"/>
                <a:cs typeface="Times New Roman" panose="02020603050405020304" charset="0"/>
              </a:rPr>
              <a:t>Uninitialized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If the global, static and external variables are not initialized, they are assigned with zero value by default.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.bss segment stands for Block Started by symbol.</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a;    // uninitialized global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a;   // uninitialized static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buNone/>
            </a:pPr>
            <a:r>
              <a:rPr lang="en-US">
                <a:latin typeface="Times New Roman" panose="02020603050405020304" charset="0"/>
                <a:cs typeface="Times New Roman" panose="02020603050405020304" charset="0"/>
              </a:rPr>
              <a:t>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An initialized data segment is also known as the data segment.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string[] = "Hello world";  // global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i = 90;   // static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31"/>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579</Paragraphs>
  <Slides>58</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58</vt:i4>
      </vt:variant>
    </vt:vector>
  </HeadingPairs>
  <TitlesOfParts>
    <vt:vector baseType="lpstr" size="63">
      <vt:lpstr>Arial</vt:lpstr>
      <vt:lpstr>Calibri</vt:lpstr>
      <vt:lpstr>Calibri Light</vt:lpstr>
      <vt:lpstr>Times New Roman</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2023-03-25T05:43:00.671</cp:lastPrinted>
  <dcterms:created xsi:type="dcterms:W3CDTF">2023-03-25T05:43:00Z</dcterms:created>
  <dcterms:modified xsi:type="dcterms:W3CDTF">2023-03-25T05:43:50Z</dcterms:modified>
</cp:coreProperties>
</file>