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64" r:id="rId4"/>
    <p:sldId id="260" r:id="rId5"/>
    <p:sldId id="265" r:id="rId6"/>
    <p:sldId id="257" r:id="rId7"/>
    <p:sldId id="266" r:id="rId8"/>
    <p:sldId id="271" r:id="rId9"/>
    <p:sldId id="272" r:id="rId10"/>
    <p:sldId id="273" r:id="rId11"/>
    <p:sldId id="259" r:id="rId12"/>
    <p:sldId id="261" r:id="rId13"/>
    <p:sldId id="267" r:id="rId14"/>
    <p:sldId id="262" r:id="rId15"/>
    <p:sldId id="268" r:id="rId16"/>
    <p:sldId id="263" r:id="rId17"/>
    <p:sldId id="269"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AD65-5CA3-FBCE-A8A3-12FB68B40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0FB453-DAF5-A5C7-26EB-2447377C0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5D895-DACE-803B-A663-FE82129378A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AE3E3CF3-B6C8-AD5F-2B41-3A43ADE0B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3A75F-4C48-3EB2-D3E7-DE040F70663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9995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116C-468D-323D-44F7-D73897CB72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43D41-0267-4F5B-EB51-A2A312E40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53AF9-A00C-F797-F99F-690A0284384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13284377-5951-0F4C-4CAE-902A4A4B8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38EC4-A30A-D12E-CD01-1EAE86CEFEB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6409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A1AD1-3FAA-93FE-BD8E-5590ABD127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188EC5-4FBB-D344-ECCF-59EEE1D6D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E9558-F58C-0566-636D-D623D7BE30E5}"/>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3CB8E2A9-C14A-8966-8416-EB320F0BE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4E403-E9C9-D1AE-000B-631C484D63F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42526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87B2-87EC-B200-69C2-E48D5C0249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F75A8-4D90-47E2-2F9B-C91E08A7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1C3F8-6038-1128-DE39-D50BA91359E3}"/>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E2F5AD05-2CAD-CCD8-617C-FC2CFD1B6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05D4C-7D29-7AE5-1AAC-6534E4CB5EF7}"/>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192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CE78-066E-52EA-C825-604706F58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66DDA3-718A-182C-0B71-0E80840A6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46659-564D-3498-0D16-F398C274CB1A}"/>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692242B3-FCFB-4824-73C0-06E58AD7F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17B45-9FFF-6849-7A57-1B367BBF028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7855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37B0-5321-585B-E778-54A9EEE9C4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04540-FCE6-F5BD-520D-487A2266A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4F74C8-99C3-18E7-F01A-F4D867C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029A15-59CA-BF78-96D2-07652609C856}"/>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51DE8683-9453-C3F4-E41F-7DE7C02B9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21E6E-B148-85DC-68AB-0FA9CEF33D6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726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9334-7D7B-3EEE-114D-89009257FE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2DEAF-62CA-5AE1-032D-89BBD539E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CA480-115D-627F-4B44-A7945E08DF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C1F53-99AB-5314-07CE-7556D2F55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2AEE4-8AAE-A102-CDDA-A475427686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BDB03C-19D6-B54E-0BCA-04AA0E829DB8}"/>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8" name="Footer Placeholder 7">
            <a:extLst>
              <a:ext uri="{FF2B5EF4-FFF2-40B4-BE49-F238E27FC236}">
                <a16:creationId xmlns:a16="http://schemas.microsoft.com/office/drawing/2014/main" id="{BD839ED0-6D26-372D-2AB4-07DF868B8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4D6C6B-2CFE-6AFF-8D57-BB8E2237797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52470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37E4-1EDD-4588-1993-9300F78B8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B71C06-06F4-00EA-B8FB-67F0C4574D8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4" name="Footer Placeholder 3">
            <a:extLst>
              <a:ext uri="{FF2B5EF4-FFF2-40B4-BE49-F238E27FC236}">
                <a16:creationId xmlns:a16="http://schemas.microsoft.com/office/drawing/2014/main" id="{6BAF9779-5A6D-67B8-6EC5-C075AB80D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82A061-B25C-AC21-362B-0BA148C39E8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12714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16A75-E90D-E0C9-EC3B-A08C81CDAD12}"/>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3" name="Footer Placeholder 2">
            <a:extLst>
              <a:ext uri="{FF2B5EF4-FFF2-40B4-BE49-F238E27FC236}">
                <a16:creationId xmlns:a16="http://schemas.microsoft.com/office/drawing/2014/main" id="{D21E6164-9A2C-B613-F4E5-333CE897B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BC943B-4766-40E3-04ED-0720C5A51B8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7030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9326-D19B-91CE-12F3-83110AB34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8F368A-DD4D-9470-7A6A-39F579085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31A0E-B6DD-239D-087E-6A3795504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1306C-1FD4-FCF4-9E9D-4EEF7BD26F2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C7913F44-ADD7-5F7D-1EF0-45A0BCA86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9327E-719D-12A6-AF55-E48B992E40D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408771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0DE7-9159-96AB-D430-ADC0D61AF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2B040-91F8-2395-4BFA-A24B7AD1C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E0E9BD-8E5C-D32B-F2FA-D27410537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27635-DB50-4F25-EB40-5F37A3953C51}"/>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030AF3F1-91F8-4861-0E80-894193A36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A5E64-45DF-F6D2-2DA7-B9380FCE5FE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99840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E4F84-87F6-7522-06D8-F2346157E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1C074F-32EA-7559-84B7-197CCBFAB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C777D-34ED-EBC7-3F5E-F6168A76D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CE6CBDE8-AE17-446B-0796-884B3F357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990EDA-193B-D703-476D-8B5A8DD241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AD13C-8A94-499A-9B63-649F7344FBCC}" type="slidenum">
              <a:rPr lang="en-IN" smtClean="0"/>
              <a:t>‹#›</a:t>
            </a:fld>
            <a:endParaRPr lang="en-IN"/>
          </a:p>
        </p:txBody>
      </p:sp>
    </p:spTree>
    <p:extLst>
      <p:ext uri="{BB962C8B-B14F-4D97-AF65-F5344CB8AC3E}">
        <p14:creationId xmlns:p14="http://schemas.microsoft.com/office/powerpoint/2010/main" val="136651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DA24D-0719-D088-0759-5D94EABFCE3D}"/>
              </a:ext>
            </a:extLst>
          </p:cNvPr>
          <p:cNvSpPr txBox="1"/>
          <p:nvPr/>
        </p:nvSpPr>
        <p:spPr>
          <a:xfrm>
            <a:off x="709127" y="700471"/>
            <a:ext cx="6923315" cy="923330"/>
          </a:xfrm>
          <a:prstGeom prst="rect">
            <a:avLst/>
          </a:prstGeom>
          <a:noFill/>
        </p:spPr>
        <p:txBody>
          <a:bodyPr wrap="square" rtlCol="0">
            <a:spAutoFit/>
          </a:bodyPr>
          <a:lstStyle/>
          <a:p>
            <a:r>
              <a:rPr lang="en-IN" sz="5400" b="1" i="1" dirty="0">
                <a:latin typeface="Times New Roman" panose="02020603050405020304" pitchFamily="18" charset="0"/>
                <a:cs typeface="Times New Roman" panose="02020603050405020304" pitchFamily="18" charset="0"/>
              </a:rPr>
              <a:t>Control statements in C</a:t>
            </a:r>
          </a:p>
        </p:txBody>
      </p:sp>
      <p:sp>
        <p:nvSpPr>
          <p:cNvPr id="7" name="TextBox 6">
            <a:extLst>
              <a:ext uri="{FF2B5EF4-FFF2-40B4-BE49-F238E27FC236}">
                <a16:creationId xmlns:a16="http://schemas.microsoft.com/office/drawing/2014/main" id="{A1819E8C-8B31-AAD5-3876-98A934AFD1AD}"/>
              </a:ext>
            </a:extLst>
          </p:cNvPr>
          <p:cNvSpPr txBox="1"/>
          <p:nvPr/>
        </p:nvSpPr>
        <p:spPr>
          <a:xfrm>
            <a:off x="1105677" y="1699088"/>
            <a:ext cx="9526555" cy="128907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control statements in C help the computer to execute a certain logical statement  and decide whether to enable the control of the flow through a certain set of statements or not. </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And also these are used to direct the execution of statements under certain conditions.</a:t>
            </a:r>
          </a:p>
        </p:txBody>
      </p:sp>
      <p:sp>
        <p:nvSpPr>
          <p:cNvPr id="11" name="Rectangle 10">
            <a:extLst>
              <a:ext uri="{FF2B5EF4-FFF2-40B4-BE49-F238E27FC236}">
                <a16:creationId xmlns:a16="http://schemas.microsoft.com/office/drawing/2014/main" id="{02D27156-2C52-D886-2DC8-4FE9C5806833}"/>
              </a:ext>
            </a:extLst>
          </p:cNvPr>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Control Statements</a:t>
            </a:r>
            <a:endParaRPr lang="en-IN" sz="1600" dirty="0">
              <a:solidFill>
                <a:schemeClr val="tx1"/>
              </a:solidFill>
            </a:endParaRPr>
          </a:p>
        </p:txBody>
      </p:sp>
      <p:sp>
        <p:nvSpPr>
          <p:cNvPr id="12" name="Rectangle 11">
            <a:extLst>
              <a:ext uri="{FF2B5EF4-FFF2-40B4-BE49-F238E27FC236}">
                <a16:creationId xmlns:a16="http://schemas.microsoft.com/office/drawing/2014/main" id="{67DAC5DB-7F52-0069-6AE9-7872D4C01391}"/>
              </a:ext>
            </a:extLst>
          </p:cNvPr>
          <p:cNvSpPr/>
          <p:nvPr/>
        </p:nvSpPr>
        <p:spPr>
          <a:xfrm>
            <a:off x="1198983" y="4614890"/>
            <a:ext cx="2058955" cy="5295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75000"/>
                  </a:schemeClr>
                </a:solidFill>
                <a:latin typeface="Times New Roman" panose="02020603050405020304" pitchFamily="18" charset="0"/>
                <a:cs typeface="Times New Roman" panose="02020603050405020304" pitchFamily="18" charset="0"/>
              </a:rPr>
              <a:t>Decision control statements.</a:t>
            </a:r>
            <a:endParaRPr lang="en-IN" sz="1600" dirty="0">
              <a:solidFill>
                <a:schemeClr val="accent2">
                  <a:lumMod val="75000"/>
                </a:schemeClr>
              </a:solidFill>
            </a:endParaRPr>
          </a:p>
        </p:txBody>
      </p:sp>
      <p:sp>
        <p:nvSpPr>
          <p:cNvPr id="13" name="Rectangle 12">
            <a:extLst>
              <a:ext uri="{FF2B5EF4-FFF2-40B4-BE49-F238E27FC236}">
                <a16:creationId xmlns:a16="http://schemas.microsoft.com/office/drawing/2014/main" id="{3BEABF33-1709-A2A1-0727-5D3242EBFCF2}"/>
              </a:ext>
            </a:extLst>
          </p:cNvPr>
          <p:cNvSpPr/>
          <p:nvPr/>
        </p:nvSpPr>
        <p:spPr>
          <a:xfrm>
            <a:off x="4323183" y="4614890"/>
            <a:ext cx="2058955" cy="52951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070C0"/>
                </a:solidFill>
                <a:latin typeface="Times New Roman" panose="02020603050405020304" pitchFamily="18" charset="0"/>
                <a:cs typeface="Times New Roman" panose="02020603050405020304" pitchFamily="18" charset="0"/>
              </a:rPr>
              <a:t>Iterative control statements.</a:t>
            </a:r>
            <a:endParaRPr lang="en-IN" sz="1600" dirty="0">
              <a:solidFill>
                <a:srgbClr val="0070C0"/>
              </a:solidFill>
            </a:endParaRPr>
          </a:p>
        </p:txBody>
      </p:sp>
      <p:sp>
        <p:nvSpPr>
          <p:cNvPr id="14" name="Rectangle 13">
            <a:extLst>
              <a:ext uri="{FF2B5EF4-FFF2-40B4-BE49-F238E27FC236}">
                <a16:creationId xmlns:a16="http://schemas.microsoft.com/office/drawing/2014/main" id="{6A9D210F-608C-26FD-B5B8-762729CF77A5}"/>
              </a:ext>
            </a:extLst>
          </p:cNvPr>
          <p:cNvSpPr/>
          <p:nvPr/>
        </p:nvSpPr>
        <p:spPr>
          <a:xfrm>
            <a:off x="7632441" y="4614890"/>
            <a:ext cx="2058955" cy="52951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0B050"/>
                </a:solidFill>
                <a:latin typeface="Times New Roman" panose="02020603050405020304" pitchFamily="18" charset="0"/>
                <a:cs typeface="Times New Roman" panose="02020603050405020304" pitchFamily="18" charset="0"/>
              </a:rPr>
              <a:t>Jumping control statements</a:t>
            </a:r>
            <a:endParaRPr lang="en-IN" sz="1600" dirty="0">
              <a:solidFill>
                <a:srgbClr val="00B050"/>
              </a:solidFill>
            </a:endParaRPr>
          </a:p>
        </p:txBody>
      </p:sp>
      <p:cxnSp>
        <p:nvCxnSpPr>
          <p:cNvPr id="16" name="Straight Arrow Connector 15">
            <a:extLst>
              <a:ext uri="{FF2B5EF4-FFF2-40B4-BE49-F238E27FC236}">
                <a16:creationId xmlns:a16="http://schemas.microsoft.com/office/drawing/2014/main" id="{C8F1F770-1034-A998-072C-55FD13374A81}"/>
              </a:ext>
            </a:extLst>
          </p:cNvPr>
          <p:cNvCxnSpPr>
            <a:cxnSpLocks/>
            <a:stCxn id="11" idx="2"/>
            <a:endCxn id="13" idx="0"/>
          </p:cNvCxnSpPr>
          <p:nvPr/>
        </p:nvCxnSpPr>
        <p:spPr>
          <a:xfrm flipH="1">
            <a:off x="5352661" y="3784029"/>
            <a:ext cx="1" cy="830861"/>
          </a:xfrm>
          <a:prstGeom prst="straightConnector1">
            <a:avLst/>
          </a:prstGeom>
          <a:ln>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1535DAF-7325-FFFF-FC3A-05E996FB6F6C}"/>
              </a:ext>
            </a:extLst>
          </p:cNvPr>
          <p:cNvCxnSpPr>
            <a:cxnSpLocks/>
            <a:stCxn id="11" idx="2"/>
          </p:cNvCxnSpPr>
          <p:nvPr/>
        </p:nvCxnSpPr>
        <p:spPr>
          <a:xfrm flipH="1">
            <a:off x="2228460" y="3784029"/>
            <a:ext cx="3124202" cy="845447"/>
          </a:xfrm>
          <a:prstGeom prst="straightConnector1">
            <a:avLst/>
          </a:prstGeom>
          <a:ln>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9716503-21CD-EE66-AFBF-5172B8E56BD1}"/>
              </a:ext>
            </a:extLst>
          </p:cNvPr>
          <p:cNvCxnSpPr>
            <a:cxnSpLocks/>
            <a:stCxn id="11" idx="2"/>
            <a:endCxn id="14" idx="0"/>
          </p:cNvCxnSpPr>
          <p:nvPr/>
        </p:nvCxnSpPr>
        <p:spPr>
          <a:xfrm>
            <a:off x="5352662" y="3784029"/>
            <a:ext cx="3309257" cy="83086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8B1ECAF-CADF-E3A4-1565-F2C24F753DBA}"/>
              </a:ext>
            </a:extLst>
          </p:cNvPr>
          <p:cNvCxnSpPr/>
          <p:nvPr/>
        </p:nvCxnSpPr>
        <p:spPr>
          <a:xfrm>
            <a:off x="1343608" y="5144402"/>
            <a:ext cx="0" cy="116632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0C9718D-A089-582A-D1D3-92AA260E64E9}"/>
              </a:ext>
            </a:extLst>
          </p:cNvPr>
          <p:cNvCxnSpPr>
            <a:cxnSpLocks/>
          </p:cNvCxnSpPr>
          <p:nvPr/>
        </p:nvCxnSpPr>
        <p:spPr>
          <a:xfrm flipH="1">
            <a:off x="1343608" y="540876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959DB4DC-3758-0220-2DBE-933651EFA5D8}"/>
              </a:ext>
            </a:extLst>
          </p:cNvPr>
          <p:cNvSpPr txBox="1"/>
          <p:nvPr/>
        </p:nvSpPr>
        <p:spPr>
          <a:xfrm>
            <a:off x="1772816" y="5254879"/>
            <a:ext cx="371666" cy="307777"/>
          </a:xfrm>
          <a:prstGeom prst="rect">
            <a:avLst/>
          </a:prstGeom>
          <a:noFill/>
        </p:spPr>
        <p:txBody>
          <a:bodyPr wrap="square" rtlCol="0">
            <a:spAutoFit/>
          </a:bodyPr>
          <a:lstStyle/>
          <a:p>
            <a:r>
              <a:rPr lang="en-IN" sz="1400" dirty="0">
                <a:solidFill>
                  <a:schemeClr val="accent2">
                    <a:lumMod val="75000"/>
                  </a:schemeClr>
                </a:solidFill>
                <a:latin typeface="Times New Roman" panose="02020603050405020304" pitchFamily="18" charset="0"/>
                <a:cs typeface="Times New Roman" panose="02020603050405020304" pitchFamily="18" charset="0"/>
              </a:rPr>
              <a:t>if</a:t>
            </a:r>
          </a:p>
        </p:txBody>
      </p:sp>
      <p:sp>
        <p:nvSpPr>
          <p:cNvPr id="31" name="TextBox 30">
            <a:extLst>
              <a:ext uri="{FF2B5EF4-FFF2-40B4-BE49-F238E27FC236}">
                <a16:creationId xmlns:a16="http://schemas.microsoft.com/office/drawing/2014/main" id="{BD6158C1-9ED2-6736-8A8D-974D8AE1606B}"/>
              </a:ext>
            </a:extLst>
          </p:cNvPr>
          <p:cNvSpPr txBox="1"/>
          <p:nvPr/>
        </p:nvSpPr>
        <p:spPr>
          <a:xfrm>
            <a:off x="1772816" y="5519244"/>
            <a:ext cx="648465" cy="307777"/>
          </a:xfrm>
          <a:prstGeom prst="rect">
            <a:avLst/>
          </a:prstGeom>
          <a:noFill/>
        </p:spPr>
        <p:txBody>
          <a:bodyPr wrap="square" rtlCol="0">
            <a:spAutoFit/>
          </a:bodyPr>
          <a:lstStyle/>
          <a:p>
            <a:r>
              <a:rPr lang="en-IN" sz="1400" dirty="0">
                <a:solidFill>
                  <a:schemeClr val="accent2">
                    <a:lumMod val="75000"/>
                  </a:schemeClr>
                </a:solidFill>
                <a:latin typeface="Times New Roman" panose="02020603050405020304" pitchFamily="18" charset="0"/>
                <a:cs typeface="Times New Roman" panose="02020603050405020304" pitchFamily="18" charset="0"/>
              </a:rPr>
              <a:t>if else</a:t>
            </a:r>
          </a:p>
        </p:txBody>
      </p:sp>
      <p:sp>
        <p:nvSpPr>
          <p:cNvPr id="32" name="TextBox 31">
            <a:extLst>
              <a:ext uri="{FF2B5EF4-FFF2-40B4-BE49-F238E27FC236}">
                <a16:creationId xmlns:a16="http://schemas.microsoft.com/office/drawing/2014/main" id="{84B4F315-0B9D-97DF-AD84-B82621862E20}"/>
              </a:ext>
            </a:extLst>
          </p:cNvPr>
          <p:cNvSpPr txBox="1"/>
          <p:nvPr/>
        </p:nvSpPr>
        <p:spPr>
          <a:xfrm>
            <a:off x="1731593" y="5827021"/>
            <a:ext cx="1379376" cy="307777"/>
          </a:xfrm>
          <a:prstGeom prst="rect">
            <a:avLst/>
          </a:prstGeom>
          <a:noFill/>
        </p:spPr>
        <p:txBody>
          <a:bodyPr wrap="square" rtlCol="0">
            <a:spAutoFit/>
          </a:bodyPr>
          <a:lstStyle/>
          <a:p>
            <a:r>
              <a:rPr lang="en-IN" sz="1400" dirty="0">
                <a:solidFill>
                  <a:schemeClr val="accent2">
                    <a:lumMod val="75000"/>
                  </a:schemeClr>
                </a:solidFill>
                <a:latin typeface="Times New Roman" panose="02020603050405020304" pitchFamily="18" charset="0"/>
                <a:cs typeface="Times New Roman" panose="02020603050405020304" pitchFamily="18" charset="0"/>
              </a:rPr>
              <a:t>Nested if else</a:t>
            </a:r>
          </a:p>
        </p:txBody>
      </p:sp>
      <p:cxnSp>
        <p:nvCxnSpPr>
          <p:cNvPr id="33" name="Straight Connector 32">
            <a:extLst>
              <a:ext uri="{FF2B5EF4-FFF2-40B4-BE49-F238E27FC236}">
                <a16:creationId xmlns:a16="http://schemas.microsoft.com/office/drawing/2014/main" id="{08E80189-1ACD-16B4-5641-CFD5E6D5A247}"/>
              </a:ext>
            </a:extLst>
          </p:cNvPr>
          <p:cNvCxnSpPr>
            <a:cxnSpLocks/>
          </p:cNvCxnSpPr>
          <p:nvPr/>
        </p:nvCxnSpPr>
        <p:spPr>
          <a:xfrm flipH="1">
            <a:off x="1343608" y="5677853"/>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5B1C548-B2B4-D35E-F76F-5E698322E404}"/>
              </a:ext>
            </a:extLst>
          </p:cNvPr>
          <p:cNvCxnSpPr>
            <a:cxnSpLocks/>
          </p:cNvCxnSpPr>
          <p:nvPr/>
        </p:nvCxnSpPr>
        <p:spPr>
          <a:xfrm flipH="1">
            <a:off x="1343608" y="5969365"/>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C55BDDC-2C0A-2429-A77B-6163FDE6E4E2}"/>
              </a:ext>
            </a:extLst>
          </p:cNvPr>
          <p:cNvCxnSpPr>
            <a:cxnSpLocks/>
          </p:cNvCxnSpPr>
          <p:nvPr/>
        </p:nvCxnSpPr>
        <p:spPr>
          <a:xfrm flipH="1">
            <a:off x="1343608" y="631072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A2DA99B7-07A5-72EE-1824-DF244CDF263D}"/>
              </a:ext>
            </a:extLst>
          </p:cNvPr>
          <p:cNvSpPr txBox="1"/>
          <p:nvPr/>
        </p:nvSpPr>
        <p:spPr>
          <a:xfrm>
            <a:off x="1772816" y="6123253"/>
            <a:ext cx="1379376" cy="307777"/>
          </a:xfrm>
          <a:prstGeom prst="rect">
            <a:avLst/>
          </a:prstGeom>
          <a:noFill/>
        </p:spPr>
        <p:txBody>
          <a:bodyPr wrap="square" rtlCol="0">
            <a:spAutoFit/>
          </a:bodyPr>
          <a:lstStyle/>
          <a:p>
            <a:r>
              <a:rPr lang="en-IN" sz="1400" dirty="0">
                <a:solidFill>
                  <a:schemeClr val="accent2">
                    <a:lumMod val="75000"/>
                  </a:schemeClr>
                </a:solidFill>
                <a:latin typeface="Times New Roman" panose="02020603050405020304" pitchFamily="18" charset="0"/>
                <a:cs typeface="Times New Roman" panose="02020603050405020304" pitchFamily="18" charset="0"/>
              </a:rPr>
              <a:t>switch</a:t>
            </a:r>
          </a:p>
        </p:txBody>
      </p:sp>
      <p:cxnSp>
        <p:nvCxnSpPr>
          <p:cNvPr id="38" name="Straight Connector 37">
            <a:extLst>
              <a:ext uri="{FF2B5EF4-FFF2-40B4-BE49-F238E27FC236}">
                <a16:creationId xmlns:a16="http://schemas.microsoft.com/office/drawing/2014/main" id="{C540DB78-1E7D-9D83-2352-5DDF242E75E2}"/>
              </a:ext>
            </a:extLst>
          </p:cNvPr>
          <p:cNvCxnSpPr>
            <a:cxnSpLocks/>
          </p:cNvCxnSpPr>
          <p:nvPr/>
        </p:nvCxnSpPr>
        <p:spPr>
          <a:xfrm>
            <a:off x="4612427" y="5147506"/>
            <a:ext cx="0" cy="83340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BB46CFF7-D652-0C47-0AC4-62FE7B4B9774}"/>
              </a:ext>
            </a:extLst>
          </p:cNvPr>
          <p:cNvCxnSpPr>
            <a:cxnSpLocks/>
          </p:cNvCxnSpPr>
          <p:nvPr/>
        </p:nvCxnSpPr>
        <p:spPr>
          <a:xfrm flipH="1">
            <a:off x="4612427" y="5411872"/>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011AE37-1D3A-E530-A6F7-BC361E572713}"/>
              </a:ext>
            </a:extLst>
          </p:cNvPr>
          <p:cNvCxnSpPr>
            <a:cxnSpLocks/>
          </p:cNvCxnSpPr>
          <p:nvPr/>
        </p:nvCxnSpPr>
        <p:spPr>
          <a:xfrm flipH="1">
            <a:off x="4612427" y="5680957"/>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D41DACB-ADCF-B423-4F1B-7AFEC56A1C6C}"/>
              </a:ext>
            </a:extLst>
          </p:cNvPr>
          <p:cNvCxnSpPr>
            <a:cxnSpLocks/>
          </p:cNvCxnSpPr>
          <p:nvPr/>
        </p:nvCxnSpPr>
        <p:spPr>
          <a:xfrm flipH="1">
            <a:off x="4612427" y="5972469"/>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24CC6C5-7317-109B-F1A6-52272705221F}"/>
              </a:ext>
            </a:extLst>
          </p:cNvPr>
          <p:cNvCxnSpPr>
            <a:cxnSpLocks/>
          </p:cNvCxnSpPr>
          <p:nvPr/>
        </p:nvCxnSpPr>
        <p:spPr>
          <a:xfrm>
            <a:off x="7999440" y="5138178"/>
            <a:ext cx="0" cy="82496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458029E-D1B1-9AD4-B2B0-CDCEF5F6CB43}"/>
              </a:ext>
            </a:extLst>
          </p:cNvPr>
          <p:cNvCxnSpPr>
            <a:cxnSpLocks/>
          </p:cNvCxnSpPr>
          <p:nvPr/>
        </p:nvCxnSpPr>
        <p:spPr>
          <a:xfrm flipH="1">
            <a:off x="7999440" y="5402544"/>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EC08D95-1371-991D-DF05-69A23110CB15}"/>
              </a:ext>
            </a:extLst>
          </p:cNvPr>
          <p:cNvCxnSpPr>
            <a:cxnSpLocks/>
          </p:cNvCxnSpPr>
          <p:nvPr/>
        </p:nvCxnSpPr>
        <p:spPr>
          <a:xfrm flipH="1">
            <a:off x="7999440" y="5963141"/>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21849460-12A2-AC54-5308-3A85B2EACF8D}"/>
              </a:ext>
            </a:extLst>
          </p:cNvPr>
          <p:cNvSpPr txBox="1"/>
          <p:nvPr/>
        </p:nvSpPr>
        <p:spPr>
          <a:xfrm>
            <a:off x="5024164" y="5515024"/>
            <a:ext cx="523269" cy="307777"/>
          </a:xfrm>
          <a:prstGeom prst="rect">
            <a:avLst/>
          </a:prstGeom>
          <a:noFill/>
        </p:spPr>
        <p:txBody>
          <a:bodyPr wrap="square" rtlCol="0">
            <a:spAutoFit/>
          </a:bodyPr>
          <a:lstStyle/>
          <a:p>
            <a:r>
              <a:rPr lang="en-IN" sz="1400" dirty="0">
                <a:solidFill>
                  <a:srgbClr val="0070C0"/>
                </a:solidFill>
                <a:latin typeface="Times New Roman" panose="02020603050405020304" pitchFamily="18" charset="0"/>
                <a:cs typeface="Times New Roman" panose="02020603050405020304" pitchFamily="18" charset="0"/>
              </a:rPr>
              <a:t>for</a:t>
            </a:r>
          </a:p>
        </p:txBody>
      </p:sp>
      <p:sp>
        <p:nvSpPr>
          <p:cNvPr id="51" name="TextBox 50">
            <a:extLst>
              <a:ext uri="{FF2B5EF4-FFF2-40B4-BE49-F238E27FC236}">
                <a16:creationId xmlns:a16="http://schemas.microsoft.com/office/drawing/2014/main" id="{A0CF2708-2841-C73D-B54C-5910BCB28954}"/>
              </a:ext>
            </a:extLst>
          </p:cNvPr>
          <p:cNvSpPr txBox="1"/>
          <p:nvPr/>
        </p:nvSpPr>
        <p:spPr>
          <a:xfrm>
            <a:off x="4993293" y="5234021"/>
            <a:ext cx="647690" cy="307777"/>
          </a:xfrm>
          <a:prstGeom prst="rect">
            <a:avLst/>
          </a:prstGeom>
          <a:noFill/>
        </p:spPr>
        <p:txBody>
          <a:bodyPr wrap="square" rtlCol="0">
            <a:spAutoFit/>
          </a:bodyPr>
          <a:lstStyle/>
          <a:p>
            <a:r>
              <a:rPr lang="en-IN" sz="1400" dirty="0">
                <a:solidFill>
                  <a:srgbClr val="0070C0"/>
                </a:solidFill>
                <a:latin typeface="Times New Roman" panose="02020603050405020304" pitchFamily="18" charset="0"/>
                <a:cs typeface="Times New Roman" panose="02020603050405020304" pitchFamily="18" charset="0"/>
              </a:rPr>
              <a:t>while</a:t>
            </a:r>
          </a:p>
        </p:txBody>
      </p:sp>
      <p:sp>
        <p:nvSpPr>
          <p:cNvPr id="52" name="TextBox 51">
            <a:extLst>
              <a:ext uri="{FF2B5EF4-FFF2-40B4-BE49-F238E27FC236}">
                <a16:creationId xmlns:a16="http://schemas.microsoft.com/office/drawing/2014/main" id="{167DA7D9-B4AE-63E8-3B1E-E160B8648635}"/>
              </a:ext>
            </a:extLst>
          </p:cNvPr>
          <p:cNvSpPr txBox="1"/>
          <p:nvPr/>
        </p:nvSpPr>
        <p:spPr>
          <a:xfrm>
            <a:off x="5006680" y="5791434"/>
            <a:ext cx="908155" cy="307777"/>
          </a:xfrm>
          <a:prstGeom prst="rect">
            <a:avLst/>
          </a:prstGeom>
          <a:noFill/>
        </p:spPr>
        <p:txBody>
          <a:bodyPr wrap="square" rtlCol="0">
            <a:spAutoFit/>
          </a:bodyPr>
          <a:lstStyle/>
          <a:p>
            <a:r>
              <a:rPr lang="en-IN" sz="1400" dirty="0">
                <a:solidFill>
                  <a:srgbClr val="0070C0"/>
                </a:solidFill>
                <a:latin typeface="Times New Roman" panose="02020603050405020304" pitchFamily="18" charset="0"/>
                <a:cs typeface="Times New Roman" panose="02020603050405020304" pitchFamily="18" charset="0"/>
              </a:rPr>
              <a:t>do while</a:t>
            </a:r>
          </a:p>
        </p:txBody>
      </p:sp>
      <p:sp>
        <p:nvSpPr>
          <p:cNvPr id="54" name="TextBox 53">
            <a:extLst>
              <a:ext uri="{FF2B5EF4-FFF2-40B4-BE49-F238E27FC236}">
                <a16:creationId xmlns:a16="http://schemas.microsoft.com/office/drawing/2014/main" id="{EC87AAEB-0FFF-8288-8FDA-F19148BB8FB3}"/>
              </a:ext>
            </a:extLst>
          </p:cNvPr>
          <p:cNvSpPr txBox="1"/>
          <p:nvPr/>
        </p:nvSpPr>
        <p:spPr>
          <a:xfrm>
            <a:off x="8366440" y="5218096"/>
            <a:ext cx="616469" cy="307777"/>
          </a:xfrm>
          <a:prstGeom prst="rect">
            <a:avLst/>
          </a:prstGeom>
          <a:noFill/>
        </p:spPr>
        <p:txBody>
          <a:bodyPr wrap="square" rtlCol="0">
            <a:spAutoFit/>
          </a:bodyPr>
          <a:lstStyle/>
          <a:p>
            <a:r>
              <a:rPr lang="en-IN" sz="1400" dirty="0">
                <a:solidFill>
                  <a:srgbClr val="00B050"/>
                </a:solidFill>
                <a:latin typeface="Times New Roman" panose="02020603050405020304" pitchFamily="18" charset="0"/>
                <a:cs typeface="Times New Roman" panose="02020603050405020304" pitchFamily="18" charset="0"/>
              </a:rPr>
              <a:t>break</a:t>
            </a:r>
          </a:p>
        </p:txBody>
      </p:sp>
      <p:sp>
        <p:nvSpPr>
          <p:cNvPr id="56" name="TextBox 55">
            <a:extLst>
              <a:ext uri="{FF2B5EF4-FFF2-40B4-BE49-F238E27FC236}">
                <a16:creationId xmlns:a16="http://schemas.microsoft.com/office/drawing/2014/main" id="{02A8D8D2-6B7E-8F45-2A39-70F93BDA9314}"/>
              </a:ext>
            </a:extLst>
          </p:cNvPr>
          <p:cNvSpPr txBox="1"/>
          <p:nvPr/>
        </p:nvSpPr>
        <p:spPr>
          <a:xfrm>
            <a:off x="8366440" y="5779169"/>
            <a:ext cx="843600" cy="307777"/>
          </a:xfrm>
          <a:prstGeom prst="rect">
            <a:avLst/>
          </a:prstGeom>
          <a:noFill/>
        </p:spPr>
        <p:txBody>
          <a:bodyPr wrap="square" rtlCol="0">
            <a:spAutoFit/>
          </a:bodyPr>
          <a:lstStyle/>
          <a:p>
            <a:r>
              <a:rPr lang="en-IN" sz="1400" dirty="0">
                <a:solidFill>
                  <a:srgbClr val="00B050"/>
                </a:solidFill>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1924822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283E60-8AF0-6855-D94E-29C78FB4DCEA}"/>
              </a:ext>
            </a:extLst>
          </p:cNvPr>
          <p:cNvPicPr>
            <a:picLocks noChangeAspect="1"/>
          </p:cNvPicPr>
          <p:nvPr/>
        </p:nvPicPr>
        <p:blipFill>
          <a:blip r:embed="rId2"/>
          <a:stretch>
            <a:fillRect/>
          </a:stretch>
        </p:blipFill>
        <p:spPr>
          <a:xfrm>
            <a:off x="397056" y="163699"/>
            <a:ext cx="1274174" cy="499915"/>
          </a:xfrm>
          <a:prstGeom prst="rect">
            <a:avLst/>
          </a:prstGeom>
        </p:spPr>
      </p:pic>
      <p:pic>
        <p:nvPicPr>
          <p:cNvPr id="3" name="Picture 2">
            <a:extLst>
              <a:ext uri="{FF2B5EF4-FFF2-40B4-BE49-F238E27FC236}">
                <a16:creationId xmlns:a16="http://schemas.microsoft.com/office/drawing/2014/main" id="{22793562-E78A-6CBE-53D7-FB94718D8E2A}"/>
              </a:ext>
            </a:extLst>
          </p:cNvPr>
          <p:cNvPicPr>
            <a:picLocks noChangeAspect="1"/>
          </p:cNvPicPr>
          <p:nvPr/>
        </p:nvPicPr>
        <p:blipFill>
          <a:blip r:embed="rId3"/>
          <a:stretch>
            <a:fillRect/>
          </a:stretch>
        </p:blipFill>
        <p:spPr>
          <a:xfrm>
            <a:off x="6923314" y="1046270"/>
            <a:ext cx="1274174" cy="499915"/>
          </a:xfrm>
          <a:prstGeom prst="rect">
            <a:avLst/>
          </a:prstGeom>
        </p:spPr>
      </p:pic>
      <p:sp>
        <p:nvSpPr>
          <p:cNvPr id="5" name="TextBox 4">
            <a:extLst>
              <a:ext uri="{FF2B5EF4-FFF2-40B4-BE49-F238E27FC236}">
                <a16:creationId xmlns:a16="http://schemas.microsoft.com/office/drawing/2014/main" id="{CA6AA7C9-54B9-8BE4-60A2-7C2C2B4B4835}"/>
              </a:ext>
            </a:extLst>
          </p:cNvPr>
          <p:cNvSpPr txBox="1"/>
          <p:nvPr/>
        </p:nvSpPr>
        <p:spPr>
          <a:xfrm>
            <a:off x="397057" y="566103"/>
            <a:ext cx="5938430" cy="6232475"/>
          </a:xfrm>
          <a:prstGeom prst="rect">
            <a:avLst/>
          </a:prstGeom>
          <a:noFill/>
        </p:spPr>
        <p:txBody>
          <a:bodyPr wrap="square">
            <a:spAutoFit/>
          </a:bodyPr>
          <a:lstStyle/>
          <a:p>
            <a:r>
              <a:rPr lang="en-IN" sz="1050" dirty="0">
                <a:latin typeface="Times New Roman" panose="02020603050405020304" pitchFamily="18" charset="0"/>
                <a:cs typeface="Times New Roman" panose="02020603050405020304" pitchFamily="18" charset="0"/>
              </a:rPr>
              <a:t>#include &lt;stdio.h&gt;</a:t>
            </a:r>
          </a:p>
          <a:p>
            <a:r>
              <a:rPr lang="en-IN" sz="1050" dirty="0">
                <a:latin typeface="Times New Roman" panose="02020603050405020304" pitchFamily="18" charset="0"/>
                <a:cs typeface="Times New Roman" panose="02020603050405020304" pitchFamily="18" charset="0"/>
              </a:rPr>
              <a:t>int main()</a:t>
            </a:r>
          </a:p>
          <a:p>
            <a:r>
              <a:rPr lang="en-IN" sz="1050" dirty="0">
                <a:latin typeface="Times New Roman" panose="02020603050405020304" pitchFamily="18" charset="0"/>
                <a:cs typeface="Times New Roman" panose="02020603050405020304" pitchFamily="18" charset="0"/>
              </a:rPr>
              <a:t>{</a:t>
            </a:r>
          </a:p>
          <a:p>
            <a:r>
              <a:rPr lang="en-IN" sz="1050" dirty="0">
                <a:latin typeface="Times New Roman" panose="02020603050405020304" pitchFamily="18" charset="0"/>
                <a:cs typeface="Times New Roman" panose="02020603050405020304" pitchFamily="18" charset="0"/>
              </a:rPr>
              <a:t>    int week;                               		</a:t>
            </a:r>
            <a:r>
              <a:rPr lang="en-IN" sz="1050" dirty="0">
                <a:solidFill>
                  <a:srgbClr val="FF0000"/>
                </a:solidFill>
                <a:latin typeface="Times New Roman" panose="02020603050405020304" pitchFamily="18" charset="0"/>
                <a:cs typeface="Times New Roman" panose="02020603050405020304" pitchFamily="18" charset="0"/>
              </a:rPr>
              <a:t>     //Declare integer variable to store week number</a:t>
            </a:r>
          </a:p>
          <a:p>
            <a:r>
              <a:rPr lang="en-IN" sz="1050" dirty="0">
                <a:latin typeface="Times New Roman" panose="02020603050405020304" pitchFamily="18" charset="0"/>
                <a:cs typeface="Times New Roman" panose="02020603050405020304" pitchFamily="18" charset="0"/>
              </a:rPr>
              <a:t>    printf("Enter day  number of week (1-7): ");           </a:t>
            </a:r>
            <a:r>
              <a:rPr lang="en-IN" sz="1050" dirty="0">
                <a:solidFill>
                  <a:srgbClr val="FF0000"/>
                </a:solidFill>
                <a:latin typeface="Times New Roman" panose="02020603050405020304" pitchFamily="18" charset="0"/>
                <a:cs typeface="Times New Roman" panose="02020603050405020304" pitchFamily="18" charset="0"/>
              </a:rPr>
              <a:t>//Input week number from user</a:t>
            </a:r>
          </a:p>
          <a:p>
            <a:r>
              <a:rPr lang="en-IN" sz="1050" dirty="0">
                <a:latin typeface="Times New Roman" panose="02020603050405020304" pitchFamily="18" charset="0"/>
                <a:cs typeface="Times New Roman" panose="02020603050405020304" pitchFamily="18" charset="0"/>
              </a:rPr>
              <a:t>    scanf("%d", &amp;week);</a:t>
            </a:r>
          </a:p>
          <a:p>
            <a:r>
              <a:rPr lang="en-IN" sz="1050" dirty="0">
                <a:latin typeface="Times New Roman" panose="02020603050405020304" pitchFamily="18" charset="0"/>
                <a:cs typeface="Times New Roman" panose="02020603050405020304" pitchFamily="18" charset="0"/>
              </a:rPr>
              <a:t>    switch(week)</a:t>
            </a:r>
          </a:p>
          <a:p>
            <a:r>
              <a:rPr lang="en-IN" sz="1050" dirty="0">
                <a:latin typeface="Times New Roman" panose="02020603050405020304" pitchFamily="18" charset="0"/>
                <a:cs typeface="Times New Roman" panose="02020603050405020304" pitchFamily="18" charset="0"/>
              </a:rPr>
              <a:t>    {</a:t>
            </a:r>
          </a:p>
          <a:p>
            <a:r>
              <a:rPr lang="en-IN" sz="1050" dirty="0">
                <a:latin typeface="Times New Roman" panose="02020603050405020304" pitchFamily="18" charset="0"/>
                <a:cs typeface="Times New Roman" panose="02020603050405020304" pitchFamily="18" charset="0"/>
              </a:rPr>
              <a:t>        case 1:</a:t>
            </a:r>
          </a:p>
          <a:p>
            <a:r>
              <a:rPr lang="en-IN" sz="1050" dirty="0">
                <a:latin typeface="Times New Roman" panose="02020603050405020304" pitchFamily="18" charset="0"/>
                <a:cs typeface="Times New Roman" panose="02020603050405020304" pitchFamily="18" charset="0"/>
              </a:rPr>
              <a:t>            printf("Its Monday.\n");       	  </a:t>
            </a:r>
            <a:r>
              <a:rPr lang="en-IN" sz="1050" dirty="0">
                <a:solidFill>
                  <a:srgbClr val="FF0000"/>
                </a:solidFill>
                <a:latin typeface="Times New Roman" panose="02020603050405020304" pitchFamily="18" charset="0"/>
                <a:cs typeface="Times New Roman" panose="02020603050405020304" pitchFamily="18" charset="0"/>
              </a:rPr>
              <a:t>//If day == 1</a:t>
            </a:r>
          </a:p>
          <a:p>
            <a:r>
              <a:rPr lang="en-IN" sz="1050" dirty="0">
                <a:latin typeface="Times New Roman" panose="02020603050405020304" pitchFamily="18" charset="0"/>
                <a:cs typeface="Times New Roman" panose="02020603050405020304" pitchFamily="18" charset="0"/>
              </a:rPr>
              <a:t>            printf("Its a busy day.");</a:t>
            </a:r>
          </a:p>
          <a:p>
            <a:r>
              <a:rPr lang="en-IN" sz="1050" dirty="0">
                <a:latin typeface="Times New Roman" panose="02020603050405020304" pitchFamily="18" charset="0"/>
                <a:cs typeface="Times New Roman" panose="02020603050405020304" pitchFamily="18" charset="0"/>
              </a:rPr>
              <a:t>            break;</a:t>
            </a:r>
          </a:p>
          <a:p>
            <a:r>
              <a:rPr lang="en-IN" sz="1050" dirty="0">
                <a:latin typeface="Times New Roman" panose="02020603050405020304" pitchFamily="18" charset="0"/>
                <a:cs typeface="Times New Roman" panose="02020603050405020304" pitchFamily="18" charset="0"/>
              </a:rPr>
              <a:t>        case 2:</a:t>
            </a:r>
          </a:p>
          <a:p>
            <a:r>
              <a:rPr lang="en-IN" sz="1050" dirty="0">
                <a:latin typeface="Times New Roman" panose="02020603050405020304" pitchFamily="18" charset="0"/>
                <a:cs typeface="Times New Roman" panose="02020603050405020304" pitchFamily="18" charset="0"/>
              </a:rPr>
              <a:t>             printf("Its Tuesday.");        	</a:t>
            </a:r>
            <a:r>
              <a:rPr lang="en-IN" sz="1050" dirty="0">
                <a:solidFill>
                  <a:srgbClr val="FF0000"/>
                </a:solidFill>
                <a:latin typeface="Times New Roman" panose="02020603050405020304" pitchFamily="18" charset="0"/>
                <a:cs typeface="Times New Roman" panose="02020603050405020304" pitchFamily="18" charset="0"/>
              </a:rPr>
              <a:t>//If day == 2</a:t>
            </a:r>
          </a:p>
          <a:p>
            <a:r>
              <a:rPr lang="en-IN" sz="1050" dirty="0">
                <a:latin typeface="Times New Roman" panose="02020603050405020304" pitchFamily="18" charset="0"/>
                <a:cs typeface="Times New Roman" panose="02020603050405020304" pitchFamily="18" charset="0"/>
              </a:rPr>
              <a:t>            break;</a:t>
            </a:r>
          </a:p>
          <a:p>
            <a:r>
              <a:rPr lang="en-IN" sz="1050" dirty="0">
                <a:latin typeface="Times New Roman" panose="02020603050405020304" pitchFamily="18" charset="0"/>
                <a:cs typeface="Times New Roman" panose="02020603050405020304" pitchFamily="18" charset="0"/>
              </a:rPr>
              <a:t>        case 3:</a:t>
            </a:r>
          </a:p>
          <a:p>
            <a:r>
              <a:rPr lang="en-IN" sz="1050" dirty="0">
                <a:latin typeface="Times New Roman" panose="02020603050405020304" pitchFamily="18" charset="0"/>
                <a:cs typeface="Times New Roman" panose="02020603050405020304" pitchFamily="18" charset="0"/>
              </a:rPr>
              <a:t>            printf("Its Wednesday.");		</a:t>
            </a:r>
            <a:r>
              <a:rPr lang="en-IN" sz="1050" dirty="0">
                <a:solidFill>
                  <a:srgbClr val="FF0000"/>
                </a:solidFill>
                <a:latin typeface="Times New Roman" panose="02020603050405020304" pitchFamily="18" charset="0"/>
                <a:cs typeface="Times New Roman" panose="02020603050405020304" pitchFamily="18" charset="0"/>
              </a:rPr>
              <a:t>//If day == 3</a:t>
            </a:r>
          </a:p>
          <a:p>
            <a:r>
              <a:rPr lang="en-IN" sz="1050" dirty="0">
                <a:latin typeface="Times New Roman" panose="02020603050405020304" pitchFamily="18" charset="0"/>
                <a:cs typeface="Times New Roman" panose="02020603050405020304" pitchFamily="18" charset="0"/>
              </a:rPr>
              <a:t>            break;</a:t>
            </a:r>
          </a:p>
          <a:p>
            <a:r>
              <a:rPr lang="en-IN" sz="1050" dirty="0">
                <a:latin typeface="Times New Roman" panose="02020603050405020304" pitchFamily="18" charset="0"/>
                <a:cs typeface="Times New Roman" panose="02020603050405020304" pitchFamily="18" charset="0"/>
              </a:rPr>
              <a:t>        case 4:</a:t>
            </a:r>
          </a:p>
          <a:p>
            <a:r>
              <a:rPr lang="en-IN" sz="1050" dirty="0">
                <a:latin typeface="Times New Roman" panose="02020603050405020304" pitchFamily="18" charset="0"/>
                <a:cs typeface="Times New Roman" panose="02020603050405020304" pitchFamily="18" charset="0"/>
              </a:rPr>
              <a:t>            printf("Its Thursday.\n");		</a:t>
            </a:r>
            <a:r>
              <a:rPr lang="en-IN" sz="1050" dirty="0">
                <a:solidFill>
                  <a:srgbClr val="FF0000"/>
                </a:solidFill>
                <a:latin typeface="Times New Roman" panose="02020603050405020304" pitchFamily="18" charset="0"/>
                <a:cs typeface="Times New Roman" panose="02020603050405020304" pitchFamily="18" charset="0"/>
              </a:rPr>
              <a:t>//If day == 4</a:t>
            </a:r>
          </a:p>
          <a:p>
            <a:r>
              <a:rPr lang="en-IN" sz="1050" dirty="0">
                <a:latin typeface="Times New Roman" panose="02020603050405020304" pitchFamily="18" charset="0"/>
                <a:cs typeface="Times New Roman" panose="02020603050405020304" pitchFamily="18" charset="0"/>
              </a:rPr>
              <a:t>            printf("Feeling bit relaxed.");</a:t>
            </a:r>
          </a:p>
          <a:p>
            <a:r>
              <a:rPr lang="en-IN" sz="1050" dirty="0">
                <a:latin typeface="Times New Roman" panose="02020603050405020304" pitchFamily="18" charset="0"/>
                <a:cs typeface="Times New Roman" panose="02020603050405020304" pitchFamily="18" charset="0"/>
              </a:rPr>
              <a:t>            break;</a:t>
            </a:r>
          </a:p>
          <a:p>
            <a:r>
              <a:rPr lang="en-IN" sz="1050" dirty="0">
                <a:latin typeface="Times New Roman" panose="02020603050405020304" pitchFamily="18" charset="0"/>
                <a:cs typeface="Times New Roman" panose="02020603050405020304" pitchFamily="18" charset="0"/>
              </a:rPr>
              <a:t>        case 5:</a:t>
            </a:r>
          </a:p>
          <a:p>
            <a:r>
              <a:rPr lang="en-IN" sz="1050" dirty="0">
                <a:latin typeface="Times New Roman" panose="02020603050405020304" pitchFamily="18" charset="0"/>
                <a:cs typeface="Times New Roman" panose="02020603050405020304" pitchFamily="18" charset="0"/>
              </a:rPr>
              <a:t>            printf("Its Friday.");		</a:t>
            </a:r>
            <a:r>
              <a:rPr lang="en-IN" sz="1050" dirty="0">
                <a:solidFill>
                  <a:srgbClr val="FF0000"/>
                </a:solidFill>
                <a:latin typeface="Times New Roman" panose="02020603050405020304" pitchFamily="18" charset="0"/>
                <a:cs typeface="Times New Roman" panose="02020603050405020304" pitchFamily="18" charset="0"/>
              </a:rPr>
              <a:t>//If day == 5</a:t>
            </a:r>
          </a:p>
          <a:p>
            <a:r>
              <a:rPr lang="en-IN" sz="1050" dirty="0">
                <a:latin typeface="Times New Roman" panose="02020603050405020304" pitchFamily="18" charset="0"/>
                <a:cs typeface="Times New Roman" panose="02020603050405020304" pitchFamily="18" charset="0"/>
              </a:rPr>
              <a:t>            break;</a:t>
            </a:r>
          </a:p>
          <a:p>
            <a:r>
              <a:rPr lang="en-IN" sz="1050" dirty="0">
                <a:latin typeface="Times New Roman" panose="02020603050405020304" pitchFamily="18" charset="0"/>
                <a:cs typeface="Times New Roman" panose="02020603050405020304" pitchFamily="18" charset="0"/>
              </a:rPr>
              <a:t>        case 6:</a:t>
            </a:r>
          </a:p>
          <a:p>
            <a:r>
              <a:rPr lang="en-IN" sz="1050" dirty="0">
                <a:latin typeface="Times New Roman" panose="02020603050405020304" pitchFamily="18" charset="0"/>
                <a:cs typeface="Times New Roman" panose="02020603050405020304" pitchFamily="18" charset="0"/>
              </a:rPr>
              <a:t>            printf("Its Saturday.\n");		</a:t>
            </a:r>
            <a:r>
              <a:rPr lang="en-IN" sz="1050" dirty="0">
                <a:solidFill>
                  <a:srgbClr val="FF0000"/>
                </a:solidFill>
                <a:latin typeface="Times New Roman" panose="02020603050405020304" pitchFamily="18" charset="0"/>
                <a:cs typeface="Times New Roman" panose="02020603050405020304" pitchFamily="18" charset="0"/>
              </a:rPr>
              <a:t>//If day == 6</a:t>
            </a:r>
          </a:p>
          <a:p>
            <a:r>
              <a:rPr lang="en-IN" sz="1050" dirty="0">
                <a:latin typeface="Times New Roman" panose="02020603050405020304" pitchFamily="18" charset="0"/>
                <a:cs typeface="Times New Roman" panose="02020603050405020304" pitchFamily="18" charset="0"/>
              </a:rPr>
              <a:t>            printf("It is weekend.");</a:t>
            </a:r>
          </a:p>
          <a:p>
            <a:r>
              <a:rPr lang="en-IN" sz="1050" dirty="0">
                <a:latin typeface="Times New Roman" panose="02020603050405020304" pitchFamily="18" charset="0"/>
                <a:cs typeface="Times New Roman" panose="02020603050405020304" pitchFamily="18" charset="0"/>
              </a:rPr>
              <a:t>            break;</a:t>
            </a:r>
          </a:p>
          <a:p>
            <a:r>
              <a:rPr lang="en-IN" sz="1050" dirty="0">
                <a:latin typeface="Times New Roman" panose="02020603050405020304" pitchFamily="18" charset="0"/>
                <a:cs typeface="Times New Roman" panose="02020603050405020304" pitchFamily="18" charset="0"/>
              </a:rPr>
              <a:t>        case 7:</a:t>
            </a:r>
          </a:p>
          <a:p>
            <a:r>
              <a:rPr lang="en-IN" sz="1050" dirty="0">
                <a:latin typeface="Times New Roman" panose="02020603050405020304" pitchFamily="18" charset="0"/>
                <a:cs typeface="Times New Roman" panose="02020603050405020304" pitchFamily="18" charset="0"/>
              </a:rPr>
              <a:t>             printf("Its Sunday.\n");		 </a:t>
            </a:r>
            <a:r>
              <a:rPr lang="en-IN" sz="1050" dirty="0">
                <a:solidFill>
                  <a:srgbClr val="FF0000"/>
                </a:solidFill>
                <a:latin typeface="Times New Roman" panose="02020603050405020304" pitchFamily="18" charset="0"/>
                <a:cs typeface="Times New Roman" panose="02020603050405020304" pitchFamily="18" charset="0"/>
              </a:rPr>
              <a:t>//If day == 7</a:t>
            </a:r>
          </a:p>
          <a:p>
            <a:r>
              <a:rPr lang="en-IN" sz="1050" dirty="0">
                <a:latin typeface="Times New Roman" panose="02020603050405020304" pitchFamily="18" charset="0"/>
                <a:cs typeface="Times New Roman" panose="02020603050405020304" pitchFamily="18" charset="0"/>
              </a:rPr>
              <a:t>            printf("Hurray! Its holiday.");</a:t>
            </a:r>
          </a:p>
          <a:p>
            <a:r>
              <a:rPr lang="en-IN" sz="1050" dirty="0">
                <a:latin typeface="Times New Roman" panose="02020603050405020304" pitchFamily="18" charset="0"/>
                <a:cs typeface="Times New Roman" panose="02020603050405020304" pitchFamily="18" charset="0"/>
              </a:rPr>
              <a:t>            break;</a:t>
            </a:r>
          </a:p>
          <a:p>
            <a:r>
              <a:rPr lang="en-IN" sz="1050" dirty="0">
                <a:latin typeface="Times New Roman" panose="02020603050405020304" pitchFamily="18" charset="0"/>
                <a:cs typeface="Times New Roman" panose="02020603050405020304" pitchFamily="18" charset="0"/>
              </a:rPr>
              <a:t>        default:</a:t>
            </a:r>
          </a:p>
          <a:p>
            <a:r>
              <a:rPr lang="en-IN" sz="1050" dirty="0">
                <a:latin typeface="Times New Roman" panose="02020603050405020304" pitchFamily="18" charset="0"/>
                <a:cs typeface="Times New Roman" panose="02020603050405020304" pitchFamily="18" charset="0"/>
              </a:rPr>
              <a:t>            printf("Um! Please enter day  number between 1-7.");    	</a:t>
            </a:r>
            <a:r>
              <a:rPr lang="en-IN" sz="1050" dirty="0">
                <a:solidFill>
                  <a:srgbClr val="FF0000"/>
                </a:solidFill>
                <a:latin typeface="Times New Roman" panose="02020603050405020304" pitchFamily="18" charset="0"/>
                <a:cs typeface="Times New Roman" panose="02020603050405020304" pitchFamily="18" charset="0"/>
              </a:rPr>
              <a:t>//If day 1 to 7 </a:t>
            </a:r>
          </a:p>
          <a:p>
            <a:r>
              <a:rPr lang="en-IN" sz="1050" dirty="0">
                <a:latin typeface="Times New Roman" panose="02020603050405020304" pitchFamily="18" charset="0"/>
                <a:cs typeface="Times New Roman" panose="02020603050405020304" pitchFamily="18" charset="0"/>
              </a:rPr>
              <a:t>    }</a:t>
            </a:r>
          </a:p>
          <a:p>
            <a:r>
              <a:rPr lang="en-IN" sz="1050" dirty="0">
                <a:latin typeface="Times New Roman" panose="02020603050405020304" pitchFamily="18" charset="0"/>
                <a:cs typeface="Times New Roman" panose="02020603050405020304" pitchFamily="18" charset="0"/>
              </a:rPr>
              <a:t>    return 0;</a:t>
            </a:r>
          </a:p>
          <a:p>
            <a:r>
              <a:rPr lang="en-IN" sz="105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AAB2CAC7-99DC-E037-4E5C-F27CEE26F93D}"/>
              </a:ext>
            </a:extLst>
          </p:cNvPr>
          <p:cNvSpPr txBox="1"/>
          <p:nvPr/>
        </p:nvSpPr>
        <p:spPr>
          <a:xfrm>
            <a:off x="7053943" y="1922306"/>
            <a:ext cx="3788228"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Enter day  number of week (1-7): 7</a:t>
            </a:r>
          </a:p>
          <a:p>
            <a:r>
              <a:rPr lang="en-IN" dirty="0">
                <a:latin typeface="Times New Roman" panose="02020603050405020304" pitchFamily="18" charset="0"/>
                <a:cs typeface="Times New Roman" panose="02020603050405020304" pitchFamily="18" charset="0"/>
              </a:rPr>
              <a:t>Its Sunday.</a:t>
            </a:r>
          </a:p>
          <a:p>
            <a:r>
              <a:rPr lang="en-IN" dirty="0">
                <a:latin typeface="Times New Roman" panose="02020603050405020304" pitchFamily="18" charset="0"/>
                <a:cs typeface="Times New Roman" panose="02020603050405020304" pitchFamily="18" charset="0"/>
              </a:rPr>
              <a:t>Hurray! Its holiday.</a:t>
            </a:r>
          </a:p>
        </p:txBody>
      </p:sp>
      <p:sp>
        <p:nvSpPr>
          <p:cNvPr id="9" name="TextBox 8">
            <a:extLst>
              <a:ext uri="{FF2B5EF4-FFF2-40B4-BE49-F238E27FC236}">
                <a16:creationId xmlns:a16="http://schemas.microsoft.com/office/drawing/2014/main" id="{0E0A698A-F033-1694-BD97-CE308A5CE053}"/>
              </a:ext>
            </a:extLst>
          </p:cNvPr>
          <p:cNvSpPr txBox="1"/>
          <p:nvPr/>
        </p:nvSpPr>
        <p:spPr>
          <a:xfrm>
            <a:off x="7053943" y="3097963"/>
            <a:ext cx="3570514"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Enter day  number of week (1-7): 4</a:t>
            </a:r>
          </a:p>
          <a:p>
            <a:r>
              <a:rPr lang="en-IN" dirty="0">
                <a:latin typeface="Times New Roman" panose="02020603050405020304" pitchFamily="18" charset="0"/>
                <a:cs typeface="Times New Roman" panose="02020603050405020304" pitchFamily="18" charset="0"/>
              </a:rPr>
              <a:t>Its Thursday.</a:t>
            </a:r>
          </a:p>
          <a:p>
            <a:r>
              <a:rPr lang="en-IN" dirty="0">
                <a:latin typeface="Times New Roman" panose="02020603050405020304" pitchFamily="18" charset="0"/>
                <a:cs typeface="Times New Roman" panose="02020603050405020304" pitchFamily="18" charset="0"/>
              </a:rPr>
              <a:t>Feeling bit relaxed.</a:t>
            </a:r>
          </a:p>
        </p:txBody>
      </p:sp>
    </p:spTree>
    <p:extLst>
      <p:ext uri="{BB962C8B-B14F-4D97-AF65-F5344CB8AC3E}">
        <p14:creationId xmlns:p14="http://schemas.microsoft.com/office/powerpoint/2010/main" val="314048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68B6DD-3A27-7975-FDE3-A8051BA11DFD}"/>
              </a:ext>
            </a:extLst>
          </p:cNvPr>
          <p:cNvSpPr txBox="1"/>
          <p:nvPr/>
        </p:nvSpPr>
        <p:spPr>
          <a:xfrm>
            <a:off x="3130418" y="1084995"/>
            <a:ext cx="5010539" cy="923330"/>
          </a:xfrm>
          <a:prstGeom prst="rect">
            <a:avLst/>
          </a:prstGeom>
          <a:noFill/>
          <a:ln>
            <a:solidFill>
              <a:schemeClr val="bg1"/>
            </a:solidFill>
          </a:ln>
        </p:spPr>
        <p:txBody>
          <a:bodyPr wrap="square" rtlCol="0">
            <a:spAutoFit/>
          </a:bodyPr>
          <a:lstStyle/>
          <a:p>
            <a:r>
              <a:rPr lang="en-IN" sz="5400" b="1" i="1" dirty="0">
                <a:solidFill>
                  <a:srgbClr val="0070C0"/>
                </a:solidFill>
                <a:latin typeface="Times New Roman" panose="02020603050405020304" pitchFamily="18" charset="0"/>
                <a:cs typeface="Times New Roman" panose="02020603050405020304" pitchFamily="18" charset="0"/>
              </a:rPr>
              <a:t>LOOPS in C</a:t>
            </a:r>
          </a:p>
        </p:txBody>
      </p:sp>
      <p:sp>
        <p:nvSpPr>
          <p:cNvPr id="6" name="TextBox 5">
            <a:extLst>
              <a:ext uri="{FF2B5EF4-FFF2-40B4-BE49-F238E27FC236}">
                <a16:creationId xmlns:a16="http://schemas.microsoft.com/office/drawing/2014/main" id="{BF72796D-B485-64C3-E7E4-40B67FF5D807}"/>
              </a:ext>
            </a:extLst>
          </p:cNvPr>
          <p:cNvSpPr txBox="1"/>
          <p:nvPr/>
        </p:nvSpPr>
        <p:spPr>
          <a:xfrm>
            <a:off x="998375" y="3681535"/>
            <a:ext cx="5990253" cy="2223942"/>
          </a:xfrm>
          <a:prstGeom prst="rect">
            <a:avLst/>
          </a:prstGeom>
          <a:noFill/>
        </p:spPr>
        <p:txBody>
          <a:bodyPr wrap="square" rtlCol="0">
            <a:spAutoFit/>
          </a:bodyPr>
          <a:lstStyle/>
          <a:p>
            <a:pPr>
              <a:lnSpc>
                <a:spcPct val="200000"/>
              </a:lnSpc>
            </a:pPr>
            <a:r>
              <a:rPr lang="en-IN" dirty="0">
                <a:latin typeface="Times New Roman" panose="02020603050405020304" pitchFamily="18" charset="0"/>
                <a:cs typeface="Times New Roman" panose="02020603050405020304" pitchFamily="18" charset="0"/>
              </a:rPr>
              <a:t>There are 3 loops in C;</a:t>
            </a:r>
          </a:p>
          <a:p>
            <a:pPr>
              <a:lnSpc>
                <a:spcPct val="200000"/>
              </a:lnSpc>
            </a:pPr>
            <a:r>
              <a:rPr lang="en-IN" dirty="0">
                <a:latin typeface="Times New Roman" panose="02020603050405020304" pitchFamily="18" charset="0"/>
                <a:cs typeface="Times New Roman" panose="02020603050405020304" pitchFamily="18" charset="0"/>
              </a:rPr>
              <a:t>1.while loop,</a:t>
            </a:r>
          </a:p>
          <a:p>
            <a:pPr>
              <a:lnSpc>
                <a:spcPct val="200000"/>
              </a:lnSpc>
            </a:pPr>
            <a:r>
              <a:rPr lang="en-IN" dirty="0">
                <a:latin typeface="Times New Roman" panose="02020603050405020304" pitchFamily="18" charset="0"/>
                <a:cs typeface="Times New Roman" panose="02020603050405020304" pitchFamily="18" charset="0"/>
              </a:rPr>
              <a:t>2.for loop.</a:t>
            </a:r>
          </a:p>
          <a:p>
            <a:pPr>
              <a:lnSpc>
                <a:spcPct val="200000"/>
              </a:lnSpc>
            </a:pPr>
            <a:r>
              <a:rPr lang="en-IN" dirty="0">
                <a:latin typeface="Times New Roman" panose="02020603050405020304" pitchFamily="18" charset="0"/>
                <a:cs typeface="Times New Roman" panose="02020603050405020304" pitchFamily="18" charset="0"/>
              </a:rPr>
              <a:t>3.do while loop.</a:t>
            </a:r>
          </a:p>
        </p:txBody>
      </p:sp>
      <p:sp>
        <p:nvSpPr>
          <p:cNvPr id="9" name="TextBox 8">
            <a:extLst>
              <a:ext uri="{FF2B5EF4-FFF2-40B4-BE49-F238E27FC236}">
                <a16:creationId xmlns:a16="http://schemas.microsoft.com/office/drawing/2014/main" id="{BA5FCBD2-7D0C-E4D8-02B7-134E6AF07F8A}"/>
              </a:ext>
            </a:extLst>
          </p:cNvPr>
          <p:cNvSpPr txBox="1"/>
          <p:nvPr/>
        </p:nvSpPr>
        <p:spPr>
          <a:xfrm>
            <a:off x="765109" y="1875853"/>
            <a:ext cx="9741159" cy="1894749"/>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Loops are also called as </a:t>
            </a:r>
            <a:r>
              <a:rPr lang="en-IN" sz="1600" b="1" dirty="0">
                <a:latin typeface="Times New Roman" panose="02020603050405020304" pitchFamily="18" charset="0"/>
                <a:cs typeface="Times New Roman" panose="02020603050405020304" pitchFamily="18" charset="0"/>
              </a:rPr>
              <a:t>Iterative statements.</a:t>
            </a:r>
          </a:p>
          <a:p>
            <a:pPr>
              <a:lnSpc>
                <a:spcPct val="150000"/>
              </a:lnSpc>
            </a:pPr>
            <a:r>
              <a:rPr lang="en-IN" sz="1600" dirty="0">
                <a:latin typeface="Times New Roman" panose="02020603050405020304" pitchFamily="18" charset="0"/>
                <a:cs typeface="Times New Roman" panose="02020603050405020304" pitchFamily="18" charset="0"/>
              </a:rPr>
              <a:t>Loops are used in c because</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These provides code reusability.</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Using loops we do not need to write the same code again  and again.</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Using loops we can traverse over the elements of data structures.(array or linked lists)</a:t>
            </a:r>
          </a:p>
        </p:txBody>
      </p:sp>
      <p:sp>
        <p:nvSpPr>
          <p:cNvPr id="2" name="Rectangle 1">
            <a:extLst>
              <a:ext uri="{FF2B5EF4-FFF2-40B4-BE49-F238E27FC236}">
                <a16:creationId xmlns:a16="http://schemas.microsoft.com/office/drawing/2014/main" id="{CCF2B813-7FB3-F258-2E67-43F186CE28E6}"/>
              </a:ext>
            </a:extLst>
          </p:cNvPr>
          <p:cNvSpPr/>
          <p:nvPr/>
        </p:nvSpPr>
        <p:spPr>
          <a:xfrm>
            <a:off x="478770" y="237510"/>
            <a:ext cx="3896585"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rgbClr val="0070C0"/>
                </a:solidFill>
                <a:latin typeface="Times New Roman" panose="02020603050405020304" pitchFamily="18" charset="0"/>
                <a:cs typeface="Times New Roman" panose="02020603050405020304" pitchFamily="18" charset="0"/>
              </a:rPr>
              <a:t>2.Iterative control statements.</a:t>
            </a:r>
            <a:endParaRPr lang="en-IN" sz="2000" b="1" i="1" dirty="0">
              <a:solidFill>
                <a:srgbClr val="0070C0"/>
              </a:solidFill>
            </a:endParaRPr>
          </a:p>
        </p:txBody>
      </p:sp>
    </p:spTree>
    <p:extLst>
      <p:ext uri="{BB962C8B-B14F-4D97-AF65-F5344CB8AC3E}">
        <p14:creationId xmlns:p14="http://schemas.microsoft.com/office/powerpoint/2010/main" val="227241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8C27D4-715F-AF3F-C059-715A87861E02}"/>
              </a:ext>
            </a:extLst>
          </p:cNvPr>
          <p:cNvSpPr txBox="1"/>
          <p:nvPr/>
        </p:nvSpPr>
        <p:spPr>
          <a:xfrm>
            <a:off x="504802" y="608268"/>
            <a:ext cx="1790529" cy="369332"/>
          </a:xfrm>
          <a:prstGeom prst="rect">
            <a:avLst/>
          </a:prstGeom>
          <a:noFill/>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1.While loop:</a:t>
            </a:r>
          </a:p>
        </p:txBody>
      </p:sp>
      <p:sp>
        <p:nvSpPr>
          <p:cNvPr id="7" name="TextBox 6">
            <a:extLst>
              <a:ext uri="{FF2B5EF4-FFF2-40B4-BE49-F238E27FC236}">
                <a16:creationId xmlns:a16="http://schemas.microsoft.com/office/drawing/2014/main" id="{F7B5E8ED-8E71-A453-9038-0AB65E705187}"/>
              </a:ext>
            </a:extLst>
          </p:cNvPr>
          <p:cNvSpPr txBox="1"/>
          <p:nvPr/>
        </p:nvSpPr>
        <p:spPr>
          <a:xfrm>
            <a:off x="600269" y="1442106"/>
            <a:ext cx="8770776" cy="338554"/>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while </a:t>
            </a:r>
            <a:r>
              <a:rPr lang="en-IN" sz="1600" dirty="0">
                <a:latin typeface="Times New Roman" panose="02020603050405020304" pitchFamily="18" charset="0"/>
                <a:cs typeface="Times New Roman" panose="02020603050405020304" pitchFamily="18" charset="0"/>
              </a:rPr>
              <a:t>loop in C will repeatedly executes the target statement as long as the entered condition is </a:t>
            </a:r>
            <a:r>
              <a:rPr lang="en-IN" sz="1600" b="1" dirty="0">
                <a:latin typeface="Times New Roman" panose="02020603050405020304" pitchFamily="18" charset="0"/>
                <a:cs typeface="Times New Roman" panose="02020603050405020304" pitchFamily="18" charset="0"/>
              </a:rPr>
              <a:t>true</a:t>
            </a:r>
            <a:r>
              <a:rPr lang="en-IN" sz="16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8A53CBFC-2926-E174-3C99-86C85B12E379}"/>
              </a:ext>
            </a:extLst>
          </p:cNvPr>
          <p:cNvSpPr txBox="1"/>
          <p:nvPr/>
        </p:nvSpPr>
        <p:spPr>
          <a:xfrm>
            <a:off x="600269" y="2125211"/>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9" name="TextBox 8">
            <a:extLst>
              <a:ext uri="{FF2B5EF4-FFF2-40B4-BE49-F238E27FC236}">
                <a16:creationId xmlns:a16="http://schemas.microsoft.com/office/drawing/2014/main" id="{6F6F2695-3F3E-3700-4FF8-53E86BE56159}"/>
              </a:ext>
            </a:extLst>
          </p:cNvPr>
          <p:cNvSpPr txBox="1"/>
          <p:nvPr/>
        </p:nvSpPr>
        <p:spPr>
          <a:xfrm>
            <a:off x="6599707" y="1992991"/>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11" name="TextBox 10">
            <a:extLst>
              <a:ext uri="{FF2B5EF4-FFF2-40B4-BE49-F238E27FC236}">
                <a16:creationId xmlns:a16="http://schemas.microsoft.com/office/drawing/2014/main" id="{C893E5FF-543F-7D12-C193-C876622C5F99}"/>
              </a:ext>
            </a:extLst>
          </p:cNvPr>
          <p:cNvSpPr txBox="1"/>
          <p:nvPr/>
        </p:nvSpPr>
        <p:spPr>
          <a:xfrm>
            <a:off x="953135" y="2659229"/>
            <a:ext cx="2071396" cy="1525418"/>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While(condition)</a:t>
            </a:r>
          </a:p>
          <a:p>
            <a:pPr>
              <a:lnSpc>
                <a:spcPct val="150000"/>
              </a:lnSpc>
            </a:pPr>
            <a:r>
              <a:rPr lang="en-IN" sz="16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Statement(s);</a:t>
            </a:r>
          </a:p>
          <a:p>
            <a:pPr>
              <a:lnSpc>
                <a:spcPct val="150000"/>
              </a:lnSpc>
            </a:pPr>
            <a:r>
              <a:rPr lang="en-IN" sz="1600"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BC68BECB-6712-E8C1-509E-71AC52A7A7D9}"/>
              </a:ext>
            </a:extLst>
          </p:cNvPr>
          <p:cNvSpPr txBox="1"/>
          <p:nvPr/>
        </p:nvSpPr>
        <p:spPr>
          <a:xfrm>
            <a:off x="504802" y="5243213"/>
            <a:ext cx="10599576" cy="115608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Here, </a:t>
            </a:r>
            <a:r>
              <a:rPr lang="en-US" sz="1600" b="1" i="0" dirty="0">
                <a:solidFill>
                  <a:srgbClr val="000000"/>
                </a:solidFill>
                <a:effectLst/>
                <a:latin typeface="Times New Roman" panose="02020603050405020304" pitchFamily="18" charset="0"/>
                <a:cs typeface="Times New Roman" panose="02020603050405020304" pitchFamily="18" charset="0"/>
              </a:rPr>
              <a:t>statement(s)</a:t>
            </a:r>
            <a:r>
              <a:rPr lang="en-US" sz="1600" b="0" i="0" dirty="0">
                <a:solidFill>
                  <a:srgbClr val="000000"/>
                </a:solidFill>
                <a:effectLst/>
                <a:latin typeface="Times New Roman" panose="02020603050405020304" pitchFamily="18" charset="0"/>
                <a:cs typeface="Times New Roman" panose="02020603050405020304" pitchFamily="18" charset="0"/>
              </a:rPr>
              <a:t> may be of single statement or are of block statements. The </a:t>
            </a:r>
            <a:r>
              <a:rPr lang="en-US" sz="1600" b="1" i="0" dirty="0">
                <a:solidFill>
                  <a:srgbClr val="000000"/>
                </a:solidFill>
                <a:effectLst/>
                <a:latin typeface="Times New Roman" panose="02020603050405020304" pitchFamily="18" charset="0"/>
                <a:cs typeface="Times New Roman" panose="02020603050405020304" pitchFamily="18" charset="0"/>
              </a:rPr>
              <a:t>condition</a:t>
            </a:r>
            <a:r>
              <a:rPr lang="en-US" sz="1600" b="0" i="0" dirty="0">
                <a:solidFill>
                  <a:srgbClr val="000000"/>
                </a:solidFill>
                <a:effectLst/>
                <a:latin typeface="Times New Roman" panose="02020603050405020304" pitchFamily="18" charset="0"/>
                <a:cs typeface="Times New Roman" panose="02020603050405020304" pitchFamily="18" charset="0"/>
              </a:rPr>
              <a:t> may be any expression, and true is any nonzero value. The loop iterates while the condition is true.</a:t>
            </a:r>
          </a:p>
          <a:p>
            <a:pPr marL="285750" indent="-285750" algn="just">
              <a:lnSpc>
                <a:spcPct val="150000"/>
              </a:lnSpc>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When the condition becomes false, the program control passes to the line immediately following the loop.</a:t>
            </a:r>
          </a:p>
        </p:txBody>
      </p:sp>
      <p:sp>
        <p:nvSpPr>
          <p:cNvPr id="14" name="Oval 13">
            <a:extLst>
              <a:ext uri="{FF2B5EF4-FFF2-40B4-BE49-F238E27FC236}">
                <a16:creationId xmlns:a16="http://schemas.microsoft.com/office/drawing/2014/main" id="{4DCAD8D6-667D-177F-5FE0-F67D1BF5D388}"/>
              </a:ext>
            </a:extLst>
          </p:cNvPr>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9B3511B4-3559-B276-7AA2-3D0046164BFC}"/>
              </a:ext>
            </a:extLst>
          </p:cNvPr>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71468039-D7DC-8F2A-3F8C-B20208FD9A71}"/>
              </a:ext>
            </a:extLst>
          </p:cNvPr>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Condition</a:t>
            </a:r>
            <a:endParaRPr lang="en-IN" sz="9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63297AC6-9461-E58D-FEDF-E6963E7E2F14}"/>
              </a:ext>
            </a:extLst>
          </p:cNvPr>
          <p:cNvCxnSpPr>
            <a:cxnSpLocks/>
            <a:stCxn id="14" idx="4"/>
            <a:endCxn id="16" idx="0"/>
          </p:cNvCxnSpPr>
          <p:nvPr/>
        </p:nvCxnSpPr>
        <p:spPr>
          <a:xfrm>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FCBB3A-9F4C-9A70-1284-8733402320B5}"/>
              </a:ext>
            </a:extLst>
          </p:cNvPr>
          <p:cNvCxnSpPr>
            <a:cxnSpLocks/>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F4DFB9-958D-4ECF-255D-B38AA875D3B5}"/>
              </a:ext>
            </a:extLst>
          </p:cNvPr>
          <p:cNvCxnSpPr>
            <a:cxnSpLocks/>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5FB2A4-DD0C-ACAD-28F0-4E20F61BFD4E}"/>
              </a:ext>
            </a:extLst>
          </p:cNvPr>
          <p:cNvCxnSpPr>
            <a:cxnSpLocks/>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7DFC3D-5B46-F5DD-ADC5-944FD22D31D3}"/>
              </a:ext>
            </a:extLst>
          </p:cNvPr>
          <p:cNvSpPr txBox="1"/>
          <p:nvPr/>
        </p:nvSpPr>
        <p:spPr>
          <a:xfrm>
            <a:off x="9409924" y="3125361"/>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sp>
        <p:nvSpPr>
          <p:cNvPr id="24" name="TextBox 23">
            <a:extLst>
              <a:ext uri="{FF2B5EF4-FFF2-40B4-BE49-F238E27FC236}">
                <a16:creationId xmlns:a16="http://schemas.microsoft.com/office/drawing/2014/main" id="{323A34AE-F802-871D-DB0A-0B6086F7C93C}"/>
              </a:ext>
            </a:extLst>
          </p:cNvPr>
          <p:cNvSpPr txBox="1"/>
          <p:nvPr/>
        </p:nvSpPr>
        <p:spPr>
          <a:xfrm>
            <a:off x="8606521" y="3772639"/>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25" name="Rectangle 24">
            <a:extLst>
              <a:ext uri="{FF2B5EF4-FFF2-40B4-BE49-F238E27FC236}">
                <a16:creationId xmlns:a16="http://schemas.microsoft.com/office/drawing/2014/main" id="{6CDB3790-1F54-3DFB-C475-B4C66F6F170A}"/>
              </a:ext>
            </a:extLst>
          </p:cNvPr>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Code block</a:t>
            </a:r>
          </a:p>
        </p:txBody>
      </p:sp>
      <p:cxnSp>
        <p:nvCxnSpPr>
          <p:cNvPr id="31" name="Straight Arrow Connector 30">
            <a:extLst>
              <a:ext uri="{FF2B5EF4-FFF2-40B4-BE49-F238E27FC236}">
                <a16:creationId xmlns:a16="http://schemas.microsoft.com/office/drawing/2014/main" id="{DBC7982F-A837-FE51-402A-BABC6461376D}"/>
              </a:ext>
            </a:extLst>
          </p:cNvPr>
          <p:cNvCxnSpPr>
            <a:cxnSpLocks/>
            <a:endCxn id="15" idx="0"/>
          </p:cNvCxnSpPr>
          <p:nvPr/>
        </p:nvCxnSpPr>
        <p:spPr>
          <a:xfrm>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A78AD90-D4B2-5D78-AAB3-43C6DC352CB9}"/>
              </a:ext>
            </a:extLst>
          </p:cNvPr>
          <p:cNvCxnSpPr>
            <a:cxnSpLocks/>
          </p:cNvCxnSpPr>
          <p:nvPr/>
        </p:nvCxnSpPr>
        <p:spPr>
          <a:xfrm>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D965072-F664-9F79-5732-CB99E32EF3E0}"/>
              </a:ext>
            </a:extLst>
          </p:cNvPr>
          <p:cNvCxnSpPr>
            <a:cxnSpLocks/>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3E674C7-FA87-7785-DFDF-26CC54B609A0}"/>
              </a:ext>
            </a:extLst>
          </p:cNvPr>
          <p:cNvCxnSpPr>
            <a:cxnSpLocks/>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286D85-5831-D042-07AE-34F8C4197EE6}"/>
              </a:ext>
            </a:extLst>
          </p:cNvPr>
          <p:cNvCxnSpPr>
            <a:cxnSpLocks/>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28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B85EE4-1135-B614-6468-8133D121BC95}"/>
              </a:ext>
            </a:extLst>
          </p:cNvPr>
          <p:cNvSpPr txBox="1"/>
          <p:nvPr/>
        </p:nvSpPr>
        <p:spPr>
          <a:xfrm>
            <a:off x="743292" y="1587522"/>
            <a:ext cx="6097554" cy="4480073"/>
          </a:xfrm>
          <a:prstGeom prst="rect">
            <a:avLst/>
          </a:prstGeom>
          <a:noFill/>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#include &lt;stdio.h&gt;</a:t>
            </a:r>
          </a:p>
          <a:p>
            <a:pPr algn="just">
              <a:lnSpc>
                <a:spcPct val="150000"/>
              </a:lnSpc>
            </a:pPr>
            <a:r>
              <a:rPr lang="en-IN" sz="1600" dirty="0">
                <a:latin typeface="Times New Roman" panose="02020603050405020304" pitchFamily="18" charset="0"/>
                <a:cs typeface="Times New Roman" panose="02020603050405020304" pitchFamily="18" charset="0"/>
              </a:rPr>
              <a:t>int main ()</a:t>
            </a:r>
          </a:p>
          <a:p>
            <a:pPr algn="just">
              <a:lnSpc>
                <a:spcPct val="150000"/>
              </a:lnSpc>
            </a:pPr>
            <a:r>
              <a:rPr lang="en-IN" sz="1600" dirty="0">
                <a:latin typeface="Times New Roman" panose="02020603050405020304" pitchFamily="18" charset="0"/>
                <a:cs typeface="Times New Roman" panose="02020603050405020304" pitchFamily="18" charset="0"/>
              </a:rPr>
              <a:t>{</a:t>
            </a:r>
          </a:p>
          <a:p>
            <a:pPr algn="just">
              <a:lnSpc>
                <a:spcPct val="150000"/>
              </a:lnSpc>
            </a:pPr>
            <a:r>
              <a:rPr lang="en-IN" sz="1600" dirty="0">
                <a:latin typeface="Times New Roman" panose="02020603050405020304" pitchFamily="18" charset="0"/>
                <a:cs typeface="Times New Roman" panose="02020603050405020304" pitchFamily="18" charset="0"/>
              </a:rPr>
              <a:t>   int a = 10;                                     </a:t>
            </a:r>
            <a:r>
              <a:rPr lang="en-IN" sz="1600" dirty="0">
                <a:solidFill>
                  <a:srgbClr val="FF000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//local variable definition</a:t>
            </a:r>
          </a:p>
          <a:p>
            <a:pPr algn="just">
              <a:lnSpc>
                <a:spcPct val="150000"/>
              </a:lnSpc>
            </a:pPr>
            <a:r>
              <a:rPr lang="en-IN" sz="1600" dirty="0">
                <a:latin typeface="Times New Roman" panose="02020603050405020304" pitchFamily="18" charset="0"/>
                <a:cs typeface="Times New Roman" panose="02020603050405020304" pitchFamily="18" charset="0"/>
              </a:rPr>
              <a:t>   </a:t>
            </a:r>
            <a:r>
              <a:rPr lang="en-IN" sz="1600" dirty="0">
                <a:solidFill>
                  <a:srgbClr val="0070C0"/>
                </a:solidFill>
                <a:latin typeface="Times New Roman" panose="02020603050405020304" pitchFamily="18" charset="0"/>
                <a:cs typeface="Times New Roman" panose="02020603050405020304" pitchFamily="18" charset="0"/>
              </a:rPr>
              <a:t>while</a:t>
            </a:r>
            <a:r>
              <a:rPr lang="en-IN" sz="1600" dirty="0">
                <a:latin typeface="Times New Roman" panose="02020603050405020304" pitchFamily="18" charset="0"/>
                <a:cs typeface="Times New Roman" panose="02020603050405020304" pitchFamily="18" charset="0"/>
              </a:rPr>
              <a:t>( a &lt; 20 )                             </a:t>
            </a:r>
            <a:r>
              <a:rPr lang="en-IN" sz="1400" dirty="0">
                <a:solidFill>
                  <a:srgbClr val="FF0000"/>
                </a:solidFill>
                <a:latin typeface="Times New Roman" panose="02020603050405020304" pitchFamily="18" charset="0"/>
                <a:cs typeface="Times New Roman" panose="02020603050405020304" pitchFamily="18" charset="0"/>
              </a:rPr>
              <a:t>//while loop execution</a:t>
            </a:r>
          </a:p>
          <a:p>
            <a:pPr algn="just">
              <a:lnSpc>
                <a:spcPct val="150000"/>
              </a:lnSpc>
            </a:pPr>
            <a:r>
              <a:rPr lang="en-IN" sz="1600" dirty="0">
                <a:latin typeface="Times New Roman" panose="02020603050405020304" pitchFamily="18" charset="0"/>
                <a:cs typeface="Times New Roman" panose="02020603050405020304" pitchFamily="18" charset="0"/>
              </a:rPr>
              <a:t>    {</a:t>
            </a:r>
          </a:p>
          <a:p>
            <a:pPr algn="just">
              <a:lnSpc>
                <a:spcPct val="150000"/>
              </a:lnSpc>
            </a:pPr>
            <a:r>
              <a:rPr lang="en-IN" sz="1600" dirty="0">
                <a:latin typeface="Times New Roman" panose="02020603050405020304" pitchFamily="18" charset="0"/>
                <a:cs typeface="Times New Roman" panose="02020603050405020304" pitchFamily="18" charset="0"/>
              </a:rPr>
              <a:t>      printf("value of a: %d\n", a);</a:t>
            </a:r>
          </a:p>
          <a:p>
            <a:pPr algn="just">
              <a:lnSpc>
                <a:spcPct val="150000"/>
              </a:lnSpc>
            </a:pPr>
            <a:r>
              <a:rPr lang="en-IN" sz="1600" dirty="0">
                <a:latin typeface="Times New Roman" panose="02020603050405020304" pitchFamily="18" charset="0"/>
                <a:cs typeface="Times New Roman" panose="02020603050405020304" pitchFamily="18" charset="0"/>
              </a:rPr>
              <a:t>      a++;</a:t>
            </a:r>
          </a:p>
          <a:p>
            <a:pPr algn="just">
              <a:lnSpc>
                <a:spcPct val="150000"/>
              </a:lnSpc>
            </a:pPr>
            <a:r>
              <a:rPr lang="en-IN" sz="1600" dirty="0">
                <a:latin typeface="Times New Roman" panose="02020603050405020304" pitchFamily="18" charset="0"/>
                <a:cs typeface="Times New Roman" panose="02020603050405020304" pitchFamily="18" charset="0"/>
              </a:rPr>
              <a:t>    }</a:t>
            </a: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   return 0;</a:t>
            </a:r>
          </a:p>
          <a:p>
            <a:pPr algn="just">
              <a:lnSpc>
                <a:spcPct val="150000"/>
              </a:lnSpc>
            </a:pPr>
            <a:r>
              <a:rPr lang="en-IN" sz="1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48162E4-01B6-73CE-6BA0-D178EE9EEC8C}"/>
              </a:ext>
            </a:extLst>
          </p:cNvPr>
          <p:cNvSpPr txBox="1"/>
          <p:nvPr/>
        </p:nvSpPr>
        <p:spPr>
          <a:xfrm>
            <a:off x="632150" y="790405"/>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A5DD5F51-745C-8FD3-5891-13B976BE1D9F}"/>
              </a:ext>
            </a:extLst>
          </p:cNvPr>
          <p:cNvPicPr>
            <a:picLocks noChangeAspect="1"/>
          </p:cNvPicPr>
          <p:nvPr/>
        </p:nvPicPr>
        <p:blipFill>
          <a:blip r:embed="rId2"/>
          <a:stretch>
            <a:fillRect/>
          </a:stretch>
        </p:blipFill>
        <p:spPr>
          <a:xfrm>
            <a:off x="7109927" y="790405"/>
            <a:ext cx="1274174" cy="499915"/>
          </a:xfrm>
          <a:prstGeom prst="rect">
            <a:avLst/>
          </a:prstGeom>
        </p:spPr>
      </p:pic>
      <p:sp>
        <p:nvSpPr>
          <p:cNvPr id="9" name="TextBox 8">
            <a:extLst>
              <a:ext uri="{FF2B5EF4-FFF2-40B4-BE49-F238E27FC236}">
                <a16:creationId xmlns:a16="http://schemas.microsoft.com/office/drawing/2014/main" id="{482D6BA5-0A75-BF38-BD58-F11A0EDD16C3}"/>
              </a:ext>
            </a:extLst>
          </p:cNvPr>
          <p:cNvSpPr txBox="1"/>
          <p:nvPr/>
        </p:nvSpPr>
        <p:spPr>
          <a:xfrm>
            <a:off x="7538514" y="1628994"/>
            <a:ext cx="1691173" cy="3741409"/>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value of a: 10</a:t>
            </a:r>
          </a:p>
          <a:p>
            <a:pPr>
              <a:lnSpc>
                <a:spcPct val="150000"/>
              </a:lnSpc>
            </a:pPr>
            <a:r>
              <a:rPr lang="en-IN" sz="1600" dirty="0">
                <a:latin typeface="Times New Roman" panose="02020603050405020304" pitchFamily="18" charset="0"/>
                <a:cs typeface="Times New Roman" panose="02020603050405020304" pitchFamily="18" charset="0"/>
              </a:rPr>
              <a:t>value of a: 11</a:t>
            </a:r>
          </a:p>
          <a:p>
            <a:pPr>
              <a:lnSpc>
                <a:spcPct val="150000"/>
              </a:lnSpc>
            </a:pPr>
            <a:r>
              <a:rPr lang="en-IN" sz="1600" dirty="0">
                <a:latin typeface="Times New Roman" panose="02020603050405020304" pitchFamily="18" charset="0"/>
                <a:cs typeface="Times New Roman" panose="02020603050405020304" pitchFamily="18" charset="0"/>
              </a:rPr>
              <a:t>value of a: 12</a:t>
            </a:r>
          </a:p>
          <a:p>
            <a:pPr>
              <a:lnSpc>
                <a:spcPct val="150000"/>
              </a:lnSpc>
            </a:pPr>
            <a:r>
              <a:rPr lang="en-IN" sz="1600" dirty="0">
                <a:latin typeface="Times New Roman" panose="02020603050405020304" pitchFamily="18" charset="0"/>
                <a:cs typeface="Times New Roman" panose="02020603050405020304" pitchFamily="18" charset="0"/>
              </a:rPr>
              <a:t>value of a: 13</a:t>
            </a:r>
          </a:p>
          <a:p>
            <a:pPr>
              <a:lnSpc>
                <a:spcPct val="150000"/>
              </a:lnSpc>
            </a:pPr>
            <a:r>
              <a:rPr lang="en-IN" sz="1600" dirty="0">
                <a:latin typeface="Times New Roman" panose="02020603050405020304" pitchFamily="18" charset="0"/>
                <a:cs typeface="Times New Roman" panose="02020603050405020304" pitchFamily="18" charset="0"/>
              </a:rPr>
              <a:t>value of a: 14</a:t>
            </a:r>
          </a:p>
          <a:p>
            <a:pPr>
              <a:lnSpc>
                <a:spcPct val="150000"/>
              </a:lnSpc>
            </a:pPr>
            <a:r>
              <a:rPr lang="en-IN" sz="1600" dirty="0">
                <a:latin typeface="Times New Roman" panose="02020603050405020304" pitchFamily="18" charset="0"/>
                <a:cs typeface="Times New Roman" panose="02020603050405020304" pitchFamily="18" charset="0"/>
              </a:rPr>
              <a:t>value of a: 15</a:t>
            </a:r>
          </a:p>
          <a:p>
            <a:pPr>
              <a:lnSpc>
                <a:spcPct val="150000"/>
              </a:lnSpc>
            </a:pPr>
            <a:r>
              <a:rPr lang="en-IN" sz="1600" dirty="0">
                <a:latin typeface="Times New Roman" panose="02020603050405020304" pitchFamily="18" charset="0"/>
                <a:cs typeface="Times New Roman" panose="02020603050405020304" pitchFamily="18" charset="0"/>
              </a:rPr>
              <a:t>value of a: 16</a:t>
            </a:r>
          </a:p>
          <a:p>
            <a:pPr>
              <a:lnSpc>
                <a:spcPct val="150000"/>
              </a:lnSpc>
            </a:pPr>
            <a:r>
              <a:rPr lang="en-IN" sz="1600" dirty="0">
                <a:latin typeface="Times New Roman" panose="02020603050405020304" pitchFamily="18" charset="0"/>
                <a:cs typeface="Times New Roman" panose="02020603050405020304" pitchFamily="18" charset="0"/>
              </a:rPr>
              <a:t>value of a: 17</a:t>
            </a:r>
          </a:p>
          <a:p>
            <a:pPr>
              <a:lnSpc>
                <a:spcPct val="150000"/>
              </a:lnSpc>
            </a:pPr>
            <a:r>
              <a:rPr lang="en-IN" sz="1600" dirty="0">
                <a:latin typeface="Times New Roman" panose="02020603050405020304" pitchFamily="18" charset="0"/>
                <a:cs typeface="Times New Roman" panose="02020603050405020304" pitchFamily="18" charset="0"/>
              </a:rPr>
              <a:t>value of a: 18</a:t>
            </a:r>
          </a:p>
          <a:p>
            <a:pPr>
              <a:lnSpc>
                <a:spcPct val="150000"/>
              </a:lnSpc>
            </a:pPr>
            <a:r>
              <a:rPr lang="en-IN" sz="1600" dirty="0">
                <a:latin typeface="Times New Roman" panose="02020603050405020304" pitchFamily="18" charset="0"/>
                <a:cs typeface="Times New Roman" panose="02020603050405020304" pitchFamily="18" charset="0"/>
              </a:rPr>
              <a:t>value of a: 19</a:t>
            </a:r>
          </a:p>
        </p:txBody>
      </p:sp>
    </p:spTree>
    <p:extLst>
      <p:ext uri="{BB962C8B-B14F-4D97-AF65-F5344CB8AC3E}">
        <p14:creationId xmlns:p14="http://schemas.microsoft.com/office/powerpoint/2010/main" val="360253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8A0D55-80C6-EA45-94FC-6AACF3FA856F}"/>
              </a:ext>
            </a:extLst>
          </p:cNvPr>
          <p:cNvSpPr txBox="1"/>
          <p:nvPr/>
        </p:nvSpPr>
        <p:spPr>
          <a:xfrm>
            <a:off x="254878" y="330878"/>
            <a:ext cx="1427584" cy="369332"/>
          </a:xfrm>
          <a:prstGeom prst="rect">
            <a:avLst/>
          </a:prstGeom>
          <a:noFill/>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2.for loop:</a:t>
            </a:r>
          </a:p>
        </p:txBody>
      </p:sp>
      <p:sp>
        <p:nvSpPr>
          <p:cNvPr id="5" name="TextBox 4">
            <a:extLst>
              <a:ext uri="{FF2B5EF4-FFF2-40B4-BE49-F238E27FC236}">
                <a16:creationId xmlns:a16="http://schemas.microsoft.com/office/drawing/2014/main" id="{3F25C493-C44E-107A-55B2-E8610430D0B8}"/>
              </a:ext>
            </a:extLst>
          </p:cNvPr>
          <p:cNvSpPr txBox="1"/>
          <p:nvPr/>
        </p:nvSpPr>
        <p:spPr>
          <a:xfrm>
            <a:off x="352850" y="1597686"/>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6" name="TextBox 5">
            <a:extLst>
              <a:ext uri="{FF2B5EF4-FFF2-40B4-BE49-F238E27FC236}">
                <a16:creationId xmlns:a16="http://schemas.microsoft.com/office/drawing/2014/main" id="{92FC245E-95D4-318E-5FBC-3CDBECE2BC70}"/>
              </a:ext>
            </a:extLst>
          </p:cNvPr>
          <p:cNvSpPr txBox="1"/>
          <p:nvPr/>
        </p:nvSpPr>
        <p:spPr>
          <a:xfrm>
            <a:off x="9812243" y="1625151"/>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8" name="TextBox 7">
            <a:extLst>
              <a:ext uri="{FF2B5EF4-FFF2-40B4-BE49-F238E27FC236}">
                <a16:creationId xmlns:a16="http://schemas.microsoft.com/office/drawing/2014/main" id="{F9F8132E-8594-5D1E-8FDD-FDE30EDABE52}"/>
              </a:ext>
            </a:extLst>
          </p:cNvPr>
          <p:cNvSpPr txBox="1"/>
          <p:nvPr/>
        </p:nvSpPr>
        <p:spPr>
          <a:xfrm>
            <a:off x="352850" y="838325"/>
            <a:ext cx="9171407" cy="584775"/>
          </a:xfrm>
          <a:prstGeom prst="rect">
            <a:avLst/>
          </a:prstGeom>
          <a:noFill/>
        </p:spPr>
        <p:txBody>
          <a:bodyPr wrap="square">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A </a:t>
            </a:r>
            <a:r>
              <a:rPr lang="en-US" sz="1600" b="1" i="0" dirty="0">
                <a:solidFill>
                  <a:srgbClr val="000000"/>
                </a:solidFill>
                <a:effectLst/>
                <a:latin typeface="Times New Roman" panose="02020603050405020304" pitchFamily="18" charset="0"/>
                <a:cs typeface="Times New Roman" panose="02020603050405020304" pitchFamily="18" charset="0"/>
              </a:rPr>
              <a:t>for</a:t>
            </a:r>
            <a:r>
              <a:rPr lang="en-US" sz="1600" b="0" i="0" dirty="0">
                <a:solidFill>
                  <a:srgbClr val="000000"/>
                </a:solidFill>
                <a:effectLst/>
                <a:latin typeface="Times New Roman" panose="02020603050405020304" pitchFamily="18" charset="0"/>
                <a:cs typeface="Times New Roman" panose="02020603050405020304" pitchFamily="18" charset="0"/>
              </a:rPr>
              <a:t> loop is a repetition control structure that allows you to efficiently write a loop that needs to execute a specific number of times.</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63AB327-0ABA-D2BE-3615-97A091DB7E21}"/>
              </a:ext>
            </a:extLst>
          </p:cNvPr>
          <p:cNvSpPr txBox="1"/>
          <p:nvPr/>
        </p:nvSpPr>
        <p:spPr>
          <a:xfrm>
            <a:off x="556954" y="1994483"/>
            <a:ext cx="2901820" cy="1077218"/>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for(init ; condition ; increment)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statement(s);</a:t>
            </a:r>
          </a:p>
          <a:p>
            <a:r>
              <a:rPr lang="en-IN" sz="1600" dirty="0">
                <a:latin typeface="Times New Roman" panose="02020603050405020304" pitchFamily="18" charset="0"/>
                <a:cs typeface="Times New Roman" panose="02020603050405020304" pitchFamily="18" charset="0"/>
              </a:rPr>
              <a:t>   }</a:t>
            </a:r>
          </a:p>
        </p:txBody>
      </p:sp>
      <p:sp>
        <p:nvSpPr>
          <p:cNvPr id="11" name="Oval 10">
            <a:extLst>
              <a:ext uri="{FF2B5EF4-FFF2-40B4-BE49-F238E27FC236}">
                <a16:creationId xmlns:a16="http://schemas.microsoft.com/office/drawing/2014/main" id="{58205A6E-D86F-0DC9-552D-127643C49B8F}"/>
              </a:ext>
            </a:extLst>
          </p:cNvPr>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Start</a:t>
            </a:r>
          </a:p>
        </p:txBody>
      </p:sp>
      <p:sp>
        <p:nvSpPr>
          <p:cNvPr id="12" name="Oval 11">
            <a:extLst>
              <a:ext uri="{FF2B5EF4-FFF2-40B4-BE49-F238E27FC236}">
                <a16:creationId xmlns:a16="http://schemas.microsoft.com/office/drawing/2014/main" id="{39FD5E27-41A7-E05B-7352-A7E26888017B}"/>
              </a:ext>
            </a:extLst>
          </p:cNvPr>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End</a:t>
            </a:r>
          </a:p>
        </p:txBody>
      </p:sp>
      <p:sp>
        <p:nvSpPr>
          <p:cNvPr id="13" name="Diamond 12">
            <a:extLst>
              <a:ext uri="{FF2B5EF4-FFF2-40B4-BE49-F238E27FC236}">
                <a16:creationId xmlns:a16="http://schemas.microsoft.com/office/drawing/2014/main" id="{2CF94899-4C48-C1A2-3ED5-65C68C977642}"/>
              </a:ext>
            </a:extLst>
          </p:cNvPr>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Condition</a:t>
            </a:r>
            <a:endParaRPr lang="en-IN" sz="9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1A3922F4-1AB3-552B-10DC-0030A67580C3}"/>
              </a:ext>
            </a:extLst>
          </p:cNvPr>
          <p:cNvCxnSpPr>
            <a:cxnSpLocks/>
            <a:endCxn id="13" idx="0"/>
          </p:cNvCxnSpPr>
          <p:nvPr/>
        </p:nvCxnSpPr>
        <p:spPr>
          <a:xfrm>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75D06F-E22A-035D-B697-646C579E1880}"/>
              </a:ext>
            </a:extLst>
          </p:cNvPr>
          <p:cNvCxnSpPr>
            <a:cxnSpLocks/>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BB6780-B17E-7ACA-EE07-33DA83492605}"/>
              </a:ext>
            </a:extLst>
          </p:cNvPr>
          <p:cNvCxnSpPr>
            <a:cxnSpLocks/>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9BDCBE-8948-DBF1-1D5A-C5AA33962329}"/>
              </a:ext>
            </a:extLst>
          </p:cNvPr>
          <p:cNvCxnSpPr>
            <a:cxnSpLocks/>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833AA3-C51C-CE96-C69A-02EDD53DCC22}"/>
              </a:ext>
            </a:extLst>
          </p:cNvPr>
          <p:cNvSpPr txBox="1"/>
          <p:nvPr/>
        </p:nvSpPr>
        <p:spPr>
          <a:xfrm>
            <a:off x="11556583" y="3442600"/>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sp>
        <p:nvSpPr>
          <p:cNvPr id="19" name="TextBox 18">
            <a:extLst>
              <a:ext uri="{FF2B5EF4-FFF2-40B4-BE49-F238E27FC236}">
                <a16:creationId xmlns:a16="http://schemas.microsoft.com/office/drawing/2014/main" id="{24E1DEC1-72C3-3C35-669B-C8AE645C28E6}"/>
              </a:ext>
            </a:extLst>
          </p:cNvPr>
          <p:cNvSpPr txBox="1"/>
          <p:nvPr/>
        </p:nvSpPr>
        <p:spPr>
          <a:xfrm>
            <a:off x="10753180" y="4089878"/>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20" name="Rectangle 19">
            <a:extLst>
              <a:ext uri="{FF2B5EF4-FFF2-40B4-BE49-F238E27FC236}">
                <a16:creationId xmlns:a16="http://schemas.microsoft.com/office/drawing/2014/main" id="{1970413F-7D0B-9895-CF2A-B662F33BC41F}"/>
              </a:ext>
            </a:extLst>
          </p:cNvPr>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Code block</a:t>
            </a:r>
          </a:p>
        </p:txBody>
      </p:sp>
      <p:cxnSp>
        <p:nvCxnSpPr>
          <p:cNvPr id="21" name="Straight Arrow Connector 20">
            <a:extLst>
              <a:ext uri="{FF2B5EF4-FFF2-40B4-BE49-F238E27FC236}">
                <a16:creationId xmlns:a16="http://schemas.microsoft.com/office/drawing/2014/main" id="{6CE11742-797C-8C3B-5AF4-50D16DCAFB43}"/>
              </a:ext>
            </a:extLst>
          </p:cNvPr>
          <p:cNvCxnSpPr>
            <a:cxnSpLocks/>
            <a:endCxn id="12" idx="0"/>
          </p:cNvCxnSpPr>
          <p:nvPr/>
        </p:nvCxnSpPr>
        <p:spPr>
          <a:xfrm>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C53C31-31B5-CEFA-8506-34A7BCF04D08}"/>
              </a:ext>
            </a:extLst>
          </p:cNvPr>
          <p:cNvCxnSpPr>
            <a:cxnSpLocks/>
          </p:cNvCxnSpPr>
          <p:nvPr/>
        </p:nvCxnSpPr>
        <p:spPr>
          <a:xfrm>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769DA-5346-5622-40B6-133988CA5B2F}"/>
              </a:ext>
            </a:extLst>
          </p:cNvPr>
          <p:cNvCxnSpPr>
            <a:cxnSpLocks/>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46FBE6-EA2F-BC5C-170F-50333934E6F2}"/>
              </a:ext>
            </a:extLst>
          </p:cNvPr>
          <p:cNvCxnSpPr>
            <a:cxnSpLocks/>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C9ED6-0C96-E068-7BCE-ECDFDFE80733}"/>
              </a:ext>
            </a:extLst>
          </p:cNvPr>
          <p:cNvCxnSpPr>
            <a:cxnSpLocks/>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36D6B9C-DB0F-CBC6-6525-61A53E3F850A}"/>
              </a:ext>
            </a:extLst>
          </p:cNvPr>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a:solidFill>
                  <a:schemeClr val="tx1"/>
                </a:solidFill>
                <a:latin typeface="Times New Roman" panose="02020603050405020304" pitchFamily="18" charset="0"/>
                <a:cs typeface="Times New Roman" panose="02020603050405020304" pitchFamily="18" charset="0"/>
              </a:rPr>
              <a:t>init</a:t>
            </a:r>
            <a:endParaRPr lang="en-IN" sz="1000" dirty="0">
              <a:solidFill>
                <a:schemeClr val="tx1"/>
              </a:solidFill>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D00FD6FB-4031-41DE-0B8C-927DA1C77C2A}"/>
              </a:ext>
            </a:extLst>
          </p:cNvPr>
          <p:cNvCxnSpPr>
            <a:cxnSpLocks/>
          </p:cNvCxnSpPr>
          <p:nvPr/>
        </p:nvCxnSpPr>
        <p:spPr>
          <a:xfrm>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BDF94FF-C4F5-E5FA-36B0-B0FB907BC8D6}"/>
              </a:ext>
            </a:extLst>
          </p:cNvPr>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increment</a:t>
            </a:r>
          </a:p>
        </p:txBody>
      </p:sp>
      <p:cxnSp>
        <p:nvCxnSpPr>
          <p:cNvPr id="40" name="Straight Arrow Connector 39">
            <a:extLst>
              <a:ext uri="{FF2B5EF4-FFF2-40B4-BE49-F238E27FC236}">
                <a16:creationId xmlns:a16="http://schemas.microsoft.com/office/drawing/2014/main" id="{8303450B-1013-C652-D414-7CAFB5C3C4A9}"/>
              </a:ext>
            </a:extLst>
          </p:cNvPr>
          <p:cNvCxnSpPr>
            <a:cxnSpLocks/>
          </p:cNvCxnSpPr>
          <p:nvPr/>
        </p:nvCxnSpPr>
        <p:spPr>
          <a:xfrm>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1965161-BCCB-2415-7725-2847DCDF02E3}"/>
              </a:ext>
            </a:extLst>
          </p:cNvPr>
          <p:cNvSpPr txBox="1"/>
          <p:nvPr/>
        </p:nvSpPr>
        <p:spPr>
          <a:xfrm>
            <a:off x="305373" y="3209816"/>
            <a:ext cx="9039269" cy="3285323"/>
          </a:xfrm>
          <a:prstGeom prst="rect">
            <a:avLst/>
          </a:prstGeom>
          <a:noFill/>
        </p:spPr>
        <p:txBody>
          <a:bodyPr wrap="square">
            <a:spAutoFit/>
          </a:bodyPr>
          <a:lstStyle/>
          <a:p>
            <a:pPr marL="228600" indent="-22860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The </a:t>
            </a:r>
            <a:r>
              <a:rPr lang="en-US" sz="1400" b="1" i="0" dirty="0">
                <a:solidFill>
                  <a:srgbClr val="000000"/>
                </a:solidFill>
                <a:effectLst/>
                <a:latin typeface="Times New Roman" panose="02020603050405020304" pitchFamily="18" charset="0"/>
                <a:cs typeface="Times New Roman" panose="02020603050405020304" pitchFamily="18" charset="0"/>
              </a:rPr>
              <a:t>init</a:t>
            </a:r>
            <a:r>
              <a:rPr lang="en-US" sz="1400" b="0" i="0" dirty="0">
                <a:solidFill>
                  <a:srgbClr val="000000"/>
                </a:solidFill>
                <a:effectLst/>
                <a:latin typeface="Times New Roman" panose="02020603050405020304" pitchFamily="18" charset="0"/>
                <a:cs typeface="Times New Roman" panose="02020603050405020304" pitchFamily="18" charset="0"/>
              </a:rPr>
              <a:t> step is executed first, and only once. This step allows you to declare and initialize any loop control variables. You are not required to put a statement here, as long as a semicolon appears.</a:t>
            </a:r>
          </a:p>
          <a:p>
            <a:pPr marL="228600" indent="-22860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Next, the </a:t>
            </a:r>
            <a:r>
              <a:rPr lang="en-US" sz="1400" b="1" i="0" dirty="0">
                <a:solidFill>
                  <a:srgbClr val="000000"/>
                </a:solidFill>
                <a:effectLst/>
                <a:latin typeface="Times New Roman" panose="02020603050405020304" pitchFamily="18" charset="0"/>
                <a:cs typeface="Times New Roman" panose="02020603050405020304" pitchFamily="18" charset="0"/>
              </a:rPr>
              <a:t>condition</a:t>
            </a:r>
            <a:r>
              <a:rPr lang="en-US" sz="1400" b="0" i="0" dirty="0">
                <a:solidFill>
                  <a:srgbClr val="000000"/>
                </a:solidFill>
                <a:effectLst/>
                <a:latin typeface="Times New Roman" panose="02020603050405020304" pitchFamily="18" charset="0"/>
                <a:cs typeface="Times New Roman" panose="02020603050405020304" pitchFamily="18" charset="0"/>
              </a:rPr>
              <a:t> is evaluated. If it is true, the body of the loop is executed. If it is false, the body of the loop does not execute and the flow of control jumps to the next statement just after the 'for' loop.</a:t>
            </a:r>
          </a:p>
          <a:p>
            <a:pPr marL="171450" indent="-17145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After the body of the 'for' loop executes, the flow of control jumps back up to the </a:t>
            </a:r>
            <a:r>
              <a:rPr lang="en-US" sz="1400" b="1" i="0" dirty="0">
                <a:solidFill>
                  <a:srgbClr val="000000"/>
                </a:solidFill>
                <a:effectLst/>
                <a:latin typeface="Times New Roman" panose="02020603050405020304" pitchFamily="18" charset="0"/>
                <a:cs typeface="Times New Roman" panose="02020603050405020304" pitchFamily="18" charset="0"/>
              </a:rPr>
              <a:t>increment</a:t>
            </a:r>
            <a:r>
              <a:rPr lang="en-US" sz="1400" b="0" i="0" dirty="0">
                <a:solidFill>
                  <a:srgbClr val="000000"/>
                </a:solidFill>
                <a:effectLst/>
                <a:latin typeface="Times New Roman" panose="02020603050405020304" pitchFamily="18" charset="0"/>
                <a:cs typeface="Times New Roman" panose="02020603050405020304" pitchFamily="18" charset="0"/>
              </a:rPr>
              <a:t> statement. This statement allows you to update any loop control variables. This statement can be left blank, as long as a semicolon appears after the condition.</a:t>
            </a:r>
          </a:p>
          <a:p>
            <a:pPr marL="171450" indent="-17145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The condition is now evaluated again. If it is true, the loop executes and the process repeats itself (body of loop, then increment step, and then again condition). After the condition becomes false, the 'for' loop terminates.</a:t>
            </a:r>
          </a:p>
          <a:p>
            <a:pPr marL="228600" indent="-228600" algn="just">
              <a:lnSpc>
                <a:spcPct val="150000"/>
              </a:lnSpc>
              <a:buFont typeface="Wingdings" panose="05000000000000000000" pitchFamily="2" charset="2"/>
              <a:buChar char="Ø"/>
            </a:pPr>
            <a:endParaRPr lang="en-US" sz="1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4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ACCB99-A265-2F44-E50F-DBB6721CA78D}"/>
              </a:ext>
            </a:extLst>
          </p:cNvPr>
          <p:cNvSpPr txBox="1"/>
          <p:nvPr/>
        </p:nvSpPr>
        <p:spPr>
          <a:xfrm>
            <a:off x="781439" y="1440921"/>
            <a:ext cx="5470072" cy="4110741"/>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#include &lt;stdio.h&gt;</a:t>
            </a:r>
          </a:p>
          <a:p>
            <a:pPr>
              <a:lnSpc>
                <a:spcPct val="150000"/>
              </a:lnSpc>
            </a:pPr>
            <a:r>
              <a:rPr lang="en-IN" sz="1600" dirty="0">
                <a:latin typeface="Times New Roman" panose="02020603050405020304" pitchFamily="18" charset="0"/>
                <a:cs typeface="Times New Roman" panose="02020603050405020304" pitchFamily="18" charset="0"/>
              </a:rPr>
              <a:t>int main () </a:t>
            </a:r>
          </a:p>
          <a:p>
            <a:pPr>
              <a:lnSpc>
                <a:spcPct val="150000"/>
              </a:lnSpc>
            </a:pPr>
            <a:r>
              <a:rPr lang="en-IN" sz="1600" dirty="0">
                <a:latin typeface="Times New Roman" panose="02020603050405020304" pitchFamily="18" charset="0"/>
                <a:cs typeface="Times New Roman" panose="02020603050405020304" pitchFamily="18" charset="0"/>
              </a:rPr>
              <a:t>{</a:t>
            </a:r>
          </a:p>
          <a:p>
            <a:pPr>
              <a:lnSpc>
                <a:spcPct val="150000"/>
              </a:lnSpc>
            </a:pPr>
            <a:r>
              <a:rPr lang="en-IN" sz="1600" dirty="0">
                <a:latin typeface="Times New Roman" panose="02020603050405020304" pitchFamily="18" charset="0"/>
                <a:cs typeface="Times New Roman" panose="02020603050405020304" pitchFamily="18" charset="0"/>
              </a:rPr>
              <a:t>   int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//local variable definition</a:t>
            </a:r>
            <a:endParaRPr lang="en-IN" sz="14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   printf("first 10 natural numbers are:\n");</a:t>
            </a:r>
          </a:p>
          <a:p>
            <a:pPr>
              <a:lnSpc>
                <a:spcPct val="150000"/>
              </a:lnSpc>
            </a:pPr>
            <a:r>
              <a:rPr lang="en-IN" sz="1600" dirty="0">
                <a:latin typeface="Times New Roman" panose="02020603050405020304" pitchFamily="18" charset="0"/>
                <a:cs typeface="Times New Roman" panose="02020603050405020304" pitchFamily="18" charset="0"/>
              </a:rPr>
              <a:t>   </a:t>
            </a:r>
            <a:r>
              <a:rPr lang="en-IN" sz="1600" dirty="0">
                <a:solidFill>
                  <a:srgbClr val="0070C0"/>
                </a:solidFill>
                <a:latin typeface="Times New Roman" panose="02020603050405020304" pitchFamily="18" charset="0"/>
                <a:cs typeface="Times New Roman" panose="02020603050405020304" pitchFamily="18" charset="0"/>
              </a:rPr>
              <a:t>for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=1;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&lt;=10;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         </a:t>
            </a:r>
            <a:r>
              <a:rPr lang="en-IN" sz="1400" dirty="0">
                <a:solidFill>
                  <a:srgbClr val="FF0000"/>
                </a:solidFill>
                <a:latin typeface="Times New Roman" panose="02020603050405020304" pitchFamily="18" charset="0"/>
                <a:cs typeface="Times New Roman" panose="02020603050405020304" pitchFamily="18" charset="0"/>
              </a:rPr>
              <a:t>//for loop execution</a:t>
            </a:r>
          </a:p>
          <a:p>
            <a:pPr>
              <a:lnSpc>
                <a:spcPct val="150000"/>
              </a:lnSpc>
            </a:pPr>
            <a:r>
              <a:rPr lang="en-IN" sz="16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printf("%d\n",</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pPr>
              <a:lnSpc>
                <a:spcPct val="150000"/>
              </a:lnSpc>
            </a:pPr>
            <a:r>
              <a:rPr lang="en-IN" sz="16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return 0;</a:t>
            </a:r>
          </a:p>
          <a:p>
            <a:pPr>
              <a:lnSpc>
                <a:spcPct val="150000"/>
              </a:lnSpc>
            </a:pPr>
            <a:r>
              <a:rPr lang="en-IN" sz="1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D8FF3FC3-AFF3-1F24-2219-2CC8D65BBABB}"/>
              </a:ext>
            </a:extLst>
          </p:cNvPr>
          <p:cNvSpPr txBox="1"/>
          <p:nvPr/>
        </p:nvSpPr>
        <p:spPr>
          <a:xfrm>
            <a:off x="706795" y="516936"/>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A453729E-1170-15AD-496D-6CDBB0A687F7}"/>
              </a:ext>
            </a:extLst>
          </p:cNvPr>
          <p:cNvPicPr>
            <a:picLocks noChangeAspect="1"/>
          </p:cNvPicPr>
          <p:nvPr/>
        </p:nvPicPr>
        <p:blipFill>
          <a:blip r:embed="rId2"/>
          <a:stretch>
            <a:fillRect/>
          </a:stretch>
        </p:blipFill>
        <p:spPr>
          <a:xfrm>
            <a:off x="7511144" y="516936"/>
            <a:ext cx="1274174" cy="499915"/>
          </a:xfrm>
          <a:prstGeom prst="rect">
            <a:avLst/>
          </a:prstGeom>
        </p:spPr>
      </p:pic>
      <p:sp>
        <p:nvSpPr>
          <p:cNvPr id="9" name="TextBox 8">
            <a:extLst>
              <a:ext uri="{FF2B5EF4-FFF2-40B4-BE49-F238E27FC236}">
                <a16:creationId xmlns:a16="http://schemas.microsoft.com/office/drawing/2014/main" id="{E04C7B58-9CF7-5C55-6D37-4EB0AFACF856}"/>
              </a:ext>
            </a:extLst>
          </p:cNvPr>
          <p:cNvSpPr txBox="1"/>
          <p:nvPr/>
        </p:nvSpPr>
        <p:spPr>
          <a:xfrm>
            <a:off x="7378183" y="1147480"/>
            <a:ext cx="3090765" cy="2800767"/>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first 10 natural numbers are:</a:t>
            </a:r>
          </a:p>
          <a:p>
            <a:r>
              <a:rPr lang="en-IN" sz="1600" dirty="0">
                <a:latin typeface="Times New Roman" panose="02020603050405020304" pitchFamily="18" charset="0"/>
                <a:cs typeface="Times New Roman" panose="02020603050405020304" pitchFamily="18" charset="0"/>
              </a:rPr>
              <a:t>1</a:t>
            </a:r>
          </a:p>
          <a:p>
            <a:r>
              <a:rPr lang="en-IN" sz="1600" dirty="0">
                <a:latin typeface="Times New Roman" panose="02020603050405020304" pitchFamily="18" charset="0"/>
                <a:cs typeface="Times New Roman" panose="02020603050405020304" pitchFamily="18" charset="0"/>
              </a:rPr>
              <a:t>2</a:t>
            </a:r>
          </a:p>
          <a:p>
            <a:r>
              <a:rPr lang="en-IN" sz="1600" dirty="0">
                <a:latin typeface="Times New Roman" panose="02020603050405020304" pitchFamily="18" charset="0"/>
                <a:cs typeface="Times New Roman" panose="02020603050405020304" pitchFamily="18" charset="0"/>
              </a:rPr>
              <a:t>3</a:t>
            </a:r>
          </a:p>
          <a:p>
            <a:r>
              <a:rPr lang="en-IN" sz="1600" dirty="0">
                <a:latin typeface="Times New Roman" panose="02020603050405020304" pitchFamily="18" charset="0"/>
                <a:cs typeface="Times New Roman" panose="02020603050405020304" pitchFamily="18" charset="0"/>
              </a:rPr>
              <a:t>4</a:t>
            </a:r>
          </a:p>
          <a:p>
            <a:r>
              <a:rPr lang="en-IN" sz="1600" dirty="0">
                <a:latin typeface="Times New Roman" panose="02020603050405020304" pitchFamily="18" charset="0"/>
                <a:cs typeface="Times New Roman" panose="02020603050405020304" pitchFamily="18" charset="0"/>
              </a:rPr>
              <a:t>5</a:t>
            </a:r>
          </a:p>
          <a:p>
            <a:r>
              <a:rPr lang="en-IN" sz="1600" dirty="0">
                <a:latin typeface="Times New Roman" panose="02020603050405020304" pitchFamily="18" charset="0"/>
                <a:cs typeface="Times New Roman" panose="02020603050405020304" pitchFamily="18" charset="0"/>
              </a:rPr>
              <a:t>6</a:t>
            </a:r>
          </a:p>
          <a:p>
            <a:r>
              <a:rPr lang="en-IN" sz="1600" dirty="0">
                <a:latin typeface="Times New Roman" panose="02020603050405020304" pitchFamily="18" charset="0"/>
                <a:cs typeface="Times New Roman" panose="02020603050405020304" pitchFamily="18" charset="0"/>
              </a:rPr>
              <a:t>7</a:t>
            </a:r>
          </a:p>
          <a:p>
            <a:r>
              <a:rPr lang="en-IN" sz="1600" dirty="0">
                <a:latin typeface="Times New Roman" panose="02020603050405020304" pitchFamily="18" charset="0"/>
                <a:cs typeface="Times New Roman" panose="02020603050405020304" pitchFamily="18" charset="0"/>
              </a:rPr>
              <a:t>8</a:t>
            </a:r>
          </a:p>
          <a:p>
            <a:r>
              <a:rPr lang="en-IN" sz="1600" dirty="0">
                <a:latin typeface="Times New Roman" panose="02020603050405020304" pitchFamily="18" charset="0"/>
                <a:cs typeface="Times New Roman" panose="02020603050405020304" pitchFamily="18" charset="0"/>
              </a:rPr>
              <a:t>9</a:t>
            </a:r>
          </a:p>
          <a:p>
            <a:r>
              <a:rPr lang="en-IN" sz="16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247903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D92053-03E1-1CBB-0A67-39F5483F59A4}"/>
              </a:ext>
            </a:extLst>
          </p:cNvPr>
          <p:cNvSpPr txBox="1"/>
          <p:nvPr/>
        </p:nvSpPr>
        <p:spPr>
          <a:xfrm>
            <a:off x="531844" y="457343"/>
            <a:ext cx="1838132" cy="369332"/>
          </a:xfrm>
          <a:prstGeom prst="rect">
            <a:avLst/>
          </a:prstGeom>
          <a:noFill/>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3.do-while loop:</a:t>
            </a:r>
          </a:p>
        </p:txBody>
      </p:sp>
      <p:sp>
        <p:nvSpPr>
          <p:cNvPr id="7" name="TextBox 6">
            <a:extLst>
              <a:ext uri="{FF2B5EF4-FFF2-40B4-BE49-F238E27FC236}">
                <a16:creationId xmlns:a16="http://schemas.microsoft.com/office/drawing/2014/main" id="{745E7DC7-9901-D23B-A834-A7A14217BFD7}"/>
              </a:ext>
            </a:extLst>
          </p:cNvPr>
          <p:cNvSpPr txBox="1"/>
          <p:nvPr/>
        </p:nvSpPr>
        <p:spPr>
          <a:xfrm>
            <a:off x="665629" y="1044879"/>
            <a:ext cx="9545216" cy="78675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previous two loops unlike for and while loops, </a:t>
            </a:r>
            <a:r>
              <a:rPr lang="en-IN" sz="1600" b="1" dirty="0">
                <a:latin typeface="Times New Roman" panose="02020603050405020304" pitchFamily="18" charset="0"/>
                <a:cs typeface="Times New Roman" panose="02020603050405020304" pitchFamily="18" charset="0"/>
              </a:rPr>
              <a:t>do while </a:t>
            </a:r>
            <a:r>
              <a:rPr lang="en-IN" sz="1600" dirty="0">
                <a:latin typeface="Times New Roman" panose="02020603050405020304" pitchFamily="18" charset="0"/>
                <a:cs typeface="Times New Roman" panose="02020603050405020304" pitchFamily="18" charset="0"/>
              </a:rPr>
              <a:t>loop check the condition at the bottom of the loop.</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do-while loop is same as while loop except the fact that its guaranteed to execute at least one time.</a:t>
            </a:r>
          </a:p>
        </p:txBody>
      </p:sp>
      <p:sp>
        <p:nvSpPr>
          <p:cNvPr id="9" name="TextBox 8">
            <a:extLst>
              <a:ext uri="{FF2B5EF4-FFF2-40B4-BE49-F238E27FC236}">
                <a16:creationId xmlns:a16="http://schemas.microsoft.com/office/drawing/2014/main" id="{2530C27B-0D0E-FBC9-2684-32CCDB9AA683}"/>
              </a:ext>
            </a:extLst>
          </p:cNvPr>
          <p:cNvSpPr txBox="1"/>
          <p:nvPr/>
        </p:nvSpPr>
        <p:spPr>
          <a:xfrm>
            <a:off x="783771" y="2319429"/>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10" name="TextBox 9">
            <a:extLst>
              <a:ext uri="{FF2B5EF4-FFF2-40B4-BE49-F238E27FC236}">
                <a16:creationId xmlns:a16="http://schemas.microsoft.com/office/drawing/2014/main" id="{381CB7FF-61C1-B46F-1048-CD1B133A2FAC}"/>
              </a:ext>
            </a:extLst>
          </p:cNvPr>
          <p:cNvSpPr txBox="1"/>
          <p:nvPr/>
        </p:nvSpPr>
        <p:spPr>
          <a:xfrm>
            <a:off x="959453" y="2682999"/>
            <a:ext cx="2043404" cy="1323439"/>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do</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Statement(s);</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while(condition);</a:t>
            </a:r>
          </a:p>
        </p:txBody>
      </p:sp>
      <p:sp>
        <p:nvSpPr>
          <p:cNvPr id="14" name="Oval 13">
            <a:extLst>
              <a:ext uri="{FF2B5EF4-FFF2-40B4-BE49-F238E27FC236}">
                <a16:creationId xmlns:a16="http://schemas.microsoft.com/office/drawing/2014/main" id="{26B37425-9725-25E0-99E2-9C3588A65A76}"/>
              </a:ext>
            </a:extLst>
          </p:cNvPr>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3F236B4B-2158-6B49-0374-4F9ED8D6AF77}"/>
              </a:ext>
            </a:extLst>
          </p:cNvPr>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C38EAD48-A7E4-A8D0-3DFF-9237F70FBED3}"/>
              </a:ext>
            </a:extLst>
          </p:cNvPr>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Condition</a:t>
            </a:r>
            <a:endParaRPr lang="en-IN" sz="9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8B8202ED-92ED-1098-42B3-97193A0C4154}"/>
              </a:ext>
            </a:extLst>
          </p:cNvPr>
          <p:cNvCxnSpPr>
            <a:cxnSpLocks/>
          </p:cNvCxnSpPr>
          <p:nvPr/>
        </p:nvCxnSpPr>
        <p:spPr>
          <a:xfrm>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663E900-8812-C624-F5A9-E1AE6A6AC6FB}"/>
              </a:ext>
            </a:extLst>
          </p:cNvPr>
          <p:cNvCxnSpPr>
            <a:cxnSpLocks/>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54692E-C452-05C9-7B3A-6400626DA791}"/>
              </a:ext>
            </a:extLst>
          </p:cNvPr>
          <p:cNvCxnSpPr>
            <a:cxnSpLocks/>
          </p:cNvCxnSpPr>
          <p:nvPr/>
        </p:nvCxnSpPr>
        <p:spPr>
          <a:xfrm>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BE9962-8540-9531-EC06-5B2D6FF1EF58}"/>
              </a:ext>
            </a:extLst>
          </p:cNvPr>
          <p:cNvCxnSpPr>
            <a:cxnSpLocks/>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EE6D45-F84B-0E9A-2B9D-98A58D4C42E8}"/>
              </a:ext>
            </a:extLst>
          </p:cNvPr>
          <p:cNvSpPr txBox="1"/>
          <p:nvPr/>
        </p:nvSpPr>
        <p:spPr>
          <a:xfrm>
            <a:off x="9669560" y="5182022"/>
            <a:ext cx="517849" cy="230832"/>
          </a:xfrm>
          <a:prstGeom prst="rect">
            <a:avLst/>
          </a:prstGeom>
          <a:noFill/>
        </p:spPr>
        <p:txBody>
          <a:bodyPr wrap="square" rtlCol="0">
            <a:spAutoFit/>
          </a:bodyPr>
          <a:lstStyle/>
          <a:p>
            <a:r>
              <a:rPr lang="en-IN" sz="900" dirty="0">
                <a:latin typeface="Times New Roman" panose="02020603050405020304" pitchFamily="18" charset="0"/>
                <a:cs typeface="Times New Roman" panose="02020603050405020304" pitchFamily="18" charset="0"/>
              </a:rPr>
              <a:t>False</a:t>
            </a:r>
          </a:p>
        </p:txBody>
      </p:sp>
      <p:sp>
        <p:nvSpPr>
          <p:cNvPr id="22" name="TextBox 21">
            <a:extLst>
              <a:ext uri="{FF2B5EF4-FFF2-40B4-BE49-F238E27FC236}">
                <a16:creationId xmlns:a16="http://schemas.microsoft.com/office/drawing/2014/main" id="{8479DD01-9AFB-9172-8E0D-9E9F8F78A6EA}"/>
              </a:ext>
            </a:extLst>
          </p:cNvPr>
          <p:cNvSpPr txBox="1"/>
          <p:nvPr/>
        </p:nvSpPr>
        <p:spPr>
          <a:xfrm>
            <a:off x="8486960" y="4517303"/>
            <a:ext cx="457200" cy="230832"/>
          </a:xfrm>
          <a:prstGeom prst="rect">
            <a:avLst/>
          </a:prstGeom>
          <a:noFill/>
        </p:spPr>
        <p:txBody>
          <a:bodyPr wrap="square" rtlCol="0">
            <a:spAutoFit/>
          </a:bodyPr>
          <a:lstStyle/>
          <a:p>
            <a:r>
              <a:rPr lang="en-IN" sz="900" dirty="0">
                <a:latin typeface="Times New Roman" panose="02020603050405020304" pitchFamily="18" charset="0"/>
                <a:cs typeface="Times New Roman" panose="02020603050405020304" pitchFamily="18" charset="0"/>
              </a:rPr>
              <a:t>True</a:t>
            </a:r>
          </a:p>
        </p:txBody>
      </p:sp>
      <p:sp>
        <p:nvSpPr>
          <p:cNvPr id="23" name="Rectangle 22">
            <a:extLst>
              <a:ext uri="{FF2B5EF4-FFF2-40B4-BE49-F238E27FC236}">
                <a16:creationId xmlns:a16="http://schemas.microsoft.com/office/drawing/2014/main" id="{53AE479C-708A-8A78-1C19-A1BE8C3708F7}"/>
              </a:ext>
            </a:extLst>
          </p:cNvPr>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Code block</a:t>
            </a:r>
          </a:p>
        </p:txBody>
      </p:sp>
      <p:cxnSp>
        <p:nvCxnSpPr>
          <p:cNvPr id="24" name="Straight Arrow Connector 23">
            <a:extLst>
              <a:ext uri="{FF2B5EF4-FFF2-40B4-BE49-F238E27FC236}">
                <a16:creationId xmlns:a16="http://schemas.microsoft.com/office/drawing/2014/main" id="{1AC7A708-578F-8F9F-0A05-604288C48916}"/>
              </a:ext>
            </a:extLst>
          </p:cNvPr>
          <p:cNvCxnSpPr>
            <a:cxnSpLocks/>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E755D9-ED5B-157A-F0C9-C10DD736B221}"/>
              </a:ext>
            </a:extLst>
          </p:cNvPr>
          <p:cNvCxnSpPr>
            <a:cxnSpLocks/>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E4F344-ABE8-D8F7-A97F-6F3FE7ACD3D9}"/>
              </a:ext>
            </a:extLst>
          </p:cNvPr>
          <p:cNvCxnSpPr>
            <a:cxnSpLocks/>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F92A8BA-858A-F40F-716B-F1836D9E7C35}"/>
              </a:ext>
            </a:extLst>
          </p:cNvPr>
          <p:cNvSpPr txBox="1"/>
          <p:nvPr/>
        </p:nvSpPr>
        <p:spPr>
          <a:xfrm>
            <a:off x="806350" y="4447038"/>
            <a:ext cx="7153300" cy="1323439"/>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Look up to flowchart that the conditional expression appears at the end of the loop, so  whatever statement or expression are present are executes once before the condition is tested.</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If the conditional expression is </a:t>
            </a:r>
            <a:r>
              <a:rPr lang="en-IN" sz="1600" b="1" dirty="0">
                <a:latin typeface="Times New Roman" panose="02020603050405020304" pitchFamily="18" charset="0"/>
                <a:cs typeface="Times New Roman" panose="02020603050405020304" pitchFamily="18" charset="0"/>
              </a:rPr>
              <a:t>true</a:t>
            </a:r>
            <a:r>
              <a:rPr lang="en-IN" sz="1600" dirty="0">
                <a:latin typeface="Times New Roman" panose="02020603050405020304" pitchFamily="18" charset="0"/>
                <a:cs typeface="Times New Roman" panose="02020603050405020304" pitchFamily="18" charset="0"/>
              </a:rPr>
              <a:t> then the again flow control jumps to do, and executes statements until the expression becomes false.</a:t>
            </a:r>
          </a:p>
        </p:txBody>
      </p:sp>
      <p:sp>
        <p:nvSpPr>
          <p:cNvPr id="47" name="TextBox 46">
            <a:extLst>
              <a:ext uri="{FF2B5EF4-FFF2-40B4-BE49-F238E27FC236}">
                <a16:creationId xmlns:a16="http://schemas.microsoft.com/office/drawing/2014/main" id="{D191EA30-4776-D802-50CF-1143BFEA3B8E}"/>
              </a:ext>
            </a:extLst>
          </p:cNvPr>
          <p:cNvSpPr txBox="1"/>
          <p:nvPr/>
        </p:nvSpPr>
        <p:spPr>
          <a:xfrm>
            <a:off x="8071692" y="2300640"/>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255633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26FA0A-63EA-3DC8-682D-F9D10D5AED55}"/>
              </a:ext>
            </a:extLst>
          </p:cNvPr>
          <p:cNvSpPr txBox="1"/>
          <p:nvPr/>
        </p:nvSpPr>
        <p:spPr>
          <a:xfrm>
            <a:off x="641481" y="1347360"/>
            <a:ext cx="5274127" cy="4849404"/>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#include&lt;stdio.h&gt;</a:t>
            </a:r>
          </a:p>
          <a:p>
            <a:pPr>
              <a:lnSpc>
                <a:spcPct val="150000"/>
              </a:lnSpc>
            </a:pPr>
            <a:r>
              <a:rPr lang="en-IN" sz="1600" dirty="0">
                <a:latin typeface="Times New Roman" panose="02020603050405020304" pitchFamily="18" charset="0"/>
                <a:cs typeface="Times New Roman" panose="02020603050405020304" pitchFamily="18" charset="0"/>
              </a:rPr>
              <a:t>int main()</a:t>
            </a:r>
          </a:p>
          <a:p>
            <a:pPr>
              <a:lnSpc>
                <a:spcPct val="150000"/>
              </a:lnSpc>
            </a:pPr>
            <a:r>
              <a:rPr lang="en-IN" sz="1600" dirty="0">
                <a:latin typeface="Times New Roman" panose="02020603050405020304" pitchFamily="18" charset="0"/>
                <a:cs typeface="Times New Roman" panose="02020603050405020304" pitchFamily="18" charset="0"/>
              </a:rPr>
              <a:t>{</a:t>
            </a:r>
          </a:p>
          <a:p>
            <a:pPr>
              <a:lnSpc>
                <a:spcPct val="150000"/>
              </a:lnSpc>
            </a:pPr>
            <a:r>
              <a:rPr lang="en-IN" sz="1600" dirty="0">
                <a:latin typeface="Times New Roman" panose="02020603050405020304" pitchFamily="18" charset="0"/>
                <a:cs typeface="Times New Roman" panose="02020603050405020304" pitchFamily="18" charset="0"/>
              </a:rPr>
              <a:t>    int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=1;    	</a:t>
            </a:r>
            <a:r>
              <a:rPr lang="en-IN" sz="1400" dirty="0">
                <a:solidFill>
                  <a:srgbClr val="FF0000"/>
                </a:solidFill>
                <a:latin typeface="Times New Roman" panose="02020603050405020304" pitchFamily="18" charset="0"/>
                <a:cs typeface="Times New Roman" panose="02020603050405020304" pitchFamily="18" charset="0"/>
              </a:rPr>
              <a:t> //local variable definition</a:t>
            </a:r>
            <a:endParaRPr lang="en-IN" sz="14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  </a:t>
            </a:r>
            <a:r>
              <a:rPr lang="en-IN" sz="1600" dirty="0">
                <a:solidFill>
                  <a:srgbClr val="0070C0"/>
                </a:solidFill>
                <a:latin typeface="Times New Roman" panose="02020603050405020304" pitchFamily="18" charset="0"/>
                <a:cs typeface="Times New Roman" panose="02020603050405020304" pitchFamily="18" charset="0"/>
              </a:rPr>
              <a:t>do</a:t>
            </a:r>
            <a:r>
              <a:rPr lang="en-IN" sz="1600" dirty="0">
                <a:latin typeface="Times New Roman" panose="02020603050405020304" pitchFamily="18" charset="0"/>
                <a:cs typeface="Times New Roman" panose="02020603050405020304" pitchFamily="18" charset="0"/>
              </a:rPr>
              <a:t>		</a:t>
            </a:r>
            <a:r>
              <a:rPr lang="en-IN" sz="1600" dirty="0">
                <a:solidFill>
                  <a:srgbClr val="FF000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//do while loop execution</a:t>
            </a:r>
            <a:endParaRPr lang="en-IN" sz="14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printf("%d \t",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pPr>
              <a:lnSpc>
                <a:spcPct val="150000"/>
              </a:lnSpc>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pPr>
              <a:lnSpc>
                <a:spcPct val="150000"/>
              </a:lnSpc>
            </a:pPr>
            <a:r>
              <a:rPr lang="en-IN" sz="1600" dirty="0">
                <a:latin typeface="Times New Roman" panose="02020603050405020304" pitchFamily="18" charset="0"/>
                <a:cs typeface="Times New Roman" panose="02020603050405020304" pitchFamily="18" charset="0"/>
              </a:rPr>
              <a:t>    }</a:t>
            </a:r>
          </a:p>
          <a:p>
            <a:pPr>
              <a:lnSpc>
                <a:spcPct val="150000"/>
              </a:lnSpc>
            </a:pPr>
            <a:r>
              <a:rPr lang="en-IN" sz="1600" dirty="0">
                <a:solidFill>
                  <a:srgbClr val="0070C0"/>
                </a:solidFill>
                <a:latin typeface="Times New Roman" panose="02020603050405020304" pitchFamily="18" charset="0"/>
                <a:cs typeface="Times New Roman" panose="02020603050405020304" pitchFamily="18" charset="0"/>
              </a:rPr>
              <a:t> while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&lt;=10);</a:t>
            </a:r>
          </a:p>
          <a:p>
            <a:pPr>
              <a:lnSpc>
                <a:spcPct val="150000"/>
              </a:lnSpc>
            </a:pPr>
            <a:endParaRPr lang="en-IN" sz="16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 return 0;</a:t>
            </a:r>
          </a:p>
          <a:p>
            <a:pPr>
              <a:lnSpc>
                <a:spcPct val="150000"/>
              </a:lnSpc>
            </a:pPr>
            <a:r>
              <a:rPr lang="en-IN" sz="1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68976ED1-6244-47E9-54EA-5FB9772DAEA5}"/>
              </a:ext>
            </a:extLst>
          </p:cNvPr>
          <p:cNvSpPr txBox="1"/>
          <p:nvPr/>
        </p:nvSpPr>
        <p:spPr>
          <a:xfrm>
            <a:off x="641481" y="533806"/>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815F3DFC-3DCC-A6A9-0ABD-03D5448B3DB9}"/>
              </a:ext>
            </a:extLst>
          </p:cNvPr>
          <p:cNvPicPr>
            <a:picLocks noChangeAspect="1"/>
          </p:cNvPicPr>
          <p:nvPr/>
        </p:nvPicPr>
        <p:blipFill>
          <a:blip r:embed="rId2"/>
          <a:stretch>
            <a:fillRect/>
          </a:stretch>
        </p:blipFill>
        <p:spPr>
          <a:xfrm>
            <a:off x="6406895" y="1347360"/>
            <a:ext cx="1274174" cy="499915"/>
          </a:xfrm>
          <a:prstGeom prst="rect">
            <a:avLst/>
          </a:prstGeom>
        </p:spPr>
      </p:pic>
      <p:sp>
        <p:nvSpPr>
          <p:cNvPr id="9" name="TextBox 8">
            <a:extLst>
              <a:ext uri="{FF2B5EF4-FFF2-40B4-BE49-F238E27FC236}">
                <a16:creationId xmlns:a16="http://schemas.microsoft.com/office/drawing/2014/main" id="{EB06E643-23B7-7E3A-378F-3C1D7320BCAB}"/>
              </a:ext>
            </a:extLst>
          </p:cNvPr>
          <p:cNvSpPr txBox="1"/>
          <p:nvPr/>
        </p:nvSpPr>
        <p:spPr>
          <a:xfrm>
            <a:off x="6528193" y="1777101"/>
            <a:ext cx="6097554"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 1       2       3       4       5       6       7       8       9      10</a:t>
            </a:r>
          </a:p>
        </p:txBody>
      </p:sp>
    </p:spTree>
    <p:extLst>
      <p:ext uri="{BB962C8B-B14F-4D97-AF65-F5344CB8AC3E}">
        <p14:creationId xmlns:p14="http://schemas.microsoft.com/office/powerpoint/2010/main" val="2181703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D7FADA-CA66-F773-80D1-C0F375F5F4DE}"/>
              </a:ext>
            </a:extLst>
          </p:cNvPr>
          <p:cNvSpPr txBox="1"/>
          <p:nvPr/>
        </p:nvSpPr>
        <p:spPr>
          <a:xfrm>
            <a:off x="486518" y="722907"/>
            <a:ext cx="1099457" cy="369332"/>
          </a:xfrm>
          <a:prstGeom prst="rect">
            <a:avLst/>
          </a:prstGeom>
          <a:noFill/>
        </p:spPr>
        <p:txBody>
          <a:bodyPr wrap="square" rtlCol="0">
            <a:spAutoFit/>
          </a:bodyPr>
          <a:lstStyle/>
          <a:p>
            <a:r>
              <a:rPr lang="en-IN" b="1" dirty="0">
                <a:solidFill>
                  <a:srgbClr val="00B050"/>
                </a:solidFill>
                <a:latin typeface="Times New Roman" panose="02020603050405020304" pitchFamily="18" charset="0"/>
                <a:cs typeface="Times New Roman" panose="02020603050405020304" pitchFamily="18" charset="0"/>
              </a:rPr>
              <a:t>1.break:</a:t>
            </a:r>
          </a:p>
        </p:txBody>
      </p:sp>
      <p:sp>
        <p:nvSpPr>
          <p:cNvPr id="5" name="TextBox 4">
            <a:extLst>
              <a:ext uri="{FF2B5EF4-FFF2-40B4-BE49-F238E27FC236}">
                <a16:creationId xmlns:a16="http://schemas.microsoft.com/office/drawing/2014/main" id="{1F3EF439-0229-651B-3F30-63D426CB4B5D}"/>
              </a:ext>
            </a:extLst>
          </p:cNvPr>
          <p:cNvSpPr txBox="1"/>
          <p:nvPr/>
        </p:nvSpPr>
        <p:spPr>
          <a:xfrm>
            <a:off x="603797" y="1036812"/>
            <a:ext cx="11212288" cy="2535566"/>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The break used in C has following advantages:</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Whenever the break is encountered inside a loop the loop is immediately terminated and the control resumes at the next statement following the loop.</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can be used to terminate a case in the switch statement.</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If suppose we are using nested loops, and the break statement will stop the execution of the innermost loop and start executing the next line of code after the block.</a:t>
            </a:r>
          </a:p>
        </p:txBody>
      </p:sp>
      <p:sp>
        <p:nvSpPr>
          <p:cNvPr id="6" name="Diamond 5">
            <a:extLst>
              <a:ext uri="{FF2B5EF4-FFF2-40B4-BE49-F238E27FC236}">
                <a16:creationId xmlns:a16="http://schemas.microsoft.com/office/drawing/2014/main" id="{892FAD75-48BF-587E-0FDE-CB959E7E8DA3}"/>
              </a:ext>
            </a:extLst>
          </p:cNvPr>
          <p:cNvSpPr/>
          <p:nvPr/>
        </p:nvSpPr>
        <p:spPr>
          <a:xfrm>
            <a:off x="10616370" y="4988526"/>
            <a:ext cx="1348274" cy="852234"/>
          </a:xfrm>
          <a:prstGeom prst="diamond">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break</a:t>
            </a:r>
            <a:endParaRPr lang="en-IN" sz="1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01402A0-9BCD-58E5-FEA2-36BA51C38AA1}"/>
              </a:ext>
            </a:extLst>
          </p:cNvPr>
          <p:cNvSpPr/>
          <p:nvPr/>
        </p:nvSpPr>
        <p:spPr>
          <a:xfrm>
            <a:off x="8552129" y="420078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Conditional Code</a:t>
            </a:r>
          </a:p>
        </p:txBody>
      </p:sp>
      <p:sp>
        <p:nvSpPr>
          <p:cNvPr id="8" name="Diamond 7">
            <a:extLst>
              <a:ext uri="{FF2B5EF4-FFF2-40B4-BE49-F238E27FC236}">
                <a16:creationId xmlns:a16="http://schemas.microsoft.com/office/drawing/2014/main" id="{2CA58151-B891-ADA9-9163-ACE52AD844B8}"/>
              </a:ext>
            </a:extLst>
          </p:cNvPr>
          <p:cNvSpPr/>
          <p:nvPr/>
        </p:nvSpPr>
        <p:spPr>
          <a:xfrm>
            <a:off x="8323991" y="4988526"/>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Condition</a:t>
            </a:r>
            <a:endParaRPr lang="en-IN" sz="1000"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10F20A8D-E976-8732-3A1E-303C2991B1D6}"/>
              </a:ext>
            </a:extLst>
          </p:cNvPr>
          <p:cNvSpPr/>
          <p:nvPr/>
        </p:nvSpPr>
        <p:spPr>
          <a:xfrm>
            <a:off x="8710749" y="6315923"/>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End</a:t>
            </a:r>
          </a:p>
        </p:txBody>
      </p:sp>
      <p:sp>
        <p:nvSpPr>
          <p:cNvPr id="10" name="Oval 9">
            <a:extLst>
              <a:ext uri="{FF2B5EF4-FFF2-40B4-BE49-F238E27FC236}">
                <a16:creationId xmlns:a16="http://schemas.microsoft.com/office/drawing/2014/main" id="{8DFE330A-9215-BCF0-7DE7-97B457B8B6EB}"/>
              </a:ext>
            </a:extLst>
          </p:cNvPr>
          <p:cNvSpPr/>
          <p:nvPr/>
        </p:nvSpPr>
        <p:spPr>
          <a:xfrm>
            <a:off x="8705148" y="3528151"/>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Start</a:t>
            </a:r>
          </a:p>
        </p:txBody>
      </p:sp>
      <p:cxnSp>
        <p:nvCxnSpPr>
          <p:cNvPr id="12" name="Straight Arrow Connector 11">
            <a:extLst>
              <a:ext uri="{FF2B5EF4-FFF2-40B4-BE49-F238E27FC236}">
                <a16:creationId xmlns:a16="http://schemas.microsoft.com/office/drawing/2014/main" id="{66675253-AC24-42F8-1E61-09E75898BF99}"/>
              </a:ext>
            </a:extLst>
          </p:cNvPr>
          <p:cNvCxnSpPr>
            <a:cxnSpLocks/>
          </p:cNvCxnSpPr>
          <p:nvPr/>
        </p:nvCxnSpPr>
        <p:spPr>
          <a:xfrm>
            <a:off x="9069978" y="4513363"/>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55AD108-B9F3-07F0-8F1A-F90B5EA14D2E}"/>
              </a:ext>
            </a:extLst>
          </p:cNvPr>
          <p:cNvCxnSpPr>
            <a:cxnSpLocks/>
          </p:cNvCxnSpPr>
          <p:nvPr/>
        </p:nvCxnSpPr>
        <p:spPr>
          <a:xfrm>
            <a:off x="9069978" y="5840760"/>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817C6B5-DD9F-DB90-90CB-6B488F4280CB}"/>
              </a:ext>
            </a:extLst>
          </p:cNvPr>
          <p:cNvCxnSpPr>
            <a:cxnSpLocks/>
          </p:cNvCxnSpPr>
          <p:nvPr/>
        </p:nvCxnSpPr>
        <p:spPr>
          <a:xfrm>
            <a:off x="9069977" y="3840727"/>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90137BC-8AA2-8CE1-B3CD-B7262BECCC5F}"/>
              </a:ext>
            </a:extLst>
          </p:cNvPr>
          <p:cNvCxnSpPr>
            <a:cxnSpLocks/>
          </p:cNvCxnSpPr>
          <p:nvPr/>
        </p:nvCxnSpPr>
        <p:spPr>
          <a:xfrm>
            <a:off x="7909126" y="4371622"/>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F69E002-95DE-5C62-613B-9ECF7D811E1B}"/>
              </a:ext>
            </a:extLst>
          </p:cNvPr>
          <p:cNvCxnSpPr>
            <a:cxnSpLocks/>
          </p:cNvCxnSpPr>
          <p:nvPr/>
        </p:nvCxnSpPr>
        <p:spPr>
          <a:xfrm>
            <a:off x="7909126" y="5414643"/>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AB653B6-F202-B5C5-B186-C605B3A066FB}"/>
              </a:ext>
            </a:extLst>
          </p:cNvPr>
          <p:cNvCxnSpPr>
            <a:cxnSpLocks/>
          </p:cNvCxnSpPr>
          <p:nvPr/>
        </p:nvCxnSpPr>
        <p:spPr>
          <a:xfrm>
            <a:off x="7909126" y="4371622"/>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873B27-8565-ADAB-DA5B-6115A3837301}"/>
              </a:ext>
            </a:extLst>
          </p:cNvPr>
          <p:cNvCxnSpPr>
            <a:cxnSpLocks/>
          </p:cNvCxnSpPr>
          <p:nvPr/>
        </p:nvCxnSpPr>
        <p:spPr>
          <a:xfrm>
            <a:off x="11286310" y="4357075"/>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B6BA9DD-AAAE-28B7-445F-E359156F148F}"/>
              </a:ext>
            </a:extLst>
          </p:cNvPr>
          <p:cNvCxnSpPr>
            <a:cxnSpLocks/>
            <a:stCxn id="7" idx="3"/>
          </p:cNvCxnSpPr>
          <p:nvPr/>
        </p:nvCxnSpPr>
        <p:spPr>
          <a:xfrm>
            <a:off x="9587827" y="4357075"/>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5DEA7BE-F239-25BB-870A-8C37B8F65F16}"/>
              </a:ext>
            </a:extLst>
          </p:cNvPr>
          <p:cNvCxnSpPr>
            <a:cxnSpLocks/>
          </p:cNvCxnSpPr>
          <p:nvPr/>
        </p:nvCxnSpPr>
        <p:spPr>
          <a:xfrm>
            <a:off x="11286310" y="5840760"/>
            <a:ext cx="0" cy="64974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AD54EC2-7700-E1F0-044C-139292DB9B75}"/>
              </a:ext>
            </a:extLst>
          </p:cNvPr>
          <p:cNvCxnSpPr>
            <a:cxnSpLocks/>
          </p:cNvCxnSpPr>
          <p:nvPr/>
        </p:nvCxnSpPr>
        <p:spPr>
          <a:xfrm flipH="1">
            <a:off x="9423605" y="6490500"/>
            <a:ext cx="1862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C5F75873-6A30-0B8C-6661-465A7AD5A49F}"/>
              </a:ext>
            </a:extLst>
          </p:cNvPr>
          <p:cNvSpPr txBox="1"/>
          <p:nvPr/>
        </p:nvSpPr>
        <p:spPr>
          <a:xfrm>
            <a:off x="7880169" y="4868086"/>
            <a:ext cx="457200" cy="230832"/>
          </a:xfrm>
          <a:prstGeom prst="rect">
            <a:avLst/>
          </a:prstGeom>
          <a:noFill/>
        </p:spPr>
        <p:txBody>
          <a:bodyPr wrap="square" rtlCol="0">
            <a:spAutoFit/>
          </a:bodyPr>
          <a:lstStyle/>
          <a:p>
            <a:r>
              <a:rPr lang="en-IN" sz="900" dirty="0">
                <a:latin typeface="Times New Roman" panose="02020603050405020304" pitchFamily="18" charset="0"/>
                <a:cs typeface="Times New Roman" panose="02020603050405020304" pitchFamily="18" charset="0"/>
              </a:rPr>
              <a:t>True</a:t>
            </a:r>
          </a:p>
        </p:txBody>
      </p:sp>
      <p:sp>
        <p:nvSpPr>
          <p:cNvPr id="46" name="TextBox 45">
            <a:extLst>
              <a:ext uri="{FF2B5EF4-FFF2-40B4-BE49-F238E27FC236}">
                <a16:creationId xmlns:a16="http://schemas.microsoft.com/office/drawing/2014/main" id="{4F453BF7-349D-A5F2-8406-0C124A97BDB7}"/>
              </a:ext>
            </a:extLst>
          </p:cNvPr>
          <p:cNvSpPr txBox="1"/>
          <p:nvPr/>
        </p:nvSpPr>
        <p:spPr>
          <a:xfrm>
            <a:off x="9007710" y="5961200"/>
            <a:ext cx="517849" cy="230832"/>
          </a:xfrm>
          <a:prstGeom prst="rect">
            <a:avLst/>
          </a:prstGeom>
          <a:noFill/>
        </p:spPr>
        <p:txBody>
          <a:bodyPr wrap="square" rtlCol="0">
            <a:spAutoFit/>
          </a:bodyPr>
          <a:lstStyle/>
          <a:p>
            <a:r>
              <a:rPr lang="en-IN" sz="900" dirty="0">
                <a:latin typeface="Times New Roman" panose="02020603050405020304" pitchFamily="18" charset="0"/>
                <a:cs typeface="Times New Roman" panose="02020603050405020304" pitchFamily="18" charset="0"/>
              </a:rPr>
              <a:t>False</a:t>
            </a:r>
          </a:p>
        </p:txBody>
      </p:sp>
      <p:sp>
        <p:nvSpPr>
          <p:cNvPr id="47" name="TextBox 46">
            <a:extLst>
              <a:ext uri="{FF2B5EF4-FFF2-40B4-BE49-F238E27FC236}">
                <a16:creationId xmlns:a16="http://schemas.microsoft.com/office/drawing/2014/main" id="{CC700639-5275-9D60-023A-7C7B5F08BEBD}"/>
              </a:ext>
            </a:extLst>
          </p:cNvPr>
          <p:cNvSpPr txBox="1"/>
          <p:nvPr/>
        </p:nvSpPr>
        <p:spPr>
          <a:xfrm>
            <a:off x="7209330" y="3343485"/>
            <a:ext cx="13995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48" name="TextBox 47">
            <a:extLst>
              <a:ext uri="{FF2B5EF4-FFF2-40B4-BE49-F238E27FC236}">
                <a16:creationId xmlns:a16="http://schemas.microsoft.com/office/drawing/2014/main" id="{212BDBC7-E5DE-9486-E2A0-7E5A70419A12}"/>
              </a:ext>
            </a:extLst>
          </p:cNvPr>
          <p:cNvSpPr txBox="1"/>
          <p:nvPr/>
        </p:nvSpPr>
        <p:spPr>
          <a:xfrm>
            <a:off x="764719" y="3586375"/>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49" name="TextBox 48">
            <a:extLst>
              <a:ext uri="{FF2B5EF4-FFF2-40B4-BE49-F238E27FC236}">
                <a16:creationId xmlns:a16="http://schemas.microsoft.com/office/drawing/2014/main" id="{C19C8E2C-116B-6650-04CF-7FBD2AAAFE6E}"/>
              </a:ext>
            </a:extLst>
          </p:cNvPr>
          <p:cNvSpPr txBox="1"/>
          <p:nvPr/>
        </p:nvSpPr>
        <p:spPr>
          <a:xfrm>
            <a:off x="1205591" y="4200787"/>
            <a:ext cx="79076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break;</a:t>
            </a:r>
          </a:p>
        </p:txBody>
      </p:sp>
      <p:sp>
        <p:nvSpPr>
          <p:cNvPr id="50" name="Rectangle 49">
            <a:extLst>
              <a:ext uri="{FF2B5EF4-FFF2-40B4-BE49-F238E27FC236}">
                <a16:creationId xmlns:a16="http://schemas.microsoft.com/office/drawing/2014/main" id="{A8858AED-4C78-012B-B36E-B18C40E4F307}"/>
              </a:ext>
            </a:extLst>
          </p:cNvPr>
          <p:cNvSpPr/>
          <p:nvPr/>
        </p:nvSpPr>
        <p:spPr>
          <a:xfrm>
            <a:off x="279332" y="131983"/>
            <a:ext cx="370273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rgbClr val="00B050"/>
                </a:solidFill>
                <a:latin typeface="Times New Roman" panose="02020603050405020304" pitchFamily="18" charset="0"/>
                <a:cs typeface="Times New Roman" panose="02020603050405020304" pitchFamily="18" charset="0"/>
              </a:rPr>
              <a:t>3.Jumping control statements:</a:t>
            </a:r>
            <a:endParaRPr lang="en-IN" sz="2000" b="1" i="1" dirty="0">
              <a:solidFill>
                <a:srgbClr val="00B050"/>
              </a:solidFill>
            </a:endParaRPr>
          </a:p>
        </p:txBody>
      </p:sp>
    </p:spTree>
    <p:extLst>
      <p:ext uri="{BB962C8B-B14F-4D97-AF65-F5344CB8AC3E}">
        <p14:creationId xmlns:p14="http://schemas.microsoft.com/office/powerpoint/2010/main" val="1121107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B7B0A-3295-C7E9-0AFD-3D878B78F8DF}"/>
              </a:ext>
            </a:extLst>
          </p:cNvPr>
          <p:cNvSpPr txBox="1"/>
          <p:nvPr/>
        </p:nvSpPr>
        <p:spPr>
          <a:xfrm>
            <a:off x="425171" y="799277"/>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sp>
        <p:nvSpPr>
          <p:cNvPr id="5" name="TextBox 4">
            <a:extLst>
              <a:ext uri="{FF2B5EF4-FFF2-40B4-BE49-F238E27FC236}">
                <a16:creationId xmlns:a16="http://schemas.microsoft.com/office/drawing/2014/main" id="{C07EEBDE-0E48-19D6-E9EA-38869E3B09D0}"/>
              </a:ext>
            </a:extLst>
          </p:cNvPr>
          <p:cNvSpPr txBox="1"/>
          <p:nvPr/>
        </p:nvSpPr>
        <p:spPr>
          <a:xfrm>
            <a:off x="562822" y="1305341"/>
            <a:ext cx="6359087"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#include &lt;stdio.h&gt;</a:t>
            </a:r>
          </a:p>
          <a:p>
            <a:r>
              <a:rPr lang="en-IN" dirty="0">
                <a:latin typeface="Times New Roman" panose="02020603050405020304" pitchFamily="18" charset="0"/>
                <a:cs typeface="Times New Roman" panose="02020603050405020304" pitchFamily="18" charset="0"/>
              </a:rPr>
              <a:t>int main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int a = 10;                     </a:t>
            </a:r>
            <a:r>
              <a:rPr lang="en-IN" sz="1400" dirty="0">
                <a:solidFill>
                  <a:srgbClr val="FF0000"/>
                </a:solidFill>
                <a:latin typeface="Times New Roman" panose="02020603050405020304" pitchFamily="18" charset="0"/>
                <a:cs typeface="Times New Roman" panose="02020603050405020304" pitchFamily="18" charset="0"/>
              </a:rPr>
              <a:t>//local variable definition</a:t>
            </a:r>
          </a:p>
          <a:p>
            <a:r>
              <a:rPr lang="en-IN" dirty="0">
                <a:latin typeface="Times New Roman" panose="02020603050405020304" pitchFamily="18" charset="0"/>
                <a:cs typeface="Times New Roman" panose="02020603050405020304" pitchFamily="18" charset="0"/>
              </a:rPr>
              <a:t>   while( a &lt; 20 )             </a:t>
            </a:r>
            <a:r>
              <a:rPr lang="en-IN" sz="1400" dirty="0">
                <a:solidFill>
                  <a:srgbClr val="FF0000"/>
                </a:solidFill>
                <a:latin typeface="Times New Roman" panose="02020603050405020304" pitchFamily="18" charset="0"/>
                <a:cs typeface="Times New Roman" panose="02020603050405020304" pitchFamily="18" charset="0"/>
              </a:rPr>
              <a:t>//while loop execution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printf("value of a: %d\n", a);</a:t>
            </a:r>
          </a:p>
          <a:p>
            <a:r>
              <a:rPr lang="en-IN" dirty="0">
                <a:latin typeface="Times New Roman" panose="02020603050405020304" pitchFamily="18" charset="0"/>
                <a:cs typeface="Times New Roman" panose="02020603050405020304" pitchFamily="18" charset="0"/>
              </a:rPr>
              <a:t>      a++;</a:t>
            </a:r>
          </a:p>
          <a:p>
            <a:r>
              <a:rPr lang="en-IN" dirty="0">
                <a:latin typeface="Times New Roman" panose="02020603050405020304" pitchFamily="18" charset="0"/>
                <a:cs typeface="Times New Roman" panose="02020603050405020304" pitchFamily="18" charset="0"/>
              </a:rPr>
              <a:t>      if( a &gt; 15)</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a:solidFill>
                  <a:srgbClr val="92D050"/>
                </a:solidFill>
                <a:latin typeface="Times New Roman" panose="02020603050405020304" pitchFamily="18" charset="0"/>
                <a:cs typeface="Times New Roman" panose="02020603050405020304" pitchFamily="18" charset="0"/>
              </a:rPr>
              <a:t>break;                   </a:t>
            </a:r>
            <a:r>
              <a:rPr lang="en-IN" sz="1400" dirty="0">
                <a:solidFill>
                  <a:srgbClr val="FF0000"/>
                </a:solidFill>
                <a:latin typeface="Times New Roman" panose="02020603050405020304" pitchFamily="18" charset="0"/>
                <a:cs typeface="Times New Roman" panose="02020603050405020304" pitchFamily="18" charset="0"/>
              </a:rPr>
              <a:t>//terminate the loop using break statement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return 0;</a:t>
            </a:r>
          </a:p>
          <a:p>
            <a:r>
              <a:rPr lang="en-IN"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40C19AF4-0691-F681-4D33-BA6218024E36}"/>
              </a:ext>
            </a:extLst>
          </p:cNvPr>
          <p:cNvPicPr>
            <a:picLocks noChangeAspect="1"/>
          </p:cNvPicPr>
          <p:nvPr/>
        </p:nvPicPr>
        <p:blipFill>
          <a:blip r:embed="rId2"/>
          <a:stretch>
            <a:fillRect/>
          </a:stretch>
        </p:blipFill>
        <p:spPr>
          <a:xfrm>
            <a:off x="7242637" y="805426"/>
            <a:ext cx="1274174" cy="499915"/>
          </a:xfrm>
          <a:prstGeom prst="rect">
            <a:avLst/>
          </a:prstGeom>
        </p:spPr>
      </p:pic>
      <p:sp>
        <p:nvSpPr>
          <p:cNvPr id="8" name="TextBox 7">
            <a:extLst>
              <a:ext uri="{FF2B5EF4-FFF2-40B4-BE49-F238E27FC236}">
                <a16:creationId xmlns:a16="http://schemas.microsoft.com/office/drawing/2014/main" id="{149006C2-C4BC-6849-4300-DDFF3215D3FA}"/>
              </a:ext>
            </a:extLst>
          </p:cNvPr>
          <p:cNvSpPr txBox="1"/>
          <p:nvPr/>
        </p:nvSpPr>
        <p:spPr>
          <a:xfrm>
            <a:off x="7242637" y="1305341"/>
            <a:ext cx="1661652"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value of a: 10</a:t>
            </a:r>
          </a:p>
          <a:p>
            <a:r>
              <a:rPr lang="en-IN" dirty="0">
                <a:latin typeface="Times New Roman" panose="02020603050405020304" pitchFamily="18" charset="0"/>
                <a:cs typeface="Times New Roman" panose="02020603050405020304" pitchFamily="18" charset="0"/>
              </a:rPr>
              <a:t>value of a: 11</a:t>
            </a:r>
          </a:p>
          <a:p>
            <a:r>
              <a:rPr lang="en-IN" dirty="0">
                <a:latin typeface="Times New Roman" panose="02020603050405020304" pitchFamily="18" charset="0"/>
                <a:cs typeface="Times New Roman" panose="02020603050405020304" pitchFamily="18" charset="0"/>
              </a:rPr>
              <a:t>value of a: 12</a:t>
            </a:r>
          </a:p>
          <a:p>
            <a:r>
              <a:rPr lang="en-IN" dirty="0">
                <a:latin typeface="Times New Roman" panose="02020603050405020304" pitchFamily="18" charset="0"/>
                <a:cs typeface="Times New Roman" panose="02020603050405020304" pitchFamily="18" charset="0"/>
              </a:rPr>
              <a:t>value of a: 13</a:t>
            </a:r>
          </a:p>
          <a:p>
            <a:r>
              <a:rPr lang="en-IN" dirty="0">
                <a:latin typeface="Times New Roman" panose="02020603050405020304" pitchFamily="18" charset="0"/>
                <a:cs typeface="Times New Roman" panose="02020603050405020304" pitchFamily="18" charset="0"/>
              </a:rPr>
              <a:t>value of a: 14</a:t>
            </a:r>
          </a:p>
          <a:p>
            <a:r>
              <a:rPr lang="en-IN" dirty="0">
                <a:latin typeface="Times New Roman" panose="02020603050405020304" pitchFamily="18" charset="0"/>
                <a:cs typeface="Times New Roman" panose="02020603050405020304" pitchFamily="18" charset="0"/>
              </a:rPr>
              <a:t>value of a: 15</a:t>
            </a:r>
          </a:p>
        </p:txBody>
      </p:sp>
    </p:spTree>
    <p:extLst>
      <p:ext uri="{BB962C8B-B14F-4D97-AF65-F5344CB8AC3E}">
        <p14:creationId xmlns:p14="http://schemas.microsoft.com/office/powerpoint/2010/main" val="51733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A2505-B35A-1D90-7B79-05121F525485}"/>
              </a:ext>
            </a:extLst>
          </p:cNvPr>
          <p:cNvSpPr txBox="1"/>
          <p:nvPr/>
        </p:nvSpPr>
        <p:spPr>
          <a:xfrm>
            <a:off x="1123271" y="1602885"/>
            <a:ext cx="669938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An </a:t>
            </a:r>
            <a:r>
              <a:rPr lang="en-IN" sz="1600" b="1" dirty="0">
                <a:latin typeface="Times New Roman" panose="02020603050405020304" pitchFamily="18" charset="0"/>
                <a:cs typeface="Times New Roman" panose="02020603050405020304" pitchFamily="18" charset="0"/>
              </a:rPr>
              <a:t>if </a:t>
            </a:r>
            <a:r>
              <a:rPr lang="en-IN" sz="1600" dirty="0">
                <a:latin typeface="Times New Roman" panose="02020603050405020304" pitchFamily="18" charset="0"/>
                <a:cs typeface="Times New Roman" panose="02020603050405020304" pitchFamily="18" charset="0"/>
              </a:rPr>
              <a:t>statement consist of an Expression followed by one or more statements .</a:t>
            </a:r>
          </a:p>
        </p:txBody>
      </p:sp>
      <p:sp>
        <p:nvSpPr>
          <p:cNvPr id="5" name="TextBox 4">
            <a:extLst>
              <a:ext uri="{FF2B5EF4-FFF2-40B4-BE49-F238E27FC236}">
                <a16:creationId xmlns:a16="http://schemas.microsoft.com/office/drawing/2014/main" id="{DEDBF0E1-794F-739F-0570-4CB6A4A95913}"/>
              </a:ext>
            </a:extLst>
          </p:cNvPr>
          <p:cNvSpPr txBox="1"/>
          <p:nvPr/>
        </p:nvSpPr>
        <p:spPr>
          <a:xfrm>
            <a:off x="1123271" y="1053605"/>
            <a:ext cx="1782147" cy="369332"/>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1.if statement:</a:t>
            </a:r>
          </a:p>
        </p:txBody>
      </p:sp>
      <p:sp>
        <p:nvSpPr>
          <p:cNvPr id="6" name="TextBox 5">
            <a:extLst>
              <a:ext uri="{FF2B5EF4-FFF2-40B4-BE49-F238E27FC236}">
                <a16:creationId xmlns:a16="http://schemas.microsoft.com/office/drawing/2014/main" id="{8552CB04-9241-BAF3-F90D-FBAC5BD0276F}"/>
              </a:ext>
            </a:extLst>
          </p:cNvPr>
          <p:cNvSpPr txBox="1"/>
          <p:nvPr/>
        </p:nvSpPr>
        <p:spPr>
          <a:xfrm>
            <a:off x="1074023" y="2593172"/>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7" name="TextBox 6">
            <a:extLst>
              <a:ext uri="{FF2B5EF4-FFF2-40B4-BE49-F238E27FC236}">
                <a16:creationId xmlns:a16="http://schemas.microsoft.com/office/drawing/2014/main" id="{78BCC77C-05E8-2CBF-BBBA-BFCD5341F547}"/>
              </a:ext>
            </a:extLst>
          </p:cNvPr>
          <p:cNvSpPr txBox="1"/>
          <p:nvPr/>
        </p:nvSpPr>
        <p:spPr>
          <a:xfrm>
            <a:off x="1215766" y="3155942"/>
            <a:ext cx="4512520" cy="1525418"/>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if (expression/Condition)</a:t>
            </a:r>
          </a:p>
          <a:p>
            <a:pPr>
              <a:lnSpc>
                <a:spcPct val="150000"/>
              </a:lnSpc>
            </a:pPr>
            <a:r>
              <a:rPr lang="en-IN" sz="1600" dirty="0">
                <a:latin typeface="Times New Roman" panose="02020603050405020304" pitchFamily="18" charset="0"/>
                <a:cs typeface="Times New Roman" panose="02020603050405020304" pitchFamily="18" charset="0"/>
              </a:rPr>
              <a:t>{</a:t>
            </a:r>
          </a:p>
          <a:p>
            <a:pPr>
              <a:lnSpc>
                <a:spcPct val="150000"/>
              </a:lnSpc>
            </a:pPr>
            <a:r>
              <a:rPr lang="en-IN" sz="1600" dirty="0">
                <a:latin typeface="Times New Roman" panose="02020603050405020304" pitchFamily="18" charset="0"/>
                <a:cs typeface="Times New Roman" panose="02020603050405020304" pitchFamily="18" charset="0"/>
              </a:rPr>
              <a:t>    statements;        </a:t>
            </a:r>
            <a:r>
              <a:rPr lang="en-IN" sz="1400" dirty="0">
                <a:solidFill>
                  <a:srgbClr val="FF0000"/>
                </a:solidFill>
                <a:latin typeface="Times New Roman" panose="02020603050405020304" pitchFamily="18" charset="0"/>
                <a:cs typeface="Times New Roman" panose="02020603050405020304" pitchFamily="18" charset="0"/>
              </a:rPr>
              <a:t>//will execute if the expression is true.</a:t>
            </a:r>
          </a:p>
          <a:p>
            <a:pPr>
              <a:lnSpc>
                <a:spcPct val="150000"/>
              </a:lnSpc>
            </a:pPr>
            <a:r>
              <a:rPr lang="en-IN" sz="16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9AF937C6-0DC2-8682-EDCD-F38D5CF9BB4D}"/>
              </a:ext>
            </a:extLst>
          </p:cNvPr>
          <p:cNvSpPr txBox="1"/>
          <p:nvPr/>
        </p:nvSpPr>
        <p:spPr>
          <a:xfrm>
            <a:off x="968828" y="4795935"/>
            <a:ext cx="10254343" cy="189474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If the entered expression/Condition is validated to true, then block of code inside the if is going to execute.</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If the entered expression/Condition is validated to false, then first set of  code after the end of  the if statement is going to execute.</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C language assumes that any non zero or non null values are true value, and if it is either zero or null then it is false value.</a:t>
            </a:r>
          </a:p>
        </p:txBody>
      </p:sp>
      <p:sp>
        <p:nvSpPr>
          <p:cNvPr id="11" name="TextBox 10">
            <a:extLst>
              <a:ext uri="{FF2B5EF4-FFF2-40B4-BE49-F238E27FC236}">
                <a16:creationId xmlns:a16="http://schemas.microsoft.com/office/drawing/2014/main" id="{114668AB-2D0E-FBF3-A3B4-D2EAF7FD7238}"/>
              </a:ext>
            </a:extLst>
          </p:cNvPr>
          <p:cNvSpPr txBox="1"/>
          <p:nvPr/>
        </p:nvSpPr>
        <p:spPr>
          <a:xfrm>
            <a:off x="6344106" y="1999889"/>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13" name="Oval 12">
            <a:extLst>
              <a:ext uri="{FF2B5EF4-FFF2-40B4-BE49-F238E27FC236}">
                <a16:creationId xmlns:a16="http://schemas.microsoft.com/office/drawing/2014/main" id="{4D3B44CC-9481-730C-FCEC-2186E3AC55F7}"/>
              </a:ext>
            </a:extLst>
          </p:cNvPr>
          <p:cNvSpPr/>
          <p:nvPr/>
        </p:nvSpPr>
        <p:spPr>
          <a:xfrm>
            <a:off x="7822651" y="2341972"/>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10B3F9C4-CCF0-BC50-A2B4-D39AEFF86A7E}"/>
              </a:ext>
            </a:extLst>
          </p:cNvPr>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AA8ADBBC-182E-8932-9B11-DAA3A865EE6B}"/>
              </a:ext>
            </a:extLst>
          </p:cNvPr>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Condition</a:t>
            </a:r>
            <a:endParaRPr lang="en-IN" sz="9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BECE201-5B95-0CF2-B9B9-D5F062004369}"/>
              </a:ext>
            </a:extLst>
          </p:cNvPr>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statements</a:t>
            </a:r>
          </a:p>
        </p:txBody>
      </p:sp>
      <p:cxnSp>
        <p:nvCxnSpPr>
          <p:cNvPr id="19" name="Straight Arrow Connector 18">
            <a:extLst>
              <a:ext uri="{FF2B5EF4-FFF2-40B4-BE49-F238E27FC236}">
                <a16:creationId xmlns:a16="http://schemas.microsoft.com/office/drawing/2014/main" id="{746E174D-D732-BBF9-0E51-C11B38CDAB23}"/>
              </a:ext>
            </a:extLst>
          </p:cNvPr>
          <p:cNvCxnSpPr>
            <a:cxnSpLocks/>
            <a:stCxn id="13" idx="4"/>
            <a:endCxn id="16" idx="0"/>
          </p:cNvCxnSpPr>
          <p:nvPr/>
        </p:nvCxnSpPr>
        <p:spPr>
          <a:xfrm>
            <a:off x="8181880" y="2713439"/>
            <a:ext cx="2690" cy="31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6D9B70F-91FF-8183-FBD8-4DB63C268783}"/>
              </a:ext>
            </a:extLst>
          </p:cNvPr>
          <p:cNvCxnSpPr>
            <a:cxnSpLocks/>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5D1C91-DF1A-CDFD-7A3F-762544DECEC2}"/>
              </a:ext>
            </a:extLst>
          </p:cNvPr>
          <p:cNvCxnSpPr>
            <a:cxnSpLocks/>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ADB172-3243-4656-2052-90A6D58B62EB}"/>
              </a:ext>
            </a:extLst>
          </p:cNvPr>
          <p:cNvCxnSpPr>
            <a:cxnSpLocks/>
            <a:stCxn id="17" idx="2"/>
          </p:cNvCxnSpPr>
          <p:nvPr/>
        </p:nvCxnSpPr>
        <p:spPr>
          <a:xfrm>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6BAF1A-B74D-C061-D57F-5B088824C5D2}"/>
              </a:ext>
            </a:extLst>
          </p:cNvPr>
          <p:cNvCxnSpPr>
            <a:cxnSpLocks/>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6BE6CB1-D5C4-8A92-DDBA-2FB66CC742AA}"/>
              </a:ext>
            </a:extLst>
          </p:cNvPr>
          <p:cNvSpPr txBox="1"/>
          <p:nvPr/>
        </p:nvSpPr>
        <p:spPr>
          <a:xfrm>
            <a:off x="8975339" y="3265328"/>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42" name="TextBox 41">
            <a:extLst>
              <a:ext uri="{FF2B5EF4-FFF2-40B4-BE49-F238E27FC236}">
                <a16:creationId xmlns:a16="http://schemas.microsoft.com/office/drawing/2014/main" id="{5C196D7F-DFB9-CB51-0805-372351A26A07}"/>
              </a:ext>
            </a:extLst>
          </p:cNvPr>
          <p:cNvSpPr txBox="1"/>
          <p:nvPr/>
        </p:nvSpPr>
        <p:spPr>
          <a:xfrm>
            <a:off x="8116923" y="3893100"/>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sp>
        <p:nvSpPr>
          <p:cNvPr id="2" name="Rectangle 1">
            <a:extLst>
              <a:ext uri="{FF2B5EF4-FFF2-40B4-BE49-F238E27FC236}">
                <a16:creationId xmlns:a16="http://schemas.microsoft.com/office/drawing/2014/main" id="{2CF8618A-027C-A650-FA86-0C5F2E821261}"/>
              </a:ext>
            </a:extLst>
          </p:cNvPr>
          <p:cNvSpPr/>
          <p:nvPr/>
        </p:nvSpPr>
        <p:spPr>
          <a:xfrm>
            <a:off x="314079" y="344145"/>
            <a:ext cx="365815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accent2">
                    <a:lumMod val="75000"/>
                  </a:schemeClr>
                </a:solidFill>
                <a:latin typeface="Times New Roman" panose="02020603050405020304" pitchFamily="18" charset="0"/>
                <a:cs typeface="Times New Roman" panose="02020603050405020304" pitchFamily="18" charset="0"/>
              </a:rPr>
              <a:t>1.Decision Control Statements:</a:t>
            </a:r>
            <a:endParaRPr lang="en-IN" sz="2000" b="1" i="1" dirty="0">
              <a:solidFill>
                <a:schemeClr val="accent2">
                  <a:lumMod val="75000"/>
                </a:schemeClr>
              </a:solidFill>
            </a:endParaRPr>
          </a:p>
        </p:txBody>
      </p:sp>
    </p:spTree>
    <p:extLst>
      <p:ext uri="{BB962C8B-B14F-4D97-AF65-F5344CB8AC3E}">
        <p14:creationId xmlns:p14="http://schemas.microsoft.com/office/powerpoint/2010/main" val="2369919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90B5F-3C2D-247E-5416-99B822C15E66}"/>
              </a:ext>
            </a:extLst>
          </p:cNvPr>
          <p:cNvSpPr txBox="1"/>
          <p:nvPr/>
        </p:nvSpPr>
        <p:spPr>
          <a:xfrm>
            <a:off x="435427" y="262094"/>
            <a:ext cx="1354044" cy="369332"/>
          </a:xfrm>
          <a:prstGeom prst="rect">
            <a:avLst/>
          </a:prstGeom>
          <a:noFill/>
        </p:spPr>
        <p:txBody>
          <a:bodyPr wrap="square" rtlCol="0">
            <a:spAutoFit/>
          </a:bodyPr>
          <a:lstStyle/>
          <a:p>
            <a:r>
              <a:rPr lang="en-IN" b="1" dirty="0">
                <a:solidFill>
                  <a:srgbClr val="00B050"/>
                </a:solidFill>
                <a:latin typeface="Times New Roman" panose="02020603050405020304" pitchFamily="18" charset="0"/>
                <a:cs typeface="Times New Roman" panose="02020603050405020304" pitchFamily="18" charset="0"/>
              </a:rPr>
              <a:t>2.continue:</a:t>
            </a:r>
          </a:p>
        </p:txBody>
      </p:sp>
      <p:sp>
        <p:nvSpPr>
          <p:cNvPr id="3" name="TextBox 2">
            <a:extLst>
              <a:ext uri="{FF2B5EF4-FFF2-40B4-BE49-F238E27FC236}">
                <a16:creationId xmlns:a16="http://schemas.microsoft.com/office/drawing/2014/main" id="{0A9A03EE-908C-2E5D-8B16-E8CA912304CE}"/>
              </a:ext>
            </a:extLst>
          </p:cNvPr>
          <p:cNvSpPr txBox="1"/>
          <p:nvPr/>
        </p:nvSpPr>
        <p:spPr>
          <a:xfrm>
            <a:off x="625957" y="3305275"/>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4" name="TextBox 3">
            <a:extLst>
              <a:ext uri="{FF2B5EF4-FFF2-40B4-BE49-F238E27FC236}">
                <a16:creationId xmlns:a16="http://schemas.microsoft.com/office/drawing/2014/main" id="{DDD93EF3-9CF5-98C3-BAF0-7BA3EF412BFA}"/>
              </a:ext>
            </a:extLst>
          </p:cNvPr>
          <p:cNvSpPr txBox="1"/>
          <p:nvPr/>
        </p:nvSpPr>
        <p:spPr>
          <a:xfrm>
            <a:off x="6531443" y="3250616"/>
            <a:ext cx="13995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6" name="TextBox 5">
            <a:extLst>
              <a:ext uri="{FF2B5EF4-FFF2-40B4-BE49-F238E27FC236}">
                <a16:creationId xmlns:a16="http://schemas.microsoft.com/office/drawing/2014/main" id="{91678304-DEA7-51B9-252D-850A3D480E46}"/>
              </a:ext>
            </a:extLst>
          </p:cNvPr>
          <p:cNvSpPr txBox="1"/>
          <p:nvPr/>
        </p:nvSpPr>
        <p:spPr>
          <a:xfrm>
            <a:off x="678426" y="631426"/>
            <a:ext cx="10668000" cy="212006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a:t>
            </a:r>
            <a:r>
              <a:rPr lang="en-US" b="1" i="0" dirty="0">
                <a:solidFill>
                  <a:srgbClr val="000000"/>
                </a:solidFill>
                <a:effectLst/>
                <a:latin typeface="Times New Roman" panose="02020603050405020304" pitchFamily="18" charset="0"/>
                <a:cs typeface="Times New Roman" panose="02020603050405020304" pitchFamily="18" charset="0"/>
              </a:rPr>
              <a:t>continue</a:t>
            </a:r>
            <a:r>
              <a:rPr lang="en-US" b="0" i="0" dirty="0">
                <a:solidFill>
                  <a:srgbClr val="000000"/>
                </a:solidFill>
                <a:effectLst/>
                <a:latin typeface="Times New Roman" panose="02020603050405020304" pitchFamily="18" charset="0"/>
                <a:cs typeface="Times New Roman" panose="02020603050405020304" pitchFamily="18" charset="0"/>
              </a:rPr>
              <a:t> statement in C programming works same as  like the </a:t>
            </a:r>
            <a:r>
              <a:rPr lang="en-US" b="1" i="0" dirty="0">
                <a:solidFill>
                  <a:srgbClr val="000000"/>
                </a:solidFill>
                <a:effectLst/>
                <a:latin typeface="Times New Roman" panose="02020603050405020304" pitchFamily="18" charset="0"/>
                <a:cs typeface="Times New Roman" panose="02020603050405020304" pitchFamily="18" charset="0"/>
              </a:rPr>
              <a:t>break</a:t>
            </a:r>
            <a:r>
              <a:rPr lang="en-US" b="0" i="0" dirty="0">
                <a:solidFill>
                  <a:srgbClr val="000000"/>
                </a:solidFill>
                <a:effectLst/>
                <a:latin typeface="Times New Roman" panose="02020603050405020304" pitchFamily="18" charset="0"/>
                <a:cs typeface="Times New Roman" panose="02020603050405020304" pitchFamily="18" charset="0"/>
              </a:rPr>
              <a:t> statement. Difference is Instead of forcing termination, it forces the next iteration of the loop to take place, skips any code in between.</a:t>
            </a:r>
          </a:p>
          <a:p>
            <a:pPr marL="285750" indent="-285750" algn="just">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For the </a:t>
            </a:r>
            <a:r>
              <a:rPr lang="en-US" b="1" i="0" dirty="0">
                <a:solidFill>
                  <a:srgbClr val="000000"/>
                </a:solidFill>
                <a:effectLst/>
                <a:latin typeface="Times New Roman" panose="02020603050405020304" pitchFamily="18" charset="0"/>
                <a:cs typeface="Times New Roman" panose="02020603050405020304" pitchFamily="18" charset="0"/>
              </a:rPr>
              <a:t>for</a:t>
            </a:r>
            <a:r>
              <a:rPr lang="en-US" b="0" i="0" dirty="0">
                <a:solidFill>
                  <a:srgbClr val="000000"/>
                </a:solidFill>
                <a:effectLst/>
                <a:latin typeface="Times New Roman" panose="02020603050405020304" pitchFamily="18" charset="0"/>
                <a:cs typeface="Times New Roman" panose="02020603050405020304" pitchFamily="18" charset="0"/>
              </a:rPr>
              <a:t> loop, </a:t>
            </a:r>
            <a:r>
              <a:rPr lang="en-US" b="1" i="0" dirty="0">
                <a:solidFill>
                  <a:srgbClr val="000000"/>
                </a:solidFill>
                <a:effectLst/>
                <a:latin typeface="Times New Roman" panose="02020603050405020304" pitchFamily="18" charset="0"/>
                <a:cs typeface="Times New Roman" panose="02020603050405020304" pitchFamily="18" charset="0"/>
              </a:rPr>
              <a:t>continue</a:t>
            </a:r>
            <a:r>
              <a:rPr lang="en-US" b="0" i="0" dirty="0">
                <a:solidFill>
                  <a:srgbClr val="000000"/>
                </a:solidFill>
                <a:effectLst/>
                <a:latin typeface="Times New Roman" panose="02020603050405020304" pitchFamily="18" charset="0"/>
                <a:cs typeface="Times New Roman" panose="02020603050405020304" pitchFamily="18" charset="0"/>
              </a:rPr>
              <a:t> statement causes the conditional test and increment portions of the loop to execute.</a:t>
            </a:r>
          </a:p>
          <a:p>
            <a:pPr marL="285750" indent="-285750" algn="just">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 For the </a:t>
            </a:r>
            <a:r>
              <a:rPr lang="en-US" b="1" i="0" dirty="0">
                <a:solidFill>
                  <a:srgbClr val="000000"/>
                </a:solidFill>
                <a:effectLst/>
                <a:latin typeface="Times New Roman" panose="02020603050405020304" pitchFamily="18" charset="0"/>
                <a:cs typeface="Times New Roman" panose="02020603050405020304" pitchFamily="18" charset="0"/>
              </a:rPr>
              <a:t>while</a:t>
            </a:r>
            <a:r>
              <a:rPr lang="en-US" b="0" i="0" dirty="0">
                <a:solidFill>
                  <a:srgbClr val="000000"/>
                </a:solidFill>
                <a:effectLst/>
                <a:latin typeface="Times New Roman" panose="02020603050405020304" pitchFamily="18" charset="0"/>
                <a:cs typeface="Times New Roman" panose="02020603050405020304" pitchFamily="18" charset="0"/>
              </a:rPr>
              <a:t> and </a:t>
            </a:r>
            <a:r>
              <a:rPr lang="en-US" b="1" i="0" dirty="0">
                <a:solidFill>
                  <a:srgbClr val="000000"/>
                </a:solidFill>
                <a:effectLst/>
                <a:latin typeface="Times New Roman" panose="02020603050405020304" pitchFamily="18" charset="0"/>
                <a:cs typeface="Times New Roman" panose="02020603050405020304" pitchFamily="18" charset="0"/>
              </a:rPr>
              <a:t>do...while</a:t>
            </a:r>
            <a:r>
              <a:rPr lang="en-US" b="0" i="0" dirty="0">
                <a:solidFill>
                  <a:srgbClr val="000000"/>
                </a:solidFill>
                <a:effectLst/>
                <a:latin typeface="Times New Roman" panose="02020603050405020304" pitchFamily="18" charset="0"/>
                <a:cs typeface="Times New Roman" panose="02020603050405020304" pitchFamily="18" charset="0"/>
              </a:rPr>
              <a:t> loops, </a:t>
            </a:r>
            <a:r>
              <a:rPr lang="en-US" b="1" i="0" dirty="0">
                <a:solidFill>
                  <a:srgbClr val="000000"/>
                </a:solidFill>
                <a:effectLst/>
                <a:latin typeface="Times New Roman" panose="02020603050405020304" pitchFamily="18" charset="0"/>
                <a:cs typeface="Times New Roman" panose="02020603050405020304" pitchFamily="18" charset="0"/>
              </a:rPr>
              <a:t>continue</a:t>
            </a:r>
            <a:r>
              <a:rPr lang="en-US" b="0" i="0" dirty="0">
                <a:solidFill>
                  <a:srgbClr val="000000"/>
                </a:solidFill>
                <a:effectLst/>
                <a:latin typeface="Times New Roman" panose="02020603050405020304" pitchFamily="18" charset="0"/>
                <a:cs typeface="Times New Roman" panose="02020603050405020304" pitchFamily="18" charset="0"/>
              </a:rPr>
              <a:t> statement causes the program control to pass to the conditional tests.</a:t>
            </a:r>
          </a:p>
        </p:txBody>
      </p:sp>
      <p:sp>
        <p:nvSpPr>
          <p:cNvPr id="7" name="Diamond 6">
            <a:extLst>
              <a:ext uri="{FF2B5EF4-FFF2-40B4-BE49-F238E27FC236}">
                <a16:creationId xmlns:a16="http://schemas.microsoft.com/office/drawing/2014/main" id="{A2286123-97B1-DE05-B7E9-72F98BAAFF41}"/>
              </a:ext>
            </a:extLst>
          </p:cNvPr>
          <p:cNvSpPr/>
          <p:nvPr/>
        </p:nvSpPr>
        <p:spPr>
          <a:xfrm>
            <a:off x="9967440" y="4978694"/>
            <a:ext cx="1348274" cy="85223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continue</a:t>
            </a:r>
            <a:endParaRPr lang="en-IN" sz="1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CDCDB6C-347A-2606-893A-E44A45BF1BF7}"/>
              </a:ext>
            </a:extLst>
          </p:cNvPr>
          <p:cNvSpPr/>
          <p:nvPr/>
        </p:nvSpPr>
        <p:spPr>
          <a:xfrm>
            <a:off x="7903199" y="419095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Conditional Code</a:t>
            </a:r>
          </a:p>
        </p:txBody>
      </p:sp>
      <p:sp>
        <p:nvSpPr>
          <p:cNvPr id="9" name="Diamond 8">
            <a:extLst>
              <a:ext uri="{FF2B5EF4-FFF2-40B4-BE49-F238E27FC236}">
                <a16:creationId xmlns:a16="http://schemas.microsoft.com/office/drawing/2014/main" id="{1836E764-B3C2-AFA0-085B-7582719EE8AE}"/>
              </a:ext>
            </a:extLst>
          </p:cNvPr>
          <p:cNvSpPr/>
          <p:nvPr/>
        </p:nvSpPr>
        <p:spPr>
          <a:xfrm>
            <a:off x="7675061" y="4978694"/>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Condition</a:t>
            </a:r>
            <a:endParaRPr lang="en-IN" sz="1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8725F48D-668B-57E0-0120-31773D3ED421}"/>
              </a:ext>
            </a:extLst>
          </p:cNvPr>
          <p:cNvSpPr/>
          <p:nvPr/>
        </p:nvSpPr>
        <p:spPr>
          <a:xfrm>
            <a:off x="8061819" y="6306091"/>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End</a:t>
            </a:r>
          </a:p>
        </p:txBody>
      </p:sp>
      <p:sp>
        <p:nvSpPr>
          <p:cNvPr id="11" name="Oval 10">
            <a:extLst>
              <a:ext uri="{FF2B5EF4-FFF2-40B4-BE49-F238E27FC236}">
                <a16:creationId xmlns:a16="http://schemas.microsoft.com/office/drawing/2014/main" id="{BEDB7809-FFE9-0D8F-4311-8BAF0C52D299}"/>
              </a:ext>
            </a:extLst>
          </p:cNvPr>
          <p:cNvSpPr/>
          <p:nvPr/>
        </p:nvSpPr>
        <p:spPr>
          <a:xfrm>
            <a:off x="8056218" y="3518319"/>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Start</a:t>
            </a:r>
          </a:p>
        </p:txBody>
      </p:sp>
      <p:cxnSp>
        <p:nvCxnSpPr>
          <p:cNvPr id="12" name="Straight Arrow Connector 11">
            <a:extLst>
              <a:ext uri="{FF2B5EF4-FFF2-40B4-BE49-F238E27FC236}">
                <a16:creationId xmlns:a16="http://schemas.microsoft.com/office/drawing/2014/main" id="{C7D16917-3A96-B256-5F67-F07E389A35A9}"/>
              </a:ext>
            </a:extLst>
          </p:cNvPr>
          <p:cNvCxnSpPr>
            <a:cxnSpLocks/>
          </p:cNvCxnSpPr>
          <p:nvPr/>
        </p:nvCxnSpPr>
        <p:spPr>
          <a:xfrm>
            <a:off x="8421048" y="4503531"/>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A529E78-49A0-2BD6-511D-7B0D590DFC56}"/>
              </a:ext>
            </a:extLst>
          </p:cNvPr>
          <p:cNvCxnSpPr>
            <a:cxnSpLocks/>
          </p:cNvCxnSpPr>
          <p:nvPr/>
        </p:nvCxnSpPr>
        <p:spPr>
          <a:xfrm>
            <a:off x="8421048" y="5830928"/>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8A82A86-A073-09AD-E12E-263D68D33E30}"/>
              </a:ext>
            </a:extLst>
          </p:cNvPr>
          <p:cNvCxnSpPr>
            <a:cxnSpLocks/>
          </p:cNvCxnSpPr>
          <p:nvPr/>
        </p:nvCxnSpPr>
        <p:spPr>
          <a:xfrm>
            <a:off x="8421047" y="3830895"/>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58C3E16-F712-7FF4-315C-75D6CEA4AAB8}"/>
              </a:ext>
            </a:extLst>
          </p:cNvPr>
          <p:cNvCxnSpPr>
            <a:cxnSpLocks/>
          </p:cNvCxnSpPr>
          <p:nvPr/>
        </p:nvCxnSpPr>
        <p:spPr>
          <a:xfrm>
            <a:off x="7260196" y="4361790"/>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721F022-3A17-E8DA-CEDF-3F92C58F597F}"/>
              </a:ext>
            </a:extLst>
          </p:cNvPr>
          <p:cNvCxnSpPr>
            <a:cxnSpLocks/>
          </p:cNvCxnSpPr>
          <p:nvPr/>
        </p:nvCxnSpPr>
        <p:spPr>
          <a:xfrm>
            <a:off x="7260196" y="5404811"/>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C426E0E-54CC-5268-A130-B2AF8E575573}"/>
              </a:ext>
            </a:extLst>
          </p:cNvPr>
          <p:cNvCxnSpPr>
            <a:cxnSpLocks/>
          </p:cNvCxnSpPr>
          <p:nvPr/>
        </p:nvCxnSpPr>
        <p:spPr>
          <a:xfrm>
            <a:off x="7260196" y="4361790"/>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F09D180-D311-359C-7BCC-31AA71F87BDE}"/>
              </a:ext>
            </a:extLst>
          </p:cNvPr>
          <p:cNvCxnSpPr>
            <a:cxnSpLocks/>
          </p:cNvCxnSpPr>
          <p:nvPr/>
        </p:nvCxnSpPr>
        <p:spPr>
          <a:xfrm>
            <a:off x="10637380" y="4347243"/>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7471DE2-D90D-E258-E72D-61A857FB581C}"/>
              </a:ext>
            </a:extLst>
          </p:cNvPr>
          <p:cNvCxnSpPr>
            <a:cxnSpLocks/>
            <a:stCxn id="8" idx="3"/>
          </p:cNvCxnSpPr>
          <p:nvPr/>
        </p:nvCxnSpPr>
        <p:spPr>
          <a:xfrm>
            <a:off x="8938897" y="4347243"/>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9C27205-FC81-3706-E575-7E9F6E6F1606}"/>
              </a:ext>
            </a:extLst>
          </p:cNvPr>
          <p:cNvCxnSpPr>
            <a:cxnSpLocks/>
            <a:stCxn id="7" idx="1"/>
          </p:cNvCxnSpPr>
          <p:nvPr/>
        </p:nvCxnSpPr>
        <p:spPr>
          <a:xfrm flipH="1">
            <a:off x="9172162" y="5404811"/>
            <a:ext cx="795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5CD6117-E0E8-2A6C-401E-5334925B6912}"/>
              </a:ext>
            </a:extLst>
          </p:cNvPr>
          <p:cNvSpPr txBox="1"/>
          <p:nvPr/>
        </p:nvSpPr>
        <p:spPr>
          <a:xfrm>
            <a:off x="7231239" y="4858254"/>
            <a:ext cx="457200" cy="230832"/>
          </a:xfrm>
          <a:prstGeom prst="rect">
            <a:avLst/>
          </a:prstGeom>
          <a:noFill/>
        </p:spPr>
        <p:txBody>
          <a:bodyPr wrap="square" rtlCol="0">
            <a:spAutoFit/>
          </a:bodyPr>
          <a:lstStyle/>
          <a:p>
            <a:r>
              <a:rPr lang="en-IN" sz="900" dirty="0">
                <a:latin typeface="Times New Roman" panose="02020603050405020304" pitchFamily="18" charset="0"/>
                <a:cs typeface="Times New Roman" panose="02020603050405020304" pitchFamily="18" charset="0"/>
              </a:rPr>
              <a:t>True</a:t>
            </a:r>
          </a:p>
        </p:txBody>
      </p:sp>
      <p:sp>
        <p:nvSpPr>
          <p:cNvPr id="23" name="TextBox 22">
            <a:extLst>
              <a:ext uri="{FF2B5EF4-FFF2-40B4-BE49-F238E27FC236}">
                <a16:creationId xmlns:a16="http://schemas.microsoft.com/office/drawing/2014/main" id="{E21FB33E-B5DB-85F8-3F92-58F4AABEF3E8}"/>
              </a:ext>
            </a:extLst>
          </p:cNvPr>
          <p:cNvSpPr txBox="1"/>
          <p:nvPr/>
        </p:nvSpPr>
        <p:spPr>
          <a:xfrm>
            <a:off x="8358780" y="5951368"/>
            <a:ext cx="517849" cy="230832"/>
          </a:xfrm>
          <a:prstGeom prst="rect">
            <a:avLst/>
          </a:prstGeom>
          <a:noFill/>
        </p:spPr>
        <p:txBody>
          <a:bodyPr wrap="square" rtlCol="0">
            <a:spAutoFit/>
          </a:bodyPr>
          <a:lstStyle/>
          <a:p>
            <a:r>
              <a:rPr lang="en-IN" sz="900" dirty="0">
                <a:latin typeface="Times New Roman" panose="02020603050405020304" pitchFamily="18" charset="0"/>
                <a:cs typeface="Times New Roman" panose="02020603050405020304" pitchFamily="18" charset="0"/>
              </a:rPr>
              <a:t>False</a:t>
            </a:r>
          </a:p>
        </p:txBody>
      </p:sp>
      <p:sp>
        <p:nvSpPr>
          <p:cNvPr id="25" name="TextBox 24">
            <a:extLst>
              <a:ext uri="{FF2B5EF4-FFF2-40B4-BE49-F238E27FC236}">
                <a16:creationId xmlns:a16="http://schemas.microsoft.com/office/drawing/2014/main" id="{222DBB04-5304-716E-26B1-1DEBCDACFA13}"/>
              </a:ext>
            </a:extLst>
          </p:cNvPr>
          <p:cNvSpPr txBox="1"/>
          <p:nvPr/>
        </p:nvSpPr>
        <p:spPr>
          <a:xfrm>
            <a:off x="877001" y="3977911"/>
            <a:ext cx="103569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3761320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C6B9B2-D992-D4E7-6FDC-C3F581C709C3}"/>
              </a:ext>
            </a:extLst>
          </p:cNvPr>
          <p:cNvSpPr txBox="1"/>
          <p:nvPr/>
        </p:nvSpPr>
        <p:spPr>
          <a:xfrm>
            <a:off x="425171" y="799277"/>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pic>
        <p:nvPicPr>
          <p:cNvPr id="3" name="Picture 2">
            <a:extLst>
              <a:ext uri="{FF2B5EF4-FFF2-40B4-BE49-F238E27FC236}">
                <a16:creationId xmlns:a16="http://schemas.microsoft.com/office/drawing/2014/main" id="{67F8A2DA-7864-F4B8-490F-7BD03CAF3E9C}"/>
              </a:ext>
            </a:extLst>
          </p:cNvPr>
          <p:cNvPicPr>
            <a:picLocks noChangeAspect="1"/>
          </p:cNvPicPr>
          <p:nvPr/>
        </p:nvPicPr>
        <p:blipFill>
          <a:blip r:embed="rId2"/>
          <a:stretch>
            <a:fillRect/>
          </a:stretch>
        </p:blipFill>
        <p:spPr>
          <a:xfrm>
            <a:off x="7104985" y="775924"/>
            <a:ext cx="1274174" cy="499915"/>
          </a:xfrm>
          <a:prstGeom prst="rect">
            <a:avLst/>
          </a:prstGeom>
        </p:spPr>
      </p:pic>
      <p:sp>
        <p:nvSpPr>
          <p:cNvPr id="5" name="TextBox 4">
            <a:extLst>
              <a:ext uri="{FF2B5EF4-FFF2-40B4-BE49-F238E27FC236}">
                <a16:creationId xmlns:a16="http://schemas.microsoft.com/office/drawing/2014/main" id="{422697E1-3309-0A17-94C7-0C67B12EC425}"/>
              </a:ext>
            </a:extLst>
          </p:cNvPr>
          <p:cNvSpPr txBox="1"/>
          <p:nvPr/>
        </p:nvSpPr>
        <p:spPr>
          <a:xfrm>
            <a:off x="609600" y="1312824"/>
            <a:ext cx="5034116" cy="452431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#include &lt;stdio.h&gt;</a:t>
            </a:r>
          </a:p>
          <a:p>
            <a:r>
              <a:rPr lang="en-IN" dirty="0">
                <a:latin typeface="Times New Roman" panose="02020603050405020304" pitchFamily="18" charset="0"/>
                <a:cs typeface="Times New Roman" panose="02020603050405020304" pitchFamily="18" charset="0"/>
              </a:rPr>
              <a:t>int main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int a = 10;                         </a:t>
            </a:r>
            <a:r>
              <a:rPr lang="en-IN" sz="1400" dirty="0">
                <a:solidFill>
                  <a:srgbClr val="FF0000"/>
                </a:solidFill>
                <a:latin typeface="Times New Roman" panose="02020603050405020304" pitchFamily="18" charset="0"/>
                <a:cs typeface="Times New Roman" panose="02020603050405020304" pitchFamily="18" charset="0"/>
              </a:rPr>
              <a:t>//local variable definition</a:t>
            </a:r>
          </a:p>
          <a:p>
            <a:r>
              <a:rPr lang="en-IN" dirty="0">
                <a:latin typeface="Times New Roman" panose="02020603050405020304" pitchFamily="18" charset="0"/>
                <a:cs typeface="Times New Roman" panose="02020603050405020304" pitchFamily="18" charset="0"/>
              </a:rPr>
              <a:t>   do</a:t>
            </a:r>
          </a:p>
          <a:p>
            <a:r>
              <a:rPr lang="en-IN" dirty="0">
                <a:latin typeface="Times New Roman" panose="02020603050405020304" pitchFamily="18" charset="0"/>
                <a:cs typeface="Times New Roman" panose="02020603050405020304" pitchFamily="18" charset="0"/>
              </a:rPr>
              <a:t>    {                                      </a:t>
            </a:r>
            <a:r>
              <a:rPr lang="en-IN" sz="1400" dirty="0">
                <a:solidFill>
                  <a:srgbClr val="FF0000"/>
                </a:solidFill>
                <a:latin typeface="Times New Roman" panose="02020603050405020304" pitchFamily="18" charset="0"/>
                <a:cs typeface="Times New Roman" panose="02020603050405020304" pitchFamily="18" charset="0"/>
              </a:rPr>
              <a:t>//do loop execution</a:t>
            </a:r>
          </a:p>
          <a:p>
            <a:r>
              <a:rPr lang="en-IN" dirty="0">
                <a:latin typeface="Times New Roman" panose="02020603050405020304" pitchFamily="18" charset="0"/>
                <a:cs typeface="Times New Roman" panose="02020603050405020304" pitchFamily="18" charset="0"/>
              </a:rPr>
              <a:t>      if( a == 15)</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 = a + 1;                   </a:t>
            </a:r>
            <a:r>
              <a:rPr lang="en-IN" sz="1400" dirty="0">
                <a:solidFill>
                  <a:srgbClr val="FF0000"/>
                </a:solidFill>
                <a:latin typeface="Times New Roman" panose="02020603050405020304" pitchFamily="18" charset="0"/>
                <a:cs typeface="Times New Roman" panose="02020603050405020304" pitchFamily="18" charset="0"/>
              </a:rPr>
              <a:t>//skip the iteration</a:t>
            </a:r>
          </a:p>
          <a:p>
            <a:r>
              <a:rPr lang="en-IN" dirty="0">
                <a:latin typeface="Times New Roman" panose="02020603050405020304" pitchFamily="18" charset="0"/>
                <a:cs typeface="Times New Roman" panose="02020603050405020304" pitchFamily="18" charset="0"/>
              </a:rPr>
              <a:t>         </a:t>
            </a:r>
            <a:r>
              <a:rPr lang="en-IN" dirty="0">
                <a:solidFill>
                  <a:srgbClr val="92D050"/>
                </a:solidFill>
                <a:latin typeface="Times New Roman" panose="02020603050405020304" pitchFamily="18" charset="0"/>
                <a:cs typeface="Times New Roman" panose="02020603050405020304" pitchFamily="18" charset="0"/>
              </a:rPr>
              <a:t>continue;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printf("value of a: %d\n", a);</a:t>
            </a:r>
          </a:p>
          <a:p>
            <a:r>
              <a:rPr lang="en-IN" dirty="0">
                <a:latin typeface="Times New Roman" panose="02020603050405020304" pitchFamily="18" charset="0"/>
                <a:cs typeface="Times New Roman" panose="02020603050405020304" pitchFamily="18" charset="0"/>
              </a:rPr>
              <a:t>      a++;</a:t>
            </a:r>
          </a:p>
          <a:p>
            <a:r>
              <a:rPr lang="en-IN" dirty="0">
                <a:latin typeface="Times New Roman" panose="02020603050405020304" pitchFamily="18" charset="0"/>
                <a:cs typeface="Times New Roman" panose="02020603050405020304" pitchFamily="18" charset="0"/>
              </a:rPr>
              <a:t>   } while( a &lt; 20 );</a:t>
            </a:r>
          </a:p>
          <a:p>
            <a:r>
              <a:rPr lang="en-IN" dirty="0">
                <a:latin typeface="Times New Roman" panose="02020603050405020304" pitchFamily="18" charset="0"/>
                <a:cs typeface="Times New Roman" panose="02020603050405020304" pitchFamily="18" charset="0"/>
              </a:rPr>
              <a:t>   return 0;</a:t>
            </a:r>
          </a:p>
          <a:p>
            <a:r>
              <a:rPr lang="en-IN"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0C317D89-575F-2AD3-A475-ECECE769FD52}"/>
              </a:ext>
            </a:extLst>
          </p:cNvPr>
          <p:cNvSpPr txBox="1"/>
          <p:nvPr/>
        </p:nvSpPr>
        <p:spPr>
          <a:xfrm>
            <a:off x="7242636" y="1312824"/>
            <a:ext cx="1681316" cy="258532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value of a: 10</a:t>
            </a:r>
          </a:p>
          <a:p>
            <a:r>
              <a:rPr lang="en-IN" dirty="0">
                <a:latin typeface="Times New Roman" panose="02020603050405020304" pitchFamily="18" charset="0"/>
                <a:cs typeface="Times New Roman" panose="02020603050405020304" pitchFamily="18" charset="0"/>
              </a:rPr>
              <a:t>value of a: 11</a:t>
            </a:r>
          </a:p>
          <a:p>
            <a:r>
              <a:rPr lang="en-IN" dirty="0">
                <a:latin typeface="Times New Roman" panose="02020603050405020304" pitchFamily="18" charset="0"/>
                <a:cs typeface="Times New Roman" panose="02020603050405020304" pitchFamily="18" charset="0"/>
              </a:rPr>
              <a:t>value of a: 12</a:t>
            </a:r>
          </a:p>
          <a:p>
            <a:r>
              <a:rPr lang="en-IN" dirty="0">
                <a:latin typeface="Times New Roman" panose="02020603050405020304" pitchFamily="18" charset="0"/>
                <a:cs typeface="Times New Roman" panose="02020603050405020304" pitchFamily="18" charset="0"/>
              </a:rPr>
              <a:t>value of a: 13</a:t>
            </a:r>
          </a:p>
          <a:p>
            <a:r>
              <a:rPr lang="en-IN" dirty="0">
                <a:latin typeface="Times New Roman" panose="02020603050405020304" pitchFamily="18" charset="0"/>
                <a:cs typeface="Times New Roman" panose="02020603050405020304" pitchFamily="18" charset="0"/>
              </a:rPr>
              <a:t>value of a: 14</a:t>
            </a:r>
          </a:p>
          <a:p>
            <a:r>
              <a:rPr lang="en-IN" dirty="0">
                <a:latin typeface="Times New Roman" panose="02020603050405020304" pitchFamily="18" charset="0"/>
                <a:cs typeface="Times New Roman" panose="02020603050405020304" pitchFamily="18" charset="0"/>
              </a:rPr>
              <a:t>value of a: 16</a:t>
            </a:r>
          </a:p>
          <a:p>
            <a:r>
              <a:rPr lang="en-IN" dirty="0">
                <a:latin typeface="Times New Roman" panose="02020603050405020304" pitchFamily="18" charset="0"/>
                <a:cs typeface="Times New Roman" panose="02020603050405020304" pitchFamily="18" charset="0"/>
              </a:rPr>
              <a:t>value of a: 17</a:t>
            </a:r>
          </a:p>
          <a:p>
            <a:r>
              <a:rPr lang="en-IN" dirty="0">
                <a:latin typeface="Times New Roman" panose="02020603050405020304" pitchFamily="18" charset="0"/>
                <a:cs typeface="Times New Roman" panose="02020603050405020304" pitchFamily="18" charset="0"/>
              </a:rPr>
              <a:t>value of a: 18</a:t>
            </a:r>
          </a:p>
          <a:p>
            <a:r>
              <a:rPr lang="en-IN" dirty="0">
                <a:latin typeface="Times New Roman" panose="02020603050405020304" pitchFamily="18" charset="0"/>
                <a:cs typeface="Times New Roman" panose="02020603050405020304" pitchFamily="18" charset="0"/>
              </a:rPr>
              <a:t>value of a: 19</a:t>
            </a:r>
          </a:p>
        </p:txBody>
      </p:sp>
      <p:sp>
        <p:nvSpPr>
          <p:cNvPr id="8" name="TextBox 7">
            <a:extLst>
              <a:ext uri="{FF2B5EF4-FFF2-40B4-BE49-F238E27FC236}">
                <a16:creationId xmlns:a16="http://schemas.microsoft.com/office/drawing/2014/main" id="{1F843A01-B988-8629-F788-9E9DDFDC9C74}"/>
              </a:ext>
            </a:extLst>
          </p:cNvPr>
          <p:cNvSpPr txBox="1"/>
          <p:nvPr/>
        </p:nvSpPr>
        <p:spPr>
          <a:xfrm>
            <a:off x="5004618" y="5977462"/>
            <a:ext cx="6951407" cy="584775"/>
          </a:xfrm>
          <a:prstGeom prst="rect">
            <a:avLst/>
          </a:prstGeom>
          <a:noFill/>
        </p:spPr>
        <p:txBody>
          <a:bodyPr wrap="square" rtlCol="0">
            <a:spAutoFit/>
          </a:bodyPr>
          <a:lstStyle/>
          <a:p>
            <a:pPr algn="just"/>
            <a:r>
              <a:rPr lang="en-IN" sz="1600" b="1" dirty="0">
                <a:solidFill>
                  <a:srgbClr val="92D050"/>
                </a:solidFill>
                <a:latin typeface="Times New Roman" panose="02020603050405020304" pitchFamily="18" charset="0"/>
                <a:cs typeface="Times New Roman" panose="02020603050405020304" pitchFamily="18" charset="0"/>
              </a:rPr>
              <a:t>You can see in output 15 is not printed it got skipped and further loop continued.</a:t>
            </a:r>
          </a:p>
        </p:txBody>
      </p:sp>
    </p:spTree>
    <p:extLst>
      <p:ext uri="{BB962C8B-B14F-4D97-AF65-F5344CB8AC3E}">
        <p14:creationId xmlns:p14="http://schemas.microsoft.com/office/powerpoint/2010/main" val="288390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6ADBA3-8C80-DF5D-B1F7-4AC407DADC9F}"/>
              </a:ext>
            </a:extLst>
          </p:cNvPr>
          <p:cNvSpPr txBox="1"/>
          <p:nvPr/>
        </p:nvSpPr>
        <p:spPr>
          <a:xfrm>
            <a:off x="737118" y="895739"/>
            <a:ext cx="6735398" cy="577081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#include &lt;stdio.h&gt;</a:t>
            </a:r>
          </a:p>
          <a:p>
            <a:pPr>
              <a:lnSpc>
                <a:spcPct val="150000"/>
              </a:lnSpc>
            </a:pPr>
            <a:r>
              <a:rPr lang="en-US" dirty="0">
                <a:latin typeface="Times New Roman" panose="02020603050405020304" pitchFamily="18" charset="0"/>
                <a:cs typeface="Times New Roman" panose="02020603050405020304" pitchFamily="18" charset="0"/>
              </a:rPr>
              <a:t>int main ()</a:t>
            </a:r>
          </a:p>
          <a:p>
            <a:pPr>
              <a:lnSpc>
                <a:spcPct val="150000"/>
              </a:lnSpc>
            </a:pP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int a = 10;                                        </a:t>
            </a:r>
            <a:r>
              <a:rPr lang="en-US" sz="1400" dirty="0">
                <a:solidFill>
                  <a:srgbClr val="FF0000"/>
                </a:solidFill>
                <a:latin typeface="Times New Roman" panose="02020603050405020304" pitchFamily="18" charset="0"/>
                <a:cs typeface="Times New Roman" panose="02020603050405020304" pitchFamily="18" charset="0"/>
              </a:rPr>
              <a:t>// local variable definition </a:t>
            </a:r>
          </a:p>
          <a:p>
            <a:pPr>
              <a:lnSpc>
                <a:spcPct val="150000"/>
              </a:lnSpc>
            </a:pPr>
            <a:r>
              <a:rPr lang="en-US" dirty="0">
                <a:latin typeface="Times New Roman" panose="02020603050405020304" pitchFamily="18" charset="0"/>
                <a:cs typeface="Times New Roman" panose="02020603050405020304" pitchFamily="18" charset="0"/>
              </a:rPr>
              <a:t>   if( a &lt; 20 )                                       </a:t>
            </a:r>
            <a:r>
              <a:rPr lang="en-US" sz="1400" dirty="0">
                <a:solidFill>
                  <a:srgbClr val="FF0000"/>
                </a:solidFill>
                <a:latin typeface="Times New Roman" panose="02020603050405020304" pitchFamily="18" charset="0"/>
                <a:cs typeface="Times New Roman" panose="02020603050405020304" pitchFamily="18" charset="0"/>
              </a:rPr>
              <a:t>// check the condition using if statement </a:t>
            </a:r>
          </a:p>
          <a:p>
            <a:pPr>
              <a:lnSpc>
                <a:spcPct val="150000"/>
              </a:lnSpc>
            </a:pP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      printf("a is less than 20\n" );       </a:t>
            </a:r>
            <a:r>
              <a:rPr lang="en-US" sz="1400" dirty="0">
                <a:solidFill>
                  <a:srgbClr val="FF0000"/>
                </a:solidFill>
                <a:latin typeface="Times New Roman" panose="02020603050405020304" pitchFamily="18" charset="0"/>
                <a:cs typeface="Times New Roman" panose="02020603050405020304" pitchFamily="18" charset="0"/>
              </a:rPr>
              <a:t>//if condition is true then print the following </a:t>
            </a:r>
          </a:p>
          <a:p>
            <a:pPr>
              <a:lnSpc>
                <a:spcPct val="150000"/>
              </a:lnSpc>
            </a:pPr>
            <a:r>
              <a:rPr lang="en-US" dirty="0">
                <a:latin typeface="Times New Roman" panose="02020603050405020304" pitchFamily="18" charset="0"/>
                <a:cs typeface="Times New Roman" panose="02020603050405020304" pitchFamily="18" charset="0"/>
              </a:rPr>
              <a:t>   }</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printf("value of a is : %d\n", a);</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return 0;</a:t>
            </a:r>
          </a:p>
          <a:p>
            <a:pPr>
              <a:lnSpc>
                <a:spcPct val="150000"/>
              </a:lnSpc>
            </a:pP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88784FE-B118-EFE8-E5CA-DD09E5855E83}"/>
              </a:ext>
            </a:extLst>
          </p:cNvPr>
          <p:cNvSpPr txBox="1"/>
          <p:nvPr/>
        </p:nvSpPr>
        <p:spPr>
          <a:xfrm>
            <a:off x="8607841" y="1168122"/>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p>
        </p:txBody>
      </p:sp>
      <p:sp>
        <p:nvSpPr>
          <p:cNvPr id="8" name="TextBox 7">
            <a:extLst>
              <a:ext uri="{FF2B5EF4-FFF2-40B4-BE49-F238E27FC236}">
                <a16:creationId xmlns:a16="http://schemas.microsoft.com/office/drawing/2014/main" id="{C100D8CC-9F09-5C96-22B4-93BF0B77155E}"/>
              </a:ext>
            </a:extLst>
          </p:cNvPr>
          <p:cNvSpPr txBox="1"/>
          <p:nvPr/>
        </p:nvSpPr>
        <p:spPr>
          <a:xfrm>
            <a:off x="8607840" y="1579671"/>
            <a:ext cx="1800809"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 is less than 20</a:t>
            </a:r>
          </a:p>
          <a:p>
            <a:r>
              <a:rPr lang="en-IN" dirty="0">
                <a:latin typeface="Times New Roman" panose="02020603050405020304" pitchFamily="18" charset="0"/>
                <a:cs typeface="Times New Roman" panose="02020603050405020304" pitchFamily="18" charset="0"/>
              </a:rPr>
              <a:t>value of a is : 10</a:t>
            </a:r>
          </a:p>
        </p:txBody>
      </p:sp>
      <p:sp>
        <p:nvSpPr>
          <p:cNvPr id="11" name="TextBox 10">
            <a:extLst>
              <a:ext uri="{FF2B5EF4-FFF2-40B4-BE49-F238E27FC236}">
                <a16:creationId xmlns:a16="http://schemas.microsoft.com/office/drawing/2014/main" id="{A5543FCC-63A4-7C66-C01B-19CBCD3BC4C3}"/>
              </a:ext>
            </a:extLst>
          </p:cNvPr>
          <p:cNvSpPr txBox="1"/>
          <p:nvPr/>
        </p:nvSpPr>
        <p:spPr>
          <a:xfrm>
            <a:off x="889518" y="422988"/>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86876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4F2BE0-1E55-13E9-E874-59AAB88509BC}"/>
              </a:ext>
            </a:extLst>
          </p:cNvPr>
          <p:cNvSpPr txBox="1"/>
          <p:nvPr/>
        </p:nvSpPr>
        <p:spPr>
          <a:xfrm>
            <a:off x="754224" y="2124034"/>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3" name="TextBox 2">
            <a:extLst>
              <a:ext uri="{FF2B5EF4-FFF2-40B4-BE49-F238E27FC236}">
                <a16:creationId xmlns:a16="http://schemas.microsoft.com/office/drawing/2014/main" id="{0952F7F9-4D42-3B9D-C8BC-FADC6BFCF3F1}"/>
              </a:ext>
            </a:extLst>
          </p:cNvPr>
          <p:cNvSpPr txBox="1"/>
          <p:nvPr/>
        </p:nvSpPr>
        <p:spPr>
          <a:xfrm>
            <a:off x="6849832" y="2003639"/>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4" name="TextBox 3">
            <a:extLst>
              <a:ext uri="{FF2B5EF4-FFF2-40B4-BE49-F238E27FC236}">
                <a16:creationId xmlns:a16="http://schemas.microsoft.com/office/drawing/2014/main" id="{799B041B-8DF9-6694-F595-4D42C5396F31}"/>
              </a:ext>
            </a:extLst>
          </p:cNvPr>
          <p:cNvSpPr txBox="1"/>
          <p:nvPr/>
        </p:nvSpPr>
        <p:spPr>
          <a:xfrm>
            <a:off x="671803" y="487840"/>
            <a:ext cx="2118050" cy="369332"/>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2.if-else statement:</a:t>
            </a:r>
          </a:p>
        </p:txBody>
      </p:sp>
      <p:sp>
        <p:nvSpPr>
          <p:cNvPr id="7" name="TextBox 6">
            <a:extLst>
              <a:ext uri="{FF2B5EF4-FFF2-40B4-BE49-F238E27FC236}">
                <a16:creationId xmlns:a16="http://schemas.microsoft.com/office/drawing/2014/main" id="{72A0B7DD-82FE-BA92-C1D1-AC9E22668AA2}"/>
              </a:ext>
            </a:extLst>
          </p:cNvPr>
          <p:cNvSpPr txBox="1"/>
          <p:nvPr/>
        </p:nvSpPr>
        <p:spPr>
          <a:xfrm>
            <a:off x="671803" y="980561"/>
            <a:ext cx="9321282" cy="584775"/>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In </a:t>
            </a:r>
            <a:r>
              <a:rPr lang="en-IN" sz="1600" b="1" dirty="0">
                <a:latin typeface="Times New Roman" panose="02020603050405020304" pitchFamily="18" charset="0"/>
                <a:cs typeface="Times New Roman" panose="02020603050405020304" pitchFamily="18" charset="0"/>
              </a:rPr>
              <a:t>if-else </a:t>
            </a:r>
            <a:r>
              <a:rPr lang="en-IN" sz="1600" dirty="0">
                <a:latin typeface="Times New Roman" panose="02020603050405020304" pitchFamily="18" charset="0"/>
                <a:cs typeface="Times New Roman" panose="02020603050405020304" pitchFamily="18" charset="0"/>
              </a:rPr>
              <a:t>statement an </a:t>
            </a:r>
            <a:r>
              <a:rPr lang="en-IN" sz="1600" b="1" dirty="0">
                <a:latin typeface="Times New Roman" panose="02020603050405020304" pitchFamily="18" charset="0"/>
                <a:cs typeface="Times New Roman" panose="02020603050405020304" pitchFamily="18" charset="0"/>
              </a:rPr>
              <a:t>if</a:t>
            </a:r>
            <a:r>
              <a:rPr lang="en-IN" sz="1600" dirty="0">
                <a:latin typeface="Times New Roman" panose="02020603050405020304" pitchFamily="18" charset="0"/>
                <a:cs typeface="Times New Roman" panose="02020603050405020304" pitchFamily="18" charset="0"/>
              </a:rPr>
              <a:t> statement can be followed by an optional </a:t>
            </a:r>
            <a:r>
              <a:rPr lang="en-IN" sz="1600" b="1" dirty="0">
                <a:latin typeface="Times New Roman" panose="02020603050405020304" pitchFamily="18" charset="0"/>
                <a:cs typeface="Times New Roman" panose="02020603050405020304" pitchFamily="18" charset="0"/>
              </a:rPr>
              <a:t>else</a:t>
            </a:r>
            <a:r>
              <a:rPr lang="en-IN" sz="1600" dirty="0">
                <a:latin typeface="Times New Roman" panose="02020603050405020304" pitchFamily="18" charset="0"/>
                <a:cs typeface="Times New Roman" panose="02020603050405020304" pitchFamily="18" charset="0"/>
              </a:rPr>
              <a:t> statement ,which executes only when the expression or condition is false.</a:t>
            </a:r>
          </a:p>
        </p:txBody>
      </p:sp>
      <p:sp>
        <p:nvSpPr>
          <p:cNvPr id="9" name="TextBox 8">
            <a:extLst>
              <a:ext uri="{FF2B5EF4-FFF2-40B4-BE49-F238E27FC236}">
                <a16:creationId xmlns:a16="http://schemas.microsoft.com/office/drawing/2014/main" id="{11FA5A9C-23F5-91E7-FDE0-F19F596D8C73}"/>
              </a:ext>
            </a:extLst>
          </p:cNvPr>
          <p:cNvSpPr txBox="1"/>
          <p:nvPr/>
        </p:nvSpPr>
        <p:spPr>
          <a:xfrm>
            <a:off x="1130167" y="2603608"/>
            <a:ext cx="5001209" cy="2062103"/>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if (expression/Condition)</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statements;        </a:t>
            </a:r>
            <a:r>
              <a:rPr lang="en-IN" sz="1400" dirty="0">
                <a:solidFill>
                  <a:srgbClr val="FF0000"/>
                </a:solidFill>
                <a:latin typeface="Times New Roman" panose="02020603050405020304" pitchFamily="18" charset="0"/>
                <a:cs typeface="Times New Roman" panose="02020603050405020304" pitchFamily="18" charset="0"/>
              </a:rPr>
              <a:t>//will execute if the expression is true.</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else</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statements;        </a:t>
            </a:r>
            <a:r>
              <a:rPr lang="en-IN" sz="1400" dirty="0">
                <a:solidFill>
                  <a:srgbClr val="FF0000"/>
                </a:solidFill>
                <a:latin typeface="Times New Roman" panose="02020603050405020304" pitchFamily="18" charset="0"/>
                <a:cs typeface="Times New Roman" panose="02020603050405020304" pitchFamily="18" charset="0"/>
              </a:rPr>
              <a:t>//will execute if the expression is false.</a:t>
            </a:r>
          </a:p>
          <a:p>
            <a:r>
              <a:rPr lang="en-IN" sz="1600" dirty="0">
                <a:latin typeface="Times New Roman" panose="02020603050405020304" pitchFamily="18" charset="0"/>
                <a:cs typeface="Times New Roman" panose="02020603050405020304" pitchFamily="18" charset="0"/>
              </a:rPr>
              <a:t>      }</a:t>
            </a:r>
          </a:p>
        </p:txBody>
      </p:sp>
      <p:sp>
        <p:nvSpPr>
          <p:cNvPr id="15" name="Oval 14">
            <a:extLst>
              <a:ext uri="{FF2B5EF4-FFF2-40B4-BE49-F238E27FC236}">
                <a16:creationId xmlns:a16="http://schemas.microsoft.com/office/drawing/2014/main" id="{0ADF0B0E-0A0C-39BB-6978-03B6AEF1206D}"/>
              </a:ext>
            </a:extLst>
          </p:cNvPr>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Start</a:t>
            </a:r>
          </a:p>
        </p:txBody>
      </p:sp>
      <p:sp>
        <p:nvSpPr>
          <p:cNvPr id="16" name="Oval 15">
            <a:extLst>
              <a:ext uri="{FF2B5EF4-FFF2-40B4-BE49-F238E27FC236}">
                <a16:creationId xmlns:a16="http://schemas.microsoft.com/office/drawing/2014/main" id="{043E53D5-5F93-4240-3549-2E414BF8768D}"/>
              </a:ext>
            </a:extLst>
          </p:cNvPr>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End</a:t>
            </a:r>
          </a:p>
        </p:txBody>
      </p:sp>
      <p:sp>
        <p:nvSpPr>
          <p:cNvPr id="17" name="Diamond 16">
            <a:extLst>
              <a:ext uri="{FF2B5EF4-FFF2-40B4-BE49-F238E27FC236}">
                <a16:creationId xmlns:a16="http://schemas.microsoft.com/office/drawing/2014/main" id="{CF4E92AF-16E7-CC58-E38C-BDE68EE6BF55}"/>
              </a:ext>
            </a:extLst>
          </p:cNvPr>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Condition</a:t>
            </a:r>
            <a:endParaRPr lang="en-IN" sz="9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5B165B0-197C-8D30-B973-D95650B25E26}"/>
              </a:ext>
            </a:extLst>
          </p:cNvPr>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Condition Code</a:t>
            </a:r>
          </a:p>
        </p:txBody>
      </p:sp>
      <p:cxnSp>
        <p:nvCxnSpPr>
          <p:cNvPr id="19" name="Straight Arrow Connector 18">
            <a:extLst>
              <a:ext uri="{FF2B5EF4-FFF2-40B4-BE49-F238E27FC236}">
                <a16:creationId xmlns:a16="http://schemas.microsoft.com/office/drawing/2014/main" id="{14A5EB9F-3A14-5DF3-DAD9-3F20F9F57B12}"/>
              </a:ext>
            </a:extLst>
          </p:cNvPr>
          <p:cNvCxnSpPr>
            <a:cxnSpLocks/>
            <a:stCxn id="15" idx="4"/>
            <a:endCxn id="17" idx="0"/>
          </p:cNvCxnSpPr>
          <p:nvPr/>
        </p:nvCxnSpPr>
        <p:spPr>
          <a:xfrm>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2DBBC4-B400-D68D-9790-5600D7CEE133}"/>
              </a:ext>
            </a:extLst>
          </p:cNvPr>
          <p:cNvCxnSpPr>
            <a:cxnSpLocks/>
          </p:cNvCxnSpPr>
          <p:nvPr/>
        </p:nvCxnSpPr>
        <p:spPr>
          <a:xfrm>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9FCA82-31BC-4A3A-C220-C4B9A0823A5D}"/>
              </a:ext>
            </a:extLst>
          </p:cNvPr>
          <p:cNvCxnSpPr>
            <a:cxnSpLocks/>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239A4A-44C8-840A-4209-38CA014A2686}"/>
              </a:ext>
            </a:extLst>
          </p:cNvPr>
          <p:cNvCxnSpPr>
            <a:cxnSpLocks/>
            <a:stCxn id="18" idx="2"/>
          </p:cNvCxnSpPr>
          <p:nvPr/>
        </p:nvCxnSpPr>
        <p:spPr>
          <a:xfrm>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7E9F53-01FC-B114-88C0-DA7F8CAA80C9}"/>
              </a:ext>
            </a:extLst>
          </p:cNvPr>
          <p:cNvCxnSpPr>
            <a:cxnSpLocks/>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52145E-71AB-D36D-E9E9-29DA993D749A}"/>
              </a:ext>
            </a:extLst>
          </p:cNvPr>
          <p:cNvSpPr txBox="1"/>
          <p:nvPr/>
        </p:nvSpPr>
        <p:spPr>
          <a:xfrm>
            <a:off x="9279291" y="3265328"/>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25" name="TextBox 24">
            <a:extLst>
              <a:ext uri="{FF2B5EF4-FFF2-40B4-BE49-F238E27FC236}">
                <a16:creationId xmlns:a16="http://schemas.microsoft.com/office/drawing/2014/main" id="{76459F4B-CF62-1BB9-B6B9-C6FB2F5F4A55}"/>
              </a:ext>
            </a:extLst>
          </p:cNvPr>
          <p:cNvSpPr txBox="1"/>
          <p:nvPr/>
        </p:nvSpPr>
        <p:spPr>
          <a:xfrm>
            <a:off x="8038439" y="3857299"/>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sp>
        <p:nvSpPr>
          <p:cNvPr id="26" name="TextBox 25">
            <a:extLst>
              <a:ext uri="{FF2B5EF4-FFF2-40B4-BE49-F238E27FC236}">
                <a16:creationId xmlns:a16="http://schemas.microsoft.com/office/drawing/2014/main" id="{7D344A52-83E4-64A0-1C14-1F9CAB2D1847}"/>
              </a:ext>
            </a:extLst>
          </p:cNvPr>
          <p:cNvSpPr txBox="1"/>
          <p:nvPr/>
        </p:nvSpPr>
        <p:spPr>
          <a:xfrm>
            <a:off x="754224" y="5686352"/>
            <a:ext cx="9910666"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If the entered expression or condition is validated to </a:t>
            </a:r>
            <a:r>
              <a:rPr lang="en-IN" sz="1600" b="1" dirty="0">
                <a:latin typeface="Times New Roman" panose="02020603050405020304" pitchFamily="18" charset="0"/>
                <a:cs typeface="Times New Roman" panose="02020603050405020304" pitchFamily="18" charset="0"/>
              </a:rPr>
              <a:t>true</a:t>
            </a:r>
            <a:r>
              <a:rPr lang="en-IN" sz="1600" dirty="0">
                <a:latin typeface="Times New Roman" panose="02020603050405020304" pitchFamily="18" charset="0"/>
                <a:cs typeface="Times New Roman" panose="02020603050405020304" pitchFamily="18" charset="0"/>
              </a:rPr>
              <a:t> , then the if block will be executed, otherwise the else block will be executed. </a:t>
            </a:r>
          </a:p>
        </p:txBody>
      </p:sp>
      <p:sp>
        <p:nvSpPr>
          <p:cNvPr id="27" name="Rectangle 26">
            <a:extLst>
              <a:ext uri="{FF2B5EF4-FFF2-40B4-BE49-F238E27FC236}">
                <a16:creationId xmlns:a16="http://schemas.microsoft.com/office/drawing/2014/main" id="{EB5BAA34-A30E-2534-F06F-0353E9F2E34C}"/>
              </a:ext>
            </a:extLst>
          </p:cNvPr>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if Code</a:t>
            </a:r>
          </a:p>
        </p:txBody>
      </p:sp>
      <p:sp>
        <p:nvSpPr>
          <p:cNvPr id="29" name="Rectangle 28">
            <a:extLst>
              <a:ext uri="{FF2B5EF4-FFF2-40B4-BE49-F238E27FC236}">
                <a16:creationId xmlns:a16="http://schemas.microsoft.com/office/drawing/2014/main" id="{1C1743CB-5E12-A2C3-902A-7E11FA270FD6}"/>
              </a:ext>
            </a:extLst>
          </p:cNvPr>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else Code</a:t>
            </a:r>
          </a:p>
        </p:txBody>
      </p:sp>
      <p:pic>
        <p:nvPicPr>
          <p:cNvPr id="36" name="Picture 35">
            <a:extLst>
              <a:ext uri="{FF2B5EF4-FFF2-40B4-BE49-F238E27FC236}">
                <a16:creationId xmlns:a16="http://schemas.microsoft.com/office/drawing/2014/main" id="{A6DE92C8-7A29-C3E0-AB90-F0B3B2CA21E5}"/>
              </a:ext>
            </a:extLst>
          </p:cNvPr>
          <p:cNvPicPr>
            <a:picLocks noChangeAspect="1"/>
          </p:cNvPicPr>
          <p:nvPr/>
        </p:nvPicPr>
        <p:blipFill>
          <a:blip r:embed="rId2"/>
          <a:stretch>
            <a:fillRect/>
          </a:stretch>
        </p:blipFill>
        <p:spPr>
          <a:xfrm>
            <a:off x="8413337" y="4507285"/>
            <a:ext cx="164606" cy="402371"/>
          </a:xfrm>
          <a:prstGeom prst="rect">
            <a:avLst/>
          </a:prstGeom>
        </p:spPr>
      </p:pic>
    </p:spTree>
    <p:extLst>
      <p:ext uri="{BB962C8B-B14F-4D97-AF65-F5344CB8AC3E}">
        <p14:creationId xmlns:p14="http://schemas.microsoft.com/office/powerpoint/2010/main" val="58457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701614-3291-B7F4-35B3-84F907B05F09}"/>
              </a:ext>
            </a:extLst>
          </p:cNvPr>
          <p:cNvSpPr txBox="1"/>
          <p:nvPr/>
        </p:nvSpPr>
        <p:spPr>
          <a:xfrm>
            <a:off x="451056" y="880188"/>
            <a:ext cx="7050957" cy="5541902"/>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#include &lt;stdio.h&gt;</a:t>
            </a:r>
          </a:p>
          <a:p>
            <a:pPr>
              <a:lnSpc>
                <a:spcPct val="150000"/>
              </a:lnSpc>
            </a:pPr>
            <a:r>
              <a:rPr lang="en-IN" sz="1600" dirty="0">
                <a:latin typeface="Times New Roman" panose="02020603050405020304" pitchFamily="18" charset="0"/>
                <a:cs typeface="Times New Roman" panose="02020603050405020304" pitchFamily="18" charset="0"/>
              </a:rPr>
              <a:t>int main ()</a:t>
            </a:r>
          </a:p>
          <a:p>
            <a:pPr>
              <a:lnSpc>
                <a:spcPct val="150000"/>
              </a:lnSpc>
            </a:pPr>
            <a:r>
              <a:rPr lang="en-IN" sz="1600" dirty="0">
                <a:latin typeface="Times New Roman" panose="02020603050405020304" pitchFamily="18" charset="0"/>
                <a:cs typeface="Times New Roman" panose="02020603050405020304" pitchFamily="18" charset="0"/>
              </a:rPr>
              <a:t>{</a:t>
            </a:r>
          </a:p>
          <a:p>
            <a:pPr>
              <a:lnSpc>
                <a:spcPct val="150000"/>
              </a:lnSpc>
            </a:pPr>
            <a:r>
              <a:rPr lang="en-IN" sz="1600" dirty="0">
                <a:latin typeface="Times New Roman" panose="02020603050405020304" pitchFamily="18" charset="0"/>
                <a:cs typeface="Times New Roman" panose="02020603050405020304" pitchFamily="18" charset="0"/>
              </a:rPr>
              <a:t>   int a = 100;  			</a:t>
            </a:r>
            <a:r>
              <a:rPr lang="en-IN" sz="1400" dirty="0">
                <a:solidFill>
                  <a:srgbClr val="FF0000"/>
                </a:solidFill>
                <a:latin typeface="Times New Roman" panose="02020603050405020304" pitchFamily="18" charset="0"/>
                <a:cs typeface="Times New Roman" panose="02020603050405020304" pitchFamily="18" charset="0"/>
              </a:rPr>
              <a:t>// local variable definition</a:t>
            </a:r>
          </a:p>
          <a:p>
            <a:pPr>
              <a:lnSpc>
                <a:spcPct val="150000"/>
              </a:lnSpc>
            </a:pPr>
            <a:r>
              <a:rPr lang="en-IN" sz="1600" dirty="0">
                <a:latin typeface="Times New Roman" panose="02020603050405020304" pitchFamily="18" charset="0"/>
                <a:cs typeface="Times New Roman" panose="02020603050405020304" pitchFamily="18" charset="0"/>
              </a:rPr>
              <a:t>   </a:t>
            </a:r>
            <a:r>
              <a:rPr lang="en-IN" sz="1600" dirty="0">
                <a:solidFill>
                  <a:schemeClr val="accent2">
                    <a:lumMod val="75000"/>
                  </a:schemeClr>
                </a:solidFill>
                <a:latin typeface="Times New Roman" panose="02020603050405020304" pitchFamily="18" charset="0"/>
                <a:cs typeface="Times New Roman" panose="02020603050405020304" pitchFamily="18" charset="0"/>
              </a:rPr>
              <a:t>if</a:t>
            </a:r>
            <a:r>
              <a:rPr lang="en-IN" sz="1600" dirty="0">
                <a:latin typeface="Times New Roman" panose="02020603050405020304" pitchFamily="18" charset="0"/>
                <a:cs typeface="Times New Roman" panose="02020603050405020304" pitchFamily="18" charset="0"/>
              </a:rPr>
              <a:t>( a &lt; 20 )		 	</a:t>
            </a:r>
            <a:r>
              <a:rPr lang="en-IN" sz="1400" dirty="0">
                <a:solidFill>
                  <a:srgbClr val="FF0000"/>
                </a:solidFill>
                <a:latin typeface="Times New Roman" panose="02020603050405020304" pitchFamily="18" charset="0"/>
                <a:cs typeface="Times New Roman" panose="02020603050405020304" pitchFamily="18" charset="0"/>
              </a:rPr>
              <a:t> //check the Boolean condition</a:t>
            </a:r>
          </a:p>
          <a:p>
            <a:pPr>
              <a:lnSpc>
                <a:spcPct val="150000"/>
              </a:lnSpc>
            </a:pPr>
            <a:r>
              <a:rPr lang="en-IN" sz="16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printf("a is less than 20\n" );    	</a:t>
            </a:r>
            <a:r>
              <a:rPr lang="en-IN" sz="1600" dirty="0">
                <a:solidFill>
                  <a:srgbClr val="FF000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//if condition is true then print the following</a:t>
            </a:r>
          </a:p>
          <a:p>
            <a:pPr>
              <a:lnSpc>
                <a:spcPct val="150000"/>
              </a:lnSpc>
            </a:pPr>
            <a:r>
              <a:rPr lang="en-IN" sz="14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a:t>
            </a:r>
            <a:r>
              <a:rPr lang="en-IN" sz="1600" dirty="0">
                <a:solidFill>
                  <a:schemeClr val="accent2">
                    <a:lumMod val="75000"/>
                  </a:schemeClr>
                </a:solidFill>
                <a:latin typeface="Times New Roman" panose="02020603050405020304" pitchFamily="18" charset="0"/>
                <a:cs typeface="Times New Roman" panose="02020603050405020304" pitchFamily="18" charset="0"/>
              </a:rPr>
              <a:t>else</a:t>
            </a:r>
          </a:p>
          <a:p>
            <a:pPr>
              <a:lnSpc>
                <a:spcPct val="150000"/>
              </a:lnSpc>
            </a:pPr>
            <a:r>
              <a:rPr lang="en-IN" sz="16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printf("a is not less than 20\n" );  	</a:t>
            </a:r>
            <a:r>
              <a:rPr lang="en-IN" sz="1400" dirty="0">
                <a:solidFill>
                  <a:srgbClr val="FF0000"/>
                </a:solidFill>
                <a:latin typeface="Times New Roman" panose="02020603050405020304" pitchFamily="18" charset="0"/>
                <a:cs typeface="Times New Roman" panose="02020603050405020304" pitchFamily="18" charset="0"/>
              </a:rPr>
              <a:t>//if condition is false then print the following</a:t>
            </a:r>
          </a:p>
          <a:p>
            <a:pPr>
              <a:lnSpc>
                <a:spcPct val="150000"/>
              </a:lnSpc>
            </a:pPr>
            <a:r>
              <a:rPr lang="en-IN" sz="16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printf("value of a is : %d\n", a);</a:t>
            </a:r>
          </a:p>
          <a:p>
            <a:pPr>
              <a:lnSpc>
                <a:spcPct val="150000"/>
              </a:lnSpc>
            </a:pPr>
            <a:r>
              <a:rPr lang="en-IN" sz="1600" dirty="0">
                <a:latin typeface="Times New Roman" panose="02020603050405020304" pitchFamily="18" charset="0"/>
                <a:cs typeface="Times New Roman" panose="02020603050405020304" pitchFamily="18" charset="0"/>
              </a:rPr>
              <a:t>   return 0;</a:t>
            </a:r>
          </a:p>
          <a:p>
            <a:pPr>
              <a:lnSpc>
                <a:spcPct val="150000"/>
              </a:lnSpc>
            </a:pPr>
            <a:r>
              <a:rPr lang="en-IN" sz="16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E0CBC636-FF57-6CAF-A52F-ECBA06C389A1}"/>
              </a:ext>
            </a:extLst>
          </p:cNvPr>
          <p:cNvSpPr txBox="1"/>
          <p:nvPr/>
        </p:nvSpPr>
        <p:spPr>
          <a:xfrm>
            <a:off x="426877" y="506964"/>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sp>
        <p:nvSpPr>
          <p:cNvPr id="8" name="TextBox 7">
            <a:extLst>
              <a:ext uri="{FF2B5EF4-FFF2-40B4-BE49-F238E27FC236}">
                <a16:creationId xmlns:a16="http://schemas.microsoft.com/office/drawing/2014/main" id="{322E196C-C60E-0085-3B72-2AC0817FE7BA}"/>
              </a:ext>
            </a:extLst>
          </p:cNvPr>
          <p:cNvSpPr txBox="1"/>
          <p:nvPr/>
        </p:nvSpPr>
        <p:spPr>
          <a:xfrm>
            <a:off x="8470089" y="1020740"/>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p>
        </p:txBody>
      </p:sp>
      <p:sp>
        <p:nvSpPr>
          <p:cNvPr id="10" name="TextBox 9">
            <a:extLst>
              <a:ext uri="{FF2B5EF4-FFF2-40B4-BE49-F238E27FC236}">
                <a16:creationId xmlns:a16="http://schemas.microsoft.com/office/drawing/2014/main" id="{6E117C47-8E27-914D-B287-622247BC3F65}"/>
              </a:ext>
            </a:extLst>
          </p:cNvPr>
          <p:cNvSpPr txBox="1"/>
          <p:nvPr/>
        </p:nvSpPr>
        <p:spPr>
          <a:xfrm>
            <a:off x="8470089" y="1393964"/>
            <a:ext cx="2189584" cy="786754"/>
          </a:xfrm>
          <a:prstGeom prst="rect">
            <a:avLst/>
          </a:prstGeom>
          <a:noFill/>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a is not less than 20</a:t>
            </a:r>
          </a:p>
          <a:p>
            <a:pPr algn="just">
              <a:lnSpc>
                <a:spcPct val="150000"/>
              </a:lnSpc>
            </a:pPr>
            <a:r>
              <a:rPr lang="en-IN" sz="1600" dirty="0">
                <a:latin typeface="Times New Roman" panose="02020603050405020304" pitchFamily="18" charset="0"/>
                <a:cs typeface="Times New Roman" panose="02020603050405020304" pitchFamily="18" charset="0"/>
              </a:rPr>
              <a:t>value of a is : 100</a:t>
            </a:r>
          </a:p>
        </p:txBody>
      </p:sp>
    </p:spTree>
    <p:extLst>
      <p:ext uri="{BB962C8B-B14F-4D97-AF65-F5344CB8AC3E}">
        <p14:creationId xmlns:p14="http://schemas.microsoft.com/office/powerpoint/2010/main" val="90193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192F20-90ED-5E81-D973-4FA5E544FFB5}"/>
              </a:ext>
            </a:extLst>
          </p:cNvPr>
          <p:cNvSpPr txBox="1"/>
          <p:nvPr/>
        </p:nvSpPr>
        <p:spPr>
          <a:xfrm>
            <a:off x="716125" y="1789762"/>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5" name="TextBox 4">
            <a:extLst>
              <a:ext uri="{FF2B5EF4-FFF2-40B4-BE49-F238E27FC236}">
                <a16:creationId xmlns:a16="http://schemas.microsoft.com/office/drawing/2014/main" id="{5D16EA6D-2BC6-202E-B2D1-2AF08F52D4CC}"/>
              </a:ext>
            </a:extLst>
          </p:cNvPr>
          <p:cNvSpPr txBox="1"/>
          <p:nvPr/>
        </p:nvSpPr>
        <p:spPr>
          <a:xfrm>
            <a:off x="6363478" y="2060062"/>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6" name="TextBox 5">
            <a:extLst>
              <a:ext uri="{FF2B5EF4-FFF2-40B4-BE49-F238E27FC236}">
                <a16:creationId xmlns:a16="http://schemas.microsoft.com/office/drawing/2014/main" id="{2C656516-B73D-4A1A-6120-4AE05BC9AC34}"/>
              </a:ext>
            </a:extLst>
          </p:cNvPr>
          <p:cNvSpPr txBox="1"/>
          <p:nvPr/>
        </p:nvSpPr>
        <p:spPr>
          <a:xfrm>
            <a:off x="630983" y="398146"/>
            <a:ext cx="2840003" cy="369332"/>
          </a:xfrm>
          <a:prstGeom prst="rect">
            <a:avLst/>
          </a:prstGeom>
          <a:noFill/>
        </p:spPr>
        <p:txBody>
          <a:bodyPr wrap="square" rtlCol="0">
            <a:spAutoFit/>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3.Nested if else statement:</a:t>
            </a:r>
          </a:p>
        </p:txBody>
      </p:sp>
      <p:sp>
        <p:nvSpPr>
          <p:cNvPr id="8" name="TextBox 7">
            <a:extLst>
              <a:ext uri="{FF2B5EF4-FFF2-40B4-BE49-F238E27FC236}">
                <a16:creationId xmlns:a16="http://schemas.microsoft.com/office/drawing/2014/main" id="{6B2E4256-96F2-6A35-EE2D-D3B02C3CE1F4}"/>
              </a:ext>
            </a:extLst>
          </p:cNvPr>
          <p:cNvSpPr txBox="1"/>
          <p:nvPr/>
        </p:nvSpPr>
        <p:spPr>
          <a:xfrm>
            <a:off x="1116919" y="2109981"/>
            <a:ext cx="2754862" cy="4708981"/>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if (expression/Condition 1)</a:t>
            </a:r>
          </a:p>
          <a:p>
            <a:r>
              <a:rPr lang="en-IN" sz="1500" dirty="0">
                <a:latin typeface="Times New Roman" panose="02020603050405020304" pitchFamily="18" charset="0"/>
                <a:cs typeface="Times New Roman" panose="02020603050405020304" pitchFamily="18" charset="0"/>
              </a:rPr>
              <a:t>{</a:t>
            </a:r>
          </a:p>
          <a:p>
            <a:r>
              <a:rPr lang="en-IN" sz="1500" dirty="0">
                <a:latin typeface="Times New Roman" panose="02020603050405020304" pitchFamily="18" charset="0"/>
                <a:cs typeface="Times New Roman" panose="02020603050405020304" pitchFamily="18" charset="0"/>
              </a:rPr>
              <a:t>if (expression/Condition 2)</a:t>
            </a:r>
          </a:p>
          <a:p>
            <a:r>
              <a:rPr lang="en-IN" sz="1500" dirty="0">
                <a:latin typeface="Times New Roman" panose="02020603050405020304" pitchFamily="18" charset="0"/>
                <a:cs typeface="Times New Roman" panose="02020603050405020304" pitchFamily="18" charset="0"/>
              </a:rPr>
              <a:t>         {</a:t>
            </a:r>
          </a:p>
          <a:p>
            <a:r>
              <a:rPr lang="en-IN" sz="1500" dirty="0">
                <a:latin typeface="Times New Roman" panose="02020603050405020304" pitchFamily="18" charset="0"/>
                <a:cs typeface="Times New Roman" panose="02020603050405020304" pitchFamily="18" charset="0"/>
              </a:rPr>
              <a:t>	statement 1; </a:t>
            </a:r>
          </a:p>
          <a:p>
            <a:r>
              <a:rPr lang="en-IN" sz="1500" dirty="0">
                <a:latin typeface="Times New Roman" panose="02020603050405020304" pitchFamily="18" charset="0"/>
                <a:cs typeface="Times New Roman" panose="02020603050405020304" pitchFamily="18" charset="0"/>
              </a:rPr>
              <a:t>           }</a:t>
            </a:r>
          </a:p>
          <a:p>
            <a:r>
              <a:rPr lang="en-IN" sz="1500" dirty="0">
                <a:latin typeface="Times New Roman" panose="02020603050405020304" pitchFamily="18" charset="0"/>
                <a:cs typeface="Times New Roman" panose="02020603050405020304" pitchFamily="18" charset="0"/>
              </a:rPr>
              <a:t>     else</a:t>
            </a:r>
          </a:p>
          <a:p>
            <a:r>
              <a:rPr lang="en-IN" sz="1500" dirty="0">
                <a:latin typeface="Times New Roman" panose="02020603050405020304" pitchFamily="18" charset="0"/>
                <a:cs typeface="Times New Roman" panose="02020603050405020304" pitchFamily="18" charset="0"/>
              </a:rPr>
              <a:t>        {</a:t>
            </a:r>
          </a:p>
          <a:p>
            <a:r>
              <a:rPr lang="en-IN" sz="1500" dirty="0">
                <a:latin typeface="Times New Roman" panose="02020603050405020304" pitchFamily="18" charset="0"/>
                <a:cs typeface="Times New Roman" panose="02020603050405020304" pitchFamily="18" charset="0"/>
              </a:rPr>
              <a:t>	statement 2;</a:t>
            </a:r>
          </a:p>
          <a:p>
            <a:r>
              <a:rPr lang="en-IN" sz="1500" dirty="0">
                <a:latin typeface="Times New Roman" panose="02020603050405020304" pitchFamily="18" charset="0"/>
                <a:cs typeface="Times New Roman" panose="02020603050405020304" pitchFamily="18" charset="0"/>
              </a:rPr>
              <a:t>         }</a:t>
            </a:r>
          </a:p>
          <a:p>
            <a:r>
              <a:rPr lang="en-IN" sz="1500" dirty="0">
                <a:latin typeface="Times New Roman" panose="02020603050405020304" pitchFamily="18" charset="0"/>
                <a:cs typeface="Times New Roman" panose="02020603050405020304" pitchFamily="18" charset="0"/>
              </a:rPr>
              <a:t>else</a:t>
            </a:r>
          </a:p>
          <a:p>
            <a:r>
              <a:rPr lang="en-IN" sz="1500" dirty="0">
                <a:latin typeface="Times New Roman" panose="02020603050405020304" pitchFamily="18" charset="0"/>
                <a:cs typeface="Times New Roman" panose="02020603050405020304" pitchFamily="18" charset="0"/>
              </a:rPr>
              <a:t>{</a:t>
            </a:r>
          </a:p>
          <a:p>
            <a:r>
              <a:rPr lang="en-IN" sz="1500" dirty="0">
                <a:latin typeface="Times New Roman" panose="02020603050405020304" pitchFamily="18" charset="0"/>
                <a:cs typeface="Times New Roman" panose="02020603050405020304" pitchFamily="18" charset="0"/>
              </a:rPr>
              <a:t>if(condition 3)</a:t>
            </a:r>
          </a:p>
          <a:p>
            <a:r>
              <a:rPr lang="en-IN" sz="1500" dirty="0">
                <a:latin typeface="Times New Roman" panose="02020603050405020304" pitchFamily="18" charset="0"/>
                <a:cs typeface="Times New Roman" panose="02020603050405020304" pitchFamily="18" charset="0"/>
              </a:rPr>
              <a:t>       {</a:t>
            </a:r>
          </a:p>
          <a:p>
            <a:r>
              <a:rPr lang="en-IN" sz="1500" dirty="0">
                <a:latin typeface="Times New Roman" panose="02020603050405020304" pitchFamily="18" charset="0"/>
                <a:cs typeface="Times New Roman" panose="02020603050405020304" pitchFamily="18" charset="0"/>
              </a:rPr>
              <a:t>         statement 3;</a:t>
            </a:r>
          </a:p>
          <a:p>
            <a:r>
              <a:rPr lang="en-IN" sz="1500" dirty="0">
                <a:latin typeface="Times New Roman" panose="02020603050405020304" pitchFamily="18" charset="0"/>
                <a:cs typeface="Times New Roman" panose="02020603050405020304" pitchFamily="18" charset="0"/>
              </a:rPr>
              <a:t>       } </a:t>
            </a:r>
          </a:p>
          <a:p>
            <a:r>
              <a:rPr lang="en-IN" sz="1500" dirty="0">
                <a:latin typeface="Times New Roman" panose="02020603050405020304" pitchFamily="18" charset="0"/>
                <a:cs typeface="Times New Roman" panose="02020603050405020304" pitchFamily="18" charset="0"/>
              </a:rPr>
              <a:t>else{</a:t>
            </a:r>
          </a:p>
          <a:p>
            <a:r>
              <a:rPr lang="en-IN" sz="1500" dirty="0">
                <a:latin typeface="Times New Roman" panose="02020603050405020304" pitchFamily="18" charset="0"/>
                <a:cs typeface="Times New Roman" panose="02020603050405020304" pitchFamily="18" charset="0"/>
              </a:rPr>
              <a:t>      Statement 4;</a:t>
            </a:r>
          </a:p>
          <a:p>
            <a:r>
              <a:rPr lang="en-IN" sz="1500" dirty="0">
                <a:latin typeface="Times New Roman" panose="02020603050405020304" pitchFamily="18" charset="0"/>
                <a:cs typeface="Times New Roman" panose="02020603050405020304" pitchFamily="18" charset="0"/>
              </a:rPr>
              <a:t>      }</a:t>
            </a:r>
          </a:p>
          <a:p>
            <a:r>
              <a:rPr lang="en-IN" sz="15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269945B2-4A19-7C58-9C15-9E1749980206}"/>
              </a:ext>
            </a:extLst>
          </p:cNvPr>
          <p:cNvSpPr txBox="1"/>
          <p:nvPr/>
        </p:nvSpPr>
        <p:spPr>
          <a:xfrm>
            <a:off x="716125" y="885243"/>
            <a:ext cx="9759821" cy="786754"/>
          </a:xfrm>
          <a:prstGeom prst="rect">
            <a:avLst/>
          </a:prstGeom>
          <a:noFill/>
        </p:spPr>
        <p:txBody>
          <a:bodyPr wrap="square" rtlCol="0">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The C language gives the permission to </a:t>
            </a:r>
            <a:r>
              <a:rPr lang="en-IN" sz="1600" b="1" dirty="0">
                <a:latin typeface="Times New Roman" panose="02020603050405020304" pitchFamily="18" charset="0"/>
                <a:cs typeface="Times New Roman" panose="02020603050405020304" pitchFamily="18" charset="0"/>
              </a:rPr>
              <a:t>nest</a:t>
            </a:r>
            <a:r>
              <a:rPr lang="en-IN" sz="1600" dirty="0">
                <a:latin typeface="Times New Roman" panose="02020603050405020304" pitchFamily="18" charset="0"/>
                <a:cs typeface="Times New Roman" panose="02020603050405020304" pitchFamily="18" charset="0"/>
              </a:rPr>
              <a:t> if-else statements, means that we can use one </a:t>
            </a:r>
            <a:r>
              <a:rPr lang="en-IN" sz="1600" b="1" dirty="0">
                <a:latin typeface="Times New Roman" panose="02020603050405020304" pitchFamily="18" charset="0"/>
                <a:cs typeface="Times New Roman" panose="02020603050405020304" pitchFamily="18" charset="0"/>
              </a:rPr>
              <a:t>if</a:t>
            </a:r>
            <a:r>
              <a:rPr lang="en-IN" sz="1600" dirty="0">
                <a:latin typeface="Times New Roman" panose="02020603050405020304" pitchFamily="18" charset="0"/>
                <a:cs typeface="Times New Roman" panose="02020603050405020304" pitchFamily="18" charset="0"/>
              </a:rPr>
              <a:t> or </a:t>
            </a:r>
            <a:r>
              <a:rPr lang="en-IN" sz="1600" b="1" dirty="0">
                <a:latin typeface="Times New Roman" panose="02020603050405020304" pitchFamily="18" charset="0"/>
                <a:cs typeface="Times New Roman" panose="02020603050405020304" pitchFamily="18" charset="0"/>
              </a:rPr>
              <a:t>else </a:t>
            </a:r>
            <a:r>
              <a:rPr lang="en-IN" sz="1600" dirty="0">
                <a:latin typeface="Times New Roman" panose="02020603050405020304" pitchFamily="18" charset="0"/>
                <a:cs typeface="Times New Roman" panose="02020603050405020304" pitchFamily="18" charset="0"/>
              </a:rPr>
              <a:t>if statement inside another </a:t>
            </a:r>
            <a:r>
              <a:rPr lang="en-IN" sz="1600" b="1" dirty="0">
                <a:latin typeface="Times New Roman" panose="02020603050405020304" pitchFamily="18" charset="0"/>
                <a:cs typeface="Times New Roman" panose="02020603050405020304" pitchFamily="18" charset="0"/>
              </a:rPr>
              <a:t>if</a:t>
            </a:r>
            <a:r>
              <a:rPr lang="en-IN" sz="1600" dirty="0">
                <a:latin typeface="Times New Roman" panose="02020603050405020304" pitchFamily="18" charset="0"/>
                <a:cs typeface="Times New Roman" panose="02020603050405020304" pitchFamily="18" charset="0"/>
              </a:rPr>
              <a:t> or </a:t>
            </a:r>
            <a:r>
              <a:rPr lang="en-IN" sz="1600" b="1" dirty="0">
                <a:latin typeface="Times New Roman" panose="02020603050405020304" pitchFamily="18" charset="0"/>
                <a:cs typeface="Times New Roman" panose="02020603050405020304" pitchFamily="18" charset="0"/>
              </a:rPr>
              <a:t>else if</a:t>
            </a:r>
            <a:r>
              <a:rPr lang="en-IN" sz="1600" dirty="0">
                <a:latin typeface="Times New Roman" panose="02020603050405020304" pitchFamily="18" charset="0"/>
                <a:cs typeface="Times New Roman" panose="02020603050405020304" pitchFamily="18" charset="0"/>
              </a:rPr>
              <a:t> statements.</a:t>
            </a:r>
          </a:p>
        </p:txBody>
      </p:sp>
      <p:pic>
        <p:nvPicPr>
          <p:cNvPr id="14" name="Picture 13">
            <a:extLst>
              <a:ext uri="{FF2B5EF4-FFF2-40B4-BE49-F238E27FC236}">
                <a16:creationId xmlns:a16="http://schemas.microsoft.com/office/drawing/2014/main" id="{BC97F516-F923-3AB0-4A4E-9C5F2D22072C}"/>
              </a:ext>
            </a:extLst>
          </p:cNvPr>
          <p:cNvPicPr>
            <a:picLocks noChangeAspect="1"/>
          </p:cNvPicPr>
          <p:nvPr/>
        </p:nvPicPr>
        <p:blipFill>
          <a:blip r:embed="rId2"/>
          <a:stretch>
            <a:fillRect/>
          </a:stretch>
        </p:blipFill>
        <p:spPr>
          <a:xfrm>
            <a:off x="5225143" y="2453671"/>
            <a:ext cx="6624734" cy="3626527"/>
          </a:xfrm>
          <a:prstGeom prst="rect">
            <a:avLst/>
          </a:prstGeom>
        </p:spPr>
      </p:pic>
    </p:spTree>
    <p:extLst>
      <p:ext uri="{BB962C8B-B14F-4D97-AF65-F5344CB8AC3E}">
        <p14:creationId xmlns:p14="http://schemas.microsoft.com/office/powerpoint/2010/main" val="397389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6D49C1-26B6-0329-04DA-D7DF648F765B}"/>
              </a:ext>
            </a:extLst>
          </p:cNvPr>
          <p:cNvSpPr txBox="1"/>
          <p:nvPr/>
        </p:nvSpPr>
        <p:spPr>
          <a:xfrm>
            <a:off x="0" y="613165"/>
            <a:ext cx="6794090" cy="6324808"/>
          </a:xfrm>
          <a:prstGeom prst="rect">
            <a:avLst/>
          </a:prstGeom>
          <a:noFill/>
        </p:spPr>
        <p:txBody>
          <a:bodyPr wrap="square">
            <a:spAutoFit/>
          </a:bodyPr>
          <a:lstStyle/>
          <a:p>
            <a:r>
              <a:rPr lang="en-IN" sz="1350" dirty="0">
                <a:latin typeface="Times New Roman" panose="02020603050405020304" pitchFamily="18" charset="0"/>
                <a:cs typeface="Times New Roman" panose="02020603050405020304" pitchFamily="18" charset="0"/>
              </a:rPr>
              <a:t>           #include&lt;stdio.h&gt;</a:t>
            </a:r>
          </a:p>
          <a:p>
            <a:r>
              <a:rPr lang="en-IN" sz="1350" dirty="0">
                <a:latin typeface="Times New Roman" panose="02020603050405020304" pitchFamily="18" charset="0"/>
                <a:cs typeface="Times New Roman" panose="02020603050405020304" pitchFamily="18" charset="0"/>
              </a:rPr>
              <a:t>           int main()</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int num1, num2, num3;</a:t>
            </a:r>
          </a:p>
          <a:p>
            <a:r>
              <a:rPr lang="en-IN" sz="1350" dirty="0">
                <a:latin typeface="Times New Roman" panose="02020603050405020304" pitchFamily="18" charset="0"/>
                <a:cs typeface="Times New Roman" panose="02020603050405020304" pitchFamily="18" charset="0"/>
              </a:rPr>
              <a:t>	 printf("Enter three numbers:\n");</a:t>
            </a:r>
          </a:p>
          <a:p>
            <a:r>
              <a:rPr lang="en-IN" sz="1350" dirty="0">
                <a:latin typeface="Times New Roman" panose="02020603050405020304" pitchFamily="18" charset="0"/>
                <a:cs typeface="Times New Roman" panose="02020603050405020304" pitchFamily="18" charset="0"/>
              </a:rPr>
              <a:t>	 scanf("%d%d%d",&amp;num1, &amp;num2, &amp;num3);</a:t>
            </a:r>
          </a:p>
          <a:p>
            <a:r>
              <a:rPr lang="en-IN" sz="1350" dirty="0">
                <a:latin typeface="Times New Roman" panose="02020603050405020304" pitchFamily="18" charset="0"/>
                <a:cs typeface="Times New Roman" panose="02020603050405020304" pitchFamily="18" charset="0"/>
              </a:rPr>
              <a:t>	</a:t>
            </a:r>
            <a:r>
              <a:rPr lang="en-IN" sz="1350" dirty="0">
                <a:solidFill>
                  <a:schemeClr val="accent2">
                    <a:lumMod val="75000"/>
                  </a:schemeClr>
                </a:solidFill>
                <a:latin typeface="Times New Roman" panose="02020603050405020304" pitchFamily="18" charset="0"/>
                <a:cs typeface="Times New Roman" panose="02020603050405020304" pitchFamily="18" charset="0"/>
              </a:rPr>
              <a:t> if</a:t>
            </a:r>
            <a:r>
              <a:rPr lang="en-IN" sz="1350" dirty="0">
                <a:latin typeface="Times New Roman" panose="02020603050405020304" pitchFamily="18" charset="0"/>
                <a:cs typeface="Times New Roman" panose="02020603050405020304" pitchFamily="18" charset="0"/>
              </a:rPr>
              <a:t>(num1&gt;num2)</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a:t>
            </a:r>
            <a:r>
              <a:rPr lang="en-IN" sz="1350" dirty="0">
                <a:solidFill>
                  <a:schemeClr val="accent2">
                    <a:lumMod val="75000"/>
                  </a:schemeClr>
                </a:solidFill>
                <a:latin typeface="Times New Roman" panose="02020603050405020304" pitchFamily="18" charset="0"/>
                <a:cs typeface="Times New Roman" panose="02020603050405020304" pitchFamily="18" charset="0"/>
              </a:rPr>
              <a:t>if</a:t>
            </a:r>
            <a:r>
              <a:rPr lang="en-IN" sz="1350" dirty="0">
                <a:latin typeface="Times New Roman" panose="02020603050405020304" pitchFamily="18" charset="0"/>
                <a:cs typeface="Times New Roman" panose="02020603050405020304" pitchFamily="18" charset="0"/>
              </a:rPr>
              <a:t>(num1&gt;num3)                                                       </a:t>
            </a:r>
            <a:r>
              <a:rPr lang="en-IN" sz="1350" dirty="0">
                <a:solidFill>
                  <a:srgbClr val="FF0000"/>
                </a:solidFill>
                <a:latin typeface="Times New Roman" panose="02020603050405020304" pitchFamily="18" charset="0"/>
                <a:cs typeface="Times New Roman" panose="02020603050405020304" pitchFamily="18" charset="0"/>
              </a:rPr>
              <a:t>//This is nested if-else</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printf("Largest = %d", num1);</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a:t>
            </a:r>
            <a:r>
              <a:rPr lang="en-IN" sz="1350" dirty="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printf("Largest = %d", num3);		  </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a:t>
            </a:r>
            <a:r>
              <a:rPr lang="en-IN" sz="1350" dirty="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a:t>
            </a:r>
            <a:r>
              <a:rPr lang="en-IN" sz="1350" dirty="0">
                <a:solidFill>
                  <a:schemeClr val="accent2">
                    <a:lumMod val="75000"/>
                  </a:schemeClr>
                </a:solidFill>
                <a:latin typeface="Times New Roman" panose="02020603050405020304" pitchFamily="18" charset="0"/>
                <a:cs typeface="Times New Roman" panose="02020603050405020304" pitchFamily="18" charset="0"/>
              </a:rPr>
              <a:t>if</a:t>
            </a:r>
            <a:r>
              <a:rPr lang="en-IN" sz="1350" dirty="0">
                <a:latin typeface="Times New Roman" panose="02020603050405020304" pitchFamily="18" charset="0"/>
                <a:cs typeface="Times New Roman" panose="02020603050405020304" pitchFamily="18" charset="0"/>
              </a:rPr>
              <a:t>(num2&gt;num3)                                 </a:t>
            </a:r>
            <a:r>
              <a:rPr lang="en-IN" sz="1350" dirty="0">
                <a:solidFill>
                  <a:srgbClr val="FF0000"/>
                </a:solidFill>
                <a:latin typeface="Times New Roman" panose="02020603050405020304" pitchFamily="18" charset="0"/>
                <a:cs typeface="Times New Roman" panose="02020603050405020304" pitchFamily="18" charset="0"/>
              </a:rPr>
              <a:t>/ /This is nested if-else</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printf("Largest = %d", num2);</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a:t>
            </a:r>
            <a:r>
              <a:rPr lang="en-IN" sz="1350" dirty="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printf("Largest = %d", num3);</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a:t>
            </a:r>
          </a:p>
          <a:p>
            <a:r>
              <a:rPr lang="en-IN" sz="1350" dirty="0">
                <a:latin typeface="Times New Roman" panose="02020603050405020304" pitchFamily="18" charset="0"/>
                <a:cs typeface="Times New Roman" panose="02020603050405020304" pitchFamily="18" charset="0"/>
              </a:rPr>
              <a:t>             return(0);</a:t>
            </a:r>
          </a:p>
          <a:p>
            <a:r>
              <a:rPr lang="en-IN" sz="1350" dirty="0">
                <a:latin typeface="Times New Roman" panose="02020603050405020304" pitchFamily="18" charset="0"/>
                <a:cs typeface="Times New Roman" panose="02020603050405020304" pitchFamily="18" charset="0"/>
              </a:rPr>
              <a:t>           }   </a:t>
            </a:r>
          </a:p>
        </p:txBody>
      </p:sp>
      <p:sp>
        <p:nvSpPr>
          <p:cNvPr id="11" name="TextBox 10">
            <a:extLst>
              <a:ext uri="{FF2B5EF4-FFF2-40B4-BE49-F238E27FC236}">
                <a16:creationId xmlns:a16="http://schemas.microsoft.com/office/drawing/2014/main" id="{DFC2C6B2-A3A4-0695-074D-95803DCC3B2F}"/>
              </a:ext>
            </a:extLst>
          </p:cNvPr>
          <p:cNvSpPr txBox="1"/>
          <p:nvPr/>
        </p:nvSpPr>
        <p:spPr>
          <a:xfrm>
            <a:off x="314910" y="237017"/>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pic>
        <p:nvPicPr>
          <p:cNvPr id="12" name="Picture 11">
            <a:extLst>
              <a:ext uri="{FF2B5EF4-FFF2-40B4-BE49-F238E27FC236}">
                <a16:creationId xmlns:a16="http://schemas.microsoft.com/office/drawing/2014/main" id="{F700E5FA-E92D-C65E-6772-F979F9BC8826}"/>
              </a:ext>
            </a:extLst>
          </p:cNvPr>
          <p:cNvPicPr>
            <a:picLocks noChangeAspect="1"/>
          </p:cNvPicPr>
          <p:nvPr/>
        </p:nvPicPr>
        <p:blipFill>
          <a:blip r:embed="rId2"/>
          <a:stretch>
            <a:fillRect/>
          </a:stretch>
        </p:blipFill>
        <p:spPr>
          <a:xfrm>
            <a:off x="7109927" y="790405"/>
            <a:ext cx="1274174" cy="499915"/>
          </a:xfrm>
          <a:prstGeom prst="rect">
            <a:avLst/>
          </a:prstGeom>
        </p:spPr>
      </p:pic>
      <p:sp>
        <p:nvSpPr>
          <p:cNvPr id="14" name="TextBox 13">
            <a:extLst>
              <a:ext uri="{FF2B5EF4-FFF2-40B4-BE49-F238E27FC236}">
                <a16:creationId xmlns:a16="http://schemas.microsoft.com/office/drawing/2014/main" id="{0D7CD637-23F0-CDE5-4DCB-EB2DE68F2178}"/>
              </a:ext>
            </a:extLst>
          </p:cNvPr>
          <p:cNvSpPr txBox="1"/>
          <p:nvPr/>
        </p:nvSpPr>
        <p:spPr>
          <a:xfrm>
            <a:off x="7109927" y="1187683"/>
            <a:ext cx="2768860" cy="1894749"/>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Enter three numbers:</a:t>
            </a:r>
          </a:p>
          <a:p>
            <a:pPr>
              <a:lnSpc>
                <a:spcPct val="150000"/>
              </a:lnSpc>
            </a:pPr>
            <a:r>
              <a:rPr lang="en-IN" sz="1600" dirty="0">
                <a:latin typeface="Times New Roman" panose="02020603050405020304" pitchFamily="18" charset="0"/>
                <a:cs typeface="Times New Roman" panose="02020603050405020304" pitchFamily="18" charset="0"/>
              </a:rPr>
              <a:t>200</a:t>
            </a:r>
          </a:p>
          <a:p>
            <a:pPr>
              <a:lnSpc>
                <a:spcPct val="150000"/>
              </a:lnSpc>
            </a:pPr>
            <a:r>
              <a:rPr lang="en-IN" sz="1600" dirty="0">
                <a:latin typeface="Times New Roman" panose="02020603050405020304" pitchFamily="18" charset="0"/>
                <a:cs typeface="Times New Roman" panose="02020603050405020304" pitchFamily="18" charset="0"/>
              </a:rPr>
              <a:t>18</a:t>
            </a:r>
          </a:p>
          <a:p>
            <a:pPr>
              <a:lnSpc>
                <a:spcPct val="150000"/>
              </a:lnSpc>
            </a:pPr>
            <a:r>
              <a:rPr lang="en-IN" sz="1600" dirty="0">
                <a:latin typeface="Times New Roman" panose="02020603050405020304" pitchFamily="18" charset="0"/>
                <a:cs typeface="Times New Roman" panose="02020603050405020304" pitchFamily="18" charset="0"/>
              </a:rPr>
              <a:t>29</a:t>
            </a:r>
          </a:p>
          <a:p>
            <a:pPr>
              <a:lnSpc>
                <a:spcPct val="150000"/>
              </a:lnSpc>
            </a:pPr>
            <a:r>
              <a:rPr lang="en-IN" sz="1600" dirty="0">
                <a:latin typeface="Times New Roman" panose="02020603050405020304" pitchFamily="18" charset="0"/>
                <a:cs typeface="Times New Roman" panose="02020603050405020304" pitchFamily="18" charset="0"/>
              </a:rPr>
              <a:t>Largest = 200</a:t>
            </a:r>
          </a:p>
        </p:txBody>
      </p:sp>
    </p:spTree>
    <p:extLst>
      <p:ext uri="{BB962C8B-B14F-4D97-AF65-F5344CB8AC3E}">
        <p14:creationId xmlns:p14="http://schemas.microsoft.com/office/powerpoint/2010/main" val="183672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36DAA-E77E-6EDB-28B8-BD593955C9F0}"/>
              </a:ext>
            </a:extLst>
          </p:cNvPr>
          <p:cNvSpPr txBox="1"/>
          <p:nvPr/>
        </p:nvSpPr>
        <p:spPr>
          <a:xfrm>
            <a:off x="630983" y="398146"/>
            <a:ext cx="2840003" cy="369332"/>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4.switch statement:</a:t>
            </a:r>
          </a:p>
        </p:txBody>
      </p:sp>
      <p:sp>
        <p:nvSpPr>
          <p:cNvPr id="5" name="TextBox 4">
            <a:extLst>
              <a:ext uri="{FF2B5EF4-FFF2-40B4-BE49-F238E27FC236}">
                <a16:creationId xmlns:a16="http://schemas.microsoft.com/office/drawing/2014/main" id="{B9833AAE-B542-DE2D-E43C-59AA3D603507}"/>
              </a:ext>
            </a:extLst>
          </p:cNvPr>
          <p:cNvSpPr txBox="1"/>
          <p:nvPr/>
        </p:nvSpPr>
        <p:spPr>
          <a:xfrm>
            <a:off x="716124" y="1873393"/>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6" name="TextBox 5">
            <a:extLst>
              <a:ext uri="{FF2B5EF4-FFF2-40B4-BE49-F238E27FC236}">
                <a16:creationId xmlns:a16="http://schemas.microsoft.com/office/drawing/2014/main" id="{263F412E-6A57-CCA7-2D1B-CD4BC3205B22}"/>
              </a:ext>
            </a:extLst>
          </p:cNvPr>
          <p:cNvSpPr txBox="1"/>
          <p:nvPr/>
        </p:nvSpPr>
        <p:spPr>
          <a:xfrm>
            <a:off x="6484651" y="1826185"/>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7" name="TextBox 6">
            <a:extLst>
              <a:ext uri="{FF2B5EF4-FFF2-40B4-BE49-F238E27FC236}">
                <a16:creationId xmlns:a16="http://schemas.microsoft.com/office/drawing/2014/main" id="{E1BF78FE-96EB-C97E-5EAD-F5CBE224BC0B}"/>
              </a:ext>
            </a:extLst>
          </p:cNvPr>
          <p:cNvSpPr txBox="1"/>
          <p:nvPr/>
        </p:nvSpPr>
        <p:spPr>
          <a:xfrm>
            <a:off x="905069" y="825829"/>
            <a:ext cx="8929396" cy="786754"/>
          </a:xfrm>
          <a:prstGeom prst="rect">
            <a:avLst/>
          </a:prstGeom>
          <a:noFill/>
        </p:spPr>
        <p:txBody>
          <a:bodyPr wrap="square" rtlCol="0">
            <a:spAutoFit/>
          </a:bodyPr>
          <a:lstStyle/>
          <a:p>
            <a:pPr>
              <a:lnSpc>
                <a:spcPct val="150000"/>
              </a:lnSpc>
            </a:pPr>
            <a:r>
              <a:rPr lang="en-US" sz="1600" b="1" i="0" dirty="0">
                <a:solidFill>
                  <a:srgbClr val="000000"/>
                </a:solidFill>
                <a:effectLst/>
                <a:latin typeface="Times New Roman" panose="02020603050405020304" pitchFamily="18" charset="0"/>
                <a:cs typeface="Times New Roman" panose="02020603050405020304" pitchFamily="18" charset="0"/>
              </a:rPr>
              <a:t>switch</a:t>
            </a:r>
            <a:r>
              <a:rPr lang="en-US" sz="1600" b="0" i="0" dirty="0">
                <a:solidFill>
                  <a:srgbClr val="000000"/>
                </a:solidFill>
                <a:effectLst/>
                <a:latin typeface="Times New Roman" panose="02020603050405020304" pitchFamily="18" charset="0"/>
                <a:cs typeface="Times New Roman" panose="02020603050405020304" pitchFamily="18" charset="0"/>
              </a:rPr>
              <a:t> statement allows a variable to be tested for equality against a list of values. Each value is called as a </a:t>
            </a:r>
            <a:r>
              <a:rPr lang="en-US" sz="1600" b="1" i="0" dirty="0">
                <a:solidFill>
                  <a:srgbClr val="000000"/>
                </a:solidFill>
                <a:effectLst/>
                <a:latin typeface="Times New Roman" panose="02020603050405020304" pitchFamily="18" charset="0"/>
                <a:cs typeface="Times New Roman" panose="02020603050405020304" pitchFamily="18" charset="0"/>
              </a:rPr>
              <a:t>case</a:t>
            </a:r>
            <a:r>
              <a:rPr lang="en-US" sz="1600" b="0" i="0" dirty="0">
                <a:solidFill>
                  <a:srgbClr val="000000"/>
                </a:solidFill>
                <a:effectLst/>
                <a:latin typeface="Times New Roman" panose="02020603050405020304" pitchFamily="18" charset="0"/>
                <a:cs typeface="Times New Roman" panose="02020603050405020304" pitchFamily="18" charset="0"/>
              </a:rPr>
              <a:t>, and the variable being switched on is checked for each </a:t>
            </a:r>
            <a:r>
              <a:rPr lang="en-US" sz="1600" b="1" i="0" dirty="0">
                <a:solidFill>
                  <a:srgbClr val="000000"/>
                </a:solidFill>
                <a:effectLst/>
                <a:latin typeface="Times New Roman" panose="02020603050405020304" pitchFamily="18" charset="0"/>
                <a:cs typeface="Times New Roman" panose="02020603050405020304" pitchFamily="18" charset="0"/>
              </a:rPr>
              <a:t>switch case</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009A83-A918-B4D2-FC94-A19DB5CF07B5}"/>
              </a:ext>
            </a:extLst>
          </p:cNvPr>
          <p:cNvSpPr txBox="1"/>
          <p:nvPr/>
        </p:nvSpPr>
        <p:spPr>
          <a:xfrm>
            <a:off x="830424" y="2369976"/>
            <a:ext cx="2901821" cy="4387740"/>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switch(expression)</a:t>
            </a:r>
          </a:p>
          <a:p>
            <a:pPr>
              <a:lnSpc>
                <a:spcPct val="150000"/>
              </a:lnSpc>
            </a:pPr>
            <a:r>
              <a:rPr lang="en-IN" sz="1600" dirty="0">
                <a:latin typeface="Times New Roman" panose="02020603050405020304" pitchFamily="18" charset="0"/>
                <a:cs typeface="Times New Roman" panose="02020603050405020304" pitchFamily="18" charset="0"/>
              </a:rPr>
              <a:t>{</a:t>
            </a:r>
          </a:p>
          <a:p>
            <a:pPr>
              <a:lnSpc>
                <a:spcPct val="150000"/>
              </a:lnSpc>
            </a:pPr>
            <a:r>
              <a:rPr lang="en-IN" sz="1600" dirty="0">
                <a:latin typeface="Times New Roman" panose="02020603050405020304" pitchFamily="18" charset="0"/>
                <a:cs typeface="Times New Roman" panose="02020603050405020304" pitchFamily="18" charset="0"/>
              </a:rPr>
              <a:t>case ‘constant expression’:</a:t>
            </a:r>
          </a:p>
          <a:p>
            <a:pPr>
              <a:lnSpc>
                <a:spcPct val="150000"/>
              </a:lnSpc>
            </a:pPr>
            <a:r>
              <a:rPr lang="en-IN" sz="1600" dirty="0">
                <a:latin typeface="Times New Roman" panose="02020603050405020304" pitchFamily="18" charset="0"/>
                <a:cs typeface="Times New Roman" panose="02020603050405020304" pitchFamily="18" charset="0"/>
              </a:rPr>
              <a:t>	statement(s);</a:t>
            </a:r>
          </a:p>
          <a:p>
            <a:pPr>
              <a:lnSpc>
                <a:spcPct val="150000"/>
              </a:lnSpc>
            </a:pPr>
            <a:r>
              <a:rPr lang="en-IN" sz="1600" dirty="0">
                <a:latin typeface="Times New Roman" panose="02020603050405020304" pitchFamily="18" charset="0"/>
                <a:cs typeface="Times New Roman" panose="02020603050405020304" pitchFamily="18" charset="0"/>
              </a:rPr>
              <a:t>	break;</a:t>
            </a:r>
          </a:p>
          <a:p>
            <a:pPr>
              <a:lnSpc>
                <a:spcPct val="150000"/>
              </a:lnSpc>
            </a:pPr>
            <a:r>
              <a:rPr lang="en-IN" sz="1600" dirty="0">
                <a:latin typeface="Times New Roman" panose="02020603050405020304" pitchFamily="18" charset="0"/>
                <a:cs typeface="Times New Roman" panose="02020603050405020304" pitchFamily="18" charset="0"/>
              </a:rPr>
              <a:t>case ‘constant expression’:</a:t>
            </a:r>
          </a:p>
          <a:p>
            <a:pPr>
              <a:lnSpc>
                <a:spcPct val="150000"/>
              </a:lnSpc>
            </a:pPr>
            <a:r>
              <a:rPr lang="en-IN" sz="1600" dirty="0">
                <a:latin typeface="Times New Roman" panose="02020603050405020304" pitchFamily="18" charset="0"/>
                <a:cs typeface="Times New Roman" panose="02020603050405020304" pitchFamily="18" charset="0"/>
              </a:rPr>
              <a:t>	statement(s);</a:t>
            </a:r>
          </a:p>
          <a:p>
            <a:pPr>
              <a:lnSpc>
                <a:spcPct val="150000"/>
              </a:lnSpc>
            </a:pPr>
            <a:r>
              <a:rPr lang="en-IN" sz="1600" dirty="0">
                <a:latin typeface="Times New Roman" panose="02020603050405020304" pitchFamily="18" charset="0"/>
                <a:cs typeface="Times New Roman" panose="02020603050405020304" pitchFamily="18" charset="0"/>
              </a:rPr>
              <a:t>	break;</a:t>
            </a:r>
          </a:p>
          <a:p>
            <a:pPr>
              <a:lnSpc>
                <a:spcPct val="150000"/>
              </a:lnSpc>
            </a:pPr>
            <a:r>
              <a:rPr lang="en-IN" sz="1200" b="1" dirty="0">
                <a:solidFill>
                  <a:srgbClr val="FF0000"/>
                </a:solidFill>
                <a:latin typeface="Times New Roman" panose="02020603050405020304" pitchFamily="18" charset="0"/>
                <a:cs typeface="Times New Roman" panose="02020603050405020304" pitchFamily="18" charset="0"/>
              </a:rPr>
              <a:t>//you can have any number of cases </a:t>
            </a:r>
          </a:p>
          <a:p>
            <a:pPr>
              <a:lnSpc>
                <a:spcPct val="150000"/>
              </a:lnSpc>
            </a:pPr>
            <a:r>
              <a:rPr lang="en-IN" sz="1600" dirty="0">
                <a:latin typeface="Times New Roman" panose="02020603050405020304" pitchFamily="18" charset="0"/>
                <a:cs typeface="Times New Roman" panose="02020603050405020304" pitchFamily="18" charset="0"/>
              </a:rPr>
              <a:t>default :</a:t>
            </a:r>
          </a:p>
          <a:p>
            <a:pPr>
              <a:lnSpc>
                <a:spcPct val="150000"/>
              </a:lnSpc>
            </a:pPr>
            <a:r>
              <a:rPr lang="en-IN" sz="1600" dirty="0">
                <a:latin typeface="Times New Roman" panose="02020603050405020304" pitchFamily="18" charset="0"/>
                <a:cs typeface="Times New Roman" panose="02020603050405020304" pitchFamily="18" charset="0"/>
              </a:rPr>
              <a:t>              statement(s);</a:t>
            </a:r>
          </a:p>
          <a:p>
            <a:pPr>
              <a:lnSpc>
                <a:spcPct val="150000"/>
              </a:lnSpc>
            </a:pPr>
            <a:r>
              <a:rPr lang="en-IN" sz="1600" dirty="0">
                <a:latin typeface="Times New Roman" panose="02020603050405020304" pitchFamily="18" charset="0"/>
                <a:cs typeface="Times New Roman" panose="02020603050405020304" pitchFamily="18" charset="0"/>
              </a:rPr>
              <a:t>}</a:t>
            </a:r>
          </a:p>
        </p:txBody>
      </p:sp>
      <p:sp>
        <p:nvSpPr>
          <p:cNvPr id="9" name="Diamond 8">
            <a:extLst>
              <a:ext uri="{FF2B5EF4-FFF2-40B4-BE49-F238E27FC236}">
                <a16:creationId xmlns:a16="http://schemas.microsoft.com/office/drawing/2014/main" id="{19FA1405-0397-244E-2AD4-24BB5BC97520}"/>
              </a:ext>
            </a:extLst>
          </p:cNvPr>
          <p:cNvSpPr/>
          <p:nvPr/>
        </p:nvSpPr>
        <p:spPr>
          <a:xfrm>
            <a:off x="7496245" y="3221173"/>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Case 1</a:t>
            </a:r>
            <a:endParaRPr lang="en-IN" sz="900" dirty="0"/>
          </a:p>
        </p:txBody>
      </p:sp>
      <p:sp>
        <p:nvSpPr>
          <p:cNvPr id="10" name="Oval 9">
            <a:extLst>
              <a:ext uri="{FF2B5EF4-FFF2-40B4-BE49-F238E27FC236}">
                <a16:creationId xmlns:a16="http://schemas.microsoft.com/office/drawing/2014/main" id="{B10B511E-EFA1-DA17-3782-C1CE00A045B0}"/>
              </a:ext>
            </a:extLst>
          </p:cNvPr>
          <p:cNvSpPr/>
          <p:nvPr/>
        </p:nvSpPr>
        <p:spPr>
          <a:xfrm>
            <a:off x="7556120" y="230235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Start</a:t>
            </a:r>
          </a:p>
        </p:txBody>
      </p:sp>
      <p:sp>
        <p:nvSpPr>
          <p:cNvPr id="11" name="Rectangle 10">
            <a:extLst>
              <a:ext uri="{FF2B5EF4-FFF2-40B4-BE49-F238E27FC236}">
                <a16:creationId xmlns:a16="http://schemas.microsoft.com/office/drawing/2014/main" id="{56E12C08-E810-0B6C-94B2-B14792C2A9EA}"/>
              </a:ext>
            </a:extLst>
          </p:cNvPr>
          <p:cNvSpPr/>
          <p:nvPr/>
        </p:nvSpPr>
        <p:spPr>
          <a:xfrm>
            <a:off x="9326295" y="3411261"/>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Statement 1</a:t>
            </a:r>
          </a:p>
        </p:txBody>
      </p:sp>
      <p:sp>
        <p:nvSpPr>
          <p:cNvPr id="12" name="Rectangle 11">
            <a:extLst>
              <a:ext uri="{FF2B5EF4-FFF2-40B4-BE49-F238E27FC236}">
                <a16:creationId xmlns:a16="http://schemas.microsoft.com/office/drawing/2014/main" id="{07BDAC0F-3776-0914-23AF-8FA20D0AAD58}"/>
              </a:ext>
            </a:extLst>
          </p:cNvPr>
          <p:cNvSpPr/>
          <p:nvPr/>
        </p:nvSpPr>
        <p:spPr>
          <a:xfrm>
            <a:off x="9326295" y="436032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Statement 2</a:t>
            </a:r>
          </a:p>
        </p:txBody>
      </p:sp>
      <p:sp>
        <p:nvSpPr>
          <p:cNvPr id="13" name="Rectangle 12">
            <a:extLst>
              <a:ext uri="{FF2B5EF4-FFF2-40B4-BE49-F238E27FC236}">
                <a16:creationId xmlns:a16="http://schemas.microsoft.com/office/drawing/2014/main" id="{BB61F9A5-F7E4-FEEF-72CB-FD172CC8FE56}"/>
              </a:ext>
            </a:extLst>
          </p:cNvPr>
          <p:cNvSpPr/>
          <p:nvPr/>
        </p:nvSpPr>
        <p:spPr>
          <a:xfrm>
            <a:off x="9326295" y="538709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Statement N</a:t>
            </a:r>
          </a:p>
        </p:txBody>
      </p:sp>
      <p:cxnSp>
        <p:nvCxnSpPr>
          <p:cNvPr id="15" name="Straight Connector 14">
            <a:extLst>
              <a:ext uri="{FF2B5EF4-FFF2-40B4-BE49-F238E27FC236}">
                <a16:creationId xmlns:a16="http://schemas.microsoft.com/office/drawing/2014/main" id="{B29EEE5C-783B-D9F6-084C-562DA17F4C22}"/>
              </a:ext>
            </a:extLst>
          </p:cNvPr>
          <p:cNvCxnSpPr>
            <a:cxnSpLocks/>
          </p:cNvCxnSpPr>
          <p:nvPr/>
        </p:nvCxnSpPr>
        <p:spPr>
          <a:xfrm flipV="1">
            <a:off x="7931516" y="3927094"/>
            <a:ext cx="0" cy="183720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522A06E2-C5FD-BCF8-FCDD-0D9911E6896A}"/>
              </a:ext>
            </a:extLst>
          </p:cNvPr>
          <p:cNvCxnSpPr>
            <a:cxnSpLocks/>
          </p:cNvCxnSpPr>
          <p:nvPr/>
        </p:nvCxnSpPr>
        <p:spPr>
          <a:xfrm flipH="1">
            <a:off x="8361194" y="3567549"/>
            <a:ext cx="965101" cy="0"/>
          </a:xfrm>
          <a:prstGeom prst="line">
            <a:avLst/>
          </a:prstGeom>
        </p:spPr>
        <p:style>
          <a:lnRef idx="1">
            <a:schemeClr val="dk1"/>
          </a:lnRef>
          <a:fillRef idx="0">
            <a:schemeClr val="dk1"/>
          </a:fillRef>
          <a:effectRef idx="0">
            <a:schemeClr val="dk1"/>
          </a:effectRef>
          <a:fontRef idx="minor">
            <a:schemeClr val="tx1"/>
          </a:fontRef>
        </p:style>
      </p:cxnSp>
      <p:sp>
        <p:nvSpPr>
          <p:cNvPr id="22" name="Diamond 21">
            <a:extLst>
              <a:ext uri="{FF2B5EF4-FFF2-40B4-BE49-F238E27FC236}">
                <a16:creationId xmlns:a16="http://schemas.microsoft.com/office/drawing/2014/main" id="{842BBA0F-863C-A3BA-C1BD-B6FEE0B383DD}"/>
              </a:ext>
            </a:extLst>
          </p:cNvPr>
          <p:cNvSpPr/>
          <p:nvPr/>
        </p:nvSpPr>
        <p:spPr>
          <a:xfrm>
            <a:off x="7496245" y="4181299"/>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Case 2</a:t>
            </a:r>
            <a:endParaRPr lang="en-IN" sz="900" dirty="0"/>
          </a:p>
        </p:txBody>
      </p:sp>
      <p:sp>
        <p:nvSpPr>
          <p:cNvPr id="23" name="Diamond 22">
            <a:extLst>
              <a:ext uri="{FF2B5EF4-FFF2-40B4-BE49-F238E27FC236}">
                <a16:creationId xmlns:a16="http://schemas.microsoft.com/office/drawing/2014/main" id="{0FC529E7-336B-8AA3-075C-CC2168A26BB2}"/>
              </a:ext>
            </a:extLst>
          </p:cNvPr>
          <p:cNvSpPr/>
          <p:nvPr/>
        </p:nvSpPr>
        <p:spPr>
          <a:xfrm>
            <a:off x="7496245" y="5190418"/>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Case N</a:t>
            </a:r>
            <a:endParaRPr lang="en-IN" sz="900" dirty="0"/>
          </a:p>
        </p:txBody>
      </p:sp>
      <p:cxnSp>
        <p:nvCxnSpPr>
          <p:cNvPr id="24" name="Straight Connector 23">
            <a:extLst>
              <a:ext uri="{FF2B5EF4-FFF2-40B4-BE49-F238E27FC236}">
                <a16:creationId xmlns:a16="http://schemas.microsoft.com/office/drawing/2014/main" id="{7F372CFE-B817-DCBF-2E7D-BF412D92885E}"/>
              </a:ext>
            </a:extLst>
          </p:cNvPr>
          <p:cNvCxnSpPr>
            <a:cxnSpLocks/>
          </p:cNvCxnSpPr>
          <p:nvPr/>
        </p:nvCxnSpPr>
        <p:spPr>
          <a:xfrm flipH="1">
            <a:off x="8361193" y="4534259"/>
            <a:ext cx="96510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277C3BC-1DCF-0015-BDEF-5966BDFC049C}"/>
              </a:ext>
            </a:extLst>
          </p:cNvPr>
          <p:cNvCxnSpPr>
            <a:cxnSpLocks/>
          </p:cNvCxnSpPr>
          <p:nvPr/>
        </p:nvCxnSpPr>
        <p:spPr>
          <a:xfrm flipH="1">
            <a:off x="8361193" y="5543378"/>
            <a:ext cx="965101"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AEF7552E-E633-C3CE-0103-34D84E74A537}"/>
              </a:ext>
            </a:extLst>
          </p:cNvPr>
          <p:cNvSpPr txBox="1"/>
          <p:nvPr/>
        </p:nvSpPr>
        <p:spPr>
          <a:xfrm>
            <a:off x="8547513" y="3376227"/>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27" name="TextBox 26">
            <a:extLst>
              <a:ext uri="{FF2B5EF4-FFF2-40B4-BE49-F238E27FC236}">
                <a16:creationId xmlns:a16="http://schemas.microsoft.com/office/drawing/2014/main" id="{745BF020-0959-392C-3C54-5C3065149ECF}"/>
              </a:ext>
            </a:extLst>
          </p:cNvPr>
          <p:cNvSpPr txBox="1"/>
          <p:nvPr/>
        </p:nvSpPr>
        <p:spPr>
          <a:xfrm>
            <a:off x="8615143" y="4330447"/>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28" name="TextBox 27">
            <a:extLst>
              <a:ext uri="{FF2B5EF4-FFF2-40B4-BE49-F238E27FC236}">
                <a16:creationId xmlns:a16="http://schemas.microsoft.com/office/drawing/2014/main" id="{281C0125-AF3D-86A2-F681-0EDDCAF70640}"/>
              </a:ext>
            </a:extLst>
          </p:cNvPr>
          <p:cNvSpPr txBox="1"/>
          <p:nvPr/>
        </p:nvSpPr>
        <p:spPr>
          <a:xfrm>
            <a:off x="8682133" y="5353254"/>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29" name="TextBox 28">
            <a:extLst>
              <a:ext uri="{FF2B5EF4-FFF2-40B4-BE49-F238E27FC236}">
                <a16:creationId xmlns:a16="http://schemas.microsoft.com/office/drawing/2014/main" id="{BF8B5740-6C52-E99B-A367-7280B48DE6BA}"/>
              </a:ext>
            </a:extLst>
          </p:cNvPr>
          <p:cNvSpPr txBox="1"/>
          <p:nvPr/>
        </p:nvSpPr>
        <p:spPr>
          <a:xfrm>
            <a:off x="7865016" y="3911316"/>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sp>
        <p:nvSpPr>
          <p:cNvPr id="30" name="TextBox 29">
            <a:extLst>
              <a:ext uri="{FF2B5EF4-FFF2-40B4-BE49-F238E27FC236}">
                <a16:creationId xmlns:a16="http://schemas.microsoft.com/office/drawing/2014/main" id="{2E0CB839-FC8A-814E-63A3-F2FF829FA112}"/>
              </a:ext>
            </a:extLst>
          </p:cNvPr>
          <p:cNvSpPr txBox="1"/>
          <p:nvPr/>
        </p:nvSpPr>
        <p:spPr>
          <a:xfrm>
            <a:off x="7869942" y="4910982"/>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cxnSp>
        <p:nvCxnSpPr>
          <p:cNvPr id="32" name="Straight Connector 31">
            <a:extLst>
              <a:ext uri="{FF2B5EF4-FFF2-40B4-BE49-F238E27FC236}">
                <a16:creationId xmlns:a16="http://schemas.microsoft.com/office/drawing/2014/main" id="{70058F18-6C29-0C5F-BCDC-FD8C7BE70F0B}"/>
              </a:ext>
            </a:extLst>
          </p:cNvPr>
          <p:cNvCxnSpPr>
            <a:cxnSpLocks/>
            <a:endCxn id="23" idx="2"/>
          </p:cNvCxnSpPr>
          <p:nvPr/>
        </p:nvCxnSpPr>
        <p:spPr>
          <a:xfrm flipV="1">
            <a:off x="7930898" y="5896339"/>
            <a:ext cx="0" cy="376679"/>
          </a:xfrm>
          <a:prstGeom prst="line">
            <a:avLst/>
          </a:prstGeom>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8B05E483-C571-C93C-18F6-A75918ABE5A2}"/>
              </a:ext>
            </a:extLst>
          </p:cNvPr>
          <p:cNvSpPr/>
          <p:nvPr/>
        </p:nvSpPr>
        <p:spPr>
          <a:xfrm>
            <a:off x="9351695" y="611673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Default statement</a:t>
            </a:r>
          </a:p>
        </p:txBody>
      </p:sp>
      <p:cxnSp>
        <p:nvCxnSpPr>
          <p:cNvPr id="35" name="Straight Connector 34">
            <a:extLst>
              <a:ext uri="{FF2B5EF4-FFF2-40B4-BE49-F238E27FC236}">
                <a16:creationId xmlns:a16="http://schemas.microsoft.com/office/drawing/2014/main" id="{2451B4A3-4591-140B-906A-EC8B1BCB6EAE}"/>
              </a:ext>
            </a:extLst>
          </p:cNvPr>
          <p:cNvCxnSpPr>
            <a:cxnSpLocks/>
            <a:stCxn id="34" idx="1"/>
          </p:cNvCxnSpPr>
          <p:nvPr/>
        </p:nvCxnSpPr>
        <p:spPr>
          <a:xfrm flipH="1">
            <a:off x="7930896" y="6273018"/>
            <a:ext cx="142079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7F9232E3-FBD5-3ACC-2053-48482392C04C}"/>
              </a:ext>
            </a:extLst>
          </p:cNvPr>
          <p:cNvSpPr txBox="1"/>
          <p:nvPr/>
        </p:nvSpPr>
        <p:spPr>
          <a:xfrm>
            <a:off x="8374743" y="6084678"/>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sp>
        <p:nvSpPr>
          <p:cNvPr id="38" name="Rectangle 37">
            <a:extLst>
              <a:ext uri="{FF2B5EF4-FFF2-40B4-BE49-F238E27FC236}">
                <a16:creationId xmlns:a16="http://schemas.microsoft.com/office/drawing/2014/main" id="{7132A76F-D127-AC11-A4B6-68B595E386F6}"/>
              </a:ext>
            </a:extLst>
          </p:cNvPr>
          <p:cNvSpPr/>
          <p:nvPr/>
        </p:nvSpPr>
        <p:spPr>
          <a:xfrm>
            <a:off x="7413047" y="2810909"/>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Switch expression</a:t>
            </a:r>
          </a:p>
        </p:txBody>
      </p:sp>
      <p:cxnSp>
        <p:nvCxnSpPr>
          <p:cNvPr id="40" name="Straight Arrow Connector 39">
            <a:extLst>
              <a:ext uri="{FF2B5EF4-FFF2-40B4-BE49-F238E27FC236}">
                <a16:creationId xmlns:a16="http://schemas.microsoft.com/office/drawing/2014/main" id="{C704F41D-4BC7-8E5A-BC7E-0F2FC7073EBC}"/>
              </a:ext>
            </a:extLst>
          </p:cNvPr>
          <p:cNvCxnSpPr>
            <a:cxnSpLocks/>
          </p:cNvCxnSpPr>
          <p:nvPr/>
        </p:nvCxnSpPr>
        <p:spPr>
          <a:xfrm>
            <a:off x="7930896" y="2677518"/>
            <a:ext cx="0" cy="13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2F15ACCA-9729-852C-42C0-DB611DD9522E}"/>
              </a:ext>
            </a:extLst>
          </p:cNvPr>
          <p:cNvCxnSpPr>
            <a:cxnSpLocks/>
          </p:cNvCxnSpPr>
          <p:nvPr/>
        </p:nvCxnSpPr>
        <p:spPr>
          <a:xfrm>
            <a:off x="7930896" y="3123485"/>
            <a:ext cx="0" cy="10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C50BDD4-53FF-EA3F-CDD9-DDB638884602}"/>
              </a:ext>
            </a:extLst>
          </p:cNvPr>
          <p:cNvCxnSpPr>
            <a:cxnSpLocks/>
          </p:cNvCxnSpPr>
          <p:nvPr/>
        </p:nvCxnSpPr>
        <p:spPr>
          <a:xfrm>
            <a:off x="9235978" y="3567549"/>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F3C3963-7A5C-CFA9-DC14-AAF4E48DC510}"/>
              </a:ext>
            </a:extLst>
          </p:cNvPr>
          <p:cNvCxnSpPr>
            <a:cxnSpLocks/>
          </p:cNvCxnSpPr>
          <p:nvPr/>
        </p:nvCxnSpPr>
        <p:spPr>
          <a:xfrm>
            <a:off x="9235978" y="4531350"/>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7314C30-0398-FBCF-B02B-FC51C71FCF95}"/>
              </a:ext>
            </a:extLst>
          </p:cNvPr>
          <p:cNvCxnSpPr>
            <a:cxnSpLocks/>
          </p:cNvCxnSpPr>
          <p:nvPr/>
        </p:nvCxnSpPr>
        <p:spPr>
          <a:xfrm>
            <a:off x="9227383" y="554337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0B4BA72-A994-25F9-F1F5-C0FB94C32329}"/>
              </a:ext>
            </a:extLst>
          </p:cNvPr>
          <p:cNvCxnSpPr>
            <a:cxnSpLocks/>
          </p:cNvCxnSpPr>
          <p:nvPr/>
        </p:nvCxnSpPr>
        <p:spPr>
          <a:xfrm>
            <a:off x="9261379" y="627301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E4C1013-DA98-8926-4891-D3D0211425F4}"/>
              </a:ext>
            </a:extLst>
          </p:cNvPr>
          <p:cNvCxnSpPr>
            <a:cxnSpLocks/>
          </p:cNvCxnSpPr>
          <p:nvPr/>
        </p:nvCxnSpPr>
        <p:spPr>
          <a:xfrm>
            <a:off x="7930896" y="4076661"/>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A3EBD0F0-35AD-CE3E-3980-B3CDBCBB4920}"/>
              </a:ext>
            </a:extLst>
          </p:cNvPr>
          <p:cNvCxnSpPr>
            <a:cxnSpLocks/>
          </p:cNvCxnSpPr>
          <p:nvPr/>
        </p:nvCxnSpPr>
        <p:spPr>
          <a:xfrm>
            <a:off x="7930896" y="5085780"/>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329410EB-71E7-5F4E-6AE4-43E208042CFD}"/>
              </a:ext>
            </a:extLst>
          </p:cNvPr>
          <p:cNvSpPr/>
          <p:nvPr/>
        </p:nvSpPr>
        <p:spPr>
          <a:xfrm>
            <a:off x="10661242" y="606314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End</a:t>
            </a:r>
          </a:p>
        </p:txBody>
      </p:sp>
      <p:cxnSp>
        <p:nvCxnSpPr>
          <p:cNvPr id="58" name="Straight Connector 57">
            <a:extLst>
              <a:ext uri="{FF2B5EF4-FFF2-40B4-BE49-F238E27FC236}">
                <a16:creationId xmlns:a16="http://schemas.microsoft.com/office/drawing/2014/main" id="{1F09D784-6892-3B69-B980-F6E75F90AB10}"/>
              </a:ext>
            </a:extLst>
          </p:cNvPr>
          <p:cNvCxnSpPr>
            <a:cxnSpLocks/>
            <a:stCxn id="11" idx="3"/>
          </p:cNvCxnSpPr>
          <p:nvPr/>
        </p:nvCxnSpPr>
        <p:spPr>
          <a:xfrm>
            <a:off x="10361993" y="3567549"/>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B504BA5-EA64-D4E9-72D2-F4C405C46A70}"/>
              </a:ext>
            </a:extLst>
          </p:cNvPr>
          <p:cNvCxnSpPr>
            <a:cxnSpLocks/>
            <a:endCxn id="56" idx="0"/>
          </p:cNvCxnSpPr>
          <p:nvPr/>
        </p:nvCxnSpPr>
        <p:spPr>
          <a:xfrm>
            <a:off x="11020470" y="3567549"/>
            <a:ext cx="1" cy="249559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B7D7BD89-0661-6DDA-2F5A-F0FC27A0F7CC}"/>
              </a:ext>
            </a:extLst>
          </p:cNvPr>
          <p:cNvCxnSpPr>
            <a:cxnSpLocks/>
          </p:cNvCxnSpPr>
          <p:nvPr/>
        </p:nvCxnSpPr>
        <p:spPr>
          <a:xfrm>
            <a:off x="11020470" y="5958508"/>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1D781F65-A1EF-6C01-2DB2-6D6AF2C183FB}"/>
              </a:ext>
            </a:extLst>
          </p:cNvPr>
          <p:cNvCxnSpPr>
            <a:cxnSpLocks/>
          </p:cNvCxnSpPr>
          <p:nvPr/>
        </p:nvCxnSpPr>
        <p:spPr>
          <a:xfrm flipH="1">
            <a:off x="10387393" y="6265398"/>
            <a:ext cx="273849"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E87E082-2920-79AB-C236-ED3DC96D98CE}"/>
              </a:ext>
            </a:extLst>
          </p:cNvPr>
          <p:cNvCxnSpPr>
            <a:cxnSpLocks/>
          </p:cNvCxnSpPr>
          <p:nvPr/>
        </p:nvCxnSpPr>
        <p:spPr>
          <a:xfrm>
            <a:off x="10570926" y="626539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2A0353A3-F752-ACA4-0E4B-7025518EF594}"/>
              </a:ext>
            </a:extLst>
          </p:cNvPr>
          <p:cNvCxnSpPr>
            <a:cxnSpLocks/>
          </p:cNvCxnSpPr>
          <p:nvPr/>
        </p:nvCxnSpPr>
        <p:spPr>
          <a:xfrm>
            <a:off x="10361992" y="4515825"/>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36C793D-7F67-C08B-4F70-6532C4CD2217}"/>
              </a:ext>
            </a:extLst>
          </p:cNvPr>
          <p:cNvCxnSpPr>
            <a:cxnSpLocks/>
          </p:cNvCxnSpPr>
          <p:nvPr/>
        </p:nvCxnSpPr>
        <p:spPr>
          <a:xfrm>
            <a:off x="10361992" y="5565549"/>
            <a:ext cx="65847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428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03466D-34C5-84E7-ABE4-1548AE31BF4F}"/>
              </a:ext>
            </a:extLst>
          </p:cNvPr>
          <p:cNvSpPr txBox="1"/>
          <p:nvPr/>
        </p:nvSpPr>
        <p:spPr>
          <a:xfrm>
            <a:off x="773723" y="955431"/>
            <a:ext cx="10644554" cy="521873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expression used in switch must be an integral or enumerated type. </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We can use any number of case statements within a switch. Each case is followed by the value to be compared to and a colon.</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constant expression for a case must be the same data types as the variable in the switch, and it must be constant or a literal.</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switch case when the variable is equal to a case, then statement following that case will execute until it reaches the break statement.</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After break statement is reached the switch terminates and flow of control jumps to next line following the switch statements.</a:t>
            </a:r>
          </a:p>
          <a:p>
            <a:pPr marL="285750" indent="-285750" algn="just">
              <a:lnSpc>
                <a:spcPct val="150000"/>
              </a:lnSpc>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Not every case needs to contain a </a:t>
            </a:r>
            <a:r>
              <a:rPr lang="en-US" sz="1600" b="1" i="0" dirty="0">
                <a:solidFill>
                  <a:srgbClr val="000000"/>
                </a:solidFill>
                <a:effectLst/>
                <a:latin typeface="Times New Roman" panose="02020603050405020304" pitchFamily="18" charset="0"/>
                <a:cs typeface="Times New Roman" panose="02020603050405020304" pitchFamily="18" charset="0"/>
              </a:rPr>
              <a:t>break</a:t>
            </a:r>
            <a:r>
              <a:rPr lang="en-US" sz="1600" b="0" i="0" dirty="0">
                <a:solidFill>
                  <a:srgbClr val="000000"/>
                </a:solidFill>
                <a:effectLst/>
                <a:latin typeface="Times New Roman" panose="02020603050405020304" pitchFamily="18" charset="0"/>
                <a:cs typeface="Times New Roman" panose="02020603050405020304" pitchFamily="18" charset="0"/>
              </a:rPr>
              <a:t>. If no </a:t>
            </a:r>
            <a:r>
              <a:rPr lang="en-US" sz="1600" b="1" i="0" dirty="0">
                <a:solidFill>
                  <a:srgbClr val="000000"/>
                </a:solidFill>
                <a:effectLst/>
                <a:latin typeface="Times New Roman" panose="02020603050405020304" pitchFamily="18" charset="0"/>
                <a:cs typeface="Times New Roman" panose="02020603050405020304" pitchFamily="18" charset="0"/>
              </a:rPr>
              <a:t>break</a:t>
            </a:r>
            <a:r>
              <a:rPr lang="en-US" sz="1600" b="0" i="0" dirty="0">
                <a:solidFill>
                  <a:srgbClr val="000000"/>
                </a:solidFill>
                <a:effectLst/>
                <a:latin typeface="Times New Roman" panose="02020603050405020304" pitchFamily="18" charset="0"/>
                <a:cs typeface="Times New Roman" panose="02020603050405020304" pitchFamily="18" charset="0"/>
              </a:rPr>
              <a:t> appears, the flow of control will </a:t>
            </a:r>
            <a:r>
              <a:rPr lang="en-US" sz="1600" b="0" i="1" dirty="0">
                <a:solidFill>
                  <a:srgbClr val="000000"/>
                </a:solidFill>
                <a:effectLst/>
                <a:latin typeface="Times New Roman" panose="02020603050405020304" pitchFamily="18" charset="0"/>
                <a:cs typeface="Times New Roman" panose="02020603050405020304" pitchFamily="18" charset="0"/>
              </a:rPr>
              <a:t>fall through</a:t>
            </a:r>
            <a:r>
              <a:rPr lang="en-US" sz="1600" b="0" i="0" dirty="0">
                <a:solidFill>
                  <a:srgbClr val="000000"/>
                </a:solidFill>
                <a:effectLst/>
                <a:latin typeface="Times New Roman" panose="02020603050405020304" pitchFamily="18" charset="0"/>
                <a:cs typeface="Times New Roman" panose="02020603050405020304" pitchFamily="18" charset="0"/>
              </a:rPr>
              <a:t> to subsequent cases until a break is reached.</a:t>
            </a:r>
          </a:p>
          <a:p>
            <a:pPr marL="285750" indent="-285750" algn="just">
              <a:lnSpc>
                <a:spcPct val="150000"/>
              </a:lnSpc>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A </a:t>
            </a:r>
            <a:r>
              <a:rPr lang="en-US" sz="1600" b="1" i="0" dirty="0">
                <a:solidFill>
                  <a:srgbClr val="000000"/>
                </a:solidFill>
                <a:effectLst/>
                <a:latin typeface="Times New Roman" panose="02020603050405020304" pitchFamily="18" charset="0"/>
                <a:cs typeface="Times New Roman" panose="02020603050405020304" pitchFamily="18" charset="0"/>
              </a:rPr>
              <a:t>switch</a:t>
            </a:r>
            <a:r>
              <a:rPr lang="en-US" sz="1600" b="0" i="0" dirty="0">
                <a:solidFill>
                  <a:srgbClr val="000000"/>
                </a:solidFill>
                <a:effectLst/>
                <a:latin typeface="Times New Roman" panose="02020603050405020304" pitchFamily="18" charset="0"/>
                <a:cs typeface="Times New Roman" panose="02020603050405020304" pitchFamily="18" charset="0"/>
              </a:rPr>
              <a:t> statement can have an optional </a:t>
            </a:r>
            <a:r>
              <a:rPr lang="en-US" sz="1600" b="1" i="0" dirty="0">
                <a:solidFill>
                  <a:srgbClr val="000000"/>
                </a:solidFill>
                <a:effectLst/>
                <a:latin typeface="Times New Roman" panose="02020603050405020304" pitchFamily="18" charset="0"/>
                <a:cs typeface="Times New Roman" panose="02020603050405020304" pitchFamily="18" charset="0"/>
              </a:rPr>
              <a:t>default</a:t>
            </a:r>
            <a:r>
              <a:rPr lang="en-US" sz="1600" b="0" i="0" dirty="0">
                <a:solidFill>
                  <a:srgbClr val="000000"/>
                </a:solidFill>
                <a:effectLst/>
                <a:latin typeface="Times New Roman" panose="02020603050405020304" pitchFamily="18" charset="0"/>
                <a:cs typeface="Times New Roman" panose="02020603050405020304" pitchFamily="18" charset="0"/>
              </a:rPr>
              <a:t> case, which must appear at the end of the switch. The default case can be used for performing a task when none of the cases is true. No </a:t>
            </a:r>
            <a:r>
              <a:rPr lang="en-US" sz="1600" b="1" i="0" dirty="0">
                <a:solidFill>
                  <a:srgbClr val="000000"/>
                </a:solidFill>
                <a:effectLst/>
                <a:latin typeface="Times New Roman" panose="02020603050405020304" pitchFamily="18" charset="0"/>
                <a:cs typeface="Times New Roman" panose="02020603050405020304" pitchFamily="18" charset="0"/>
              </a:rPr>
              <a:t>break</a:t>
            </a:r>
            <a:r>
              <a:rPr lang="en-US" sz="1600" b="0" i="0" dirty="0">
                <a:solidFill>
                  <a:srgbClr val="000000"/>
                </a:solidFill>
                <a:effectLst/>
                <a:latin typeface="Times New Roman" panose="02020603050405020304" pitchFamily="18" charset="0"/>
                <a:cs typeface="Times New Roman" panose="02020603050405020304" pitchFamily="18" charset="0"/>
              </a:rPr>
              <a:t> is needed in the default case</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D1B375-C15D-5853-CE28-3D8AC4D15908}"/>
              </a:ext>
            </a:extLst>
          </p:cNvPr>
          <p:cNvSpPr txBox="1"/>
          <p:nvPr/>
        </p:nvSpPr>
        <p:spPr>
          <a:xfrm>
            <a:off x="586154" y="456335"/>
            <a:ext cx="4094703" cy="369332"/>
          </a:xfrm>
          <a:prstGeom prst="rect">
            <a:avLst/>
          </a:prstGeom>
          <a:noFill/>
        </p:spPr>
        <p:txBody>
          <a:bodyPr wrap="square" rtlCol="0">
            <a:spAutoFit/>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Rules and working of switch statement:</a:t>
            </a:r>
          </a:p>
        </p:txBody>
      </p:sp>
    </p:spTree>
    <p:extLst>
      <p:ext uri="{BB962C8B-B14F-4D97-AF65-F5344CB8AC3E}">
        <p14:creationId xmlns:p14="http://schemas.microsoft.com/office/powerpoint/2010/main" val="1861850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4573</TotalTime>
  <Words>2760</Words>
  <Application>Microsoft Office PowerPoint</Application>
  <PresentationFormat>Widescreen</PresentationFormat>
  <Paragraphs>440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Belle</dc:creator>
  <cp:lastModifiedBy>Umesh Belle</cp:lastModifiedBy>
  <cp:revision>29</cp:revision>
  <dcterms:created xsi:type="dcterms:W3CDTF">2023-03-21T05:36:41Z</dcterms:created>
  <dcterms:modified xsi:type="dcterms:W3CDTF">2023-03-24T09:55:18Z</dcterms:modified>
</cp:coreProperties>
</file>