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64" r:id="rId4"/>
    <p:sldId id="260" r:id="rId5"/>
    <p:sldId id="265" r:id="rId6"/>
    <p:sldId id="257" r:id="rId7"/>
    <p:sldId id="266" r:id="rId8"/>
    <p:sldId id="259" r:id="rId9"/>
    <p:sldId id="261" r:id="rId10"/>
    <p:sldId id="267" r:id="rId11"/>
    <p:sldId id="262" r:id="rId12"/>
    <p:sldId id="268" r:id="rId13"/>
    <p:sldId id="26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AD65-5CA3-FBCE-A8A3-12FB68B40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0FB453-DAF5-A5C7-26EB-2447377C0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5D895-DACE-803B-A663-FE82129378AD}"/>
              </a:ext>
            </a:extLst>
          </p:cNvPr>
          <p:cNvSpPr>
            <a:spLocks noGrp="1"/>
          </p:cNvSpPr>
          <p:nvPr>
            <p:ph type="dt" sz="half" idx="10"/>
          </p:nvPr>
        </p:nvSpPr>
        <p:spPr/>
        <p:txBody>
          <a:bodyPr/>
          <a:lstStyle/>
          <a:p>
            <a:fld id="{00BFB1AA-6D31-4FDF-95E2-857654393BCC}" type="datetimeFigureOut">
              <a:rPr lang="en-IN" smtClean="0"/>
              <a:t>21-03-2023</a:t>
            </a:fld>
            <a:endParaRPr lang="en-IN"/>
          </a:p>
        </p:txBody>
      </p:sp>
      <p:sp>
        <p:nvSpPr>
          <p:cNvPr id="5" name="Footer Placeholder 4">
            <a:extLst>
              <a:ext uri="{FF2B5EF4-FFF2-40B4-BE49-F238E27FC236}">
                <a16:creationId xmlns:a16="http://schemas.microsoft.com/office/drawing/2014/main" id="{AE3E3CF3-B6C8-AD5F-2B41-3A43ADE0B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3A75F-4C48-3EB2-D3E7-DE040F70663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9995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116C-468D-323D-44F7-D73897CB72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43D41-0267-4F5B-EB51-A2A312E40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53AF9-A00C-F797-F99F-690A0284384D}"/>
              </a:ext>
            </a:extLst>
          </p:cNvPr>
          <p:cNvSpPr>
            <a:spLocks noGrp="1"/>
          </p:cNvSpPr>
          <p:nvPr>
            <p:ph type="dt" sz="half" idx="10"/>
          </p:nvPr>
        </p:nvSpPr>
        <p:spPr/>
        <p:txBody>
          <a:bodyPr/>
          <a:lstStyle/>
          <a:p>
            <a:fld id="{00BFB1AA-6D31-4FDF-95E2-857654393BCC}" type="datetimeFigureOut">
              <a:rPr lang="en-IN" smtClean="0"/>
              <a:t>21-03-2023</a:t>
            </a:fld>
            <a:endParaRPr lang="en-IN"/>
          </a:p>
        </p:txBody>
      </p:sp>
      <p:sp>
        <p:nvSpPr>
          <p:cNvPr id="5" name="Footer Placeholder 4">
            <a:extLst>
              <a:ext uri="{FF2B5EF4-FFF2-40B4-BE49-F238E27FC236}">
                <a16:creationId xmlns:a16="http://schemas.microsoft.com/office/drawing/2014/main" id="{13284377-5951-0F4C-4CAE-902A4A4B8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38EC4-A30A-D12E-CD01-1EAE86CEFEB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6409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A1AD1-3FAA-93FE-BD8E-5590ABD127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188EC5-4FBB-D344-ECCF-59EEE1D6D4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E9558-F58C-0566-636D-D623D7BE30E5}"/>
              </a:ext>
            </a:extLst>
          </p:cNvPr>
          <p:cNvSpPr>
            <a:spLocks noGrp="1"/>
          </p:cNvSpPr>
          <p:nvPr>
            <p:ph type="dt" sz="half" idx="10"/>
          </p:nvPr>
        </p:nvSpPr>
        <p:spPr/>
        <p:txBody>
          <a:bodyPr/>
          <a:lstStyle/>
          <a:p>
            <a:fld id="{00BFB1AA-6D31-4FDF-95E2-857654393BCC}" type="datetimeFigureOut">
              <a:rPr lang="en-IN" smtClean="0"/>
              <a:t>21-03-2023</a:t>
            </a:fld>
            <a:endParaRPr lang="en-IN"/>
          </a:p>
        </p:txBody>
      </p:sp>
      <p:sp>
        <p:nvSpPr>
          <p:cNvPr id="5" name="Footer Placeholder 4">
            <a:extLst>
              <a:ext uri="{FF2B5EF4-FFF2-40B4-BE49-F238E27FC236}">
                <a16:creationId xmlns:a16="http://schemas.microsoft.com/office/drawing/2014/main" id="{3CB8E2A9-C14A-8966-8416-EB320F0BE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4E403-E9C9-D1AE-000B-631C484D63F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42526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87B2-87EC-B200-69C2-E48D5C0249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FF75A8-4D90-47E2-2F9B-C91E08A7E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1C3F8-6038-1128-DE39-D50BA91359E3}"/>
              </a:ext>
            </a:extLst>
          </p:cNvPr>
          <p:cNvSpPr>
            <a:spLocks noGrp="1"/>
          </p:cNvSpPr>
          <p:nvPr>
            <p:ph type="dt" sz="half" idx="10"/>
          </p:nvPr>
        </p:nvSpPr>
        <p:spPr/>
        <p:txBody>
          <a:bodyPr/>
          <a:lstStyle/>
          <a:p>
            <a:fld id="{00BFB1AA-6D31-4FDF-95E2-857654393BCC}" type="datetimeFigureOut">
              <a:rPr lang="en-IN" smtClean="0"/>
              <a:t>21-03-2023</a:t>
            </a:fld>
            <a:endParaRPr lang="en-IN"/>
          </a:p>
        </p:txBody>
      </p:sp>
      <p:sp>
        <p:nvSpPr>
          <p:cNvPr id="5" name="Footer Placeholder 4">
            <a:extLst>
              <a:ext uri="{FF2B5EF4-FFF2-40B4-BE49-F238E27FC236}">
                <a16:creationId xmlns:a16="http://schemas.microsoft.com/office/drawing/2014/main" id="{E2F5AD05-2CAD-CCD8-617C-FC2CFD1B6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C05D4C-7D29-7AE5-1AAC-6534E4CB5EF7}"/>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192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CE78-066E-52EA-C825-604706F58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66DDA3-718A-182C-0B71-0E80840A6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846659-564D-3498-0D16-F398C274CB1A}"/>
              </a:ext>
            </a:extLst>
          </p:cNvPr>
          <p:cNvSpPr>
            <a:spLocks noGrp="1"/>
          </p:cNvSpPr>
          <p:nvPr>
            <p:ph type="dt" sz="half" idx="10"/>
          </p:nvPr>
        </p:nvSpPr>
        <p:spPr/>
        <p:txBody>
          <a:bodyPr/>
          <a:lstStyle/>
          <a:p>
            <a:fld id="{00BFB1AA-6D31-4FDF-95E2-857654393BCC}" type="datetimeFigureOut">
              <a:rPr lang="en-IN" smtClean="0"/>
              <a:t>21-03-2023</a:t>
            </a:fld>
            <a:endParaRPr lang="en-IN"/>
          </a:p>
        </p:txBody>
      </p:sp>
      <p:sp>
        <p:nvSpPr>
          <p:cNvPr id="5" name="Footer Placeholder 4">
            <a:extLst>
              <a:ext uri="{FF2B5EF4-FFF2-40B4-BE49-F238E27FC236}">
                <a16:creationId xmlns:a16="http://schemas.microsoft.com/office/drawing/2014/main" id="{692242B3-FCFB-4824-73C0-06E58AD7F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17B45-9FFF-6849-7A57-1B367BBF028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7855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37B0-5321-585B-E778-54A9EEE9C4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504540-FCE6-F5BD-520D-487A2266A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4F74C8-99C3-18E7-F01A-F4D867C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029A15-59CA-BF78-96D2-07652609C856}"/>
              </a:ext>
            </a:extLst>
          </p:cNvPr>
          <p:cNvSpPr>
            <a:spLocks noGrp="1"/>
          </p:cNvSpPr>
          <p:nvPr>
            <p:ph type="dt" sz="half" idx="10"/>
          </p:nvPr>
        </p:nvSpPr>
        <p:spPr/>
        <p:txBody>
          <a:bodyPr/>
          <a:lstStyle/>
          <a:p>
            <a:fld id="{00BFB1AA-6D31-4FDF-95E2-857654393BCC}" type="datetimeFigureOut">
              <a:rPr lang="en-IN" smtClean="0"/>
              <a:t>21-03-2023</a:t>
            </a:fld>
            <a:endParaRPr lang="en-IN"/>
          </a:p>
        </p:txBody>
      </p:sp>
      <p:sp>
        <p:nvSpPr>
          <p:cNvPr id="6" name="Footer Placeholder 5">
            <a:extLst>
              <a:ext uri="{FF2B5EF4-FFF2-40B4-BE49-F238E27FC236}">
                <a16:creationId xmlns:a16="http://schemas.microsoft.com/office/drawing/2014/main" id="{51DE8683-9453-C3F4-E41F-7DE7C02B9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621E6E-B148-85DC-68AB-0FA9CEF33D6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726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9334-7D7B-3EEE-114D-89009257FE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92DEAF-62CA-5AE1-032D-89BBD539E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CA480-115D-627F-4B44-A7945E08DF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3C1F53-99AB-5314-07CE-7556D2F55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2AEE4-8AAE-A102-CDDA-A475427686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BDB03C-19D6-B54E-0BCA-04AA0E829DB8}"/>
              </a:ext>
            </a:extLst>
          </p:cNvPr>
          <p:cNvSpPr>
            <a:spLocks noGrp="1"/>
          </p:cNvSpPr>
          <p:nvPr>
            <p:ph type="dt" sz="half" idx="10"/>
          </p:nvPr>
        </p:nvSpPr>
        <p:spPr/>
        <p:txBody>
          <a:bodyPr/>
          <a:lstStyle/>
          <a:p>
            <a:fld id="{00BFB1AA-6D31-4FDF-95E2-857654393BCC}" type="datetimeFigureOut">
              <a:rPr lang="en-IN" smtClean="0"/>
              <a:t>21-03-2023</a:t>
            </a:fld>
            <a:endParaRPr lang="en-IN"/>
          </a:p>
        </p:txBody>
      </p:sp>
      <p:sp>
        <p:nvSpPr>
          <p:cNvPr id="8" name="Footer Placeholder 7">
            <a:extLst>
              <a:ext uri="{FF2B5EF4-FFF2-40B4-BE49-F238E27FC236}">
                <a16:creationId xmlns:a16="http://schemas.microsoft.com/office/drawing/2014/main" id="{BD839ED0-6D26-372D-2AB4-07DF868B8D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4D6C6B-2CFE-6AFF-8D57-BB8E2237797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52470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37E4-1EDD-4588-1993-9300F78B8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B71C06-06F4-00EA-B8FB-67F0C4574D84}"/>
              </a:ext>
            </a:extLst>
          </p:cNvPr>
          <p:cNvSpPr>
            <a:spLocks noGrp="1"/>
          </p:cNvSpPr>
          <p:nvPr>
            <p:ph type="dt" sz="half" idx="10"/>
          </p:nvPr>
        </p:nvSpPr>
        <p:spPr/>
        <p:txBody>
          <a:bodyPr/>
          <a:lstStyle/>
          <a:p>
            <a:fld id="{00BFB1AA-6D31-4FDF-95E2-857654393BCC}" type="datetimeFigureOut">
              <a:rPr lang="en-IN" smtClean="0"/>
              <a:t>21-03-2023</a:t>
            </a:fld>
            <a:endParaRPr lang="en-IN"/>
          </a:p>
        </p:txBody>
      </p:sp>
      <p:sp>
        <p:nvSpPr>
          <p:cNvPr id="4" name="Footer Placeholder 3">
            <a:extLst>
              <a:ext uri="{FF2B5EF4-FFF2-40B4-BE49-F238E27FC236}">
                <a16:creationId xmlns:a16="http://schemas.microsoft.com/office/drawing/2014/main" id="{6BAF9779-5A6D-67B8-6EC5-C075AB80D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82A061-B25C-AC21-362B-0BA148C39E8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12714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16A75-E90D-E0C9-EC3B-A08C81CDAD12}"/>
              </a:ext>
            </a:extLst>
          </p:cNvPr>
          <p:cNvSpPr>
            <a:spLocks noGrp="1"/>
          </p:cNvSpPr>
          <p:nvPr>
            <p:ph type="dt" sz="half" idx="10"/>
          </p:nvPr>
        </p:nvSpPr>
        <p:spPr/>
        <p:txBody>
          <a:bodyPr/>
          <a:lstStyle/>
          <a:p>
            <a:fld id="{00BFB1AA-6D31-4FDF-95E2-857654393BCC}" type="datetimeFigureOut">
              <a:rPr lang="en-IN" smtClean="0"/>
              <a:t>21-03-2023</a:t>
            </a:fld>
            <a:endParaRPr lang="en-IN"/>
          </a:p>
        </p:txBody>
      </p:sp>
      <p:sp>
        <p:nvSpPr>
          <p:cNvPr id="3" name="Footer Placeholder 2">
            <a:extLst>
              <a:ext uri="{FF2B5EF4-FFF2-40B4-BE49-F238E27FC236}">
                <a16:creationId xmlns:a16="http://schemas.microsoft.com/office/drawing/2014/main" id="{D21E6164-9A2C-B613-F4E5-333CE897B8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BC943B-4766-40E3-04ED-0720C5A51B8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7030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9326-D19B-91CE-12F3-83110AB34C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8F368A-DD4D-9470-7A6A-39F579085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31A0E-B6DD-239D-087E-6A3795504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1306C-1FD4-FCF4-9E9D-4EEF7BD26F24}"/>
              </a:ext>
            </a:extLst>
          </p:cNvPr>
          <p:cNvSpPr>
            <a:spLocks noGrp="1"/>
          </p:cNvSpPr>
          <p:nvPr>
            <p:ph type="dt" sz="half" idx="10"/>
          </p:nvPr>
        </p:nvSpPr>
        <p:spPr/>
        <p:txBody>
          <a:bodyPr/>
          <a:lstStyle/>
          <a:p>
            <a:fld id="{00BFB1AA-6D31-4FDF-95E2-857654393BCC}" type="datetimeFigureOut">
              <a:rPr lang="en-IN" smtClean="0"/>
              <a:t>21-03-2023</a:t>
            </a:fld>
            <a:endParaRPr lang="en-IN"/>
          </a:p>
        </p:txBody>
      </p:sp>
      <p:sp>
        <p:nvSpPr>
          <p:cNvPr id="6" name="Footer Placeholder 5">
            <a:extLst>
              <a:ext uri="{FF2B5EF4-FFF2-40B4-BE49-F238E27FC236}">
                <a16:creationId xmlns:a16="http://schemas.microsoft.com/office/drawing/2014/main" id="{C7913F44-ADD7-5F7D-1EF0-45A0BCA864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9327E-719D-12A6-AF55-E48B992E40D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408771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0DE7-9159-96AB-D430-ADC0D61AF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2B040-91F8-2395-4BFA-A24B7AD1C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E0E9BD-8E5C-D32B-F2FA-D27410537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27635-DB50-4F25-EB40-5F37A3953C51}"/>
              </a:ext>
            </a:extLst>
          </p:cNvPr>
          <p:cNvSpPr>
            <a:spLocks noGrp="1"/>
          </p:cNvSpPr>
          <p:nvPr>
            <p:ph type="dt" sz="half" idx="10"/>
          </p:nvPr>
        </p:nvSpPr>
        <p:spPr/>
        <p:txBody>
          <a:bodyPr/>
          <a:lstStyle/>
          <a:p>
            <a:fld id="{00BFB1AA-6D31-4FDF-95E2-857654393BCC}" type="datetimeFigureOut">
              <a:rPr lang="en-IN" smtClean="0"/>
              <a:t>21-03-2023</a:t>
            </a:fld>
            <a:endParaRPr lang="en-IN"/>
          </a:p>
        </p:txBody>
      </p:sp>
      <p:sp>
        <p:nvSpPr>
          <p:cNvPr id="6" name="Footer Placeholder 5">
            <a:extLst>
              <a:ext uri="{FF2B5EF4-FFF2-40B4-BE49-F238E27FC236}">
                <a16:creationId xmlns:a16="http://schemas.microsoft.com/office/drawing/2014/main" id="{030AF3F1-91F8-4861-0E80-894193A36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3A5E64-45DF-F6D2-2DA7-B9380FCE5FE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99840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E4F84-87F6-7522-06D8-F2346157E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1C074F-32EA-7559-84B7-197CCBFAB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C777D-34ED-EBC7-3F5E-F6168A76D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FB1AA-6D31-4FDF-95E2-857654393BCC}" type="datetimeFigureOut">
              <a:rPr lang="en-IN" smtClean="0"/>
              <a:t>21-03-2023</a:t>
            </a:fld>
            <a:endParaRPr lang="en-IN"/>
          </a:p>
        </p:txBody>
      </p:sp>
      <p:sp>
        <p:nvSpPr>
          <p:cNvPr id="5" name="Footer Placeholder 4">
            <a:extLst>
              <a:ext uri="{FF2B5EF4-FFF2-40B4-BE49-F238E27FC236}">
                <a16:creationId xmlns:a16="http://schemas.microsoft.com/office/drawing/2014/main" id="{CE6CBDE8-AE17-446B-0796-884B3F357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990EDA-193B-D703-476D-8B5A8DD241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AD13C-8A94-499A-9B63-649F7344FBCC}" type="slidenum">
              <a:rPr lang="en-IN" smtClean="0"/>
              <a:t>‹#›</a:t>
            </a:fld>
            <a:endParaRPr lang="en-IN"/>
          </a:p>
        </p:txBody>
      </p:sp>
    </p:spTree>
    <p:extLst>
      <p:ext uri="{BB962C8B-B14F-4D97-AF65-F5344CB8AC3E}">
        <p14:creationId xmlns:p14="http://schemas.microsoft.com/office/powerpoint/2010/main" val="1366513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DA24D-0719-D088-0759-5D94EABFCE3D}"/>
              </a:ext>
            </a:extLst>
          </p:cNvPr>
          <p:cNvSpPr txBox="1"/>
          <p:nvPr/>
        </p:nvSpPr>
        <p:spPr>
          <a:xfrm>
            <a:off x="709127" y="700471"/>
            <a:ext cx="6923315" cy="923330"/>
          </a:xfrm>
          <a:prstGeom prst="rect">
            <a:avLst/>
          </a:prstGeom>
          <a:noFill/>
        </p:spPr>
        <p:txBody>
          <a:bodyPr wrap="square" rtlCol="0">
            <a:spAutoFit/>
          </a:bodyPr>
          <a:lstStyle/>
          <a:p>
            <a:r>
              <a:rPr lang="en-IN" sz="5400" b="1" i="1" dirty="0">
                <a:latin typeface="Times New Roman" panose="02020603050405020304" pitchFamily="18" charset="0"/>
                <a:cs typeface="Times New Roman" panose="02020603050405020304" pitchFamily="18" charset="0"/>
              </a:rPr>
              <a:t>Control statements in C</a:t>
            </a:r>
          </a:p>
        </p:txBody>
      </p:sp>
      <p:sp>
        <p:nvSpPr>
          <p:cNvPr id="7" name="TextBox 6">
            <a:extLst>
              <a:ext uri="{FF2B5EF4-FFF2-40B4-BE49-F238E27FC236}">
                <a16:creationId xmlns:a16="http://schemas.microsoft.com/office/drawing/2014/main" id="{A1819E8C-8B31-AAD5-3876-98A934AFD1AD}"/>
              </a:ext>
            </a:extLst>
          </p:cNvPr>
          <p:cNvSpPr txBox="1"/>
          <p:nvPr/>
        </p:nvSpPr>
        <p:spPr>
          <a:xfrm>
            <a:off x="1105677" y="1699088"/>
            <a:ext cx="9526555" cy="128907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control statements in C help the computer to execute a certain logical statement  and decide whether to enable the control of the flow through a certain set of statements or not. </a:t>
            </a: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And also these are used to direct the execution of statements under certain conditions.</a:t>
            </a:r>
          </a:p>
        </p:txBody>
      </p:sp>
      <p:sp>
        <p:nvSpPr>
          <p:cNvPr id="11" name="Rectangle 10">
            <a:extLst>
              <a:ext uri="{FF2B5EF4-FFF2-40B4-BE49-F238E27FC236}">
                <a16:creationId xmlns:a16="http://schemas.microsoft.com/office/drawing/2014/main" id="{02D27156-2C52-D886-2DC8-4FE9C5806833}"/>
              </a:ext>
            </a:extLst>
          </p:cNvPr>
          <p:cNvSpPr/>
          <p:nvPr/>
        </p:nvSpPr>
        <p:spPr>
          <a:xfrm>
            <a:off x="4323184" y="3254517"/>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control statements</a:t>
            </a:r>
            <a:endParaRPr lang="en-IN" sz="1600" dirty="0">
              <a:solidFill>
                <a:schemeClr val="tx1"/>
              </a:solidFill>
            </a:endParaRPr>
          </a:p>
        </p:txBody>
      </p:sp>
      <p:sp>
        <p:nvSpPr>
          <p:cNvPr id="12" name="Rectangle 11">
            <a:extLst>
              <a:ext uri="{FF2B5EF4-FFF2-40B4-BE49-F238E27FC236}">
                <a16:creationId xmlns:a16="http://schemas.microsoft.com/office/drawing/2014/main" id="{67DAC5DB-7F52-0069-6AE9-7872D4C01391}"/>
              </a:ext>
            </a:extLst>
          </p:cNvPr>
          <p:cNvSpPr/>
          <p:nvPr/>
        </p:nvSpPr>
        <p:spPr>
          <a:xfrm>
            <a:off x="1198983" y="4614890"/>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Decision control statements.</a:t>
            </a:r>
            <a:endParaRPr lang="en-IN" sz="1600" dirty="0">
              <a:solidFill>
                <a:schemeClr val="tx1"/>
              </a:solidFill>
            </a:endParaRPr>
          </a:p>
        </p:txBody>
      </p:sp>
      <p:sp>
        <p:nvSpPr>
          <p:cNvPr id="13" name="Rectangle 12">
            <a:extLst>
              <a:ext uri="{FF2B5EF4-FFF2-40B4-BE49-F238E27FC236}">
                <a16:creationId xmlns:a16="http://schemas.microsoft.com/office/drawing/2014/main" id="{3BEABF33-1709-A2A1-0727-5D3242EBFCF2}"/>
              </a:ext>
            </a:extLst>
          </p:cNvPr>
          <p:cNvSpPr/>
          <p:nvPr/>
        </p:nvSpPr>
        <p:spPr>
          <a:xfrm>
            <a:off x="4323183" y="4614890"/>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Iterative control statements.</a:t>
            </a:r>
            <a:endParaRPr lang="en-IN" sz="1600" dirty="0">
              <a:solidFill>
                <a:schemeClr val="tx1"/>
              </a:solidFill>
            </a:endParaRPr>
          </a:p>
        </p:txBody>
      </p:sp>
      <p:sp>
        <p:nvSpPr>
          <p:cNvPr id="14" name="Rectangle 13">
            <a:extLst>
              <a:ext uri="{FF2B5EF4-FFF2-40B4-BE49-F238E27FC236}">
                <a16:creationId xmlns:a16="http://schemas.microsoft.com/office/drawing/2014/main" id="{6A9D210F-608C-26FD-B5B8-762729CF77A5}"/>
              </a:ext>
            </a:extLst>
          </p:cNvPr>
          <p:cNvSpPr/>
          <p:nvPr/>
        </p:nvSpPr>
        <p:spPr>
          <a:xfrm>
            <a:off x="7632441" y="4614890"/>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Jumping control statements</a:t>
            </a:r>
            <a:endParaRPr lang="en-IN" sz="1600" dirty="0">
              <a:solidFill>
                <a:schemeClr val="tx1"/>
              </a:solidFill>
            </a:endParaRPr>
          </a:p>
        </p:txBody>
      </p:sp>
      <p:cxnSp>
        <p:nvCxnSpPr>
          <p:cNvPr id="16" name="Straight Arrow Connector 15">
            <a:extLst>
              <a:ext uri="{FF2B5EF4-FFF2-40B4-BE49-F238E27FC236}">
                <a16:creationId xmlns:a16="http://schemas.microsoft.com/office/drawing/2014/main" id="{C8F1F770-1034-A998-072C-55FD13374A81}"/>
              </a:ext>
            </a:extLst>
          </p:cNvPr>
          <p:cNvCxnSpPr>
            <a:cxnSpLocks/>
            <a:stCxn id="11" idx="2"/>
            <a:endCxn id="13" idx="0"/>
          </p:cNvCxnSpPr>
          <p:nvPr/>
        </p:nvCxnSpPr>
        <p:spPr>
          <a:xfrm flipH="1">
            <a:off x="5352661" y="3784029"/>
            <a:ext cx="1" cy="830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1535DAF-7325-FFFF-FC3A-05E996FB6F6C}"/>
              </a:ext>
            </a:extLst>
          </p:cNvPr>
          <p:cNvCxnSpPr>
            <a:cxnSpLocks/>
            <a:stCxn id="11" idx="2"/>
          </p:cNvCxnSpPr>
          <p:nvPr/>
        </p:nvCxnSpPr>
        <p:spPr>
          <a:xfrm flipH="1">
            <a:off x="2228460" y="3784029"/>
            <a:ext cx="3124202" cy="845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9716503-21CD-EE66-AFBF-5172B8E56BD1}"/>
              </a:ext>
            </a:extLst>
          </p:cNvPr>
          <p:cNvCxnSpPr>
            <a:cxnSpLocks/>
            <a:stCxn id="11" idx="2"/>
            <a:endCxn id="14" idx="0"/>
          </p:cNvCxnSpPr>
          <p:nvPr/>
        </p:nvCxnSpPr>
        <p:spPr>
          <a:xfrm>
            <a:off x="5352662" y="3784029"/>
            <a:ext cx="3309257" cy="830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8B1ECAF-CADF-E3A4-1565-F2C24F753DBA}"/>
              </a:ext>
            </a:extLst>
          </p:cNvPr>
          <p:cNvCxnSpPr/>
          <p:nvPr/>
        </p:nvCxnSpPr>
        <p:spPr>
          <a:xfrm>
            <a:off x="1343608" y="5144402"/>
            <a:ext cx="0" cy="1166326"/>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0C9718D-A089-582A-D1D3-92AA260E64E9}"/>
              </a:ext>
            </a:extLst>
          </p:cNvPr>
          <p:cNvCxnSpPr>
            <a:cxnSpLocks/>
          </p:cNvCxnSpPr>
          <p:nvPr/>
        </p:nvCxnSpPr>
        <p:spPr>
          <a:xfrm flipH="1">
            <a:off x="1343608" y="5408768"/>
            <a:ext cx="429208" cy="0"/>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959DB4DC-3758-0220-2DBE-933651EFA5D8}"/>
              </a:ext>
            </a:extLst>
          </p:cNvPr>
          <p:cNvSpPr txBox="1"/>
          <p:nvPr/>
        </p:nvSpPr>
        <p:spPr>
          <a:xfrm>
            <a:off x="1772816" y="5254879"/>
            <a:ext cx="37166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if</a:t>
            </a:r>
          </a:p>
        </p:txBody>
      </p:sp>
      <p:sp>
        <p:nvSpPr>
          <p:cNvPr id="31" name="TextBox 30">
            <a:extLst>
              <a:ext uri="{FF2B5EF4-FFF2-40B4-BE49-F238E27FC236}">
                <a16:creationId xmlns:a16="http://schemas.microsoft.com/office/drawing/2014/main" id="{BD6158C1-9ED2-6736-8A8D-974D8AE1606B}"/>
              </a:ext>
            </a:extLst>
          </p:cNvPr>
          <p:cNvSpPr txBox="1"/>
          <p:nvPr/>
        </p:nvSpPr>
        <p:spPr>
          <a:xfrm>
            <a:off x="1772816" y="5519244"/>
            <a:ext cx="648465"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if else</a:t>
            </a:r>
          </a:p>
        </p:txBody>
      </p:sp>
      <p:sp>
        <p:nvSpPr>
          <p:cNvPr id="32" name="TextBox 31">
            <a:extLst>
              <a:ext uri="{FF2B5EF4-FFF2-40B4-BE49-F238E27FC236}">
                <a16:creationId xmlns:a16="http://schemas.microsoft.com/office/drawing/2014/main" id="{84B4F315-0B9D-97DF-AD84-B82621862E20}"/>
              </a:ext>
            </a:extLst>
          </p:cNvPr>
          <p:cNvSpPr txBox="1"/>
          <p:nvPr/>
        </p:nvSpPr>
        <p:spPr>
          <a:xfrm>
            <a:off x="1731593" y="5827021"/>
            <a:ext cx="137937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Nested if else</a:t>
            </a:r>
          </a:p>
        </p:txBody>
      </p:sp>
      <p:cxnSp>
        <p:nvCxnSpPr>
          <p:cNvPr id="33" name="Straight Connector 32">
            <a:extLst>
              <a:ext uri="{FF2B5EF4-FFF2-40B4-BE49-F238E27FC236}">
                <a16:creationId xmlns:a16="http://schemas.microsoft.com/office/drawing/2014/main" id="{08E80189-1ACD-16B4-5641-CFD5E6D5A247}"/>
              </a:ext>
            </a:extLst>
          </p:cNvPr>
          <p:cNvCxnSpPr>
            <a:cxnSpLocks/>
          </p:cNvCxnSpPr>
          <p:nvPr/>
        </p:nvCxnSpPr>
        <p:spPr>
          <a:xfrm flipH="1">
            <a:off x="1343608" y="5677853"/>
            <a:ext cx="429208"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5B1C548-B2B4-D35E-F76F-5E698322E404}"/>
              </a:ext>
            </a:extLst>
          </p:cNvPr>
          <p:cNvCxnSpPr>
            <a:cxnSpLocks/>
          </p:cNvCxnSpPr>
          <p:nvPr/>
        </p:nvCxnSpPr>
        <p:spPr>
          <a:xfrm flipH="1">
            <a:off x="1343608" y="5969365"/>
            <a:ext cx="429208"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C55BDDC-2C0A-2429-A77B-6163FDE6E4E2}"/>
              </a:ext>
            </a:extLst>
          </p:cNvPr>
          <p:cNvCxnSpPr>
            <a:cxnSpLocks/>
          </p:cNvCxnSpPr>
          <p:nvPr/>
        </p:nvCxnSpPr>
        <p:spPr>
          <a:xfrm flipH="1">
            <a:off x="1343608" y="6310728"/>
            <a:ext cx="429208"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A2DA99B7-07A5-72EE-1824-DF244CDF263D}"/>
              </a:ext>
            </a:extLst>
          </p:cNvPr>
          <p:cNvSpPr txBox="1"/>
          <p:nvPr/>
        </p:nvSpPr>
        <p:spPr>
          <a:xfrm>
            <a:off x="1772816" y="6123253"/>
            <a:ext cx="137937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switch</a:t>
            </a:r>
          </a:p>
        </p:txBody>
      </p:sp>
      <p:cxnSp>
        <p:nvCxnSpPr>
          <p:cNvPr id="38" name="Straight Connector 37">
            <a:extLst>
              <a:ext uri="{FF2B5EF4-FFF2-40B4-BE49-F238E27FC236}">
                <a16:creationId xmlns:a16="http://schemas.microsoft.com/office/drawing/2014/main" id="{C540DB78-1E7D-9D83-2352-5DDF242E75E2}"/>
              </a:ext>
            </a:extLst>
          </p:cNvPr>
          <p:cNvCxnSpPr>
            <a:cxnSpLocks/>
          </p:cNvCxnSpPr>
          <p:nvPr/>
        </p:nvCxnSpPr>
        <p:spPr>
          <a:xfrm>
            <a:off x="4612427" y="5147506"/>
            <a:ext cx="0" cy="833403"/>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BB46CFF7-D652-0C47-0AC4-62FE7B4B9774}"/>
              </a:ext>
            </a:extLst>
          </p:cNvPr>
          <p:cNvCxnSpPr>
            <a:cxnSpLocks/>
          </p:cNvCxnSpPr>
          <p:nvPr/>
        </p:nvCxnSpPr>
        <p:spPr>
          <a:xfrm flipH="1">
            <a:off x="4612427" y="5411872"/>
            <a:ext cx="429208"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011AE37-1D3A-E530-A6F7-BC361E572713}"/>
              </a:ext>
            </a:extLst>
          </p:cNvPr>
          <p:cNvCxnSpPr>
            <a:cxnSpLocks/>
          </p:cNvCxnSpPr>
          <p:nvPr/>
        </p:nvCxnSpPr>
        <p:spPr>
          <a:xfrm flipH="1">
            <a:off x="4612427" y="5680957"/>
            <a:ext cx="429208"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D41DACB-ADCF-B423-4F1B-7AFEC56A1C6C}"/>
              </a:ext>
            </a:extLst>
          </p:cNvPr>
          <p:cNvCxnSpPr>
            <a:cxnSpLocks/>
          </p:cNvCxnSpPr>
          <p:nvPr/>
        </p:nvCxnSpPr>
        <p:spPr>
          <a:xfrm flipH="1">
            <a:off x="4612427" y="5972469"/>
            <a:ext cx="429208"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24CC6C5-7317-109B-F1A6-52272705221F}"/>
              </a:ext>
            </a:extLst>
          </p:cNvPr>
          <p:cNvCxnSpPr>
            <a:cxnSpLocks/>
          </p:cNvCxnSpPr>
          <p:nvPr/>
        </p:nvCxnSpPr>
        <p:spPr>
          <a:xfrm>
            <a:off x="7999440" y="5138178"/>
            <a:ext cx="0" cy="82496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458029E-D1B1-9AD4-B2B0-CDCEF5F6CB43}"/>
              </a:ext>
            </a:extLst>
          </p:cNvPr>
          <p:cNvCxnSpPr>
            <a:cxnSpLocks/>
          </p:cNvCxnSpPr>
          <p:nvPr/>
        </p:nvCxnSpPr>
        <p:spPr>
          <a:xfrm flipH="1">
            <a:off x="7999440" y="5402544"/>
            <a:ext cx="429208"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EC08D95-1371-991D-DF05-69A23110CB15}"/>
              </a:ext>
            </a:extLst>
          </p:cNvPr>
          <p:cNvCxnSpPr>
            <a:cxnSpLocks/>
          </p:cNvCxnSpPr>
          <p:nvPr/>
        </p:nvCxnSpPr>
        <p:spPr>
          <a:xfrm flipH="1">
            <a:off x="7999440" y="5963141"/>
            <a:ext cx="429208" cy="0"/>
          </a:xfrm>
          <a:prstGeom prst="line">
            <a:avLst/>
          </a:prstGeom>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21849460-12A2-AC54-5308-3A85B2EACF8D}"/>
              </a:ext>
            </a:extLst>
          </p:cNvPr>
          <p:cNvSpPr txBox="1"/>
          <p:nvPr/>
        </p:nvSpPr>
        <p:spPr>
          <a:xfrm>
            <a:off x="5024164" y="5515024"/>
            <a:ext cx="52326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for</a:t>
            </a:r>
          </a:p>
        </p:txBody>
      </p:sp>
      <p:sp>
        <p:nvSpPr>
          <p:cNvPr id="51" name="TextBox 50">
            <a:extLst>
              <a:ext uri="{FF2B5EF4-FFF2-40B4-BE49-F238E27FC236}">
                <a16:creationId xmlns:a16="http://schemas.microsoft.com/office/drawing/2014/main" id="{A0CF2708-2841-C73D-B54C-5910BCB28954}"/>
              </a:ext>
            </a:extLst>
          </p:cNvPr>
          <p:cNvSpPr txBox="1"/>
          <p:nvPr/>
        </p:nvSpPr>
        <p:spPr>
          <a:xfrm>
            <a:off x="4993293" y="5234021"/>
            <a:ext cx="64769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while</a:t>
            </a:r>
          </a:p>
        </p:txBody>
      </p:sp>
      <p:sp>
        <p:nvSpPr>
          <p:cNvPr id="52" name="TextBox 51">
            <a:extLst>
              <a:ext uri="{FF2B5EF4-FFF2-40B4-BE49-F238E27FC236}">
                <a16:creationId xmlns:a16="http://schemas.microsoft.com/office/drawing/2014/main" id="{167DA7D9-B4AE-63E8-3B1E-E160B8648635}"/>
              </a:ext>
            </a:extLst>
          </p:cNvPr>
          <p:cNvSpPr txBox="1"/>
          <p:nvPr/>
        </p:nvSpPr>
        <p:spPr>
          <a:xfrm>
            <a:off x="5006680" y="5791434"/>
            <a:ext cx="908155"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do while</a:t>
            </a:r>
          </a:p>
        </p:txBody>
      </p:sp>
      <p:sp>
        <p:nvSpPr>
          <p:cNvPr id="53" name="TextBox 52">
            <a:extLst>
              <a:ext uri="{FF2B5EF4-FFF2-40B4-BE49-F238E27FC236}">
                <a16:creationId xmlns:a16="http://schemas.microsoft.com/office/drawing/2014/main" id="{53B7C73D-E3E2-41F6-60D0-6979CAC5BABD}"/>
              </a:ext>
            </a:extLst>
          </p:cNvPr>
          <p:cNvSpPr txBox="1"/>
          <p:nvPr/>
        </p:nvSpPr>
        <p:spPr>
          <a:xfrm>
            <a:off x="11325800" y="5339305"/>
            <a:ext cx="37166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if</a:t>
            </a:r>
          </a:p>
        </p:txBody>
      </p:sp>
      <p:sp>
        <p:nvSpPr>
          <p:cNvPr id="54" name="TextBox 53">
            <a:extLst>
              <a:ext uri="{FF2B5EF4-FFF2-40B4-BE49-F238E27FC236}">
                <a16:creationId xmlns:a16="http://schemas.microsoft.com/office/drawing/2014/main" id="{EC87AAEB-0FFF-8288-8FDA-F19148BB8FB3}"/>
              </a:ext>
            </a:extLst>
          </p:cNvPr>
          <p:cNvSpPr txBox="1"/>
          <p:nvPr/>
        </p:nvSpPr>
        <p:spPr>
          <a:xfrm>
            <a:off x="8366440" y="5218096"/>
            <a:ext cx="61646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break</a:t>
            </a:r>
          </a:p>
        </p:txBody>
      </p:sp>
      <p:sp>
        <p:nvSpPr>
          <p:cNvPr id="56" name="TextBox 55">
            <a:extLst>
              <a:ext uri="{FF2B5EF4-FFF2-40B4-BE49-F238E27FC236}">
                <a16:creationId xmlns:a16="http://schemas.microsoft.com/office/drawing/2014/main" id="{02A8D8D2-6B7E-8F45-2A39-70F93BDA9314}"/>
              </a:ext>
            </a:extLst>
          </p:cNvPr>
          <p:cNvSpPr txBox="1"/>
          <p:nvPr/>
        </p:nvSpPr>
        <p:spPr>
          <a:xfrm>
            <a:off x="8366440" y="5779169"/>
            <a:ext cx="84360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1924822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B85EE4-1135-B614-6468-8133D121BC95}"/>
              </a:ext>
            </a:extLst>
          </p:cNvPr>
          <p:cNvSpPr txBox="1"/>
          <p:nvPr/>
        </p:nvSpPr>
        <p:spPr>
          <a:xfrm>
            <a:off x="713795" y="1628994"/>
            <a:ext cx="6097554" cy="3293209"/>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#include &lt;stdio.h&gt;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int main ()</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int a = 10;                                     </a:t>
            </a:r>
            <a:r>
              <a:rPr lang="en-IN" sz="1600" dirty="0">
                <a:solidFill>
                  <a:srgbClr val="FF0000"/>
                </a:solidFill>
                <a:latin typeface="Times New Roman" panose="02020603050405020304" pitchFamily="18" charset="0"/>
                <a:cs typeface="Times New Roman" panose="02020603050405020304" pitchFamily="18" charset="0"/>
              </a:rPr>
              <a:t> //local variable definition</a:t>
            </a:r>
          </a:p>
          <a:p>
            <a:r>
              <a:rPr lang="en-IN" sz="1600" dirty="0">
                <a:latin typeface="Times New Roman" panose="02020603050405020304" pitchFamily="18" charset="0"/>
                <a:cs typeface="Times New Roman" panose="02020603050405020304" pitchFamily="18" charset="0"/>
              </a:rPr>
              <a:t>   while( a &lt; 20 )                             </a:t>
            </a:r>
            <a:r>
              <a:rPr lang="en-IN" sz="1600" dirty="0">
                <a:solidFill>
                  <a:srgbClr val="FF0000"/>
                </a:solidFill>
                <a:latin typeface="Times New Roman" panose="02020603050405020304" pitchFamily="18" charset="0"/>
                <a:cs typeface="Times New Roman" panose="02020603050405020304" pitchFamily="18" charset="0"/>
              </a:rPr>
              <a:t>//while loop execution</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printf("value of a: %d\n", a);</a:t>
            </a:r>
          </a:p>
          <a:p>
            <a:r>
              <a:rPr lang="en-IN" sz="1600" dirty="0">
                <a:latin typeface="Times New Roman" panose="02020603050405020304" pitchFamily="18" charset="0"/>
                <a:cs typeface="Times New Roman" panose="02020603050405020304" pitchFamily="18" charset="0"/>
              </a:rPr>
              <a:t>      a++;</a:t>
            </a:r>
          </a:p>
          <a:p>
            <a:r>
              <a:rPr lang="en-IN" sz="1600"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return 0;</a:t>
            </a:r>
          </a:p>
          <a:p>
            <a:r>
              <a:rPr lang="en-IN" sz="16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F48162E4-01B6-73CE-6BA0-D178EE9EEC8C}"/>
              </a:ext>
            </a:extLst>
          </p:cNvPr>
          <p:cNvSpPr txBox="1"/>
          <p:nvPr/>
        </p:nvSpPr>
        <p:spPr>
          <a:xfrm>
            <a:off x="632150" y="790405"/>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A5DD5F51-745C-8FD3-5891-13B976BE1D9F}"/>
              </a:ext>
            </a:extLst>
          </p:cNvPr>
          <p:cNvPicPr>
            <a:picLocks noChangeAspect="1"/>
          </p:cNvPicPr>
          <p:nvPr/>
        </p:nvPicPr>
        <p:blipFill>
          <a:blip r:embed="rId2"/>
          <a:stretch>
            <a:fillRect/>
          </a:stretch>
        </p:blipFill>
        <p:spPr>
          <a:xfrm>
            <a:off x="7109927" y="790405"/>
            <a:ext cx="1274174" cy="499915"/>
          </a:xfrm>
          <a:prstGeom prst="rect">
            <a:avLst/>
          </a:prstGeom>
        </p:spPr>
      </p:pic>
      <p:sp>
        <p:nvSpPr>
          <p:cNvPr id="9" name="TextBox 8">
            <a:extLst>
              <a:ext uri="{FF2B5EF4-FFF2-40B4-BE49-F238E27FC236}">
                <a16:creationId xmlns:a16="http://schemas.microsoft.com/office/drawing/2014/main" id="{482D6BA5-0A75-BF38-BD58-F11A0EDD16C3}"/>
              </a:ext>
            </a:extLst>
          </p:cNvPr>
          <p:cNvSpPr txBox="1"/>
          <p:nvPr/>
        </p:nvSpPr>
        <p:spPr>
          <a:xfrm>
            <a:off x="7538514" y="1628994"/>
            <a:ext cx="1691173" cy="2554545"/>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value of a: 10</a:t>
            </a:r>
          </a:p>
          <a:p>
            <a:r>
              <a:rPr lang="en-IN" sz="1600" dirty="0">
                <a:latin typeface="Times New Roman" panose="02020603050405020304" pitchFamily="18" charset="0"/>
                <a:cs typeface="Times New Roman" panose="02020603050405020304" pitchFamily="18" charset="0"/>
              </a:rPr>
              <a:t>value of a: 11</a:t>
            </a:r>
          </a:p>
          <a:p>
            <a:r>
              <a:rPr lang="en-IN" sz="1600" dirty="0">
                <a:latin typeface="Times New Roman" panose="02020603050405020304" pitchFamily="18" charset="0"/>
                <a:cs typeface="Times New Roman" panose="02020603050405020304" pitchFamily="18" charset="0"/>
              </a:rPr>
              <a:t>value of a: 12</a:t>
            </a:r>
          </a:p>
          <a:p>
            <a:r>
              <a:rPr lang="en-IN" sz="1600" dirty="0">
                <a:latin typeface="Times New Roman" panose="02020603050405020304" pitchFamily="18" charset="0"/>
                <a:cs typeface="Times New Roman" panose="02020603050405020304" pitchFamily="18" charset="0"/>
              </a:rPr>
              <a:t>value of a: 13</a:t>
            </a:r>
          </a:p>
          <a:p>
            <a:r>
              <a:rPr lang="en-IN" sz="1600" dirty="0">
                <a:latin typeface="Times New Roman" panose="02020603050405020304" pitchFamily="18" charset="0"/>
                <a:cs typeface="Times New Roman" panose="02020603050405020304" pitchFamily="18" charset="0"/>
              </a:rPr>
              <a:t>value of a: 14</a:t>
            </a:r>
          </a:p>
          <a:p>
            <a:r>
              <a:rPr lang="en-IN" sz="1600" dirty="0">
                <a:latin typeface="Times New Roman" panose="02020603050405020304" pitchFamily="18" charset="0"/>
                <a:cs typeface="Times New Roman" panose="02020603050405020304" pitchFamily="18" charset="0"/>
              </a:rPr>
              <a:t>value of a: 15</a:t>
            </a:r>
          </a:p>
          <a:p>
            <a:r>
              <a:rPr lang="en-IN" sz="1600" dirty="0">
                <a:latin typeface="Times New Roman" panose="02020603050405020304" pitchFamily="18" charset="0"/>
                <a:cs typeface="Times New Roman" panose="02020603050405020304" pitchFamily="18" charset="0"/>
              </a:rPr>
              <a:t>value of a: 16</a:t>
            </a:r>
          </a:p>
          <a:p>
            <a:r>
              <a:rPr lang="en-IN" sz="1600" dirty="0">
                <a:latin typeface="Times New Roman" panose="02020603050405020304" pitchFamily="18" charset="0"/>
                <a:cs typeface="Times New Roman" panose="02020603050405020304" pitchFamily="18" charset="0"/>
              </a:rPr>
              <a:t>value of a: 17</a:t>
            </a:r>
          </a:p>
          <a:p>
            <a:r>
              <a:rPr lang="en-IN" sz="1600" dirty="0">
                <a:latin typeface="Times New Roman" panose="02020603050405020304" pitchFamily="18" charset="0"/>
                <a:cs typeface="Times New Roman" panose="02020603050405020304" pitchFamily="18" charset="0"/>
              </a:rPr>
              <a:t>value of a: 18</a:t>
            </a:r>
          </a:p>
          <a:p>
            <a:r>
              <a:rPr lang="en-IN" sz="1600" dirty="0">
                <a:latin typeface="Times New Roman" panose="02020603050405020304" pitchFamily="18" charset="0"/>
                <a:cs typeface="Times New Roman" panose="02020603050405020304" pitchFamily="18" charset="0"/>
              </a:rPr>
              <a:t>value of a: 19</a:t>
            </a:r>
          </a:p>
        </p:txBody>
      </p:sp>
    </p:spTree>
    <p:extLst>
      <p:ext uri="{BB962C8B-B14F-4D97-AF65-F5344CB8AC3E}">
        <p14:creationId xmlns:p14="http://schemas.microsoft.com/office/powerpoint/2010/main" val="360253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8A0D55-80C6-EA45-94FC-6AACF3FA856F}"/>
              </a:ext>
            </a:extLst>
          </p:cNvPr>
          <p:cNvSpPr txBox="1"/>
          <p:nvPr/>
        </p:nvSpPr>
        <p:spPr>
          <a:xfrm>
            <a:off x="254878" y="330878"/>
            <a:ext cx="1427584" cy="369332"/>
          </a:xfrm>
          <a:prstGeom prst="rect">
            <a:avLst/>
          </a:prstGeom>
          <a:noFill/>
        </p:spPr>
        <p:txBody>
          <a:bodyPr wrap="square" rtlCol="0">
            <a:spAutoFit/>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2.for loop:</a:t>
            </a:r>
          </a:p>
        </p:txBody>
      </p:sp>
      <p:sp>
        <p:nvSpPr>
          <p:cNvPr id="5" name="TextBox 4">
            <a:extLst>
              <a:ext uri="{FF2B5EF4-FFF2-40B4-BE49-F238E27FC236}">
                <a16:creationId xmlns:a16="http://schemas.microsoft.com/office/drawing/2014/main" id="{3F25C493-C44E-107A-55B2-E8610430D0B8}"/>
              </a:ext>
            </a:extLst>
          </p:cNvPr>
          <p:cNvSpPr txBox="1"/>
          <p:nvPr/>
        </p:nvSpPr>
        <p:spPr>
          <a:xfrm>
            <a:off x="352850" y="1597686"/>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6" name="TextBox 5">
            <a:extLst>
              <a:ext uri="{FF2B5EF4-FFF2-40B4-BE49-F238E27FC236}">
                <a16:creationId xmlns:a16="http://schemas.microsoft.com/office/drawing/2014/main" id="{92FC245E-95D4-318E-5FBC-3CDBECE2BC70}"/>
              </a:ext>
            </a:extLst>
          </p:cNvPr>
          <p:cNvSpPr txBox="1"/>
          <p:nvPr/>
        </p:nvSpPr>
        <p:spPr>
          <a:xfrm>
            <a:off x="9812243" y="1625151"/>
            <a:ext cx="18567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
        <p:nvSpPr>
          <p:cNvPr id="8" name="TextBox 7">
            <a:extLst>
              <a:ext uri="{FF2B5EF4-FFF2-40B4-BE49-F238E27FC236}">
                <a16:creationId xmlns:a16="http://schemas.microsoft.com/office/drawing/2014/main" id="{F9F8132E-8594-5D1E-8FDD-FDE30EDABE52}"/>
              </a:ext>
            </a:extLst>
          </p:cNvPr>
          <p:cNvSpPr txBox="1"/>
          <p:nvPr/>
        </p:nvSpPr>
        <p:spPr>
          <a:xfrm>
            <a:off x="352850" y="838325"/>
            <a:ext cx="9171407" cy="584775"/>
          </a:xfrm>
          <a:prstGeom prst="rect">
            <a:avLst/>
          </a:prstGeom>
          <a:noFill/>
        </p:spPr>
        <p:txBody>
          <a:bodyPr wrap="square">
            <a:spAutoFit/>
          </a:body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A </a:t>
            </a:r>
            <a:r>
              <a:rPr lang="en-US" sz="1600" b="1" i="0" dirty="0">
                <a:solidFill>
                  <a:srgbClr val="000000"/>
                </a:solidFill>
                <a:effectLst/>
                <a:latin typeface="Times New Roman" panose="02020603050405020304" pitchFamily="18" charset="0"/>
                <a:cs typeface="Times New Roman" panose="02020603050405020304" pitchFamily="18" charset="0"/>
              </a:rPr>
              <a:t>for</a:t>
            </a:r>
            <a:r>
              <a:rPr lang="en-US" sz="1600" b="0" i="0" dirty="0">
                <a:solidFill>
                  <a:srgbClr val="000000"/>
                </a:solidFill>
                <a:effectLst/>
                <a:latin typeface="Times New Roman" panose="02020603050405020304" pitchFamily="18" charset="0"/>
                <a:cs typeface="Times New Roman" panose="02020603050405020304" pitchFamily="18" charset="0"/>
              </a:rPr>
              <a:t> loop is a repetition control structure that allows you to efficiently write a loop that needs to execute a specific number of times.</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63AB327-0ABA-D2BE-3615-97A091DB7E21}"/>
              </a:ext>
            </a:extLst>
          </p:cNvPr>
          <p:cNvSpPr txBox="1"/>
          <p:nvPr/>
        </p:nvSpPr>
        <p:spPr>
          <a:xfrm>
            <a:off x="556954" y="1994483"/>
            <a:ext cx="2901820" cy="1077218"/>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for(init ; condition ; increment)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statement(s);</a:t>
            </a:r>
          </a:p>
          <a:p>
            <a:r>
              <a:rPr lang="en-IN" sz="1600" dirty="0">
                <a:latin typeface="Times New Roman" panose="02020603050405020304" pitchFamily="18" charset="0"/>
                <a:cs typeface="Times New Roman" panose="02020603050405020304" pitchFamily="18" charset="0"/>
              </a:rPr>
              <a:t>   }</a:t>
            </a:r>
          </a:p>
        </p:txBody>
      </p:sp>
      <p:sp>
        <p:nvSpPr>
          <p:cNvPr id="11" name="Oval 10">
            <a:extLst>
              <a:ext uri="{FF2B5EF4-FFF2-40B4-BE49-F238E27FC236}">
                <a16:creationId xmlns:a16="http://schemas.microsoft.com/office/drawing/2014/main" id="{58205A6E-D86F-0DC9-552D-127643C49B8F}"/>
              </a:ext>
            </a:extLst>
          </p:cNvPr>
          <p:cNvSpPr/>
          <p:nvPr/>
        </p:nvSpPr>
        <p:spPr>
          <a:xfrm>
            <a:off x="10401959" y="2158062"/>
            <a:ext cx="702442" cy="1770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Start</a:t>
            </a:r>
          </a:p>
        </p:txBody>
      </p:sp>
      <p:sp>
        <p:nvSpPr>
          <p:cNvPr id="12" name="Oval 11">
            <a:extLst>
              <a:ext uri="{FF2B5EF4-FFF2-40B4-BE49-F238E27FC236}">
                <a16:creationId xmlns:a16="http://schemas.microsoft.com/office/drawing/2014/main" id="{39FD5E27-41A7-E05B-7352-A7E26888017B}"/>
              </a:ext>
            </a:extLst>
          </p:cNvPr>
          <p:cNvSpPr/>
          <p:nvPr/>
        </p:nvSpPr>
        <p:spPr>
          <a:xfrm>
            <a:off x="10436910" y="5677591"/>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End</a:t>
            </a:r>
          </a:p>
        </p:txBody>
      </p:sp>
      <p:sp>
        <p:nvSpPr>
          <p:cNvPr id="13" name="Diamond 12">
            <a:extLst>
              <a:ext uri="{FF2B5EF4-FFF2-40B4-BE49-F238E27FC236}">
                <a16:creationId xmlns:a16="http://schemas.microsoft.com/office/drawing/2014/main" id="{2CF94899-4C48-C1A2-3ED5-65C68C977642}"/>
              </a:ext>
            </a:extLst>
          </p:cNvPr>
          <p:cNvSpPr/>
          <p:nvPr/>
        </p:nvSpPr>
        <p:spPr>
          <a:xfrm>
            <a:off x="10091677" y="3209816"/>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Condition</a:t>
            </a:r>
            <a:endParaRPr lang="en-IN" sz="9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1A3922F4-1AB3-552B-10DC-0030A67580C3}"/>
              </a:ext>
            </a:extLst>
          </p:cNvPr>
          <p:cNvCxnSpPr>
            <a:cxnSpLocks/>
            <a:endCxn id="13" idx="0"/>
          </p:cNvCxnSpPr>
          <p:nvPr/>
        </p:nvCxnSpPr>
        <p:spPr>
          <a:xfrm>
            <a:off x="10765814" y="2872519"/>
            <a:ext cx="0" cy="337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75D06F-E22A-035D-B697-646C579E1880}"/>
              </a:ext>
            </a:extLst>
          </p:cNvPr>
          <p:cNvCxnSpPr>
            <a:cxnSpLocks/>
            <a:stCxn id="13" idx="2"/>
          </p:cNvCxnSpPr>
          <p:nvPr/>
        </p:nvCxnSpPr>
        <p:spPr>
          <a:xfrm>
            <a:off x="10765814" y="4062050"/>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BB6780-B17E-7ACA-EE07-33DA83492605}"/>
              </a:ext>
            </a:extLst>
          </p:cNvPr>
          <p:cNvCxnSpPr>
            <a:cxnSpLocks/>
          </p:cNvCxnSpPr>
          <p:nvPr/>
        </p:nvCxnSpPr>
        <p:spPr>
          <a:xfrm>
            <a:off x="9524257" y="509649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9BDCBE-8948-DBF1-1D5A-C5AA33962329}"/>
              </a:ext>
            </a:extLst>
          </p:cNvPr>
          <p:cNvCxnSpPr>
            <a:cxnSpLocks/>
          </p:cNvCxnSpPr>
          <p:nvPr/>
        </p:nvCxnSpPr>
        <p:spPr>
          <a:xfrm>
            <a:off x="9528144" y="3635933"/>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D833AA3-C51C-CE96-C69A-02EDD53DCC22}"/>
              </a:ext>
            </a:extLst>
          </p:cNvPr>
          <p:cNvSpPr txBox="1"/>
          <p:nvPr/>
        </p:nvSpPr>
        <p:spPr>
          <a:xfrm>
            <a:off x="11556583" y="3442600"/>
            <a:ext cx="517849"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False</a:t>
            </a:r>
          </a:p>
        </p:txBody>
      </p:sp>
      <p:sp>
        <p:nvSpPr>
          <p:cNvPr id="19" name="TextBox 18">
            <a:extLst>
              <a:ext uri="{FF2B5EF4-FFF2-40B4-BE49-F238E27FC236}">
                <a16:creationId xmlns:a16="http://schemas.microsoft.com/office/drawing/2014/main" id="{24E1DEC1-72C3-3C35-669B-C8AE645C28E6}"/>
              </a:ext>
            </a:extLst>
          </p:cNvPr>
          <p:cNvSpPr txBox="1"/>
          <p:nvPr/>
        </p:nvSpPr>
        <p:spPr>
          <a:xfrm>
            <a:off x="10753180" y="4089878"/>
            <a:ext cx="45720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True</a:t>
            </a:r>
          </a:p>
        </p:txBody>
      </p:sp>
      <p:sp>
        <p:nvSpPr>
          <p:cNvPr id="20" name="Rectangle 19">
            <a:extLst>
              <a:ext uri="{FF2B5EF4-FFF2-40B4-BE49-F238E27FC236}">
                <a16:creationId xmlns:a16="http://schemas.microsoft.com/office/drawing/2014/main" id="{1970413F-7D0B-9895-CF2A-B662F33BC41F}"/>
              </a:ext>
            </a:extLst>
          </p:cNvPr>
          <p:cNvSpPr/>
          <p:nvPr/>
        </p:nvSpPr>
        <p:spPr>
          <a:xfrm>
            <a:off x="10235331" y="439400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Code block</a:t>
            </a:r>
          </a:p>
        </p:txBody>
      </p:sp>
      <p:cxnSp>
        <p:nvCxnSpPr>
          <p:cNvPr id="21" name="Straight Arrow Connector 20">
            <a:extLst>
              <a:ext uri="{FF2B5EF4-FFF2-40B4-BE49-F238E27FC236}">
                <a16:creationId xmlns:a16="http://schemas.microsoft.com/office/drawing/2014/main" id="{6CE11742-797C-8C3B-5AF4-50D16DCAFB43}"/>
              </a:ext>
            </a:extLst>
          </p:cNvPr>
          <p:cNvCxnSpPr>
            <a:cxnSpLocks/>
            <a:endCxn id="12" idx="0"/>
          </p:cNvCxnSpPr>
          <p:nvPr/>
        </p:nvCxnSpPr>
        <p:spPr>
          <a:xfrm>
            <a:off x="10796139" y="5465260"/>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C53C31-31B5-CEFA-8506-34A7BCF04D08}"/>
              </a:ext>
            </a:extLst>
          </p:cNvPr>
          <p:cNvCxnSpPr>
            <a:cxnSpLocks/>
          </p:cNvCxnSpPr>
          <p:nvPr/>
        </p:nvCxnSpPr>
        <p:spPr>
          <a:xfrm>
            <a:off x="9524257" y="3635933"/>
            <a:ext cx="0" cy="145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769DA-5346-5622-40B6-133988CA5B2F}"/>
              </a:ext>
            </a:extLst>
          </p:cNvPr>
          <p:cNvCxnSpPr>
            <a:cxnSpLocks/>
          </p:cNvCxnSpPr>
          <p:nvPr/>
        </p:nvCxnSpPr>
        <p:spPr>
          <a:xfrm>
            <a:off x="12139355" y="3618806"/>
            <a:ext cx="11669" cy="1829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46FBE6-EA2F-BC5C-170F-50333934E6F2}"/>
              </a:ext>
            </a:extLst>
          </p:cNvPr>
          <p:cNvCxnSpPr>
            <a:cxnSpLocks/>
          </p:cNvCxnSpPr>
          <p:nvPr/>
        </p:nvCxnSpPr>
        <p:spPr>
          <a:xfrm flipV="1">
            <a:off x="11431883" y="3618806"/>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C9ED6-0C96-E068-7BCE-ECDFDFE80733}"/>
              </a:ext>
            </a:extLst>
          </p:cNvPr>
          <p:cNvCxnSpPr>
            <a:cxnSpLocks/>
          </p:cNvCxnSpPr>
          <p:nvPr/>
        </p:nvCxnSpPr>
        <p:spPr>
          <a:xfrm flipH="1">
            <a:off x="10796138" y="5448790"/>
            <a:ext cx="1356324"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36D6B9C-DB0F-CBC6-6525-61A53E3F850A}"/>
              </a:ext>
            </a:extLst>
          </p:cNvPr>
          <p:cNvSpPr/>
          <p:nvPr/>
        </p:nvSpPr>
        <p:spPr>
          <a:xfrm>
            <a:off x="10484524" y="2679224"/>
            <a:ext cx="562580" cy="195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a:solidFill>
                  <a:schemeClr val="tx1"/>
                </a:solidFill>
                <a:latin typeface="Times New Roman" panose="02020603050405020304" pitchFamily="18" charset="0"/>
                <a:cs typeface="Times New Roman" panose="02020603050405020304" pitchFamily="18" charset="0"/>
              </a:rPr>
              <a:t>init</a:t>
            </a:r>
            <a:endParaRPr lang="en-IN" sz="1000" dirty="0">
              <a:solidFill>
                <a:schemeClr val="tx1"/>
              </a:solidFill>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D00FD6FB-4031-41DE-0B8C-927DA1C77C2A}"/>
              </a:ext>
            </a:extLst>
          </p:cNvPr>
          <p:cNvCxnSpPr>
            <a:cxnSpLocks/>
          </p:cNvCxnSpPr>
          <p:nvPr/>
        </p:nvCxnSpPr>
        <p:spPr>
          <a:xfrm>
            <a:off x="10765814" y="2335148"/>
            <a:ext cx="0" cy="345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BDF94FF-C4F5-E5FA-36B0-B0FB907BC8D6}"/>
              </a:ext>
            </a:extLst>
          </p:cNvPr>
          <p:cNvSpPr/>
          <p:nvPr/>
        </p:nvSpPr>
        <p:spPr>
          <a:xfrm>
            <a:off x="10235331" y="4936718"/>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increment</a:t>
            </a:r>
          </a:p>
        </p:txBody>
      </p:sp>
      <p:cxnSp>
        <p:nvCxnSpPr>
          <p:cNvPr id="40" name="Straight Arrow Connector 39">
            <a:extLst>
              <a:ext uri="{FF2B5EF4-FFF2-40B4-BE49-F238E27FC236}">
                <a16:creationId xmlns:a16="http://schemas.microsoft.com/office/drawing/2014/main" id="{8303450B-1013-C652-D414-7CAFB5C3C4A9}"/>
              </a:ext>
            </a:extLst>
          </p:cNvPr>
          <p:cNvCxnSpPr>
            <a:cxnSpLocks/>
          </p:cNvCxnSpPr>
          <p:nvPr/>
        </p:nvCxnSpPr>
        <p:spPr>
          <a:xfrm>
            <a:off x="10777402" y="4703863"/>
            <a:ext cx="0" cy="232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1965161-BCCB-2415-7725-2847DCDF02E3}"/>
              </a:ext>
            </a:extLst>
          </p:cNvPr>
          <p:cNvSpPr txBox="1"/>
          <p:nvPr/>
        </p:nvSpPr>
        <p:spPr>
          <a:xfrm>
            <a:off x="305373" y="3209816"/>
            <a:ext cx="9039269" cy="3285323"/>
          </a:xfrm>
          <a:prstGeom prst="rect">
            <a:avLst/>
          </a:prstGeom>
          <a:noFill/>
        </p:spPr>
        <p:txBody>
          <a:bodyPr wrap="square">
            <a:spAutoFit/>
          </a:bodyPr>
          <a:lstStyle/>
          <a:p>
            <a:pPr marL="228600" indent="-228600" algn="just">
              <a:lnSpc>
                <a:spcPct val="15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The </a:t>
            </a:r>
            <a:r>
              <a:rPr lang="en-US" sz="1400" b="1" i="0" dirty="0">
                <a:solidFill>
                  <a:srgbClr val="000000"/>
                </a:solidFill>
                <a:effectLst/>
                <a:latin typeface="Times New Roman" panose="02020603050405020304" pitchFamily="18" charset="0"/>
                <a:cs typeface="Times New Roman" panose="02020603050405020304" pitchFamily="18" charset="0"/>
              </a:rPr>
              <a:t>init</a:t>
            </a:r>
            <a:r>
              <a:rPr lang="en-US" sz="1400" b="0" i="0" dirty="0">
                <a:solidFill>
                  <a:srgbClr val="000000"/>
                </a:solidFill>
                <a:effectLst/>
                <a:latin typeface="Times New Roman" panose="02020603050405020304" pitchFamily="18" charset="0"/>
                <a:cs typeface="Times New Roman" panose="02020603050405020304" pitchFamily="18" charset="0"/>
              </a:rPr>
              <a:t> step is executed first, and only once. This step allows you to declare and initialize any loop control variables. You are not required to put a statement here, as long as a semicolon appears.</a:t>
            </a:r>
          </a:p>
          <a:p>
            <a:pPr marL="228600" indent="-228600" algn="just">
              <a:lnSpc>
                <a:spcPct val="15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Next, the </a:t>
            </a:r>
            <a:r>
              <a:rPr lang="en-US" sz="1400" b="1" i="0" dirty="0">
                <a:solidFill>
                  <a:srgbClr val="000000"/>
                </a:solidFill>
                <a:effectLst/>
                <a:latin typeface="Times New Roman" panose="02020603050405020304" pitchFamily="18" charset="0"/>
                <a:cs typeface="Times New Roman" panose="02020603050405020304" pitchFamily="18" charset="0"/>
              </a:rPr>
              <a:t>condition</a:t>
            </a:r>
            <a:r>
              <a:rPr lang="en-US" sz="1400" b="0" i="0" dirty="0">
                <a:solidFill>
                  <a:srgbClr val="000000"/>
                </a:solidFill>
                <a:effectLst/>
                <a:latin typeface="Times New Roman" panose="02020603050405020304" pitchFamily="18" charset="0"/>
                <a:cs typeface="Times New Roman" panose="02020603050405020304" pitchFamily="18" charset="0"/>
              </a:rPr>
              <a:t> is evaluated. If it is true, the body of the loop is executed. If it is false, the body of the loop does not execute and the flow of control jumps to the next statement just after the 'for' loop.</a:t>
            </a:r>
          </a:p>
          <a:p>
            <a:pPr marL="171450" indent="-171450" algn="just">
              <a:lnSpc>
                <a:spcPct val="15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After the body of the 'for' loop executes, the flow of control jumps back up to the </a:t>
            </a:r>
            <a:r>
              <a:rPr lang="en-US" sz="1400" b="1" i="0" dirty="0">
                <a:solidFill>
                  <a:srgbClr val="000000"/>
                </a:solidFill>
                <a:effectLst/>
                <a:latin typeface="Times New Roman" panose="02020603050405020304" pitchFamily="18" charset="0"/>
                <a:cs typeface="Times New Roman" panose="02020603050405020304" pitchFamily="18" charset="0"/>
              </a:rPr>
              <a:t>increment</a:t>
            </a:r>
            <a:r>
              <a:rPr lang="en-US" sz="1400" b="0" i="0" dirty="0">
                <a:solidFill>
                  <a:srgbClr val="000000"/>
                </a:solidFill>
                <a:effectLst/>
                <a:latin typeface="Times New Roman" panose="02020603050405020304" pitchFamily="18" charset="0"/>
                <a:cs typeface="Times New Roman" panose="02020603050405020304" pitchFamily="18" charset="0"/>
              </a:rPr>
              <a:t> statement. This statement allows you to update any loop control variables. This statement can be left blank, as long as a semicolon appears after the condition.</a:t>
            </a:r>
          </a:p>
          <a:p>
            <a:pPr marL="171450" indent="-171450" algn="just">
              <a:lnSpc>
                <a:spcPct val="15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The condition is now evaluated again. If it is true, the loop executes and the process repeats itself (body of loop, then increment step, and then again condition). After the condition becomes false, the 'for' loop terminates.</a:t>
            </a:r>
          </a:p>
          <a:p>
            <a:pPr marL="228600" indent="-228600" algn="just">
              <a:lnSpc>
                <a:spcPct val="150000"/>
              </a:lnSpc>
              <a:buFont typeface="Wingdings" panose="05000000000000000000" pitchFamily="2" charset="2"/>
              <a:buChar char="Ø"/>
            </a:pPr>
            <a:endParaRPr lang="en-US" sz="1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54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ACCB99-A265-2F44-E50F-DBB6721CA78D}"/>
              </a:ext>
            </a:extLst>
          </p:cNvPr>
          <p:cNvSpPr txBox="1"/>
          <p:nvPr/>
        </p:nvSpPr>
        <p:spPr>
          <a:xfrm>
            <a:off x="781439" y="1440921"/>
            <a:ext cx="5470072" cy="3046988"/>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#include &lt;stdio.h&gt;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int main () </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int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a:t>
            </a:r>
            <a:r>
              <a:rPr lang="en-IN" sz="1600" dirty="0">
                <a:solidFill>
                  <a:srgbClr val="FF0000"/>
                </a:solidFill>
                <a:latin typeface="Times New Roman" panose="02020603050405020304" pitchFamily="18" charset="0"/>
                <a:cs typeface="Times New Roman" panose="02020603050405020304" pitchFamily="18" charset="0"/>
              </a:rPr>
              <a:t>//local variable definition</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printf("first 10 natural numbers are:\n");</a:t>
            </a:r>
          </a:p>
          <a:p>
            <a:r>
              <a:rPr lang="en-IN" sz="1600" dirty="0">
                <a:latin typeface="Times New Roman" panose="02020603050405020304" pitchFamily="18" charset="0"/>
                <a:cs typeface="Times New Roman" panose="02020603050405020304" pitchFamily="18" charset="0"/>
              </a:rPr>
              <a:t>   for(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=1;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&lt;=10;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                               </a:t>
            </a:r>
            <a:r>
              <a:rPr lang="en-IN" sz="1600" dirty="0">
                <a:solidFill>
                  <a:srgbClr val="FF0000"/>
                </a:solidFill>
                <a:latin typeface="Times New Roman" panose="02020603050405020304" pitchFamily="18" charset="0"/>
                <a:cs typeface="Times New Roman" panose="02020603050405020304" pitchFamily="18" charset="0"/>
              </a:rPr>
              <a:t>//for loop execution</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printf("%d\n",</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return 0;</a:t>
            </a:r>
          </a:p>
          <a:p>
            <a:r>
              <a:rPr lang="en-IN" sz="16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D8FF3FC3-AFF3-1F24-2219-2CC8D65BBABB}"/>
              </a:ext>
            </a:extLst>
          </p:cNvPr>
          <p:cNvSpPr txBox="1"/>
          <p:nvPr/>
        </p:nvSpPr>
        <p:spPr>
          <a:xfrm>
            <a:off x="706795" y="516936"/>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A453729E-1170-15AD-496D-6CDBB0A687F7}"/>
              </a:ext>
            </a:extLst>
          </p:cNvPr>
          <p:cNvPicPr>
            <a:picLocks noChangeAspect="1"/>
          </p:cNvPicPr>
          <p:nvPr/>
        </p:nvPicPr>
        <p:blipFill>
          <a:blip r:embed="rId2"/>
          <a:stretch>
            <a:fillRect/>
          </a:stretch>
        </p:blipFill>
        <p:spPr>
          <a:xfrm>
            <a:off x="7511144" y="516936"/>
            <a:ext cx="1274174" cy="499915"/>
          </a:xfrm>
          <a:prstGeom prst="rect">
            <a:avLst/>
          </a:prstGeom>
        </p:spPr>
      </p:pic>
      <p:sp>
        <p:nvSpPr>
          <p:cNvPr id="9" name="TextBox 8">
            <a:extLst>
              <a:ext uri="{FF2B5EF4-FFF2-40B4-BE49-F238E27FC236}">
                <a16:creationId xmlns:a16="http://schemas.microsoft.com/office/drawing/2014/main" id="{E04C7B58-9CF7-5C55-6D37-4EB0AFACF856}"/>
              </a:ext>
            </a:extLst>
          </p:cNvPr>
          <p:cNvSpPr txBox="1"/>
          <p:nvPr/>
        </p:nvSpPr>
        <p:spPr>
          <a:xfrm>
            <a:off x="7378183" y="1147480"/>
            <a:ext cx="3090765" cy="2800767"/>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first 10 natural numbers are:</a:t>
            </a:r>
          </a:p>
          <a:p>
            <a:r>
              <a:rPr lang="en-IN" sz="1600" dirty="0">
                <a:latin typeface="Times New Roman" panose="02020603050405020304" pitchFamily="18" charset="0"/>
                <a:cs typeface="Times New Roman" panose="02020603050405020304" pitchFamily="18" charset="0"/>
              </a:rPr>
              <a:t>1</a:t>
            </a:r>
          </a:p>
          <a:p>
            <a:r>
              <a:rPr lang="en-IN" sz="1600" dirty="0">
                <a:latin typeface="Times New Roman" panose="02020603050405020304" pitchFamily="18" charset="0"/>
                <a:cs typeface="Times New Roman" panose="02020603050405020304" pitchFamily="18" charset="0"/>
              </a:rPr>
              <a:t>2</a:t>
            </a:r>
          </a:p>
          <a:p>
            <a:r>
              <a:rPr lang="en-IN" sz="1600" dirty="0">
                <a:latin typeface="Times New Roman" panose="02020603050405020304" pitchFamily="18" charset="0"/>
                <a:cs typeface="Times New Roman" panose="02020603050405020304" pitchFamily="18" charset="0"/>
              </a:rPr>
              <a:t>3</a:t>
            </a:r>
          </a:p>
          <a:p>
            <a:r>
              <a:rPr lang="en-IN" sz="1600" dirty="0">
                <a:latin typeface="Times New Roman" panose="02020603050405020304" pitchFamily="18" charset="0"/>
                <a:cs typeface="Times New Roman" panose="02020603050405020304" pitchFamily="18" charset="0"/>
              </a:rPr>
              <a:t>4</a:t>
            </a:r>
          </a:p>
          <a:p>
            <a:r>
              <a:rPr lang="en-IN" sz="1600" dirty="0">
                <a:latin typeface="Times New Roman" panose="02020603050405020304" pitchFamily="18" charset="0"/>
                <a:cs typeface="Times New Roman" panose="02020603050405020304" pitchFamily="18" charset="0"/>
              </a:rPr>
              <a:t>5</a:t>
            </a:r>
          </a:p>
          <a:p>
            <a:r>
              <a:rPr lang="en-IN" sz="1600" dirty="0">
                <a:latin typeface="Times New Roman" panose="02020603050405020304" pitchFamily="18" charset="0"/>
                <a:cs typeface="Times New Roman" panose="02020603050405020304" pitchFamily="18" charset="0"/>
              </a:rPr>
              <a:t>6</a:t>
            </a:r>
          </a:p>
          <a:p>
            <a:r>
              <a:rPr lang="en-IN" sz="1600" dirty="0">
                <a:latin typeface="Times New Roman" panose="02020603050405020304" pitchFamily="18" charset="0"/>
                <a:cs typeface="Times New Roman" panose="02020603050405020304" pitchFamily="18" charset="0"/>
              </a:rPr>
              <a:t>7</a:t>
            </a:r>
          </a:p>
          <a:p>
            <a:r>
              <a:rPr lang="en-IN" sz="1600" dirty="0">
                <a:latin typeface="Times New Roman" panose="02020603050405020304" pitchFamily="18" charset="0"/>
                <a:cs typeface="Times New Roman" panose="02020603050405020304" pitchFamily="18" charset="0"/>
              </a:rPr>
              <a:t>8</a:t>
            </a:r>
          </a:p>
          <a:p>
            <a:r>
              <a:rPr lang="en-IN" sz="1600" dirty="0">
                <a:latin typeface="Times New Roman" panose="02020603050405020304" pitchFamily="18" charset="0"/>
                <a:cs typeface="Times New Roman" panose="02020603050405020304" pitchFamily="18" charset="0"/>
              </a:rPr>
              <a:t>9</a:t>
            </a:r>
          </a:p>
          <a:p>
            <a:r>
              <a:rPr lang="en-IN" sz="1600"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3247903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D92053-03E1-1CBB-0A67-39F5483F59A4}"/>
              </a:ext>
            </a:extLst>
          </p:cNvPr>
          <p:cNvSpPr txBox="1"/>
          <p:nvPr/>
        </p:nvSpPr>
        <p:spPr>
          <a:xfrm>
            <a:off x="531844" y="457343"/>
            <a:ext cx="1838132" cy="369332"/>
          </a:xfrm>
          <a:prstGeom prst="rect">
            <a:avLst/>
          </a:prstGeom>
          <a:noFill/>
        </p:spPr>
        <p:txBody>
          <a:bodyPr wrap="square" rtlCol="0">
            <a:spAutoFit/>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3.do-while loop:</a:t>
            </a:r>
          </a:p>
        </p:txBody>
      </p:sp>
      <p:sp>
        <p:nvSpPr>
          <p:cNvPr id="7" name="TextBox 6">
            <a:extLst>
              <a:ext uri="{FF2B5EF4-FFF2-40B4-BE49-F238E27FC236}">
                <a16:creationId xmlns:a16="http://schemas.microsoft.com/office/drawing/2014/main" id="{745E7DC7-9901-D23B-A834-A7A14217BFD7}"/>
              </a:ext>
            </a:extLst>
          </p:cNvPr>
          <p:cNvSpPr txBox="1"/>
          <p:nvPr/>
        </p:nvSpPr>
        <p:spPr>
          <a:xfrm>
            <a:off x="665629" y="1044879"/>
            <a:ext cx="9545216" cy="78675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 previous two loops unlike for and while loops, </a:t>
            </a:r>
            <a:r>
              <a:rPr lang="en-IN" sz="1600" b="1" dirty="0">
                <a:latin typeface="Times New Roman" panose="02020603050405020304" pitchFamily="18" charset="0"/>
                <a:cs typeface="Times New Roman" panose="02020603050405020304" pitchFamily="18" charset="0"/>
              </a:rPr>
              <a:t>do while </a:t>
            </a:r>
            <a:r>
              <a:rPr lang="en-IN" sz="1600" dirty="0">
                <a:latin typeface="Times New Roman" panose="02020603050405020304" pitchFamily="18" charset="0"/>
                <a:cs typeface="Times New Roman" panose="02020603050405020304" pitchFamily="18" charset="0"/>
              </a:rPr>
              <a:t>loop check the condition at the bottom of the loop.</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do-while loop is same as while loop except the fact that its guaranteed to execute at least one time.</a:t>
            </a:r>
          </a:p>
        </p:txBody>
      </p:sp>
      <p:sp>
        <p:nvSpPr>
          <p:cNvPr id="9" name="TextBox 8">
            <a:extLst>
              <a:ext uri="{FF2B5EF4-FFF2-40B4-BE49-F238E27FC236}">
                <a16:creationId xmlns:a16="http://schemas.microsoft.com/office/drawing/2014/main" id="{2530C27B-0D0E-FBC9-2684-32CCDB9AA683}"/>
              </a:ext>
            </a:extLst>
          </p:cNvPr>
          <p:cNvSpPr txBox="1"/>
          <p:nvPr/>
        </p:nvSpPr>
        <p:spPr>
          <a:xfrm>
            <a:off x="783771" y="2319429"/>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10" name="TextBox 9">
            <a:extLst>
              <a:ext uri="{FF2B5EF4-FFF2-40B4-BE49-F238E27FC236}">
                <a16:creationId xmlns:a16="http://schemas.microsoft.com/office/drawing/2014/main" id="{381CB7FF-61C1-B46F-1048-CD1B133A2FAC}"/>
              </a:ext>
            </a:extLst>
          </p:cNvPr>
          <p:cNvSpPr txBox="1"/>
          <p:nvPr/>
        </p:nvSpPr>
        <p:spPr>
          <a:xfrm>
            <a:off x="959453" y="2682999"/>
            <a:ext cx="2043404" cy="1323439"/>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do</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Statement(s);</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while(condition);</a:t>
            </a:r>
          </a:p>
        </p:txBody>
      </p:sp>
      <p:sp>
        <p:nvSpPr>
          <p:cNvPr id="14" name="Oval 13">
            <a:extLst>
              <a:ext uri="{FF2B5EF4-FFF2-40B4-BE49-F238E27FC236}">
                <a16:creationId xmlns:a16="http://schemas.microsoft.com/office/drawing/2014/main" id="{26B37425-9725-25E0-99E2-9C3588A65A76}"/>
              </a:ext>
            </a:extLst>
          </p:cNvPr>
          <p:cNvSpPr/>
          <p:nvPr/>
        </p:nvSpPr>
        <p:spPr>
          <a:xfrm>
            <a:off x="9310332" y="2967192"/>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3F236B4B-2158-6B49-0374-4F9ED8D6AF77}"/>
              </a:ext>
            </a:extLst>
          </p:cNvPr>
          <p:cNvSpPr/>
          <p:nvPr/>
        </p:nvSpPr>
        <p:spPr>
          <a:xfrm>
            <a:off x="9364019" y="5536889"/>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C38EAD48-A7E4-A8D0-3DFF-9237F70FBED3}"/>
              </a:ext>
            </a:extLst>
          </p:cNvPr>
          <p:cNvSpPr/>
          <p:nvPr/>
        </p:nvSpPr>
        <p:spPr>
          <a:xfrm>
            <a:off x="9043668" y="4332604"/>
            <a:ext cx="1341779"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Condition</a:t>
            </a:r>
            <a:endParaRPr lang="en-IN" sz="9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8B8202ED-92ED-1098-42B3-97193A0C4154}"/>
              </a:ext>
            </a:extLst>
          </p:cNvPr>
          <p:cNvCxnSpPr>
            <a:cxnSpLocks/>
          </p:cNvCxnSpPr>
          <p:nvPr/>
        </p:nvCxnSpPr>
        <p:spPr>
          <a:xfrm>
            <a:off x="9692996" y="3152426"/>
            <a:ext cx="0" cy="552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663E900-8812-C624-F5A9-E1AE6A6AC6FB}"/>
              </a:ext>
            </a:extLst>
          </p:cNvPr>
          <p:cNvCxnSpPr>
            <a:cxnSpLocks/>
          </p:cNvCxnSpPr>
          <p:nvPr/>
        </p:nvCxnSpPr>
        <p:spPr>
          <a:xfrm>
            <a:off x="9712362" y="4006438"/>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954692E-C452-05C9-7B3A-6400626DA791}"/>
              </a:ext>
            </a:extLst>
          </p:cNvPr>
          <p:cNvCxnSpPr>
            <a:cxnSpLocks/>
          </p:cNvCxnSpPr>
          <p:nvPr/>
        </p:nvCxnSpPr>
        <p:spPr>
          <a:xfrm>
            <a:off x="8428004" y="4774230"/>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BE9962-8540-9531-EC06-5B2D6FF1EF58}"/>
              </a:ext>
            </a:extLst>
          </p:cNvPr>
          <p:cNvCxnSpPr>
            <a:cxnSpLocks/>
            <a:endCxn id="23" idx="1"/>
          </p:cNvCxnSpPr>
          <p:nvPr/>
        </p:nvCxnSpPr>
        <p:spPr>
          <a:xfrm>
            <a:off x="8426566" y="3842743"/>
            <a:ext cx="748581" cy="7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0EE6D45-F84B-0E9A-2B9D-98A58D4C42E8}"/>
              </a:ext>
            </a:extLst>
          </p:cNvPr>
          <p:cNvSpPr txBox="1"/>
          <p:nvPr/>
        </p:nvSpPr>
        <p:spPr>
          <a:xfrm>
            <a:off x="9669560" y="5182022"/>
            <a:ext cx="517849" cy="230832"/>
          </a:xfrm>
          <a:prstGeom prst="rect">
            <a:avLst/>
          </a:prstGeom>
          <a:noFill/>
        </p:spPr>
        <p:txBody>
          <a:bodyPr wrap="square" rtlCol="0">
            <a:spAutoFit/>
          </a:bodyPr>
          <a:lstStyle/>
          <a:p>
            <a:r>
              <a:rPr lang="en-IN" sz="900" dirty="0">
                <a:latin typeface="Times New Roman" panose="02020603050405020304" pitchFamily="18" charset="0"/>
                <a:cs typeface="Times New Roman" panose="02020603050405020304" pitchFamily="18" charset="0"/>
              </a:rPr>
              <a:t>False</a:t>
            </a:r>
          </a:p>
        </p:txBody>
      </p:sp>
      <p:sp>
        <p:nvSpPr>
          <p:cNvPr id="22" name="TextBox 21">
            <a:extLst>
              <a:ext uri="{FF2B5EF4-FFF2-40B4-BE49-F238E27FC236}">
                <a16:creationId xmlns:a16="http://schemas.microsoft.com/office/drawing/2014/main" id="{8479DD01-9AFB-9172-8E0D-9E9F8F78A6EA}"/>
              </a:ext>
            </a:extLst>
          </p:cNvPr>
          <p:cNvSpPr txBox="1"/>
          <p:nvPr/>
        </p:nvSpPr>
        <p:spPr>
          <a:xfrm>
            <a:off x="8486960" y="4517303"/>
            <a:ext cx="457200" cy="230832"/>
          </a:xfrm>
          <a:prstGeom prst="rect">
            <a:avLst/>
          </a:prstGeom>
          <a:noFill/>
        </p:spPr>
        <p:txBody>
          <a:bodyPr wrap="square" rtlCol="0">
            <a:spAutoFit/>
          </a:bodyPr>
          <a:lstStyle/>
          <a:p>
            <a:r>
              <a:rPr lang="en-IN" sz="900" dirty="0">
                <a:latin typeface="Times New Roman" panose="02020603050405020304" pitchFamily="18" charset="0"/>
                <a:cs typeface="Times New Roman" panose="02020603050405020304" pitchFamily="18" charset="0"/>
              </a:rPr>
              <a:t>True</a:t>
            </a:r>
          </a:p>
        </p:txBody>
      </p:sp>
      <p:sp>
        <p:nvSpPr>
          <p:cNvPr id="23" name="Rectangle 22">
            <a:extLst>
              <a:ext uri="{FF2B5EF4-FFF2-40B4-BE49-F238E27FC236}">
                <a16:creationId xmlns:a16="http://schemas.microsoft.com/office/drawing/2014/main" id="{53AE479C-708A-8A78-1C19-A1BE8C3708F7}"/>
              </a:ext>
            </a:extLst>
          </p:cNvPr>
          <p:cNvSpPr/>
          <p:nvPr/>
        </p:nvSpPr>
        <p:spPr>
          <a:xfrm>
            <a:off x="9175147" y="3693862"/>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Code block</a:t>
            </a:r>
          </a:p>
        </p:txBody>
      </p:sp>
      <p:cxnSp>
        <p:nvCxnSpPr>
          <p:cNvPr id="24" name="Straight Arrow Connector 23">
            <a:extLst>
              <a:ext uri="{FF2B5EF4-FFF2-40B4-BE49-F238E27FC236}">
                <a16:creationId xmlns:a16="http://schemas.microsoft.com/office/drawing/2014/main" id="{1AC7A708-578F-8F9F-0A05-604288C48916}"/>
              </a:ext>
            </a:extLst>
          </p:cNvPr>
          <p:cNvCxnSpPr>
            <a:cxnSpLocks/>
            <a:stCxn id="16" idx="2"/>
            <a:endCxn id="15" idx="0"/>
          </p:cNvCxnSpPr>
          <p:nvPr/>
        </p:nvCxnSpPr>
        <p:spPr>
          <a:xfrm>
            <a:off x="9714558" y="5184838"/>
            <a:ext cx="8690" cy="352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E755D9-ED5B-157A-F0C9-C10DD736B221}"/>
              </a:ext>
            </a:extLst>
          </p:cNvPr>
          <p:cNvCxnSpPr>
            <a:cxnSpLocks/>
          </p:cNvCxnSpPr>
          <p:nvPr/>
        </p:nvCxnSpPr>
        <p:spPr>
          <a:xfrm flipH="1">
            <a:off x="8423811" y="3842743"/>
            <a:ext cx="2755" cy="92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E4F344-ABE8-D8F7-A97F-6F3FE7ACD3D9}"/>
              </a:ext>
            </a:extLst>
          </p:cNvPr>
          <p:cNvCxnSpPr>
            <a:cxnSpLocks/>
          </p:cNvCxnSpPr>
          <p:nvPr/>
        </p:nvCxnSpPr>
        <p:spPr>
          <a:xfrm>
            <a:off x="8423811" y="4758721"/>
            <a:ext cx="619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F92A8BA-858A-F40F-716B-F1836D9E7C35}"/>
              </a:ext>
            </a:extLst>
          </p:cNvPr>
          <p:cNvSpPr txBox="1"/>
          <p:nvPr/>
        </p:nvSpPr>
        <p:spPr>
          <a:xfrm>
            <a:off x="806350" y="4447038"/>
            <a:ext cx="7153300" cy="1323439"/>
          </a:xfrm>
          <a:prstGeom prst="rect">
            <a:avLst/>
          </a:prstGeom>
          <a:noFill/>
        </p:spPr>
        <p:txBody>
          <a:bodyPr wrap="square" rtlCol="0">
            <a:spAutoFit/>
          </a:bodyPr>
          <a:lstStyle/>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Look up to flowchart that the conditional expression appears at the end of the loop, so  whatever statement or expression are present are executes once before the condition is tested.</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If the conditional expression is </a:t>
            </a:r>
            <a:r>
              <a:rPr lang="en-IN" sz="1600" b="1" dirty="0">
                <a:latin typeface="Times New Roman" panose="02020603050405020304" pitchFamily="18" charset="0"/>
                <a:cs typeface="Times New Roman" panose="02020603050405020304" pitchFamily="18" charset="0"/>
              </a:rPr>
              <a:t>true</a:t>
            </a:r>
            <a:r>
              <a:rPr lang="en-IN" sz="1600" dirty="0">
                <a:latin typeface="Times New Roman" panose="02020603050405020304" pitchFamily="18" charset="0"/>
                <a:cs typeface="Times New Roman" panose="02020603050405020304" pitchFamily="18" charset="0"/>
              </a:rPr>
              <a:t> then the again flow control jumps to do, and executes statements until the expression becomes false.</a:t>
            </a:r>
          </a:p>
        </p:txBody>
      </p:sp>
      <p:sp>
        <p:nvSpPr>
          <p:cNvPr id="47" name="TextBox 46">
            <a:extLst>
              <a:ext uri="{FF2B5EF4-FFF2-40B4-BE49-F238E27FC236}">
                <a16:creationId xmlns:a16="http://schemas.microsoft.com/office/drawing/2014/main" id="{D191EA30-4776-D802-50CF-1143BFEA3B8E}"/>
              </a:ext>
            </a:extLst>
          </p:cNvPr>
          <p:cNvSpPr txBox="1"/>
          <p:nvPr/>
        </p:nvSpPr>
        <p:spPr>
          <a:xfrm>
            <a:off x="8071692" y="2300640"/>
            <a:ext cx="18567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Tree>
    <p:extLst>
      <p:ext uri="{BB962C8B-B14F-4D97-AF65-F5344CB8AC3E}">
        <p14:creationId xmlns:p14="http://schemas.microsoft.com/office/powerpoint/2010/main" val="255633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26FA0A-63EA-3DC8-682D-F9D10D5AED55}"/>
              </a:ext>
            </a:extLst>
          </p:cNvPr>
          <p:cNvSpPr txBox="1"/>
          <p:nvPr/>
        </p:nvSpPr>
        <p:spPr>
          <a:xfrm>
            <a:off x="641481" y="1347360"/>
            <a:ext cx="5274127" cy="3293209"/>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#include&lt;stdio.h&gt;</a:t>
            </a:r>
          </a:p>
          <a:p>
            <a:r>
              <a:rPr lang="en-IN" sz="1600" dirty="0">
                <a:latin typeface="Times New Roman" panose="02020603050405020304" pitchFamily="18" charset="0"/>
                <a:cs typeface="Times New Roman" panose="02020603050405020304" pitchFamily="18" charset="0"/>
              </a:rPr>
              <a:t>int main()</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int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=1;    	</a:t>
            </a:r>
            <a:r>
              <a:rPr lang="en-IN" sz="1400" dirty="0">
                <a:solidFill>
                  <a:srgbClr val="FF0000"/>
                </a:solidFill>
                <a:latin typeface="Times New Roman" panose="02020603050405020304" pitchFamily="18" charset="0"/>
                <a:cs typeface="Times New Roman" panose="02020603050405020304" pitchFamily="18" charset="0"/>
              </a:rPr>
              <a:t> //local variable definition</a:t>
            </a:r>
            <a:endParaRPr lang="en-IN" sz="14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do		</a:t>
            </a:r>
            <a:r>
              <a:rPr lang="en-IN" sz="1600" dirty="0">
                <a:solidFill>
                  <a:srgbClr val="FF0000"/>
                </a:solidFill>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//do while loop execution</a:t>
            </a:r>
            <a:endParaRPr lang="en-IN" sz="14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printf("%d \t",</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while(</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&lt;=10);</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return 0;</a:t>
            </a:r>
          </a:p>
          <a:p>
            <a:r>
              <a:rPr lang="en-IN" sz="16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68976ED1-6244-47E9-54EA-5FB9772DAEA5}"/>
              </a:ext>
            </a:extLst>
          </p:cNvPr>
          <p:cNvSpPr txBox="1"/>
          <p:nvPr/>
        </p:nvSpPr>
        <p:spPr>
          <a:xfrm>
            <a:off x="641481" y="533806"/>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815F3DFC-3DCC-A6A9-0ABD-03D5448B3DB9}"/>
              </a:ext>
            </a:extLst>
          </p:cNvPr>
          <p:cNvPicPr>
            <a:picLocks noChangeAspect="1"/>
          </p:cNvPicPr>
          <p:nvPr/>
        </p:nvPicPr>
        <p:blipFill>
          <a:blip r:embed="rId2"/>
          <a:stretch>
            <a:fillRect/>
          </a:stretch>
        </p:blipFill>
        <p:spPr>
          <a:xfrm>
            <a:off x="389553" y="5080899"/>
            <a:ext cx="1274174" cy="499915"/>
          </a:xfrm>
          <a:prstGeom prst="rect">
            <a:avLst/>
          </a:prstGeom>
        </p:spPr>
      </p:pic>
      <p:sp>
        <p:nvSpPr>
          <p:cNvPr id="9" name="TextBox 8">
            <a:extLst>
              <a:ext uri="{FF2B5EF4-FFF2-40B4-BE49-F238E27FC236}">
                <a16:creationId xmlns:a16="http://schemas.microsoft.com/office/drawing/2014/main" id="{EB06E643-23B7-7E3A-378F-3C1D7320BCAB}"/>
              </a:ext>
            </a:extLst>
          </p:cNvPr>
          <p:cNvSpPr txBox="1"/>
          <p:nvPr/>
        </p:nvSpPr>
        <p:spPr>
          <a:xfrm>
            <a:off x="510851" y="5510640"/>
            <a:ext cx="6097554"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 1       2       3       4       5       6       7       8       9      10</a:t>
            </a:r>
          </a:p>
        </p:txBody>
      </p:sp>
    </p:spTree>
    <p:extLst>
      <p:ext uri="{BB962C8B-B14F-4D97-AF65-F5344CB8AC3E}">
        <p14:creationId xmlns:p14="http://schemas.microsoft.com/office/powerpoint/2010/main" val="218170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A2505-B35A-1D90-7B79-05121F525485}"/>
              </a:ext>
            </a:extLst>
          </p:cNvPr>
          <p:cNvSpPr txBox="1"/>
          <p:nvPr/>
        </p:nvSpPr>
        <p:spPr>
          <a:xfrm>
            <a:off x="979714" y="1184453"/>
            <a:ext cx="669938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An </a:t>
            </a:r>
            <a:r>
              <a:rPr lang="en-IN" sz="1600" b="1" dirty="0">
                <a:latin typeface="Times New Roman" panose="02020603050405020304" pitchFamily="18" charset="0"/>
                <a:cs typeface="Times New Roman" panose="02020603050405020304" pitchFamily="18" charset="0"/>
              </a:rPr>
              <a:t>if </a:t>
            </a:r>
            <a:r>
              <a:rPr lang="en-IN" sz="1600" dirty="0">
                <a:latin typeface="Times New Roman" panose="02020603050405020304" pitchFamily="18" charset="0"/>
                <a:cs typeface="Times New Roman" panose="02020603050405020304" pitchFamily="18" charset="0"/>
              </a:rPr>
              <a:t>statement consist of an Expression followed by one or more statements .</a:t>
            </a:r>
          </a:p>
        </p:txBody>
      </p:sp>
      <p:sp>
        <p:nvSpPr>
          <p:cNvPr id="5" name="TextBox 4">
            <a:extLst>
              <a:ext uri="{FF2B5EF4-FFF2-40B4-BE49-F238E27FC236}">
                <a16:creationId xmlns:a16="http://schemas.microsoft.com/office/drawing/2014/main" id="{DEDBF0E1-794F-739F-0570-4CB6A4A95913}"/>
              </a:ext>
            </a:extLst>
          </p:cNvPr>
          <p:cNvSpPr txBox="1"/>
          <p:nvPr/>
        </p:nvSpPr>
        <p:spPr>
          <a:xfrm>
            <a:off x="979713" y="709808"/>
            <a:ext cx="1782147" cy="369332"/>
          </a:xfrm>
          <a:prstGeom prst="rect">
            <a:avLst/>
          </a:prstGeom>
          <a:noFill/>
        </p:spPr>
        <p:txBody>
          <a:bodyPr wrap="square" rtlCol="0">
            <a:spAutoFit/>
          </a:bodyPr>
          <a:lstStyle/>
          <a:p>
            <a:r>
              <a:rPr lang="en-IN" b="1" dirty="0">
                <a:solidFill>
                  <a:schemeClr val="accent2"/>
                </a:solidFill>
                <a:latin typeface="Times New Roman" panose="02020603050405020304" pitchFamily="18" charset="0"/>
                <a:cs typeface="Times New Roman" panose="02020603050405020304" pitchFamily="18" charset="0"/>
              </a:rPr>
              <a:t>1.if statement:</a:t>
            </a:r>
          </a:p>
        </p:txBody>
      </p:sp>
      <p:sp>
        <p:nvSpPr>
          <p:cNvPr id="6" name="TextBox 5">
            <a:extLst>
              <a:ext uri="{FF2B5EF4-FFF2-40B4-BE49-F238E27FC236}">
                <a16:creationId xmlns:a16="http://schemas.microsoft.com/office/drawing/2014/main" id="{8552CB04-9241-BAF3-F90D-FBAC5BD0276F}"/>
              </a:ext>
            </a:extLst>
          </p:cNvPr>
          <p:cNvSpPr txBox="1"/>
          <p:nvPr/>
        </p:nvSpPr>
        <p:spPr>
          <a:xfrm>
            <a:off x="1054359" y="2004163"/>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7" name="TextBox 6">
            <a:extLst>
              <a:ext uri="{FF2B5EF4-FFF2-40B4-BE49-F238E27FC236}">
                <a16:creationId xmlns:a16="http://schemas.microsoft.com/office/drawing/2014/main" id="{78BCC77C-05E8-2CBF-BBBA-BFCD5341F547}"/>
              </a:ext>
            </a:extLst>
          </p:cNvPr>
          <p:cNvSpPr txBox="1"/>
          <p:nvPr/>
        </p:nvSpPr>
        <p:spPr>
          <a:xfrm>
            <a:off x="1054358" y="2558405"/>
            <a:ext cx="4512520" cy="1525418"/>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if (expression/Condition)</a:t>
            </a:r>
          </a:p>
          <a:p>
            <a:pPr>
              <a:lnSpc>
                <a:spcPct val="150000"/>
              </a:lnSpc>
            </a:pPr>
            <a:r>
              <a:rPr lang="en-IN" sz="1600" dirty="0">
                <a:latin typeface="Times New Roman" panose="02020603050405020304" pitchFamily="18" charset="0"/>
                <a:cs typeface="Times New Roman" panose="02020603050405020304" pitchFamily="18" charset="0"/>
              </a:rPr>
              <a:t>{</a:t>
            </a:r>
          </a:p>
          <a:p>
            <a:pPr>
              <a:lnSpc>
                <a:spcPct val="150000"/>
              </a:lnSpc>
            </a:pPr>
            <a:r>
              <a:rPr lang="en-IN" sz="1600" dirty="0">
                <a:latin typeface="Times New Roman" panose="02020603050405020304" pitchFamily="18" charset="0"/>
                <a:cs typeface="Times New Roman" panose="02020603050405020304" pitchFamily="18" charset="0"/>
              </a:rPr>
              <a:t>    statements;        </a:t>
            </a:r>
            <a:r>
              <a:rPr lang="en-IN" sz="1400" dirty="0">
                <a:solidFill>
                  <a:srgbClr val="FF0000"/>
                </a:solidFill>
                <a:latin typeface="Times New Roman" panose="02020603050405020304" pitchFamily="18" charset="0"/>
                <a:cs typeface="Times New Roman" panose="02020603050405020304" pitchFamily="18" charset="0"/>
              </a:rPr>
              <a:t>//will execute if the expression is true.</a:t>
            </a:r>
          </a:p>
          <a:p>
            <a:pPr>
              <a:lnSpc>
                <a:spcPct val="150000"/>
              </a:lnSpc>
            </a:pPr>
            <a:r>
              <a:rPr lang="en-IN" sz="16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9AF937C6-0DC2-8682-EDCD-F38D5CF9BB4D}"/>
              </a:ext>
            </a:extLst>
          </p:cNvPr>
          <p:cNvSpPr txBox="1"/>
          <p:nvPr/>
        </p:nvSpPr>
        <p:spPr>
          <a:xfrm>
            <a:off x="968828" y="4795935"/>
            <a:ext cx="10254343" cy="189474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If the entered expression/Condition is validated to true, then block of code inside the if is going to execute.</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If the entered expression/Condition is validated to false, then first set of  code after the end of  the if statement is going to execute.</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C language assumes that any non zero or non null values are true value, and if it is either zero or null then it is false value.</a:t>
            </a:r>
          </a:p>
        </p:txBody>
      </p:sp>
      <p:sp>
        <p:nvSpPr>
          <p:cNvPr id="11" name="TextBox 10">
            <a:extLst>
              <a:ext uri="{FF2B5EF4-FFF2-40B4-BE49-F238E27FC236}">
                <a16:creationId xmlns:a16="http://schemas.microsoft.com/office/drawing/2014/main" id="{114668AB-2D0E-FBF3-A3B4-D2EAF7FD7238}"/>
              </a:ext>
            </a:extLst>
          </p:cNvPr>
          <p:cNvSpPr txBox="1"/>
          <p:nvPr/>
        </p:nvSpPr>
        <p:spPr>
          <a:xfrm>
            <a:off x="7450494" y="1879364"/>
            <a:ext cx="18567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
        <p:nvSpPr>
          <p:cNvPr id="13" name="Oval 12">
            <a:extLst>
              <a:ext uri="{FF2B5EF4-FFF2-40B4-BE49-F238E27FC236}">
                <a16:creationId xmlns:a16="http://schemas.microsoft.com/office/drawing/2014/main" id="{4D3B44CC-9481-730C-FCEC-2186E3AC55F7}"/>
              </a:ext>
            </a:extLst>
          </p:cNvPr>
          <p:cNvSpPr/>
          <p:nvPr/>
        </p:nvSpPr>
        <p:spPr>
          <a:xfrm>
            <a:off x="7825341" y="2379750"/>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10B3F9C4-CCF0-BC50-A2B4-D39AEFF86A7E}"/>
              </a:ext>
            </a:extLst>
          </p:cNvPr>
          <p:cNvSpPr/>
          <p:nvPr/>
        </p:nvSpPr>
        <p:spPr>
          <a:xfrm>
            <a:off x="7841670" y="4224393"/>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AA8ADBBC-182E-8932-9B11-DAA3A865EE6B}"/>
              </a:ext>
            </a:extLst>
          </p:cNvPr>
          <p:cNvSpPr/>
          <p:nvPr/>
        </p:nvSpPr>
        <p:spPr>
          <a:xfrm>
            <a:off x="7510433"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Condition</a:t>
            </a:r>
            <a:endParaRPr lang="en-IN" sz="9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BECE201-5B95-0CF2-B9B9-D5F062004369}"/>
              </a:ext>
            </a:extLst>
          </p:cNvPr>
          <p:cNvSpPr/>
          <p:nvPr/>
        </p:nvSpPr>
        <p:spPr>
          <a:xfrm>
            <a:off x="9664637"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statements</a:t>
            </a:r>
          </a:p>
        </p:txBody>
      </p:sp>
      <p:cxnSp>
        <p:nvCxnSpPr>
          <p:cNvPr id="19" name="Straight Arrow Connector 18">
            <a:extLst>
              <a:ext uri="{FF2B5EF4-FFF2-40B4-BE49-F238E27FC236}">
                <a16:creationId xmlns:a16="http://schemas.microsoft.com/office/drawing/2014/main" id="{746E174D-D732-BBF9-0E51-C11B38CDAB23}"/>
              </a:ext>
            </a:extLst>
          </p:cNvPr>
          <p:cNvCxnSpPr>
            <a:cxnSpLocks/>
            <a:stCxn id="13" idx="4"/>
            <a:endCxn id="16" idx="0"/>
          </p:cNvCxnSpPr>
          <p:nvPr/>
        </p:nvCxnSpPr>
        <p:spPr>
          <a:xfrm>
            <a:off x="8184570" y="2751217"/>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6D9B70F-91FF-8183-FBD8-4DB63C268783}"/>
              </a:ext>
            </a:extLst>
          </p:cNvPr>
          <p:cNvCxnSpPr>
            <a:cxnSpLocks/>
            <a:endCxn id="15" idx="0"/>
          </p:cNvCxnSpPr>
          <p:nvPr/>
        </p:nvCxnSpPr>
        <p:spPr>
          <a:xfrm>
            <a:off x="8190012" y="3874856"/>
            <a:ext cx="10887" cy="34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85D1C91-DF1A-CDFD-7A3F-762544DECEC2}"/>
              </a:ext>
            </a:extLst>
          </p:cNvPr>
          <p:cNvCxnSpPr>
            <a:cxnSpLocks/>
          </p:cNvCxnSpPr>
          <p:nvPr/>
        </p:nvCxnSpPr>
        <p:spPr>
          <a:xfrm>
            <a:off x="8862594"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ADB172-3243-4656-2052-90A6D58B62EB}"/>
              </a:ext>
            </a:extLst>
          </p:cNvPr>
          <p:cNvCxnSpPr>
            <a:cxnSpLocks/>
            <a:stCxn id="17" idx="2"/>
          </p:cNvCxnSpPr>
          <p:nvPr/>
        </p:nvCxnSpPr>
        <p:spPr>
          <a:xfrm>
            <a:off x="10182486" y="3630992"/>
            <a:ext cx="0" cy="778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6BAF1A-B74D-C061-D57F-5B088824C5D2}"/>
              </a:ext>
            </a:extLst>
          </p:cNvPr>
          <p:cNvCxnSpPr>
            <a:cxnSpLocks/>
          </p:cNvCxnSpPr>
          <p:nvPr/>
        </p:nvCxnSpPr>
        <p:spPr>
          <a:xfrm flipH="1" flipV="1">
            <a:off x="8555462" y="4401429"/>
            <a:ext cx="1627024" cy="7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6BE6CB1-D5C4-8A92-DDBA-2FB66CC742AA}"/>
              </a:ext>
            </a:extLst>
          </p:cNvPr>
          <p:cNvSpPr txBox="1"/>
          <p:nvPr/>
        </p:nvSpPr>
        <p:spPr>
          <a:xfrm>
            <a:off x="8975339" y="3265328"/>
            <a:ext cx="517849"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True</a:t>
            </a:r>
          </a:p>
        </p:txBody>
      </p:sp>
      <p:sp>
        <p:nvSpPr>
          <p:cNvPr id="42" name="TextBox 41">
            <a:extLst>
              <a:ext uri="{FF2B5EF4-FFF2-40B4-BE49-F238E27FC236}">
                <a16:creationId xmlns:a16="http://schemas.microsoft.com/office/drawing/2014/main" id="{5C196D7F-DFB9-CB51-0805-372351A26A07}"/>
              </a:ext>
            </a:extLst>
          </p:cNvPr>
          <p:cNvSpPr txBox="1"/>
          <p:nvPr/>
        </p:nvSpPr>
        <p:spPr>
          <a:xfrm>
            <a:off x="8116923" y="3893100"/>
            <a:ext cx="45720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False</a:t>
            </a:r>
          </a:p>
        </p:txBody>
      </p:sp>
    </p:spTree>
    <p:extLst>
      <p:ext uri="{BB962C8B-B14F-4D97-AF65-F5344CB8AC3E}">
        <p14:creationId xmlns:p14="http://schemas.microsoft.com/office/powerpoint/2010/main" val="236991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6ADBA3-8C80-DF5D-B1F7-4AC407DADC9F}"/>
              </a:ext>
            </a:extLst>
          </p:cNvPr>
          <p:cNvSpPr txBox="1"/>
          <p:nvPr/>
        </p:nvSpPr>
        <p:spPr>
          <a:xfrm>
            <a:off x="737118" y="895739"/>
            <a:ext cx="8108302"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#include &lt;stdio.h&gt;</a:t>
            </a:r>
          </a:p>
          <a:p>
            <a:r>
              <a:rPr lang="en-US" dirty="0">
                <a:latin typeface="Times New Roman" panose="02020603050405020304" pitchFamily="18" charset="0"/>
                <a:cs typeface="Times New Roman" panose="02020603050405020304" pitchFamily="18" charset="0"/>
              </a:rPr>
              <a:t>int main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int a = 10;                                        </a:t>
            </a:r>
            <a:r>
              <a:rPr lang="en-US" sz="1600" dirty="0">
                <a:solidFill>
                  <a:srgbClr val="FF0000"/>
                </a:solidFill>
                <a:latin typeface="Times New Roman" panose="02020603050405020304" pitchFamily="18" charset="0"/>
                <a:cs typeface="Times New Roman" panose="02020603050405020304" pitchFamily="18" charset="0"/>
              </a:rPr>
              <a:t>// local variable definition </a:t>
            </a:r>
          </a:p>
          <a:p>
            <a:r>
              <a:rPr lang="en-US" dirty="0">
                <a:latin typeface="Times New Roman" panose="02020603050405020304" pitchFamily="18" charset="0"/>
                <a:cs typeface="Times New Roman" panose="02020603050405020304" pitchFamily="18" charset="0"/>
              </a:rPr>
              <a:t>   if( a &lt; 20 )                                       </a:t>
            </a:r>
            <a:r>
              <a:rPr lang="en-US" sz="1600" dirty="0">
                <a:solidFill>
                  <a:srgbClr val="FF0000"/>
                </a:solidFill>
                <a:latin typeface="Times New Roman" panose="02020603050405020304" pitchFamily="18" charset="0"/>
                <a:cs typeface="Times New Roman" panose="02020603050405020304" pitchFamily="18" charset="0"/>
              </a:rPr>
              <a:t>// check the condition using if statement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printf("a is less than 20\n" );    </a:t>
            </a:r>
            <a:r>
              <a:rPr lang="en-US" sz="1600" dirty="0">
                <a:solidFill>
                  <a:srgbClr val="FF0000"/>
                </a:solidFill>
                <a:latin typeface="Times New Roman" panose="02020603050405020304" pitchFamily="18" charset="0"/>
                <a:cs typeface="Times New Roman" panose="02020603050405020304" pitchFamily="18" charset="0"/>
              </a:rPr>
              <a:t>//if condition is true then print the following</a:t>
            </a:r>
            <a:r>
              <a:rPr lang="en-US" dirty="0">
                <a:solidFill>
                  <a:srgbClr val="FF0000"/>
                </a:solidFill>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printf("value of a is : %d\n", 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return 0;</a:t>
            </a:r>
          </a:p>
          <a:p>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88784FE-B118-EFE8-E5CA-DD09E5855E83}"/>
              </a:ext>
            </a:extLst>
          </p:cNvPr>
          <p:cNvSpPr txBox="1"/>
          <p:nvPr/>
        </p:nvSpPr>
        <p:spPr>
          <a:xfrm>
            <a:off x="889518" y="4904381"/>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p>
        </p:txBody>
      </p:sp>
      <p:sp>
        <p:nvSpPr>
          <p:cNvPr id="8" name="TextBox 7">
            <a:extLst>
              <a:ext uri="{FF2B5EF4-FFF2-40B4-BE49-F238E27FC236}">
                <a16:creationId xmlns:a16="http://schemas.microsoft.com/office/drawing/2014/main" id="{C100D8CC-9F09-5C96-22B4-93BF0B77155E}"/>
              </a:ext>
            </a:extLst>
          </p:cNvPr>
          <p:cNvSpPr txBox="1"/>
          <p:nvPr/>
        </p:nvSpPr>
        <p:spPr>
          <a:xfrm>
            <a:off x="889517" y="5315930"/>
            <a:ext cx="1800809"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 is less than 20</a:t>
            </a:r>
          </a:p>
          <a:p>
            <a:r>
              <a:rPr lang="en-IN" dirty="0">
                <a:latin typeface="Times New Roman" panose="02020603050405020304" pitchFamily="18" charset="0"/>
                <a:cs typeface="Times New Roman" panose="02020603050405020304" pitchFamily="18" charset="0"/>
              </a:rPr>
              <a:t>value of a is : 10</a:t>
            </a:r>
          </a:p>
        </p:txBody>
      </p:sp>
      <p:sp>
        <p:nvSpPr>
          <p:cNvPr id="11" name="TextBox 10">
            <a:extLst>
              <a:ext uri="{FF2B5EF4-FFF2-40B4-BE49-F238E27FC236}">
                <a16:creationId xmlns:a16="http://schemas.microsoft.com/office/drawing/2014/main" id="{A5543FCC-63A4-7C66-C01B-19CBCD3BC4C3}"/>
              </a:ext>
            </a:extLst>
          </p:cNvPr>
          <p:cNvSpPr txBox="1"/>
          <p:nvPr/>
        </p:nvSpPr>
        <p:spPr>
          <a:xfrm>
            <a:off x="889518" y="422988"/>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186876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4F2BE0-1E55-13E9-E874-59AAB88509BC}"/>
              </a:ext>
            </a:extLst>
          </p:cNvPr>
          <p:cNvSpPr txBox="1"/>
          <p:nvPr/>
        </p:nvSpPr>
        <p:spPr>
          <a:xfrm>
            <a:off x="754224" y="2124034"/>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3" name="TextBox 2">
            <a:extLst>
              <a:ext uri="{FF2B5EF4-FFF2-40B4-BE49-F238E27FC236}">
                <a16:creationId xmlns:a16="http://schemas.microsoft.com/office/drawing/2014/main" id="{0952F7F9-4D42-3B9D-C8BC-FADC6BFCF3F1}"/>
              </a:ext>
            </a:extLst>
          </p:cNvPr>
          <p:cNvSpPr txBox="1"/>
          <p:nvPr/>
        </p:nvSpPr>
        <p:spPr>
          <a:xfrm>
            <a:off x="6849832" y="2003639"/>
            <a:ext cx="18567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
        <p:nvSpPr>
          <p:cNvPr id="4" name="TextBox 3">
            <a:extLst>
              <a:ext uri="{FF2B5EF4-FFF2-40B4-BE49-F238E27FC236}">
                <a16:creationId xmlns:a16="http://schemas.microsoft.com/office/drawing/2014/main" id="{799B041B-8DF9-6694-F595-4D42C5396F31}"/>
              </a:ext>
            </a:extLst>
          </p:cNvPr>
          <p:cNvSpPr txBox="1"/>
          <p:nvPr/>
        </p:nvSpPr>
        <p:spPr>
          <a:xfrm>
            <a:off x="671803" y="487840"/>
            <a:ext cx="2118050" cy="369332"/>
          </a:xfrm>
          <a:prstGeom prst="rect">
            <a:avLst/>
          </a:prstGeom>
          <a:noFill/>
        </p:spPr>
        <p:txBody>
          <a:bodyPr wrap="square" rtlCol="0">
            <a:spAutoFit/>
          </a:bodyPr>
          <a:lstStyle/>
          <a:p>
            <a:r>
              <a:rPr lang="en-IN" b="1" dirty="0">
                <a:solidFill>
                  <a:schemeClr val="accent2"/>
                </a:solidFill>
                <a:latin typeface="Times New Roman" panose="02020603050405020304" pitchFamily="18" charset="0"/>
                <a:cs typeface="Times New Roman" panose="02020603050405020304" pitchFamily="18" charset="0"/>
              </a:rPr>
              <a:t>2.if-else statement:</a:t>
            </a:r>
          </a:p>
        </p:txBody>
      </p:sp>
      <p:sp>
        <p:nvSpPr>
          <p:cNvPr id="7" name="TextBox 6">
            <a:extLst>
              <a:ext uri="{FF2B5EF4-FFF2-40B4-BE49-F238E27FC236}">
                <a16:creationId xmlns:a16="http://schemas.microsoft.com/office/drawing/2014/main" id="{72A0B7DD-82FE-BA92-C1D1-AC9E22668AA2}"/>
              </a:ext>
            </a:extLst>
          </p:cNvPr>
          <p:cNvSpPr txBox="1"/>
          <p:nvPr/>
        </p:nvSpPr>
        <p:spPr>
          <a:xfrm>
            <a:off x="671803" y="980561"/>
            <a:ext cx="9321282" cy="584775"/>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In </a:t>
            </a:r>
            <a:r>
              <a:rPr lang="en-IN" sz="1600" b="1" dirty="0">
                <a:latin typeface="Times New Roman" panose="02020603050405020304" pitchFamily="18" charset="0"/>
                <a:cs typeface="Times New Roman" panose="02020603050405020304" pitchFamily="18" charset="0"/>
              </a:rPr>
              <a:t>if-else </a:t>
            </a:r>
            <a:r>
              <a:rPr lang="en-IN" sz="1600" dirty="0">
                <a:latin typeface="Times New Roman" panose="02020603050405020304" pitchFamily="18" charset="0"/>
                <a:cs typeface="Times New Roman" panose="02020603050405020304" pitchFamily="18" charset="0"/>
              </a:rPr>
              <a:t>statement an </a:t>
            </a:r>
            <a:r>
              <a:rPr lang="en-IN" sz="1600" b="1" dirty="0">
                <a:latin typeface="Times New Roman" panose="02020603050405020304" pitchFamily="18" charset="0"/>
                <a:cs typeface="Times New Roman" panose="02020603050405020304" pitchFamily="18" charset="0"/>
              </a:rPr>
              <a:t>if</a:t>
            </a:r>
            <a:r>
              <a:rPr lang="en-IN" sz="1600" dirty="0">
                <a:latin typeface="Times New Roman" panose="02020603050405020304" pitchFamily="18" charset="0"/>
                <a:cs typeface="Times New Roman" panose="02020603050405020304" pitchFamily="18" charset="0"/>
              </a:rPr>
              <a:t> statement can be followed by an optional </a:t>
            </a:r>
            <a:r>
              <a:rPr lang="en-IN" sz="1600" b="1" dirty="0">
                <a:latin typeface="Times New Roman" panose="02020603050405020304" pitchFamily="18" charset="0"/>
                <a:cs typeface="Times New Roman" panose="02020603050405020304" pitchFamily="18" charset="0"/>
              </a:rPr>
              <a:t>else</a:t>
            </a:r>
            <a:r>
              <a:rPr lang="en-IN" sz="1600" dirty="0">
                <a:latin typeface="Times New Roman" panose="02020603050405020304" pitchFamily="18" charset="0"/>
                <a:cs typeface="Times New Roman" panose="02020603050405020304" pitchFamily="18" charset="0"/>
              </a:rPr>
              <a:t> statement ,which executes only when the expression or condition is false.</a:t>
            </a:r>
          </a:p>
        </p:txBody>
      </p:sp>
      <p:sp>
        <p:nvSpPr>
          <p:cNvPr id="9" name="TextBox 8">
            <a:extLst>
              <a:ext uri="{FF2B5EF4-FFF2-40B4-BE49-F238E27FC236}">
                <a16:creationId xmlns:a16="http://schemas.microsoft.com/office/drawing/2014/main" id="{11FA5A9C-23F5-91E7-FDE0-F19F596D8C73}"/>
              </a:ext>
            </a:extLst>
          </p:cNvPr>
          <p:cNvSpPr txBox="1"/>
          <p:nvPr/>
        </p:nvSpPr>
        <p:spPr>
          <a:xfrm>
            <a:off x="1130168" y="2603608"/>
            <a:ext cx="4693418" cy="1815882"/>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if (expression/Condition)</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statements;        </a:t>
            </a:r>
            <a:r>
              <a:rPr lang="en-IN" sz="1400" dirty="0">
                <a:solidFill>
                  <a:srgbClr val="FF0000"/>
                </a:solidFill>
                <a:latin typeface="Times New Roman" panose="02020603050405020304" pitchFamily="18" charset="0"/>
                <a:cs typeface="Times New Roman" panose="02020603050405020304" pitchFamily="18" charset="0"/>
              </a:rPr>
              <a:t>//will execute if the expression is true.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else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statements;        </a:t>
            </a:r>
            <a:r>
              <a:rPr lang="en-IN" sz="1400" dirty="0">
                <a:solidFill>
                  <a:srgbClr val="FF0000"/>
                </a:solidFill>
                <a:latin typeface="Times New Roman" panose="02020603050405020304" pitchFamily="18" charset="0"/>
                <a:cs typeface="Times New Roman" panose="02020603050405020304" pitchFamily="18" charset="0"/>
              </a:rPr>
              <a:t>//will execute if the expression is false.</a:t>
            </a:r>
          </a:p>
          <a:p>
            <a:r>
              <a:rPr lang="en-IN" sz="1400" dirty="0">
                <a:latin typeface="Times New Roman" panose="02020603050405020304" pitchFamily="18" charset="0"/>
                <a:cs typeface="Times New Roman" panose="02020603050405020304" pitchFamily="18" charset="0"/>
              </a:rPr>
              <a:t>      }</a:t>
            </a:r>
          </a:p>
        </p:txBody>
      </p:sp>
      <p:sp>
        <p:nvSpPr>
          <p:cNvPr id="15" name="Oval 14">
            <a:extLst>
              <a:ext uri="{FF2B5EF4-FFF2-40B4-BE49-F238E27FC236}">
                <a16:creationId xmlns:a16="http://schemas.microsoft.com/office/drawing/2014/main" id="{0ADF0B0E-0A0C-39BB-6978-03B6AEF1206D}"/>
              </a:ext>
            </a:extLst>
          </p:cNvPr>
          <p:cNvSpPr/>
          <p:nvPr/>
        </p:nvSpPr>
        <p:spPr>
          <a:xfrm>
            <a:off x="8129293" y="2379750"/>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Start</a:t>
            </a:r>
          </a:p>
        </p:txBody>
      </p:sp>
      <p:sp>
        <p:nvSpPr>
          <p:cNvPr id="16" name="Oval 15">
            <a:extLst>
              <a:ext uri="{FF2B5EF4-FFF2-40B4-BE49-F238E27FC236}">
                <a16:creationId xmlns:a16="http://schemas.microsoft.com/office/drawing/2014/main" id="{043E53D5-5F93-4240-3549-2E414BF8768D}"/>
              </a:ext>
            </a:extLst>
          </p:cNvPr>
          <p:cNvSpPr/>
          <p:nvPr/>
        </p:nvSpPr>
        <p:spPr>
          <a:xfrm>
            <a:off x="8136411" y="4842888"/>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End</a:t>
            </a:r>
          </a:p>
        </p:txBody>
      </p:sp>
      <p:sp>
        <p:nvSpPr>
          <p:cNvPr id="17" name="Diamond 16">
            <a:extLst>
              <a:ext uri="{FF2B5EF4-FFF2-40B4-BE49-F238E27FC236}">
                <a16:creationId xmlns:a16="http://schemas.microsoft.com/office/drawing/2014/main" id="{CF4E92AF-16E7-CC58-E38C-BDE68EE6BF55}"/>
              </a:ext>
            </a:extLst>
          </p:cNvPr>
          <p:cNvSpPr/>
          <p:nvPr/>
        </p:nvSpPr>
        <p:spPr>
          <a:xfrm>
            <a:off x="7814385"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Condition</a:t>
            </a:r>
            <a:endParaRPr lang="en-IN" sz="900" dirty="0"/>
          </a:p>
        </p:txBody>
      </p:sp>
      <p:sp>
        <p:nvSpPr>
          <p:cNvPr id="18" name="Rectangle 17">
            <a:extLst>
              <a:ext uri="{FF2B5EF4-FFF2-40B4-BE49-F238E27FC236}">
                <a16:creationId xmlns:a16="http://schemas.microsoft.com/office/drawing/2014/main" id="{25B165B0-197C-8D30-B973-D95650B25E26}"/>
              </a:ext>
            </a:extLst>
          </p:cNvPr>
          <p:cNvSpPr/>
          <p:nvPr/>
        </p:nvSpPr>
        <p:spPr>
          <a:xfrm>
            <a:off x="9968589"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Condition Code</a:t>
            </a:r>
          </a:p>
        </p:txBody>
      </p:sp>
      <p:cxnSp>
        <p:nvCxnSpPr>
          <p:cNvPr id="19" name="Straight Arrow Connector 18">
            <a:extLst>
              <a:ext uri="{FF2B5EF4-FFF2-40B4-BE49-F238E27FC236}">
                <a16:creationId xmlns:a16="http://schemas.microsoft.com/office/drawing/2014/main" id="{14A5EB9F-3A14-5DF3-DAD9-3F20F9F57B12}"/>
              </a:ext>
            </a:extLst>
          </p:cNvPr>
          <p:cNvCxnSpPr>
            <a:cxnSpLocks/>
            <a:stCxn id="15" idx="4"/>
            <a:endCxn id="17" idx="0"/>
          </p:cNvCxnSpPr>
          <p:nvPr/>
        </p:nvCxnSpPr>
        <p:spPr>
          <a:xfrm>
            <a:off x="8488522" y="2751217"/>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2DBBC4-B400-D68D-9790-5600D7CEE133}"/>
              </a:ext>
            </a:extLst>
          </p:cNvPr>
          <p:cNvCxnSpPr>
            <a:cxnSpLocks/>
          </p:cNvCxnSpPr>
          <p:nvPr/>
        </p:nvCxnSpPr>
        <p:spPr>
          <a:xfrm>
            <a:off x="8488521" y="3876311"/>
            <a:ext cx="0" cy="318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9FCA82-31BC-4A3A-C220-C4B9A0823A5D}"/>
              </a:ext>
            </a:extLst>
          </p:cNvPr>
          <p:cNvCxnSpPr>
            <a:cxnSpLocks/>
          </p:cNvCxnSpPr>
          <p:nvPr/>
        </p:nvCxnSpPr>
        <p:spPr>
          <a:xfrm>
            <a:off x="9166546"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239A4A-44C8-840A-4209-38CA014A2686}"/>
              </a:ext>
            </a:extLst>
          </p:cNvPr>
          <p:cNvCxnSpPr>
            <a:cxnSpLocks/>
            <a:stCxn id="18" idx="2"/>
          </p:cNvCxnSpPr>
          <p:nvPr/>
        </p:nvCxnSpPr>
        <p:spPr>
          <a:xfrm>
            <a:off x="10486438" y="3630992"/>
            <a:ext cx="0" cy="709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7E9F53-01FC-B114-88C0-DA7F8CAA80C9}"/>
              </a:ext>
            </a:extLst>
          </p:cNvPr>
          <p:cNvCxnSpPr>
            <a:cxnSpLocks/>
            <a:endCxn id="29" idx="3"/>
          </p:cNvCxnSpPr>
          <p:nvPr/>
        </p:nvCxnSpPr>
        <p:spPr>
          <a:xfrm flipH="1">
            <a:off x="9006370" y="4340805"/>
            <a:ext cx="14800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52145E-71AB-D36D-E9E9-29DA993D749A}"/>
              </a:ext>
            </a:extLst>
          </p:cNvPr>
          <p:cNvSpPr txBox="1"/>
          <p:nvPr/>
        </p:nvSpPr>
        <p:spPr>
          <a:xfrm>
            <a:off x="9279291" y="3265328"/>
            <a:ext cx="517849"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True</a:t>
            </a:r>
          </a:p>
        </p:txBody>
      </p:sp>
      <p:sp>
        <p:nvSpPr>
          <p:cNvPr id="25" name="TextBox 24">
            <a:extLst>
              <a:ext uri="{FF2B5EF4-FFF2-40B4-BE49-F238E27FC236}">
                <a16:creationId xmlns:a16="http://schemas.microsoft.com/office/drawing/2014/main" id="{76459F4B-CF62-1BB9-B6B9-C6FB2F5F4A55}"/>
              </a:ext>
            </a:extLst>
          </p:cNvPr>
          <p:cNvSpPr txBox="1"/>
          <p:nvPr/>
        </p:nvSpPr>
        <p:spPr>
          <a:xfrm>
            <a:off x="8038439" y="3857299"/>
            <a:ext cx="45720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False</a:t>
            </a:r>
          </a:p>
        </p:txBody>
      </p:sp>
      <p:sp>
        <p:nvSpPr>
          <p:cNvPr id="26" name="TextBox 25">
            <a:extLst>
              <a:ext uri="{FF2B5EF4-FFF2-40B4-BE49-F238E27FC236}">
                <a16:creationId xmlns:a16="http://schemas.microsoft.com/office/drawing/2014/main" id="{7D344A52-83E4-64A0-1C14-1F9CAB2D1847}"/>
              </a:ext>
            </a:extLst>
          </p:cNvPr>
          <p:cNvSpPr txBox="1"/>
          <p:nvPr/>
        </p:nvSpPr>
        <p:spPr>
          <a:xfrm>
            <a:off x="754224" y="5686352"/>
            <a:ext cx="9910666"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If the entered expression or condition is validated to </a:t>
            </a:r>
            <a:r>
              <a:rPr lang="en-IN" sz="1600" b="1" dirty="0">
                <a:latin typeface="Times New Roman" panose="02020603050405020304" pitchFamily="18" charset="0"/>
                <a:cs typeface="Times New Roman" panose="02020603050405020304" pitchFamily="18" charset="0"/>
              </a:rPr>
              <a:t>true</a:t>
            </a:r>
            <a:r>
              <a:rPr lang="en-IN" sz="1600" dirty="0">
                <a:latin typeface="Times New Roman" panose="02020603050405020304" pitchFamily="18" charset="0"/>
                <a:cs typeface="Times New Roman" panose="02020603050405020304" pitchFamily="18" charset="0"/>
              </a:rPr>
              <a:t> , then the if block will be executed, otherwise the else block will be executed. </a:t>
            </a:r>
          </a:p>
        </p:txBody>
      </p:sp>
      <p:sp>
        <p:nvSpPr>
          <p:cNvPr id="27" name="Rectangle 26">
            <a:extLst>
              <a:ext uri="{FF2B5EF4-FFF2-40B4-BE49-F238E27FC236}">
                <a16:creationId xmlns:a16="http://schemas.microsoft.com/office/drawing/2014/main" id="{EB5BAA34-A30E-2534-F06F-0353E9F2E34C}"/>
              </a:ext>
            </a:extLst>
          </p:cNvPr>
          <p:cNvSpPr/>
          <p:nvPr/>
        </p:nvSpPr>
        <p:spPr>
          <a:xfrm>
            <a:off x="9968589" y="332604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if Code</a:t>
            </a:r>
          </a:p>
        </p:txBody>
      </p:sp>
      <p:sp>
        <p:nvSpPr>
          <p:cNvPr id="29" name="Rectangle 28">
            <a:extLst>
              <a:ext uri="{FF2B5EF4-FFF2-40B4-BE49-F238E27FC236}">
                <a16:creationId xmlns:a16="http://schemas.microsoft.com/office/drawing/2014/main" id="{1C1743CB-5E12-A2C3-902A-7E11FA270FD6}"/>
              </a:ext>
            </a:extLst>
          </p:cNvPr>
          <p:cNvSpPr/>
          <p:nvPr/>
        </p:nvSpPr>
        <p:spPr>
          <a:xfrm>
            <a:off x="7970672" y="418451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else Code</a:t>
            </a:r>
          </a:p>
        </p:txBody>
      </p:sp>
      <p:pic>
        <p:nvPicPr>
          <p:cNvPr id="36" name="Picture 35">
            <a:extLst>
              <a:ext uri="{FF2B5EF4-FFF2-40B4-BE49-F238E27FC236}">
                <a16:creationId xmlns:a16="http://schemas.microsoft.com/office/drawing/2014/main" id="{A6DE92C8-7A29-C3E0-AB90-F0B3B2CA21E5}"/>
              </a:ext>
            </a:extLst>
          </p:cNvPr>
          <p:cNvPicPr>
            <a:picLocks noChangeAspect="1"/>
          </p:cNvPicPr>
          <p:nvPr/>
        </p:nvPicPr>
        <p:blipFill>
          <a:blip r:embed="rId2"/>
          <a:stretch>
            <a:fillRect/>
          </a:stretch>
        </p:blipFill>
        <p:spPr>
          <a:xfrm>
            <a:off x="8413337" y="4507285"/>
            <a:ext cx="164606" cy="402371"/>
          </a:xfrm>
          <a:prstGeom prst="rect">
            <a:avLst/>
          </a:prstGeom>
        </p:spPr>
      </p:pic>
    </p:spTree>
    <p:extLst>
      <p:ext uri="{BB962C8B-B14F-4D97-AF65-F5344CB8AC3E}">
        <p14:creationId xmlns:p14="http://schemas.microsoft.com/office/powerpoint/2010/main" val="58457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701614-3291-B7F4-35B3-84F907B05F09}"/>
              </a:ext>
            </a:extLst>
          </p:cNvPr>
          <p:cNvSpPr txBox="1"/>
          <p:nvPr/>
        </p:nvSpPr>
        <p:spPr>
          <a:xfrm>
            <a:off x="426877" y="1048463"/>
            <a:ext cx="8409214" cy="4031873"/>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#include &lt;stdio.h&gt;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int main ()</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int a = 100;  			</a:t>
            </a:r>
            <a:r>
              <a:rPr lang="en-IN" sz="1600" dirty="0">
                <a:solidFill>
                  <a:srgbClr val="FF0000"/>
                </a:solidFill>
                <a:latin typeface="Times New Roman" panose="02020603050405020304" pitchFamily="18" charset="0"/>
                <a:cs typeface="Times New Roman" panose="02020603050405020304" pitchFamily="18" charset="0"/>
              </a:rPr>
              <a:t>// local variable definition</a:t>
            </a:r>
          </a:p>
          <a:p>
            <a:r>
              <a:rPr lang="en-IN" sz="1600" dirty="0">
                <a:latin typeface="Times New Roman" panose="02020603050405020304" pitchFamily="18" charset="0"/>
                <a:cs typeface="Times New Roman" panose="02020603050405020304" pitchFamily="18" charset="0"/>
              </a:rPr>
              <a:t>   if( a &lt; 20 )		 	</a:t>
            </a:r>
            <a:r>
              <a:rPr lang="en-IN" sz="1600" dirty="0">
                <a:solidFill>
                  <a:srgbClr val="FF0000"/>
                </a:solidFill>
                <a:latin typeface="Times New Roman" panose="02020603050405020304" pitchFamily="18" charset="0"/>
                <a:cs typeface="Times New Roman" panose="02020603050405020304" pitchFamily="18" charset="0"/>
              </a:rPr>
              <a:t> //check the </a:t>
            </a:r>
            <a:r>
              <a:rPr lang="en-IN" sz="1600" dirty="0" err="1">
                <a:solidFill>
                  <a:srgbClr val="FF0000"/>
                </a:solidFill>
                <a:latin typeface="Times New Roman" panose="02020603050405020304" pitchFamily="18" charset="0"/>
                <a:cs typeface="Times New Roman" panose="02020603050405020304" pitchFamily="18" charset="0"/>
              </a:rPr>
              <a:t>boolean</a:t>
            </a:r>
            <a:r>
              <a:rPr lang="en-IN" sz="1600" dirty="0">
                <a:solidFill>
                  <a:srgbClr val="FF0000"/>
                </a:solidFill>
                <a:latin typeface="Times New Roman" panose="02020603050405020304" pitchFamily="18" charset="0"/>
                <a:cs typeface="Times New Roman" panose="02020603050405020304" pitchFamily="18" charset="0"/>
              </a:rPr>
              <a:t> condition</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printf("a is less than 20\n" );    	</a:t>
            </a:r>
            <a:r>
              <a:rPr lang="en-IN" sz="1600" dirty="0">
                <a:solidFill>
                  <a:srgbClr val="FF0000"/>
                </a:solidFill>
                <a:latin typeface="Times New Roman" panose="02020603050405020304" pitchFamily="18" charset="0"/>
                <a:cs typeface="Times New Roman" panose="02020603050405020304" pitchFamily="18" charset="0"/>
              </a:rPr>
              <a:t> //if condition is true then print the following</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else</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printf("a is not less than 20\n" );  	</a:t>
            </a:r>
            <a:r>
              <a:rPr lang="en-IN" sz="1600" dirty="0">
                <a:solidFill>
                  <a:srgbClr val="FF0000"/>
                </a:solidFill>
                <a:latin typeface="Times New Roman" panose="02020603050405020304" pitchFamily="18" charset="0"/>
                <a:cs typeface="Times New Roman" panose="02020603050405020304" pitchFamily="18" charset="0"/>
              </a:rPr>
              <a:t>//if condition is false then print the following</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printf("value of a is : %d\n", a);</a:t>
            </a:r>
          </a:p>
          <a:p>
            <a:r>
              <a:rPr lang="en-IN" sz="1600" dirty="0">
                <a:latin typeface="Times New Roman" panose="02020603050405020304" pitchFamily="18" charset="0"/>
                <a:cs typeface="Times New Roman" panose="02020603050405020304" pitchFamily="18" charset="0"/>
              </a:rPr>
              <a:t>   return 0;</a:t>
            </a:r>
          </a:p>
          <a:p>
            <a:r>
              <a:rPr lang="en-IN" sz="16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E0CBC636-FF57-6CAF-A52F-ECBA06C389A1}"/>
              </a:ext>
            </a:extLst>
          </p:cNvPr>
          <p:cNvSpPr txBox="1"/>
          <p:nvPr/>
        </p:nvSpPr>
        <p:spPr>
          <a:xfrm>
            <a:off x="426877" y="506964"/>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sp>
        <p:nvSpPr>
          <p:cNvPr id="8" name="TextBox 7">
            <a:extLst>
              <a:ext uri="{FF2B5EF4-FFF2-40B4-BE49-F238E27FC236}">
                <a16:creationId xmlns:a16="http://schemas.microsoft.com/office/drawing/2014/main" id="{322E196C-C60E-0085-3B72-2AC0817FE7BA}"/>
              </a:ext>
            </a:extLst>
          </p:cNvPr>
          <p:cNvSpPr txBox="1"/>
          <p:nvPr/>
        </p:nvSpPr>
        <p:spPr>
          <a:xfrm>
            <a:off x="525624" y="5248611"/>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p>
        </p:txBody>
      </p:sp>
      <p:sp>
        <p:nvSpPr>
          <p:cNvPr id="10" name="TextBox 9">
            <a:extLst>
              <a:ext uri="{FF2B5EF4-FFF2-40B4-BE49-F238E27FC236}">
                <a16:creationId xmlns:a16="http://schemas.microsoft.com/office/drawing/2014/main" id="{6E117C47-8E27-914D-B287-622247BC3F65}"/>
              </a:ext>
            </a:extLst>
          </p:cNvPr>
          <p:cNvSpPr txBox="1"/>
          <p:nvPr/>
        </p:nvSpPr>
        <p:spPr>
          <a:xfrm>
            <a:off x="525624" y="5621835"/>
            <a:ext cx="2189584" cy="786754"/>
          </a:xfrm>
          <a:prstGeom prst="rect">
            <a:avLst/>
          </a:prstGeom>
          <a:noFill/>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a is not less than 20</a:t>
            </a:r>
          </a:p>
          <a:p>
            <a:pPr algn="just">
              <a:lnSpc>
                <a:spcPct val="150000"/>
              </a:lnSpc>
            </a:pPr>
            <a:r>
              <a:rPr lang="en-IN" sz="1600" dirty="0">
                <a:latin typeface="Times New Roman" panose="02020603050405020304" pitchFamily="18" charset="0"/>
                <a:cs typeface="Times New Roman" panose="02020603050405020304" pitchFamily="18" charset="0"/>
              </a:rPr>
              <a:t>value of a is : 100</a:t>
            </a:r>
          </a:p>
        </p:txBody>
      </p:sp>
    </p:spTree>
    <p:extLst>
      <p:ext uri="{BB962C8B-B14F-4D97-AF65-F5344CB8AC3E}">
        <p14:creationId xmlns:p14="http://schemas.microsoft.com/office/powerpoint/2010/main" val="90193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192F20-90ED-5E81-D973-4FA5E544FFB5}"/>
              </a:ext>
            </a:extLst>
          </p:cNvPr>
          <p:cNvSpPr txBox="1"/>
          <p:nvPr/>
        </p:nvSpPr>
        <p:spPr>
          <a:xfrm>
            <a:off x="716124" y="1873393"/>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5" name="TextBox 4">
            <a:extLst>
              <a:ext uri="{FF2B5EF4-FFF2-40B4-BE49-F238E27FC236}">
                <a16:creationId xmlns:a16="http://schemas.microsoft.com/office/drawing/2014/main" id="{5D16EA6D-2BC6-202E-B2D1-2AF08F52D4CC}"/>
              </a:ext>
            </a:extLst>
          </p:cNvPr>
          <p:cNvSpPr txBox="1"/>
          <p:nvPr/>
        </p:nvSpPr>
        <p:spPr>
          <a:xfrm>
            <a:off x="6363478" y="2060062"/>
            <a:ext cx="18567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
        <p:nvSpPr>
          <p:cNvPr id="6" name="TextBox 5">
            <a:extLst>
              <a:ext uri="{FF2B5EF4-FFF2-40B4-BE49-F238E27FC236}">
                <a16:creationId xmlns:a16="http://schemas.microsoft.com/office/drawing/2014/main" id="{2C656516-B73D-4A1A-6120-4AE05BC9AC34}"/>
              </a:ext>
            </a:extLst>
          </p:cNvPr>
          <p:cNvSpPr txBox="1"/>
          <p:nvPr/>
        </p:nvSpPr>
        <p:spPr>
          <a:xfrm>
            <a:off x="630983" y="435469"/>
            <a:ext cx="2840003" cy="369332"/>
          </a:xfrm>
          <a:prstGeom prst="rect">
            <a:avLst/>
          </a:prstGeom>
          <a:noFill/>
        </p:spPr>
        <p:txBody>
          <a:bodyPr wrap="square" rtlCol="0">
            <a:spAutoFit/>
          </a:bodyPr>
          <a:lstStyle/>
          <a:p>
            <a:r>
              <a:rPr lang="en-IN" b="1" dirty="0">
                <a:solidFill>
                  <a:schemeClr val="accent2"/>
                </a:solidFill>
                <a:latin typeface="Times New Roman" panose="02020603050405020304" pitchFamily="18" charset="0"/>
                <a:cs typeface="Times New Roman" panose="02020603050405020304" pitchFamily="18" charset="0"/>
              </a:rPr>
              <a:t>3.Nested if else statement:</a:t>
            </a:r>
          </a:p>
        </p:txBody>
      </p:sp>
      <p:sp>
        <p:nvSpPr>
          <p:cNvPr id="8" name="TextBox 7">
            <a:extLst>
              <a:ext uri="{FF2B5EF4-FFF2-40B4-BE49-F238E27FC236}">
                <a16:creationId xmlns:a16="http://schemas.microsoft.com/office/drawing/2014/main" id="{6B2E4256-96F2-6A35-EE2D-D3B02C3CE1F4}"/>
              </a:ext>
            </a:extLst>
          </p:cNvPr>
          <p:cNvSpPr txBox="1"/>
          <p:nvPr/>
        </p:nvSpPr>
        <p:spPr>
          <a:xfrm>
            <a:off x="716124" y="2242725"/>
            <a:ext cx="2754862" cy="4401205"/>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if (expression/Condition 1)</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if (expression/Condition 2)</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statement 1;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else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statement 2;</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else</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if(condition 3)</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statement 3;</a:t>
            </a:r>
          </a:p>
          <a:p>
            <a:r>
              <a:rPr lang="en-IN" sz="1400" dirty="0">
                <a:latin typeface="Times New Roman" panose="02020603050405020304" pitchFamily="18" charset="0"/>
                <a:cs typeface="Times New Roman" panose="02020603050405020304" pitchFamily="18" charset="0"/>
              </a:rPr>
              <a:t>       } </a:t>
            </a:r>
          </a:p>
          <a:p>
            <a:r>
              <a:rPr lang="en-IN" sz="1400" dirty="0">
                <a:latin typeface="Times New Roman" panose="02020603050405020304" pitchFamily="18" charset="0"/>
                <a:cs typeface="Times New Roman" panose="02020603050405020304" pitchFamily="18" charset="0"/>
              </a:rPr>
              <a:t>else{</a:t>
            </a:r>
          </a:p>
          <a:p>
            <a:r>
              <a:rPr lang="en-IN" sz="1400" dirty="0">
                <a:latin typeface="Times New Roman" panose="02020603050405020304" pitchFamily="18" charset="0"/>
                <a:cs typeface="Times New Roman" panose="02020603050405020304" pitchFamily="18" charset="0"/>
              </a:rPr>
              <a:t>      Statement 4;</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269945B2-4A19-7C58-9C15-9E1749980206}"/>
              </a:ext>
            </a:extLst>
          </p:cNvPr>
          <p:cNvSpPr txBox="1"/>
          <p:nvPr/>
        </p:nvSpPr>
        <p:spPr>
          <a:xfrm>
            <a:off x="716125" y="885243"/>
            <a:ext cx="9759821" cy="786754"/>
          </a:xfrm>
          <a:prstGeom prst="rect">
            <a:avLst/>
          </a:prstGeom>
          <a:noFill/>
        </p:spPr>
        <p:txBody>
          <a:bodyPr wrap="square" rtlCol="0">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The C language gives the permission to </a:t>
            </a:r>
            <a:r>
              <a:rPr lang="en-IN" sz="1600" b="1" dirty="0">
                <a:latin typeface="Times New Roman" panose="02020603050405020304" pitchFamily="18" charset="0"/>
                <a:cs typeface="Times New Roman" panose="02020603050405020304" pitchFamily="18" charset="0"/>
              </a:rPr>
              <a:t>nest</a:t>
            </a:r>
            <a:r>
              <a:rPr lang="en-IN" sz="1600" dirty="0">
                <a:latin typeface="Times New Roman" panose="02020603050405020304" pitchFamily="18" charset="0"/>
                <a:cs typeface="Times New Roman" panose="02020603050405020304" pitchFamily="18" charset="0"/>
              </a:rPr>
              <a:t> if-else statements, means that we can use one </a:t>
            </a:r>
            <a:r>
              <a:rPr lang="en-IN" sz="1600" b="1" dirty="0">
                <a:latin typeface="Times New Roman" panose="02020603050405020304" pitchFamily="18" charset="0"/>
                <a:cs typeface="Times New Roman" panose="02020603050405020304" pitchFamily="18" charset="0"/>
              </a:rPr>
              <a:t>if</a:t>
            </a:r>
            <a:r>
              <a:rPr lang="en-IN" sz="1600" dirty="0">
                <a:latin typeface="Times New Roman" panose="02020603050405020304" pitchFamily="18" charset="0"/>
                <a:cs typeface="Times New Roman" panose="02020603050405020304" pitchFamily="18" charset="0"/>
              </a:rPr>
              <a:t> or </a:t>
            </a:r>
            <a:r>
              <a:rPr lang="en-IN" sz="1600" b="1" dirty="0">
                <a:latin typeface="Times New Roman" panose="02020603050405020304" pitchFamily="18" charset="0"/>
                <a:cs typeface="Times New Roman" panose="02020603050405020304" pitchFamily="18" charset="0"/>
              </a:rPr>
              <a:t>else </a:t>
            </a:r>
            <a:r>
              <a:rPr lang="en-IN" sz="1600" dirty="0">
                <a:latin typeface="Times New Roman" panose="02020603050405020304" pitchFamily="18" charset="0"/>
                <a:cs typeface="Times New Roman" panose="02020603050405020304" pitchFamily="18" charset="0"/>
              </a:rPr>
              <a:t>if statement inside another </a:t>
            </a:r>
            <a:r>
              <a:rPr lang="en-IN" sz="1600" b="1" dirty="0">
                <a:latin typeface="Times New Roman" panose="02020603050405020304" pitchFamily="18" charset="0"/>
                <a:cs typeface="Times New Roman" panose="02020603050405020304" pitchFamily="18" charset="0"/>
              </a:rPr>
              <a:t>if</a:t>
            </a:r>
            <a:r>
              <a:rPr lang="en-IN" sz="1600" dirty="0">
                <a:latin typeface="Times New Roman" panose="02020603050405020304" pitchFamily="18" charset="0"/>
                <a:cs typeface="Times New Roman" panose="02020603050405020304" pitchFamily="18" charset="0"/>
              </a:rPr>
              <a:t> or </a:t>
            </a:r>
            <a:r>
              <a:rPr lang="en-IN" sz="1600" b="1" dirty="0">
                <a:latin typeface="Times New Roman" panose="02020603050405020304" pitchFamily="18" charset="0"/>
                <a:cs typeface="Times New Roman" panose="02020603050405020304" pitchFamily="18" charset="0"/>
              </a:rPr>
              <a:t>else if</a:t>
            </a:r>
            <a:r>
              <a:rPr lang="en-IN" sz="1600" dirty="0">
                <a:latin typeface="Times New Roman" panose="02020603050405020304" pitchFamily="18" charset="0"/>
                <a:cs typeface="Times New Roman" panose="02020603050405020304" pitchFamily="18" charset="0"/>
              </a:rPr>
              <a:t> statements.</a:t>
            </a:r>
          </a:p>
        </p:txBody>
      </p:sp>
      <p:pic>
        <p:nvPicPr>
          <p:cNvPr id="14" name="Picture 13">
            <a:extLst>
              <a:ext uri="{FF2B5EF4-FFF2-40B4-BE49-F238E27FC236}">
                <a16:creationId xmlns:a16="http://schemas.microsoft.com/office/drawing/2014/main" id="{BC97F516-F923-3AB0-4A4E-9C5F2D22072C}"/>
              </a:ext>
            </a:extLst>
          </p:cNvPr>
          <p:cNvPicPr>
            <a:picLocks noChangeAspect="1"/>
          </p:cNvPicPr>
          <p:nvPr/>
        </p:nvPicPr>
        <p:blipFill>
          <a:blip r:embed="rId2"/>
          <a:stretch>
            <a:fillRect/>
          </a:stretch>
        </p:blipFill>
        <p:spPr>
          <a:xfrm>
            <a:off x="5225143" y="2453671"/>
            <a:ext cx="6624734" cy="3626527"/>
          </a:xfrm>
          <a:prstGeom prst="rect">
            <a:avLst/>
          </a:prstGeom>
        </p:spPr>
      </p:pic>
    </p:spTree>
    <p:extLst>
      <p:ext uri="{BB962C8B-B14F-4D97-AF65-F5344CB8AC3E}">
        <p14:creationId xmlns:p14="http://schemas.microsoft.com/office/powerpoint/2010/main" val="397389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6D49C1-26B6-0329-04DA-D7DF648F765B}"/>
              </a:ext>
            </a:extLst>
          </p:cNvPr>
          <p:cNvSpPr txBox="1"/>
          <p:nvPr/>
        </p:nvSpPr>
        <p:spPr>
          <a:xfrm>
            <a:off x="-167951" y="610241"/>
            <a:ext cx="7277878" cy="6771084"/>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#include&lt;stdio.h&gt;</a:t>
            </a:r>
          </a:p>
          <a:p>
            <a:r>
              <a:rPr lang="en-IN" sz="1400" dirty="0">
                <a:latin typeface="Times New Roman" panose="02020603050405020304" pitchFamily="18" charset="0"/>
                <a:cs typeface="Times New Roman" panose="02020603050405020304" pitchFamily="18" charset="0"/>
              </a:rPr>
              <a:t>           int main()</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int num1, num2, num3;</a:t>
            </a:r>
          </a:p>
          <a:p>
            <a:r>
              <a:rPr lang="en-IN" sz="1400" dirty="0">
                <a:latin typeface="Times New Roman" panose="02020603050405020304" pitchFamily="18" charset="0"/>
                <a:cs typeface="Times New Roman" panose="02020603050405020304" pitchFamily="18" charset="0"/>
              </a:rPr>
              <a:t>	 printf("Enter three numbers:\n");</a:t>
            </a:r>
          </a:p>
          <a:p>
            <a:r>
              <a:rPr lang="en-IN" sz="1400" dirty="0">
                <a:latin typeface="Times New Roman" panose="02020603050405020304" pitchFamily="18" charset="0"/>
                <a:cs typeface="Times New Roman" panose="02020603050405020304" pitchFamily="18" charset="0"/>
              </a:rPr>
              <a:t>	 scanf("%d%d%d",&amp;num1, &amp;num2, &amp;num3);</a:t>
            </a:r>
          </a:p>
          <a:p>
            <a:r>
              <a:rPr lang="en-IN" sz="1400" dirty="0">
                <a:latin typeface="Times New Roman" panose="02020603050405020304" pitchFamily="18" charset="0"/>
                <a:cs typeface="Times New Roman" panose="02020603050405020304" pitchFamily="18" charset="0"/>
              </a:rPr>
              <a:t>	 if(num1&gt;num2)</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if(num1&gt;num3)                                                       </a:t>
            </a:r>
            <a:r>
              <a:rPr lang="en-IN" sz="1400" dirty="0">
                <a:solidFill>
                  <a:srgbClr val="FF0000"/>
                </a:solidFill>
                <a:latin typeface="Times New Roman" panose="02020603050405020304" pitchFamily="18" charset="0"/>
                <a:cs typeface="Times New Roman" panose="02020603050405020304" pitchFamily="18" charset="0"/>
              </a:rPr>
              <a:t>//This is nested if-else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printf("Largest = %d", num1);</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else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printf("Largest = %d", num3);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else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if(num2&gt;num3)                                 </a:t>
            </a:r>
            <a:r>
              <a:rPr lang="en-IN" sz="1400" dirty="0">
                <a:solidFill>
                  <a:srgbClr val="FF0000"/>
                </a:solidFill>
                <a:latin typeface="Times New Roman" panose="02020603050405020304" pitchFamily="18" charset="0"/>
                <a:cs typeface="Times New Roman" panose="02020603050405020304" pitchFamily="18" charset="0"/>
              </a:rPr>
              <a:t>/ /This is nested if-else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printf("Largest = %d", num2);</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else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printf("Largest = %d", num3);</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return(0);</a:t>
            </a:r>
          </a:p>
          <a:p>
            <a:r>
              <a:rPr lang="en-IN" sz="1400" dirty="0">
                <a:latin typeface="Times New Roman" panose="02020603050405020304" pitchFamily="18" charset="0"/>
                <a:cs typeface="Times New Roman" panose="02020603050405020304" pitchFamily="18" charset="0"/>
              </a:rPr>
              <a:t>           }   </a:t>
            </a:r>
          </a:p>
        </p:txBody>
      </p:sp>
      <p:sp>
        <p:nvSpPr>
          <p:cNvPr id="11" name="TextBox 10">
            <a:extLst>
              <a:ext uri="{FF2B5EF4-FFF2-40B4-BE49-F238E27FC236}">
                <a16:creationId xmlns:a16="http://schemas.microsoft.com/office/drawing/2014/main" id="{DFC2C6B2-A3A4-0695-074D-95803DCC3B2F}"/>
              </a:ext>
            </a:extLst>
          </p:cNvPr>
          <p:cNvSpPr txBox="1"/>
          <p:nvPr/>
        </p:nvSpPr>
        <p:spPr>
          <a:xfrm>
            <a:off x="314910" y="237017"/>
            <a:ext cx="1222311"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Example:</a:t>
            </a:r>
          </a:p>
        </p:txBody>
      </p:sp>
      <p:pic>
        <p:nvPicPr>
          <p:cNvPr id="12" name="Picture 11">
            <a:extLst>
              <a:ext uri="{FF2B5EF4-FFF2-40B4-BE49-F238E27FC236}">
                <a16:creationId xmlns:a16="http://schemas.microsoft.com/office/drawing/2014/main" id="{F700E5FA-E92D-C65E-6772-F979F9BC8826}"/>
              </a:ext>
            </a:extLst>
          </p:cNvPr>
          <p:cNvPicPr>
            <a:picLocks noChangeAspect="1"/>
          </p:cNvPicPr>
          <p:nvPr/>
        </p:nvPicPr>
        <p:blipFill>
          <a:blip r:embed="rId2"/>
          <a:stretch>
            <a:fillRect/>
          </a:stretch>
        </p:blipFill>
        <p:spPr>
          <a:xfrm>
            <a:off x="7109927" y="790405"/>
            <a:ext cx="1274174" cy="499915"/>
          </a:xfrm>
          <a:prstGeom prst="rect">
            <a:avLst/>
          </a:prstGeom>
        </p:spPr>
      </p:pic>
      <p:sp>
        <p:nvSpPr>
          <p:cNvPr id="14" name="TextBox 13">
            <a:extLst>
              <a:ext uri="{FF2B5EF4-FFF2-40B4-BE49-F238E27FC236}">
                <a16:creationId xmlns:a16="http://schemas.microsoft.com/office/drawing/2014/main" id="{0D7CD637-23F0-CDE5-4DCB-EB2DE68F2178}"/>
              </a:ext>
            </a:extLst>
          </p:cNvPr>
          <p:cNvSpPr txBox="1"/>
          <p:nvPr/>
        </p:nvSpPr>
        <p:spPr>
          <a:xfrm>
            <a:off x="7109927" y="1187683"/>
            <a:ext cx="2768860" cy="1894749"/>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Enter three numbers:</a:t>
            </a:r>
          </a:p>
          <a:p>
            <a:pPr>
              <a:lnSpc>
                <a:spcPct val="150000"/>
              </a:lnSpc>
            </a:pPr>
            <a:r>
              <a:rPr lang="en-IN" sz="1600" dirty="0">
                <a:latin typeface="Times New Roman" panose="02020603050405020304" pitchFamily="18" charset="0"/>
                <a:cs typeface="Times New Roman" panose="02020603050405020304" pitchFamily="18" charset="0"/>
              </a:rPr>
              <a:t>200</a:t>
            </a:r>
          </a:p>
          <a:p>
            <a:pPr>
              <a:lnSpc>
                <a:spcPct val="150000"/>
              </a:lnSpc>
            </a:pPr>
            <a:r>
              <a:rPr lang="en-IN" sz="1600" dirty="0">
                <a:latin typeface="Times New Roman" panose="02020603050405020304" pitchFamily="18" charset="0"/>
                <a:cs typeface="Times New Roman" panose="02020603050405020304" pitchFamily="18" charset="0"/>
              </a:rPr>
              <a:t>18</a:t>
            </a:r>
          </a:p>
          <a:p>
            <a:pPr>
              <a:lnSpc>
                <a:spcPct val="150000"/>
              </a:lnSpc>
            </a:pPr>
            <a:r>
              <a:rPr lang="en-IN" sz="1600" dirty="0">
                <a:latin typeface="Times New Roman" panose="02020603050405020304" pitchFamily="18" charset="0"/>
                <a:cs typeface="Times New Roman" panose="02020603050405020304" pitchFamily="18" charset="0"/>
              </a:rPr>
              <a:t>29</a:t>
            </a:r>
          </a:p>
          <a:p>
            <a:pPr>
              <a:lnSpc>
                <a:spcPct val="150000"/>
              </a:lnSpc>
            </a:pPr>
            <a:r>
              <a:rPr lang="en-IN" sz="1600" dirty="0">
                <a:latin typeface="Times New Roman" panose="02020603050405020304" pitchFamily="18" charset="0"/>
                <a:cs typeface="Times New Roman" panose="02020603050405020304" pitchFamily="18" charset="0"/>
              </a:rPr>
              <a:t>Largest = 200</a:t>
            </a:r>
          </a:p>
        </p:txBody>
      </p:sp>
    </p:spTree>
    <p:extLst>
      <p:ext uri="{BB962C8B-B14F-4D97-AF65-F5344CB8AC3E}">
        <p14:creationId xmlns:p14="http://schemas.microsoft.com/office/powerpoint/2010/main" val="183672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68B6DD-3A27-7975-FDE3-A8051BA11DFD}"/>
              </a:ext>
            </a:extLst>
          </p:cNvPr>
          <p:cNvSpPr txBox="1"/>
          <p:nvPr/>
        </p:nvSpPr>
        <p:spPr>
          <a:xfrm>
            <a:off x="3424334" y="952523"/>
            <a:ext cx="5010539" cy="923330"/>
          </a:xfrm>
          <a:prstGeom prst="rect">
            <a:avLst/>
          </a:prstGeom>
          <a:noFill/>
        </p:spPr>
        <p:txBody>
          <a:bodyPr wrap="square" rtlCol="0">
            <a:spAutoFit/>
          </a:bodyPr>
          <a:lstStyle/>
          <a:p>
            <a:r>
              <a:rPr lang="en-IN" sz="5400" b="1" i="1" dirty="0">
                <a:latin typeface="Times New Roman" panose="02020603050405020304" pitchFamily="18" charset="0"/>
                <a:cs typeface="Times New Roman" panose="02020603050405020304" pitchFamily="18" charset="0"/>
              </a:rPr>
              <a:t>LOOPS in C</a:t>
            </a:r>
          </a:p>
        </p:txBody>
      </p:sp>
      <p:sp>
        <p:nvSpPr>
          <p:cNvPr id="6" name="TextBox 5">
            <a:extLst>
              <a:ext uri="{FF2B5EF4-FFF2-40B4-BE49-F238E27FC236}">
                <a16:creationId xmlns:a16="http://schemas.microsoft.com/office/drawing/2014/main" id="{BF72796D-B485-64C3-E7E4-40B67FF5D807}"/>
              </a:ext>
            </a:extLst>
          </p:cNvPr>
          <p:cNvSpPr txBox="1"/>
          <p:nvPr/>
        </p:nvSpPr>
        <p:spPr>
          <a:xfrm>
            <a:off x="998375" y="3681535"/>
            <a:ext cx="5990253" cy="2223942"/>
          </a:xfrm>
          <a:prstGeom prst="rect">
            <a:avLst/>
          </a:prstGeom>
          <a:noFill/>
        </p:spPr>
        <p:txBody>
          <a:bodyPr wrap="square" rtlCol="0">
            <a:spAutoFit/>
          </a:bodyPr>
          <a:lstStyle/>
          <a:p>
            <a:pPr>
              <a:lnSpc>
                <a:spcPct val="200000"/>
              </a:lnSpc>
            </a:pPr>
            <a:r>
              <a:rPr lang="en-IN" dirty="0">
                <a:latin typeface="Times New Roman" panose="02020603050405020304" pitchFamily="18" charset="0"/>
                <a:cs typeface="Times New Roman" panose="02020603050405020304" pitchFamily="18" charset="0"/>
              </a:rPr>
              <a:t>There are 3 loops in C;</a:t>
            </a:r>
          </a:p>
          <a:p>
            <a:pPr>
              <a:lnSpc>
                <a:spcPct val="200000"/>
              </a:lnSpc>
            </a:pPr>
            <a:r>
              <a:rPr lang="en-IN" dirty="0">
                <a:latin typeface="Times New Roman" panose="02020603050405020304" pitchFamily="18" charset="0"/>
                <a:cs typeface="Times New Roman" panose="02020603050405020304" pitchFamily="18" charset="0"/>
              </a:rPr>
              <a:t>1.while loop,</a:t>
            </a:r>
          </a:p>
          <a:p>
            <a:pPr>
              <a:lnSpc>
                <a:spcPct val="200000"/>
              </a:lnSpc>
            </a:pPr>
            <a:r>
              <a:rPr lang="en-IN" dirty="0">
                <a:latin typeface="Times New Roman" panose="02020603050405020304" pitchFamily="18" charset="0"/>
                <a:cs typeface="Times New Roman" panose="02020603050405020304" pitchFamily="18" charset="0"/>
              </a:rPr>
              <a:t>2.for loop.</a:t>
            </a:r>
          </a:p>
          <a:p>
            <a:pPr>
              <a:lnSpc>
                <a:spcPct val="200000"/>
              </a:lnSpc>
            </a:pPr>
            <a:r>
              <a:rPr lang="en-IN" dirty="0">
                <a:latin typeface="Times New Roman" panose="02020603050405020304" pitchFamily="18" charset="0"/>
                <a:cs typeface="Times New Roman" panose="02020603050405020304" pitchFamily="18" charset="0"/>
              </a:rPr>
              <a:t>3.do while loop.</a:t>
            </a:r>
          </a:p>
        </p:txBody>
      </p:sp>
      <p:sp>
        <p:nvSpPr>
          <p:cNvPr id="9" name="TextBox 8">
            <a:extLst>
              <a:ext uri="{FF2B5EF4-FFF2-40B4-BE49-F238E27FC236}">
                <a16:creationId xmlns:a16="http://schemas.microsoft.com/office/drawing/2014/main" id="{BA5FCBD2-7D0C-E4D8-02B7-134E6AF07F8A}"/>
              </a:ext>
            </a:extLst>
          </p:cNvPr>
          <p:cNvSpPr txBox="1"/>
          <p:nvPr/>
        </p:nvSpPr>
        <p:spPr>
          <a:xfrm>
            <a:off x="765109" y="1875853"/>
            <a:ext cx="9741159" cy="1894749"/>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Loops are also called as </a:t>
            </a:r>
            <a:r>
              <a:rPr lang="en-IN" sz="1600" b="1" dirty="0">
                <a:latin typeface="Times New Roman" panose="02020603050405020304" pitchFamily="18" charset="0"/>
                <a:cs typeface="Times New Roman" panose="02020603050405020304" pitchFamily="18" charset="0"/>
              </a:rPr>
              <a:t>Iterative statements.</a:t>
            </a:r>
          </a:p>
          <a:p>
            <a:pPr>
              <a:lnSpc>
                <a:spcPct val="150000"/>
              </a:lnSpc>
            </a:pPr>
            <a:r>
              <a:rPr lang="en-IN" sz="1600" dirty="0">
                <a:latin typeface="Times New Roman" panose="02020603050405020304" pitchFamily="18" charset="0"/>
                <a:cs typeface="Times New Roman" panose="02020603050405020304" pitchFamily="18" charset="0"/>
              </a:rPr>
              <a:t>Loops are used in c because</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These provides code reusability.</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Using loops we do not need to write the same code again  and again.</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Using loops we can traverse over the elements of data structures.(array or linked lists)</a:t>
            </a:r>
          </a:p>
        </p:txBody>
      </p:sp>
    </p:spTree>
    <p:extLst>
      <p:ext uri="{BB962C8B-B14F-4D97-AF65-F5344CB8AC3E}">
        <p14:creationId xmlns:p14="http://schemas.microsoft.com/office/powerpoint/2010/main" val="227241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8C27D4-715F-AF3F-C059-715A87861E02}"/>
              </a:ext>
            </a:extLst>
          </p:cNvPr>
          <p:cNvSpPr txBox="1"/>
          <p:nvPr/>
        </p:nvSpPr>
        <p:spPr>
          <a:xfrm>
            <a:off x="504802" y="608268"/>
            <a:ext cx="1790529" cy="369332"/>
          </a:xfrm>
          <a:prstGeom prst="rect">
            <a:avLst/>
          </a:prstGeom>
          <a:noFill/>
        </p:spPr>
        <p:txBody>
          <a:bodyPr wrap="square" rtlCol="0">
            <a:spAutoFit/>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1.While loop:</a:t>
            </a:r>
          </a:p>
        </p:txBody>
      </p:sp>
      <p:sp>
        <p:nvSpPr>
          <p:cNvPr id="7" name="TextBox 6">
            <a:extLst>
              <a:ext uri="{FF2B5EF4-FFF2-40B4-BE49-F238E27FC236}">
                <a16:creationId xmlns:a16="http://schemas.microsoft.com/office/drawing/2014/main" id="{F7B5E8ED-8E71-A453-9038-0AB65E705187}"/>
              </a:ext>
            </a:extLst>
          </p:cNvPr>
          <p:cNvSpPr txBox="1"/>
          <p:nvPr/>
        </p:nvSpPr>
        <p:spPr>
          <a:xfrm>
            <a:off x="600269" y="1442106"/>
            <a:ext cx="8770776" cy="338554"/>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The </a:t>
            </a:r>
            <a:r>
              <a:rPr lang="en-IN" sz="1600" b="1" dirty="0">
                <a:latin typeface="Times New Roman" panose="02020603050405020304" pitchFamily="18" charset="0"/>
                <a:cs typeface="Times New Roman" panose="02020603050405020304" pitchFamily="18" charset="0"/>
              </a:rPr>
              <a:t>while </a:t>
            </a:r>
            <a:r>
              <a:rPr lang="en-IN" sz="1600" dirty="0">
                <a:latin typeface="Times New Roman" panose="02020603050405020304" pitchFamily="18" charset="0"/>
                <a:cs typeface="Times New Roman" panose="02020603050405020304" pitchFamily="18" charset="0"/>
              </a:rPr>
              <a:t>loop in C will repeatedly executes the target statement as long as the entered condition is </a:t>
            </a:r>
            <a:r>
              <a:rPr lang="en-IN" sz="1600" b="1" dirty="0">
                <a:latin typeface="Times New Roman" panose="02020603050405020304" pitchFamily="18" charset="0"/>
                <a:cs typeface="Times New Roman" panose="02020603050405020304" pitchFamily="18" charset="0"/>
              </a:rPr>
              <a:t>true</a:t>
            </a:r>
            <a:r>
              <a:rPr lang="en-IN" sz="16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8A53CBFC-2926-E174-3C99-86C85B12E379}"/>
              </a:ext>
            </a:extLst>
          </p:cNvPr>
          <p:cNvSpPr txBox="1"/>
          <p:nvPr/>
        </p:nvSpPr>
        <p:spPr>
          <a:xfrm>
            <a:off x="600269" y="2125211"/>
            <a:ext cx="123164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9" name="TextBox 8">
            <a:extLst>
              <a:ext uri="{FF2B5EF4-FFF2-40B4-BE49-F238E27FC236}">
                <a16:creationId xmlns:a16="http://schemas.microsoft.com/office/drawing/2014/main" id="{6F6F2695-3F3E-3700-4FF8-53E86BE56159}"/>
              </a:ext>
            </a:extLst>
          </p:cNvPr>
          <p:cNvSpPr txBox="1"/>
          <p:nvPr/>
        </p:nvSpPr>
        <p:spPr>
          <a:xfrm>
            <a:off x="6599707" y="1992991"/>
            <a:ext cx="18567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Flowchart:</a:t>
            </a:r>
          </a:p>
        </p:txBody>
      </p:sp>
      <p:sp>
        <p:nvSpPr>
          <p:cNvPr id="11" name="TextBox 10">
            <a:extLst>
              <a:ext uri="{FF2B5EF4-FFF2-40B4-BE49-F238E27FC236}">
                <a16:creationId xmlns:a16="http://schemas.microsoft.com/office/drawing/2014/main" id="{C893E5FF-543F-7D12-C193-C876622C5F99}"/>
              </a:ext>
            </a:extLst>
          </p:cNvPr>
          <p:cNvSpPr txBox="1"/>
          <p:nvPr/>
        </p:nvSpPr>
        <p:spPr>
          <a:xfrm>
            <a:off x="953135" y="2659229"/>
            <a:ext cx="2071396" cy="1525418"/>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While(condition)</a:t>
            </a:r>
          </a:p>
          <a:p>
            <a:pPr>
              <a:lnSpc>
                <a:spcPct val="150000"/>
              </a:lnSpc>
            </a:pPr>
            <a:r>
              <a:rPr lang="en-IN" sz="1600" dirty="0">
                <a:latin typeface="Times New Roman" panose="02020603050405020304" pitchFamily="18" charset="0"/>
                <a:cs typeface="Times New Roman" panose="02020603050405020304" pitchFamily="18" charset="0"/>
              </a:rPr>
              <a:t>   {</a:t>
            </a:r>
          </a:p>
          <a:p>
            <a:pPr>
              <a:lnSpc>
                <a:spcPct val="150000"/>
              </a:lnSpc>
            </a:pPr>
            <a:r>
              <a:rPr lang="en-IN" sz="1600" dirty="0">
                <a:latin typeface="Times New Roman" panose="02020603050405020304" pitchFamily="18" charset="0"/>
                <a:cs typeface="Times New Roman" panose="02020603050405020304" pitchFamily="18" charset="0"/>
              </a:rPr>
              <a:t>        Statement(s);</a:t>
            </a:r>
          </a:p>
          <a:p>
            <a:pPr>
              <a:lnSpc>
                <a:spcPct val="150000"/>
              </a:lnSpc>
            </a:pPr>
            <a:r>
              <a:rPr lang="en-IN" sz="1600" dirty="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BC68BECB-6712-E8C1-509E-71AC52A7A7D9}"/>
              </a:ext>
            </a:extLst>
          </p:cNvPr>
          <p:cNvSpPr txBox="1"/>
          <p:nvPr/>
        </p:nvSpPr>
        <p:spPr>
          <a:xfrm>
            <a:off x="504802" y="5243213"/>
            <a:ext cx="10599576" cy="115608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600" b="0" i="0" dirty="0">
                <a:solidFill>
                  <a:srgbClr val="000000"/>
                </a:solidFill>
                <a:effectLst/>
                <a:latin typeface="Times New Roman" panose="02020603050405020304" pitchFamily="18" charset="0"/>
                <a:cs typeface="Times New Roman" panose="02020603050405020304" pitchFamily="18" charset="0"/>
              </a:rPr>
              <a:t>Here, </a:t>
            </a:r>
            <a:r>
              <a:rPr lang="en-US" sz="1600" b="1" i="0" dirty="0">
                <a:solidFill>
                  <a:srgbClr val="000000"/>
                </a:solidFill>
                <a:effectLst/>
                <a:latin typeface="Times New Roman" panose="02020603050405020304" pitchFamily="18" charset="0"/>
                <a:cs typeface="Times New Roman" panose="02020603050405020304" pitchFamily="18" charset="0"/>
              </a:rPr>
              <a:t>statement(s)</a:t>
            </a:r>
            <a:r>
              <a:rPr lang="en-US" sz="1600" b="0" i="0" dirty="0">
                <a:solidFill>
                  <a:srgbClr val="000000"/>
                </a:solidFill>
                <a:effectLst/>
                <a:latin typeface="Times New Roman" panose="02020603050405020304" pitchFamily="18" charset="0"/>
                <a:cs typeface="Times New Roman" panose="02020603050405020304" pitchFamily="18" charset="0"/>
              </a:rPr>
              <a:t> may be of single statement or are of block statements. The </a:t>
            </a:r>
            <a:r>
              <a:rPr lang="en-US" sz="1600" b="1" i="0" dirty="0">
                <a:solidFill>
                  <a:srgbClr val="000000"/>
                </a:solidFill>
                <a:effectLst/>
                <a:latin typeface="Times New Roman" panose="02020603050405020304" pitchFamily="18" charset="0"/>
                <a:cs typeface="Times New Roman" panose="02020603050405020304" pitchFamily="18" charset="0"/>
              </a:rPr>
              <a:t>condition</a:t>
            </a:r>
            <a:r>
              <a:rPr lang="en-US" sz="1600" b="0" i="0" dirty="0">
                <a:solidFill>
                  <a:srgbClr val="000000"/>
                </a:solidFill>
                <a:effectLst/>
                <a:latin typeface="Times New Roman" panose="02020603050405020304" pitchFamily="18" charset="0"/>
                <a:cs typeface="Times New Roman" panose="02020603050405020304" pitchFamily="18" charset="0"/>
              </a:rPr>
              <a:t> may be any expression, and true is any nonzero value. The loop iterates while the condition is true.</a:t>
            </a:r>
          </a:p>
          <a:p>
            <a:pPr marL="285750" indent="-285750" algn="just">
              <a:lnSpc>
                <a:spcPct val="150000"/>
              </a:lnSpc>
              <a:buFont typeface="Wingdings" panose="05000000000000000000" pitchFamily="2" charset="2"/>
              <a:buChar char="Ø"/>
            </a:pPr>
            <a:r>
              <a:rPr lang="en-US" sz="1600" b="0" i="0" dirty="0">
                <a:solidFill>
                  <a:srgbClr val="000000"/>
                </a:solidFill>
                <a:effectLst/>
                <a:latin typeface="Times New Roman" panose="02020603050405020304" pitchFamily="18" charset="0"/>
                <a:cs typeface="Times New Roman" panose="02020603050405020304" pitchFamily="18" charset="0"/>
              </a:rPr>
              <a:t>When the condition becomes false, the program control passes to the line immediately following the loop.</a:t>
            </a:r>
          </a:p>
        </p:txBody>
      </p:sp>
      <p:sp>
        <p:nvSpPr>
          <p:cNvPr id="14" name="Oval 13">
            <a:extLst>
              <a:ext uri="{FF2B5EF4-FFF2-40B4-BE49-F238E27FC236}">
                <a16:creationId xmlns:a16="http://schemas.microsoft.com/office/drawing/2014/main" id="{4DCAD8D6-667D-177F-5FE0-F67D1BF5D388}"/>
              </a:ext>
            </a:extLst>
          </p:cNvPr>
          <p:cNvSpPr/>
          <p:nvPr/>
        </p:nvSpPr>
        <p:spPr>
          <a:xfrm>
            <a:off x="8259926" y="2426016"/>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9B3511B4-3559-B276-7AA2-3D0046164BFC}"/>
              </a:ext>
            </a:extLst>
          </p:cNvPr>
          <p:cNvSpPr/>
          <p:nvPr/>
        </p:nvSpPr>
        <p:spPr>
          <a:xfrm>
            <a:off x="8290251" y="4807902"/>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71468039-D7DC-8F2A-3F8C-B20208FD9A71}"/>
              </a:ext>
            </a:extLst>
          </p:cNvPr>
          <p:cNvSpPr/>
          <p:nvPr/>
        </p:nvSpPr>
        <p:spPr>
          <a:xfrm>
            <a:off x="7945018" y="2892577"/>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Condition</a:t>
            </a:r>
            <a:endParaRPr lang="en-IN" sz="9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63297AC6-9461-E58D-FEDF-E6963E7E2F14}"/>
              </a:ext>
            </a:extLst>
          </p:cNvPr>
          <p:cNvCxnSpPr>
            <a:cxnSpLocks/>
            <a:stCxn id="14" idx="4"/>
            <a:endCxn id="16" idx="0"/>
          </p:cNvCxnSpPr>
          <p:nvPr/>
        </p:nvCxnSpPr>
        <p:spPr>
          <a:xfrm>
            <a:off x="8619155" y="2611250"/>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FCBB3A-9F4C-9A70-1284-8733402320B5}"/>
              </a:ext>
            </a:extLst>
          </p:cNvPr>
          <p:cNvCxnSpPr>
            <a:cxnSpLocks/>
            <a:stCxn id="16" idx="2"/>
          </p:cNvCxnSpPr>
          <p:nvPr/>
        </p:nvCxnSpPr>
        <p:spPr>
          <a:xfrm>
            <a:off x="8619155" y="3744811"/>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F4DFB9-958D-4ECF-255D-B38AA875D3B5}"/>
              </a:ext>
            </a:extLst>
          </p:cNvPr>
          <p:cNvCxnSpPr>
            <a:cxnSpLocks/>
          </p:cNvCxnSpPr>
          <p:nvPr/>
        </p:nvCxnSpPr>
        <p:spPr>
          <a:xfrm>
            <a:off x="7377598" y="423305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5FB2A4-DD0C-ACAD-28F0-4E20F61BFD4E}"/>
              </a:ext>
            </a:extLst>
          </p:cNvPr>
          <p:cNvCxnSpPr>
            <a:cxnSpLocks/>
          </p:cNvCxnSpPr>
          <p:nvPr/>
        </p:nvCxnSpPr>
        <p:spPr>
          <a:xfrm>
            <a:off x="7381485" y="3318694"/>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7DFC3D-5B46-F5DD-ADC5-944FD22D31D3}"/>
              </a:ext>
            </a:extLst>
          </p:cNvPr>
          <p:cNvSpPr txBox="1"/>
          <p:nvPr/>
        </p:nvSpPr>
        <p:spPr>
          <a:xfrm>
            <a:off x="9409924" y="3125361"/>
            <a:ext cx="517849"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False</a:t>
            </a:r>
          </a:p>
        </p:txBody>
      </p:sp>
      <p:sp>
        <p:nvSpPr>
          <p:cNvPr id="24" name="TextBox 23">
            <a:extLst>
              <a:ext uri="{FF2B5EF4-FFF2-40B4-BE49-F238E27FC236}">
                <a16:creationId xmlns:a16="http://schemas.microsoft.com/office/drawing/2014/main" id="{323A34AE-F802-871D-DB0A-0B6086F7C93C}"/>
              </a:ext>
            </a:extLst>
          </p:cNvPr>
          <p:cNvSpPr txBox="1"/>
          <p:nvPr/>
        </p:nvSpPr>
        <p:spPr>
          <a:xfrm>
            <a:off x="8606521" y="3772639"/>
            <a:ext cx="457200"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True</a:t>
            </a:r>
          </a:p>
        </p:txBody>
      </p:sp>
      <p:sp>
        <p:nvSpPr>
          <p:cNvPr id="25" name="Rectangle 24">
            <a:extLst>
              <a:ext uri="{FF2B5EF4-FFF2-40B4-BE49-F238E27FC236}">
                <a16:creationId xmlns:a16="http://schemas.microsoft.com/office/drawing/2014/main" id="{6CDB3790-1F54-3DFB-C475-B4C66F6F170A}"/>
              </a:ext>
            </a:extLst>
          </p:cNvPr>
          <p:cNvSpPr/>
          <p:nvPr/>
        </p:nvSpPr>
        <p:spPr>
          <a:xfrm>
            <a:off x="8088672" y="407676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Code block</a:t>
            </a:r>
          </a:p>
        </p:txBody>
      </p:sp>
      <p:cxnSp>
        <p:nvCxnSpPr>
          <p:cNvPr id="31" name="Straight Arrow Connector 30">
            <a:extLst>
              <a:ext uri="{FF2B5EF4-FFF2-40B4-BE49-F238E27FC236}">
                <a16:creationId xmlns:a16="http://schemas.microsoft.com/office/drawing/2014/main" id="{DBC7982F-A837-FE51-402A-BABC6461376D}"/>
              </a:ext>
            </a:extLst>
          </p:cNvPr>
          <p:cNvCxnSpPr>
            <a:cxnSpLocks/>
            <a:endCxn id="15" idx="0"/>
          </p:cNvCxnSpPr>
          <p:nvPr/>
        </p:nvCxnSpPr>
        <p:spPr>
          <a:xfrm>
            <a:off x="8649480" y="4595571"/>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A78AD90-D4B2-5D78-AAB3-43C6DC352CB9}"/>
              </a:ext>
            </a:extLst>
          </p:cNvPr>
          <p:cNvCxnSpPr>
            <a:cxnSpLocks/>
          </p:cNvCxnSpPr>
          <p:nvPr/>
        </p:nvCxnSpPr>
        <p:spPr>
          <a:xfrm>
            <a:off x="7377598" y="3318694"/>
            <a:ext cx="0" cy="914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D965072-F664-9F79-5732-CB99E32EF3E0}"/>
              </a:ext>
            </a:extLst>
          </p:cNvPr>
          <p:cNvCxnSpPr>
            <a:cxnSpLocks/>
          </p:cNvCxnSpPr>
          <p:nvPr/>
        </p:nvCxnSpPr>
        <p:spPr>
          <a:xfrm flipH="1">
            <a:off x="9991258" y="3301567"/>
            <a:ext cx="1438" cy="1277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3E674C7-FA87-7785-DFDF-26CC54B609A0}"/>
              </a:ext>
            </a:extLst>
          </p:cNvPr>
          <p:cNvCxnSpPr>
            <a:cxnSpLocks/>
          </p:cNvCxnSpPr>
          <p:nvPr/>
        </p:nvCxnSpPr>
        <p:spPr>
          <a:xfrm flipV="1">
            <a:off x="9285224" y="3301567"/>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A286D85-5831-D042-07AE-34F8C4197EE6}"/>
              </a:ext>
            </a:extLst>
          </p:cNvPr>
          <p:cNvCxnSpPr>
            <a:cxnSpLocks/>
          </p:cNvCxnSpPr>
          <p:nvPr/>
        </p:nvCxnSpPr>
        <p:spPr>
          <a:xfrm flipH="1">
            <a:off x="8649479" y="4579101"/>
            <a:ext cx="1341779"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283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1673</Words>
  <Application>Microsoft Office PowerPoint</Application>
  <PresentationFormat>Widescreen</PresentationFormat>
  <Paragraphs>279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Belle</dc:creator>
  <cp:lastModifiedBy>Umesh Belle</cp:lastModifiedBy>
  <cp:revision>21</cp:revision>
  <dcterms:created xsi:type="dcterms:W3CDTF">2023-03-21T05:36:41Z</dcterms:created>
  <dcterms:modified xsi:type="dcterms:W3CDTF">2023-03-21T11:47:54Z</dcterms:modified>
</cp:coreProperties>
</file>