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707" r:id="rId4"/>
    <p:sldMasterId id="2147483720" r:id="rId5"/>
    <p:sldMasterId id="2147483733" r:id="rId6"/>
  </p:sldMasterIdLst>
  <p:notesMasterIdLst>
    <p:notesMasterId r:id="rId7"/>
  </p:notesMasterIdLst>
  <p:sldIdLst>
    <p:sldId id="259" r:id="rId8"/>
    <p:sldId id="262" r:id="rId9"/>
    <p:sldId id="265" r:id="rId10"/>
    <p:sldId id="268" r:id="rId11"/>
    <p:sldId id="271" r:id="rId12"/>
    <p:sldId id="274" r:id="rId13"/>
    <p:sldId id="277" r:id="rId14"/>
    <p:sldId id="280" r:id="rId15"/>
    <p:sldId id="283" r:id="rId16"/>
    <p:sldId id="286" r:id="rId17"/>
    <p:sldId id="289" r:id="rId18"/>
    <p:sldId id="292" r:id="rId19"/>
    <p:sldId id="295" r:id="rId20"/>
    <p:sldId id="298" r:id="rId21"/>
    <p:sldId id="301" r:id="rId22"/>
    <p:sldId id="304" r:id="rId23"/>
    <p:sldId id="307" r:id="rId24"/>
    <p:sldId id="310" r:id="rId25"/>
    <p:sldId id="313" r:id="rId26"/>
    <p:sldId id="316" r:id="rId27"/>
    <p:sldId id="319" r:id="rId28"/>
    <p:sldId id="322" r:id="rId29"/>
    <p:sldId id="325" r:id="rId30"/>
    <p:sldId id="328" r:id="rId31"/>
    <p:sldId id="331" r:id="rId32"/>
    <p:sldId id="334" r:id="rId33"/>
    <p:sldId id="337" r:id="rId34"/>
    <p:sldId id="340" r:id="rId35"/>
    <p:sldId id="343" r:id="rId36"/>
    <p:sldId id="346" r:id="rId37"/>
    <p:sldId id="349" r:id="rId38"/>
    <p:sldId id="352" r:id="rId39"/>
    <p:sldId id="355" r:id="rId40"/>
    <p:sldId id="358" r:id="rId41"/>
    <p:sldId id="361" r:id="rId42"/>
    <p:sldId id="364" r:id="rId43"/>
    <p:sldId id="367" r:id="rId44"/>
    <p:sldId id="370" r:id="rId45"/>
    <p:sldId id="373" r:id="rId46"/>
    <p:sldId id="376" r:id="rId47"/>
    <p:sldId id="379" r:id="rId48"/>
    <p:sldId id="382" r:id="rId49"/>
    <p:sldId id="385" r:id="rId50"/>
    <p:sldId id="388" r:id="rId51"/>
    <p:sldId id="391" r:id="rId52"/>
    <p:sldId id="394" r:id="rId53"/>
    <p:sldId id="397" r:id="rId54"/>
    <p:sldId id="400" r:id="rId55"/>
    <p:sldId id="403" r:id="rId56"/>
    <p:sldId id="406" r:id="rId57"/>
    <p:sldId id="409" r:id="rId58"/>
    <p:sldId id="412" r:id="rId59"/>
    <p:sldId id="415" r:id="rId60"/>
    <p:sldId id="418" r:id="rId61"/>
    <p:sldId id="421" r:id="rId62"/>
    <p:sldId id="424" r:id="rId63"/>
    <p:sldId id="427" r:id="rId64"/>
    <p:sldId id="430" r:id="rId65"/>
    <p:sldId id="433" r:id="rId66"/>
    <p:sldId id="436" r:id="rId67"/>
    <p:sldId id="439" r:id="rId68"/>
    <p:sldId id="442" r:id="rId69"/>
    <p:sldId id="445" r:id="rId70"/>
    <p:sldId id="448" r:id="rId71"/>
    <p:sldId id="451" r:id="rId72"/>
    <p:sldId id="454" r:id="rId73"/>
    <p:sldId id="457" r:id="rId74"/>
    <p:sldId id="460" r:id="rId75"/>
    <p:sldId id="463" r:id="rId76"/>
    <p:sldId id="466" r:id="rId77"/>
    <p:sldId id="469" r:id="rId78"/>
    <p:sldId id="472" r:id="rId79"/>
    <p:sldId id="475" r:id="rId80"/>
    <p:sldId id="478" r:id="rId81"/>
    <p:sldId id="481" r:id="rId82"/>
    <p:sldId id="484" r:id="rId83"/>
    <p:sldId id="487" r:id="rId84"/>
    <p:sldId id="490" r:id="rId85"/>
    <p:sldId id="493" r:id="rId86"/>
    <p:sldId id="496" r:id="rId87"/>
    <p:sldId id="499" r:id="rId88"/>
    <p:sldId id="502" r:id="rId89"/>
    <p:sldId id="505" r:id="rId90"/>
    <p:sldId id="508" r:id="rId91"/>
    <p:sldId id="511" r:id="rId92"/>
    <p:sldId id="514" r:id="rId93"/>
    <p:sldId id="517" r:id="rId94"/>
    <p:sldId id="520" r:id="rId95"/>
    <p:sldId id="523" r:id="rId96"/>
    <p:sldId id="526" r:id="rId97"/>
    <p:sldId id="529" r:id="rId98"/>
    <p:sldId id="532" r:id="rId99"/>
    <p:sldId id="535" r:id="rId100"/>
    <p:sldId id="538" r:id="rId101"/>
    <p:sldId id="541" r:id="rId102"/>
    <p:sldId id="544" r:id="rId103"/>
    <p:sldId id="547" r:id="rId104"/>
    <p:sldId id="550" r:id="rId105"/>
    <p:sldId id="553" r:id="rId106"/>
    <p:sldId id="556" r:id="rId107"/>
    <p:sldId id="559" r:id="rId108"/>
    <p:sldId id="562" r:id="rId109"/>
    <p:sldId id="565" r:id="rId110"/>
    <p:sldId id="568" r:id="rId111"/>
    <p:sldId id="571" r:id="rId112"/>
    <p:sldId id="574" r:id="rId113"/>
    <p:sldId id="577" r:id="rId114"/>
    <p:sldId id="580" r:id="rId115"/>
    <p:sldId id="583" r:id="rId116"/>
    <p:sldId id="586" r:id="rId117"/>
    <p:sldId id="589" r:id="rId118"/>
    <p:sldId id="592" r:id="rId119"/>
    <p:sldId id="595" r:id="rId120"/>
    <p:sldId id="598" r:id="rId121"/>
    <p:sldId id="601" r:id="rId122"/>
    <p:sldId id="604" r:id="rId123"/>
    <p:sldId id="607" r:id="rId124"/>
    <p:sldId id="610" r:id="rId125"/>
    <p:sldId id="613" r:id="rId126"/>
    <p:sldId id="616" r:id="rId127"/>
  </p:sldIdLst>
  <p:sldSz cx="12192000" cy="6858000"/>
  <p:notesSz cx="6858000" cy="9144000"/>
  <p:custDataLst>
    <p:tags r:id="rId1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3.xml" /><Relationship Id="rId100" Type="http://schemas.openxmlformats.org/officeDocument/2006/relationships/slide" Target="slides/slide93.xml" /><Relationship Id="rId101" Type="http://schemas.openxmlformats.org/officeDocument/2006/relationships/slide" Target="slides/slide94.xml" /><Relationship Id="rId102" Type="http://schemas.openxmlformats.org/officeDocument/2006/relationships/slide" Target="slides/slide95.xml" /><Relationship Id="rId103" Type="http://schemas.openxmlformats.org/officeDocument/2006/relationships/slide" Target="slides/slide96.xml" /><Relationship Id="rId104" Type="http://schemas.openxmlformats.org/officeDocument/2006/relationships/slide" Target="slides/slide97.xml" /><Relationship Id="rId105" Type="http://schemas.openxmlformats.org/officeDocument/2006/relationships/slide" Target="slides/slide98.xml" /><Relationship Id="rId106" Type="http://schemas.openxmlformats.org/officeDocument/2006/relationships/slide" Target="slides/slide99.xml" /><Relationship Id="rId107" Type="http://schemas.openxmlformats.org/officeDocument/2006/relationships/slide" Target="slides/slide100.xml" /><Relationship Id="rId108" Type="http://schemas.openxmlformats.org/officeDocument/2006/relationships/slide" Target="slides/slide101.xml" /><Relationship Id="rId109" Type="http://schemas.openxmlformats.org/officeDocument/2006/relationships/slide" Target="slides/slide102.xml" /><Relationship Id="rId11" Type="http://schemas.openxmlformats.org/officeDocument/2006/relationships/slide" Target="slides/slide4.xml" /><Relationship Id="rId110" Type="http://schemas.openxmlformats.org/officeDocument/2006/relationships/slide" Target="slides/slide103.xml" /><Relationship Id="rId111" Type="http://schemas.openxmlformats.org/officeDocument/2006/relationships/slide" Target="slides/slide104.xml" /><Relationship Id="rId112" Type="http://schemas.openxmlformats.org/officeDocument/2006/relationships/slide" Target="slides/slide105.xml" /><Relationship Id="rId113" Type="http://schemas.openxmlformats.org/officeDocument/2006/relationships/slide" Target="slides/slide106.xml" /><Relationship Id="rId114" Type="http://schemas.openxmlformats.org/officeDocument/2006/relationships/slide" Target="slides/slide107.xml" /><Relationship Id="rId115" Type="http://schemas.openxmlformats.org/officeDocument/2006/relationships/slide" Target="slides/slide108.xml" /><Relationship Id="rId116" Type="http://schemas.openxmlformats.org/officeDocument/2006/relationships/slide" Target="slides/slide109.xml" /><Relationship Id="rId117" Type="http://schemas.openxmlformats.org/officeDocument/2006/relationships/slide" Target="slides/slide110.xml" /><Relationship Id="rId118" Type="http://schemas.openxmlformats.org/officeDocument/2006/relationships/slide" Target="slides/slide111.xml" /><Relationship Id="rId119" Type="http://schemas.openxmlformats.org/officeDocument/2006/relationships/slide" Target="slides/slide112.xml" /><Relationship Id="rId12" Type="http://schemas.openxmlformats.org/officeDocument/2006/relationships/slide" Target="slides/slide5.xml" /><Relationship Id="rId120" Type="http://schemas.openxmlformats.org/officeDocument/2006/relationships/slide" Target="slides/slide113.xml" /><Relationship Id="rId121" Type="http://schemas.openxmlformats.org/officeDocument/2006/relationships/slide" Target="slides/slide114.xml" /><Relationship Id="rId122" Type="http://schemas.openxmlformats.org/officeDocument/2006/relationships/slide" Target="slides/slide115.xml" /><Relationship Id="rId123" Type="http://schemas.openxmlformats.org/officeDocument/2006/relationships/slide" Target="slides/slide116.xml" /><Relationship Id="rId124" Type="http://schemas.openxmlformats.org/officeDocument/2006/relationships/slide" Target="slides/slide117.xml" /><Relationship Id="rId125" Type="http://schemas.openxmlformats.org/officeDocument/2006/relationships/slide" Target="slides/slide118.xml" /><Relationship Id="rId126" Type="http://schemas.openxmlformats.org/officeDocument/2006/relationships/slide" Target="slides/slide119.xml" /><Relationship Id="rId127" Type="http://schemas.openxmlformats.org/officeDocument/2006/relationships/slide" Target="slides/slide120.xml" /><Relationship Id="rId128" Type="http://schemas.openxmlformats.org/officeDocument/2006/relationships/tags" Target="tags/tag1.xml" /><Relationship Id="rId129" Type="http://schemas.openxmlformats.org/officeDocument/2006/relationships/presProps" Target="presProps.xml" /><Relationship Id="rId13" Type="http://schemas.openxmlformats.org/officeDocument/2006/relationships/slide" Target="slides/slide6.xml" /><Relationship Id="rId130" Type="http://schemas.openxmlformats.org/officeDocument/2006/relationships/viewProps" Target="viewProps.xml" /><Relationship Id="rId131" Type="http://schemas.openxmlformats.org/officeDocument/2006/relationships/theme" Target="theme/theme1.xml" /><Relationship Id="rId132" Type="http://schemas.openxmlformats.org/officeDocument/2006/relationships/tableStyles" Target="tableStyles.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 Type="http://schemas.openxmlformats.org/officeDocument/2006/relationships/slideMaster" Target="slideMasters/slideMaster2.xml" /><Relationship Id="rId20" Type="http://schemas.openxmlformats.org/officeDocument/2006/relationships/slide" Target="slides/slide13.xml" /><Relationship Id="rId21" Type="http://schemas.openxmlformats.org/officeDocument/2006/relationships/slide" Target="slides/slide14.xml" /><Relationship Id="rId22" Type="http://schemas.openxmlformats.org/officeDocument/2006/relationships/slide" Target="slides/slide15.xml" /><Relationship Id="rId23" Type="http://schemas.openxmlformats.org/officeDocument/2006/relationships/slide" Target="slides/slide16.xml" /><Relationship Id="rId24" Type="http://schemas.openxmlformats.org/officeDocument/2006/relationships/slide" Target="slides/slide17.xml" /><Relationship Id="rId25" Type="http://schemas.openxmlformats.org/officeDocument/2006/relationships/slide" Target="slides/slide18.xml" /><Relationship Id="rId26" Type="http://schemas.openxmlformats.org/officeDocument/2006/relationships/slide" Target="slides/slide19.xml" /><Relationship Id="rId27" Type="http://schemas.openxmlformats.org/officeDocument/2006/relationships/slide" Target="slides/slide20.xml" /><Relationship Id="rId28" Type="http://schemas.openxmlformats.org/officeDocument/2006/relationships/slide" Target="slides/slide21.xml" /><Relationship Id="rId29" Type="http://schemas.openxmlformats.org/officeDocument/2006/relationships/slide" Target="slides/slide22.xml" /><Relationship Id="rId3" Type="http://schemas.openxmlformats.org/officeDocument/2006/relationships/slideMaster" Target="slideMasters/slideMaster3.xml" /><Relationship Id="rId30" Type="http://schemas.openxmlformats.org/officeDocument/2006/relationships/slide" Target="slides/slide23.xml" /><Relationship Id="rId31" Type="http://schemas.openxmlformats.org/officeDocument/2006/relationships/slide" Target="slides/slide24.xml" /><Relationship Id="rId32" Type="http://schemas.openxmlformats.org/officeDocument/2006/relationships/slide" Target="slides/slide25.xml" /><Relationship Id="rId33" Type="http://schemas.openxmlformats.org/officeDocument/2006/relationships/slide" Target="slides/slide26.xml" /><Relationship Id="rId34" Type="http://schemas.openxmlformats.org/officeDocument/2006/relationships/slide" Target="slides/slide27.xml" /><Relationship Id="rId35" Type="http://schemas.openxmlformats.org/officeDocument/2006/relationships/slide" Target="slides/slide28.xml" /><Relationship Id="rId36" Type="http://schemas.openxmlformats.org/officeDocument/2006/relationships/slide" Target="slides/slide29.xml" /><Relationship Id="rId37" Type="http://schemas.openxmlformats.org/officeDocument/2006/relationships/slide" Target="slides/slide30.xml" /><Relationship Id="rId38" Type="http://schemas.openxmlformats.org/officeDocument/2006/relationships/slide" Target="slides/slide31.xml" /><Relationship Id="rId39" Type="http://schemas.openxmlformats.org/officeDocument/2006/relationships/slide" Target="slides/slide32.xml" /><Relationship Id="rId4" Type="http://schemas.openxmlformats.org/officeDocument/2006/relationships/slideMaster" Target="slideMasters/slideMaster4.xml" /><Relationship Id="rId40" Type="http://schemas.openxmlformats.org/officeDocument/2006/relationships/slide" Target="slides/slide33.xml" /><Relationship Id="rId41" Type="http://schemas.openxmlformats.org/officeDocument/2006/relationships/slide" Target="slides/slide34.xml" /><Relationship Id="rId42" Type="http://schemas.openxmlformats.org/officeDocument/2006/relationships/slide" Target="slides/slide35.xml" /><Relationship Id="rId43" Type="http://schemas.openxmlformats.org/officeDocument/2006/relationships/slide" Target="slides/slide36.xml" /><Relationship Id="rId44" Type="http://schemas.openxmlformats.org/officeDocument/2006/relationships/slide" Target="slides/slide37.xml" /><Relationship Id="rId45" Type="http://schemas.openxmlformats.org/officeDocument/2006/relationships/slide" Target="slides/slide38.xml" /><Relationship Id="rId46" Type="http://schemas.openxmlformats.org/officeDocument/2006/relationships/slide" Target="slides/slide39.xml" /><Relationship Id="rId47" Type="http://schemas.openxmlformats.org/officeDocument/2006/relationships/slide" Target="slides/slide40.xml" /><Relationship Id="rId48" Type="http://schemas.openxmlformats.org/officeDocument/2006/relationships/slide" Target="slides/slide41.xml" /><Relationship Id="rId49" Type="http://schemas.openxmlformats.org/officeDocument/2006/relationships/slide" Target="slides/slide42.xml" /><Relationship Id="rId5" Type="http://schemas.openxmlformats.org/officeDocument/2006/relationships/slideMaster" Target="slideMasters/slideMaster5.xml" /><Relationship Id="rId50" Type="http://schemas.openxmlformats.org/officeDocument/2006/relationships/slide" Target="slides/slide43.xml" /><Relationship Id="rId51" Type="http://schemas.openxmlformats.org/officeDocument/2006/relationships/slide" Target="slides/slide44.xml" /><Relationship Id="rId52" Type="http://schemas.openxmlformats.org/officeDocument/2006/relationships/slide" Target="slides/slide45.xml" /><Relationship Id="rId53" Type="http://schemas.openxmlformats.org/officeDocument/2006/relationships/slide" Target="slides/slide46.xml" /><Relationship Id="rId54" Type="http://schemas.openxmlformats.org/officeDocument/2006/relationships/slide" Target="slides/slide47.xml" /><Relationship Id="rId55" Type="http://schemas.openxmlformats.org/officeDocument/2006/relationships/slide" Target="slides/slide48.xml" /><Relationship Id="rId56" Type="http://schemas.openxmlformats.org/officeDocument/2006/relationships/slide" Target="slides/slide49.xml" /><Relationship Id="rId57" Type="http://schemas.openxmlformats.org/officeDocument/2006/relationships/slide" Target="slides/slide50.xml" /><Relationship Id="rId58" Type="http://schemas.openxmlformats.org/officeDocument/2006/relationships/slide" Target="slides/slide51.xml" /><Relationship Id="rId59" Type="http://schemas.openxmlformats.org/officeDocument/2006/relationships/slide" Target="slides/slide52.xml" /><Relationship Id="rId6" Type="http://schemas.openxmlformats.org/officeDocument/2006/relationships/slideMaster" Target="slideMasters/slideMaster6.xml" /><Relationship Id="rId60" Type="http://schemas.openxmlformats.org/officeDocument/2006/relationships/slide" Target="slides/slide53.xml" /><Relationship Id="rId61" Type="http://schemas.openxmlformats.org/officeDocument/2006/relationships/slide" Target="slides/slide54.xml" /><Relationship Id="rId62" Type="http://schemas.openxmlformats.org/officeDocument/2006/relationships/slide" Target="slides/slide55.xml" /><Relationship Id="rId63" Type="http://schemas.openxmlformats.org/officeDocument/2006/relationships/slide" Target="slides/slide56.xml" /><Relationship Id="rId64" Type="http://schemas.openxmlformats.org/officeDocument/2006/relationships/slide" Target="slides/slide57.xml" /><Relationship Id="rId65" Type="http://schemas.openxmlformats.org/officeDocument/2006/relationships/slide" Target="slides/slide58.xml" /><Relationship Id="rId66" Type="http://schemas.openxmlformats.org/officeDocument/2006/relationships/slide" Target="slides/slide59.xml" /><Relationship Id="rId67" Type="http://schemas.openxmlformats.org/officeDocument/2006/relationships/slide" Target="slides/slide60.xml" /><Relationship Id="rId68" Type="http://schemas.openxmlformats.org/officeDocument/2006/relationships/slide" Target="slides/slide61.xml" /><Relationship Id="rId69" Type="http://schemas.openxmlformats.org/officeDocument/2006/relationships/slide" Target="slides/slide62.xml" /><Relationship Id="rId7" Type="http://schemas.openxmlformats.org/officeDocument/2006/relationships/notesMaster" Target="notesMasters/notesMaster1.xml" /><Relationship Id="rId70" Type="http://schemas.openxmlformats.org/officeDocument/2006/relationships/slide" Target="slides/slide63.xml" /><Relationship Id="rId71" Type="http://schemas.openxmlformats.org/officeDocument/2006/relationships/slide" Target="slides/slide64.xml" /><Relationship Id="rId72" Type="http://schemas.openxmlformats.org/officeDocument/2006/relationships/slide" Target="slides/slide65.xml" /><Relationship Id="rId73" Type="http://schemas.openxmlformats.org/officeDocument/2006/relationships/slide" Target="slides/slide66.xml" /><Relationship Id="rId74" Type="http://schemas.openxmlformats.org/officeDocument/2006/relationships/slide" Target="slides/slide67.xml" /><Relationship Id="rId75" Type="http://schemas.openxmlformats.org/officeDocument/2006/relationships/slide" Target="slides/slide68.xml" /><Relationship Id="rId76" Type="http://schemas.openxmlformats.org/officeDocument/2006/relationships/slide" Target="slides/slide69.xml" /><Relationship Id="rId77" Type="http://schemas.openxmlformats.org/officeDocument/2006/relationships/slide" Target="slides/slide70.xml" /><Relationship Id="rId78" Type="http://schemas.openxmlformats.org/officeDocument/2006/relationships/slide" Target="slides/slide71.xml" /><Relationship Id="rId79" Type="http://schemas.openxmlformats.org/officeDocument/2006/relationships/slide" Target="slides/slide72.xml" /><Relationship Id="rId8" Type="http://schemas.openxmlformats.org/officeDocument/2006/relationships/slide" Target="slides/slide1.xml" /><Relationship Id="rId80" Type="http://schemas.openxmlformats.org/officeDocument/2006/relationships/slide" Target="slides/slide73.xml" /><Relationship Id="rId81" Type="http://schemas.openxmlformats.org/officeDocument/2006/relationships/slide" Target="slides/slide74.xml" /><Relationship Id="rId82" Type="http://schemas.openxmlformats.org/officeDocument/2006/relationships/slide" Target="slides/slide75.xml" /><Relationship Id="rId83" Type="http://schemas.openxmlformats.org/officeDocument/2006/relationships/slide" Target="slides/slide76.xml" /><Relationship Id="rId84" Type="http://schemas.openxmlformats.org/officeDocument/2006/relationships/slide" Target="slides/slide77.xml" /><Relationship Id="rId85" Type="http://schemas.openxmlformats.org/officeDocument/2006/relationships/slide" Target="slides/slide78.xml" /><Relationship Id="rId86" Type="http://schemas.openxmlformats.org/officeDocument/2006/relationships/slide" Target="slides/slide79.xml" /><Relationship Id="rId87" Type="http://schemas.openxmlformats.org/officeDocument/2006/relationships/slide" Target="slides/slide80.xml" /><Relationship Id="rId88" Type="http://schemas.openxmlformats.org/officeDocument/2006/relationships/slide" Target="slides/slide81.xml" /><Relationship Id="rId89" Type="http://schemas.openxmlformats.org/officeDocument/2006/relationships/slide" Target="slides/slide82.xml" /><Relationship Id="rId9" Type="http://schemas.openxmlformats.org/officeDocument/2006/relationships/slide" Target="slides/slide2.xml" /><Relationship Id="rId90" Type="http://schemas.openxmlformats.org/officeDocument/2006/relationships/slide" Target="slides/slide83.xml" /><Relationship Id="rId91" Type="http://schemas.openxmlformats.org/officeDocument/2006/relationships/slide" Target="slides/slide84.xml" /><Relationship Id="rId92" Type="http://schemas.openxmlformats.org/officeDocument/2006/relationships/slide" Target="slides/slide85.xml" /><Relationship Id="rId93" Type="http://schemas.openxmlformats.org/officeDocument/2006/relationships/slide" Target="slides/slide86.xml" /><Relationship Id="rId94" Type="http://schemas.openxmlformats.org/officeDocument/2006/relationships/slide" Target="slides/slide87.xml" /><Relationship Id="rId95" Type="http://schemas.openxmlformats.org/officeDocument/2006/relationships/slide" Target="slides/slide88.xml" /><Relationship Id="rId96" Type="http://schemas.openxmlformats.org/officeDocument/2006/relationships/slide" Target="slides/slide89.xml" /><Relationship Id="rId97" Type="http://schemas.openxmlformats.org/officeDocument/2006/relationships/slide" Target="slides/slide90.xml" /><Relationship Id="rId98" Type="http://schemas.openxmlformats.org/officeDocument/2006/relationships/slide" Target="slides/slide91.xml" /><Relationship Id="rId99" Type="http://schemas.openxmlformats.org/officeDocument/2006/relationships/slide" Target="slides/slide92.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9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2B81390D-976B-4587-9D07-B9C1E429C9F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7692AB5-C635-4606-A61A-0E07800326F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81FA27E2-B463-4DF3-8F97-BF2E0C2CCFD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32683153-3C06-4A2B-90FC-3542BAFF7B9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0BEB222-F03F-45DD-80CF-A3D4A12864B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98C397D4-69B3-4FCB-A06A-FD5E3DB4323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82B23B61-3061-4633-A1C1-D5F4B65779A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6E146EEE-0673-463D-8F1F-68D0C2B1359A}"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7ED3B75A-8C12-404D-A17B-C7970C244202}"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DF16329D-CBC6-4C70-BD6E-59E9D29B6337}"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C289DBE9-5A07-4029-9917-EC09D9B1F613}"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834CBF96-FD81-46BF-B305-3EDF5E45DC5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20C7D244-3A89-424A-BF39-247E5E0CEAA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624D702-3269-4A7A-B6A8-66837E5F95E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0E30DE73-A0C5-424A-A4B9-7AD9A9B5119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180317E6-1A5E-4FBB-A3FE-357DF62EE24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66EDAD65-5CA3-FBCE-A8A3-12FB68B40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0FB453-DAF5-A5C7-26EB-2447377C0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5D895-DACE-803B-A663-FE82129378A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AE3E3CF3-B6C8-AD5F-2B41-3A43ADE0B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3A75F-4C48-3EB2-D3E7-DE040F70663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99958792"/>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D7D87B2-87EC-B200-69C2-E48D5C0249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F75A8-4D90-47E2-2F9B-C91E08A7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1C3F8-6038-1128-DE39-D50BA91359E3}"/>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E2F5AD05-2CAD-CCD8-617C-FC2CFD1B6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05D4C-7D29-7AE5-1AAC-6534E4CB5EF7}"/>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1928710"/>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BF5CCE78-066E-52EA-C825-604706F58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66DDA3-718A-182C-0B71-0E80840A6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46659-564D-3498-0D16-F398C274CB1A}"/>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692242B3-FCFB-4824-73C0-06E58AD7F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17B45-9FFF-6849-7A57-1B367BBF028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78557893"/>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4BC737B0-5321-585B-E778-54A9EEE9C4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04540-FCE6-F5BD-520D-487A2266A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4F74C8-99C3-18E7-F01A-F4D867C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029A15-59CA-BF78-96D2-07652609C856}"/>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51DE8683-9453-C3F4-E41F-7DE7C02B9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21E6E-B148-85DC-68AB-0FA9CEF33D6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7262945"/>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08749334-7D7B-3EEE-114D-89009257FE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2DEAF-62CA-5AE1-032D-89BBD539E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CA480-115D-627F-4B44-A7945E08DF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C1F53-99AB-5314-07CE-7556D2F55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2AEE4-8AAE-A102-CDDA-A475427686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BDB03C-19D6-B54E-0BCA-04AA0E829DB8}"/>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8" name="Footer Placeholder 7">
            <a:extLst>
              <a:ext uri="{FF2B5EF4-FFF2-40B4-BE49-F238E27FC236}">
                <a16:creationId xmlns:a16="http://schemas.microsoft.com/office/drawing/2014/main" id="{BD839ED0-6D26-372D-2AB4-07DF868B8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4D6C6B-2CFE-6AFF-8D57-BB8E2237797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524704311"/>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579C37E4-1EDD-4588-1993-9300F78B8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B71C06-06F4-00EA-B8FB-67F0C4574D8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4" name="Footer Placeholder 3">
            <a:extLst>
              <a:ext uri="{FF2B5EF4-FFF2-40B4-BE49-F238E27FC236}">
                <a16:creationId xmlns:a16="http://schemas.microsoft.com/office/drawing/2014/main" id="{6BAF9779-5A6D-67B8-6EC5-C075AB80D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82A061-B25C-AC21-362B-0BA148C39E8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127148881"/>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594E74AD-59F0-40D9-B59A-35EBC16A45F7}"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3CB16A75-E90D-E0C9-EC3B-A08C81CDAD12}"/>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3" name="Footer Placeholder 2">
            <a:extLst>
              <a:ext uri="{FF2B5EF4-FFF2-40B4-BE49-F238E27FC236}">
                <a16:creationId xmlns:a16="http://schemas.microsoft.com/office/drawing/2014/main" id="{D21E6164-9A2C-B613-F4E5-333CE897B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BC943B-4766-40E3-04ED-0720C5A51B8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70300704"/>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D2E9326-D19B-91CE-12F3-83110AB34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8F368A-DD4D-9470-7A6A-39F579085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31A0E-B6DD-239D-087E-6A3795504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1306C-1FD4-FCF4-9E9D-4EEF7BD26F2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C7913F44-ADD7-5F7D-1EF0-45A0BCA86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9327E-719D-12A6-AF55-E48B992E40D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4087717539"/>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1ADF0DE7-9159-96AB-D430-ADC0D61AF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2B040-91F8-2395-4BFA-A24B7AD1C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E0E9BD-8E5C-D32B-F2FA-D27410537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27635-DB50-4F25-EB40-5F37A3953C51}"/>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030AF3F1-91F8-4861-0E80-894193A36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A5E64-45DF-F6D2-2DA7-B9380FCE5FE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998400413"/>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4A41116C-468D-323D-44F7-D73897CB72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43D41-0267-4F5B-EB51-A2A312E40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53AF9-A00C-F797-F99F-690A0284384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13284377-5951-0F4C-4CAE-902A4A4B8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38EC4-A30A-D12E-CD01-1EAE86CEFEB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64092596"/>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07EA1AD1-3FAA-93FE-BD8E-5590ABD127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188EC5-4FBB-D344-ECCF-59EEE1D6D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E9558-F58C-0566-636D-D623D7BE30E5}"/>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3CB8E2A9-C14A-8966-8416-EB320F0BE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4E403-E9C9-D1AE-000B-631C484D63F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425268539"/>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C6A4668E-0F88-453C-B498-4934C15DFE28}"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reserve="1">
  <p:cSld name="Title and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3D661471-80D4-4C83-8A74-6850DED9499B}"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reserve="1">
  <p:cSld name="Title and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C5259554-3634-4603-A675-3489883901DB}"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10667C91-2D95-4F9C-B91C-60D475CACE7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4F2EDED9-A8C2-4CA2-A8A3-A9653A34F27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slideLayout" Target="../slideLayouts/slideLayout56.xml" /><Relationship Id="rId13"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7.xml" /><Relationship Id="rId10" Type="http://schemas.openxmlformats.org/officeDocument/2006/relationships/slideLayout" Target="../slideLayouts/slideLayout66.xml" /><Relationship Id="rId11" Type="http://schemas.openxmlformats.org/officeDocument/2006/relationships/slideLayout" Target="../slideLayouts/slideLayout67.xml" /><Relationship Id="rId12" Type="http://schemas.openxmlformats.org/officeDocument/2006/relationships/slideLayout" Target="../slideLayouts/slideLayout68.xml" /><Relationship Id="rId13" Type="http://schemas.openxmlformats.org/officeDocument/2006/relationships/theme" Target="../theme/theme6.xml" /><Relationship Id="rId2" Type="http://schemas.openxmlformats.org/officeDocument/2006/relationships/slideLayout" Target="../slideLayouts/slideLayout58.xml" /><Relationship Id="rId3" Type="http://schemas.openxmlformats.org/officeDocument/2006/relationships/slideLayout" Target="../slideLayouts/slideLayout59.xml" /><Relationship Id="rId4" Type="http://schemas.openxmlformats.org/officeDocument/2006/relationships/slideLayout" Target="../slideLayouts/slideLayout60.xml" /><Relationship Id="rId5" Type="http://schemas.openxmlformats.org/officeDocument/2006/relationships/slideLayout" Target="../slideLayouts/slideLayout61.xml" /><Relationship Id="rId6" Type="http://schemas.openxmlformats.org/officeDocument/2006/relationships/slideLayout" Target="../slideLayouts/slideLayout62.xml" /><Relationship Id="rId7" Type="http://schemas.openxmlformats.org/officeDocument/2006/relationships/slideLayout" Target="../slideLayouts/slideLayout63.xml" /><Relationship Id="rId8" Type="http://schemas.openxmlformats.org/officeDocument/2006/relationships/slideLayout" Target="../slideLayouts/slideLayout64.xml" /><Relationship Id="rId9" Type="http://schemas.openxmlformats.org/officeDocument/2006/relationships/slideLayout" Target="../slideLayouts/slideLayout65.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742E4F84-87F6-7522-06D8-F2346157E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1C074F-32EA-7559-84B7-197CCBFAB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C777D-34ED-EBC7-3F5E-F6168A76D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CE6CBDE8-AE17-446B-0796-884B3F357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49990EDA-193B-D703-476D-8B5A8DD241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3AD13C-8A94-499A-9B63-649F7344FBCC}" type="slidenum">
              <a:rPr lang="en-IN" smtClean="0"/>
              <a:t>‹#›</a:t>
            </a:fld>
            <a:endParaRPr lang="en-IN"/>
          </a:p>
        </p:txBody>
      </p:sp>
    </p:spTree>
    <p:extLst>
      <p:ext uri="{BB962C8B-B14F-4D97-AF65-F5344CB8AC3E}">
        <p14:creationId xmlns:p14="http://schemas.microsoft.com/office/powerpoint/2010/main" val="1366513556"/>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defPPr>
              <a:defRPr lang="en-US"/>
            </a:defPPr>
            <a:lvl1pPr marL="0" algn="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ransition/>
  <p:timing/>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defPPr>
              <a:defRPr lang="en-US"/>
            </a:defPPr>
            <a:lvl1pPr marL="0" algn="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timing/>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63.xml" /><Relationship Id="rId2" Type="http://schemas.openxmlformats.org/officeDocument/2006/relationships/image" Target="../media/image34.png"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63.xml" /><Relationship Id="rId2" Type="http://schemas.openxmlformats.org/officeDocument/2006/relationships/image" Target="../media/image35.png"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image" Target="../media/image1.png"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3.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5.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6.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8.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9.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0.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1.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2.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3.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4.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5.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6.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7.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8.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9.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0.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1.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2.pn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3.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png"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pn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png"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9.png"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9.png"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png"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33.png" /><Relationship Id="rId3" Type="http://schemas.openxmlformats.org/officeDocument/2006/relationships/image" Target="../media/image32.png"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png"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pn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pn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32.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32.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57.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58.xml" /><Relationship Id="rId2" Type="http://schemas.openxmlformats.org/officeDocument/2006/relationships/notesSlide" Target="../notesSlides/notesSlide1.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Subtitle 2"/>
          <p:cNvSpPr>
            <a:spLocks noGrp="1"/>
          </p:cNvSpPr>
          <p:nvPr>
            <p:ph type="subTitle" idx="1"/>
          </p:nvPr>
        </p:nvSpPr>
        <p:spPr>
          <a:xfrm>
            <a:off x="888365" y="589915"/>
            <a:ext cx="10682605" cy="5994400"/>
          </a:xfrm>
        </p:spPr>
        <p:txBody>
          <a:bodyPr>
            <a:normAutofit fontScale="50000"/>
          </a:bodyPr>
          <a:lstStyle/>
          <a:p>
            <a:pPr algn="just"/>
            <a:r>
              <a:rPr lang="en-US" sz="4890">
                <a:latin typeface="Times New Roman" panose="02020603050405020304" charset="0"/>
                <a:cs typeface="Times New Roman" panose="02020603050405020304" charset="0"/>
                <a:sym typeface="+mn-ea"/>
              </a:rPr>
              <a:t>                                               </a:t>
            </a:r>
            <a:r>
              <a:rPr lang="en-US" sz="6400">
                <a:latin typeface="Times New Roman" panose="02020603050405020304" charset="0"/>
                <a:cs typeface="Times New Roman" panose="02020603050405020304" charset="0"/>
                <a:sym typeface="+mn-ea"/>
              </a:rPr>
              <a:t>  C programming</a:t>
            </a:r>
            <a:endParaRPr lang="en-US" sz="3600">
              <a:latin typeface="Times New Roman" panose="02020603050405020304" charset="0"/>
              <a:cs typeface="Times New Roman" panose="02020603050405020304" charset="0"/>
              <a:sym typeface="+mn-ea"/>
            </a:endParaRPr>
          </a:p>
          <a:p>
            <a:pPr algn="just"/>
            <a:r>
              <a:rPr lang="en-US" sz="4665">
                <a:latin typeface="Times New Roman" panose="02020603050405020304" charset="0"/>
                <a:cs typeface="Times New Roman" panose="02020603050405020304" charset="0"/>
              </a:rPr>
              <a:t>History of C programming</a:t>
            </a:r>
            <a:endParaRPr lang="en-US" sz="4665">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The C language was developed by Dennis Ritchie in 1970s at AT&amp;T Bell laboratories.</a:t>
            </a:r>
            <a:endParaRPr lang="en-IN" sz="4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Initially it was designed for programming in the operating system called UNIX.</a:t>
            </a:r>
            <a:endParaRPr lang="en-IN" sz="4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After the advent of C, the whole UNIX is rewritten using it. Now almost the entire UNIX operating system and the tools supplied with it including the C complier itself are written in C. </a:t>
            </a:r>
            <a:endParaRPr lang="en-IN" sz="4800">
              <a:latin typeface="Times New Roman" panose="02020603050405020304" charset="0"/>
              <a:cs typeface="Times New Roman" panose="02020603050405020304" charset="0"/>
              <a:sym typeface="+mn-ea"/>
            </a:endParaRPr>
          </a:p>
          <a:p>
            <a:pPr marL="342900" indent="-342900" algn="just">
              <a:buFont typeface="Arial" pitchFamily="34" charset="0"/>
              <a:buChar char="•"/>
            </a:pPr>
            <a:r>
              <a:rPr lang="en-US" altLang="en-IN" sz="4800">
                <a:latin typeface="Times New Roman" panose="02020603050405020304" charset="0"/>
                <a:cs typeface="Times New Roman" panose="02020603050405020304" charset="0"/>
                <a:sym typeface="+mn-ea"/>
              </a:rPr>
              <a:t>The C language  is derived from B language, which was written by ken Thompson at AT&amp;T laboratories. </a:t>
            </a:r>
            <a:endParaRPr lang="en-US" altLang="en-IN" sz="4800">
              <a:latin typeface="Times New Roman" panose="02020603050405020304" charset="0"/>
              <a:cs typeface="Times New Roman" panose="02020603050405020304" charset="0"/>
              <a:sym typeface="+mn-ea"/>
            </a:endParaRPr>
          </a:p>
          <a:p>
            <a:pPr marL="342900" indent="-342900" algn="just">
              <a:buFont typeface="Arial" pitchFamily="34" charset="0"/>
              <a:buChar char="•"/>
            </a:pPr>
            <a:r>
              <a:rPr lang="en-US" altLang="en-IN" sz="4800">
                <a:latin typeface="Times New Roman" panose="02020603050405020304" charset="0"/>
                <a:cs typeface="Times New Roman" panose="02020603050405020304" charset="0"/>
                <a:sym typeface="+mn-ea"/>
              </a:rPr>
              <a:t>The B language was adopted from from a language called BCPL(Basic Combined Programming Language),which was developed by Martin Richards at Cambridge University.</a:t>
            </a:r>
            <a:endParaRPr lang="en-IN" sz="4800">
              <a:latin typeface="Times New Roman" panose="02020603050405020304" charset="0"/>
              <a:cs typeface="Times New Roman" panose="02020603050405020304" charset="0"/>
              <a:sym typeface="+mn-ea"/>
            </a:endParaRPr>
          </a:p>
          <a:p>
            <a:pPr marL="457200" indent="-457200" algn="just"/>
            <a:endParaRPr lang="en-IN" sz="2800"/>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73710"/>
            <a:ext cx="10515600" cy="5703570"/>
          </a:xfrm>
        </p:spPr>
        <p:txBody>
          <a:bodyPr/>
          <a:lstStyle/>
          <a:p>
            <a:pPr marL="0" indent="0">
              <a:buNone/>
            </a:pPr>
            <a:r>
              <a:rPr lang="en-US">
                <a:latin typeface="Times New Roman" panose="02020603050405020304" charset="0"/>
                <a:cs typeface="Times New Roman" panose="02020603050405020304" charset="0"/>
              </a:rPr>
              <a:t>Stack</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When we define a function and call that function then we use the stack frame.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variables which are declared inside the function are stored in the stack. The function arguments are also stored in the function as the arguments are also a part of the function.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stack section plays a very important role in the memory because whenever the function is called, a new stack frame is created.</a:t>
            </a:r>
            <a:endParaRPr lang="en-US" sz="24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Heap</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Heap memory is used for the dynamic memory allocation. Heap memory begins from the end of the uninitialized data segment and grows upwards to the higher addresses.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malloc() and calloc() functions are used to allocate the memory in the heap.</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 Box 4"/>
          <p:cNvSpPr txBox="1"/>
          <p:nvPr/>
        </p:nvSpPr>
        <p:spPr>
          <a:xfrm>
            <a:off x="878205" y="305435"/>
            <a:ext cx="10435590" cy="43999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200000"/>
              </a:lnSpc>
              <a:buFont typeface="Wingdings" panose="05000000000000000000" charset="0"/>
              <a:buNone/>
            </a:pPr>
            <a:r>
              <a:rPr lang="en-US" sz="2000" b="1">
                <a:latin typeface="Times New Roman" panose="02020603050405020304" charset="0"/>
                <a:cs typeface="Times New Roman" panose="02020603050405020304" charset="0"/>
              </a:rPr>
              <a:t>Advantages of Using Functions in C Programming</a:t>
            </a:r>
            <a:endParaRPr lang="en-US" sz="2000" b="1">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rPr>
              <a:t>It will reduce the time complexity</a:t>
            </a:r>
            <a:endParaRPr lang="en-US" sz="2000">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One of the primary achievements of the C functions is reusability.</a:t>
            </a:r>
            <a:endParaRPr lang="en-US" sz="2000">
              <a:latin typeface="Times New Roman" panose="02020603050405020304" charset="0"/>
              <a:cs typeface="Times New Roman" panose="02020603050405020304" charset="0"/>
              <a:sym typeface="+mn-ea"/>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we can call a function any place in program</a:t>
            </a:r>
            <a:endParaRPr lang="en-US" sz="2000">
              <a:latin typeface="Times New Roman" panose="02020603050405020304" charset="0"/>
              <a:cs typeface="Times New Roman" panose="02020603050405020304" charset="0"/>
              <a:sym typeface="+mn-ea"/>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can easily correct or debug the program</a:t>
            </a:r>
            <a:endParaRPr lang="en-US" sz="2000">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rPr>
              <a:t>We can perform the tracking of a large C program pretty easily if we divide it into various functions.</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1"/>
          <p:cNvSpPr>
            <a:spLocks noGrp="1"/>
          </p:cNvSpPr>
          <p:nvPr/>
        </p:nvSpPr>
        <p:spPr>
          <a:xfrm>
            <a:off x="1391285" y="2234565"/>
            <a:ext cx="6731635" cy="838835"/>
          </a:xfrm>
          <a:prstGeom prst="rect">
            <a:avLst/>
          </a:prstGeom>
          <a:noFill/>
          <a:ln w="9525">
            <a:noFill/>
          </a:ln>
        </p:spPr>
        <p:txBody>
          <a:bodyPr anchor="b" anchorCtr="0"/>
          <a:lstStyle>
            <a:defPPr>
              <a:defRPr lang="en-US"/>
            </a:defPPr>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latin typeface="Times New Roman" panose="02020603050405020304" charset="0"/>
                <a:cs typeface="Times New Roman" panose="02020603050405020304" charset="0"/>
              </a:rPr>
              <a:t>Recursion and Macros</a:t>
            </a:r>
            <a:endParaRPr lang="en-US" sz="4000" b="1">
              <a:latin typeface="Times New Roman" panose="02020603050405020304" charset="0"/>
              <a:cs typeface="Times New Roman" panose="02020603050405020304" charset="0"/>
            </a:endParaRPr>
          </a:p>
        </p:txBody>
      </p:sp>
    </p:spTree>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520065" y="600710"/>
            <a:ext cx="2888615" cy="3981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10972800" cy="44983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50000"/>
              </a:lnSpc>
              <a:buFont typeface="Wingdings" panose="05000000000000000000" charset="0"/>
              <a:buChar char="Ø"/>
            </a:pPr>
            <a:r>
              <a:rPr lang="en-US" sz="2000">
                <a:latin typeface="Times New Roman" panose="02020603050405020304" charset="0"/>
                <a:cs typeface="Times New Roman" panose="02020603050405020304" charset="0"/>
              </a:rPr>
              <a:t>Recursion is the process which comes into existence when a function calls a copy of itself to work on a smaller problem. Any function which calls itself is called recursive function, and such function calls are called recursive calls.</a:t>
            </a:r>
            <a:endParaRPr lang="en-US" sz="20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2000">
                <a:latin typeface="Times New Roman" panose="02020603050405020304" charset="0"/>
                <a:cs typeface="Times New Roman" panose="02020603050405020304" charset="0"/>
              </a:rPr>
              <a:t>Recursion involves several numbers of recursive calls. However, it is important to impose a termination condition of recursion. </a:t>
            </a:r>
            <a:endParaRPr lang="en-US" sz="20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2000">
                <a:latin typeface="Times New Roman" panose="02020603050405020304" charset="0"/>
                <a:cs typeface="Times New Roman" panose="02020603050405020304" charset="0"/>
              </a:rPr>
              <a:t>Recursion cannot be applied to all the problem, but it is more useful for the tasks that can be defined in terms of similar subtasks. For Example, recursion may be applied to sorting, searching, and traversal problems.</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19100" y="421005"/>
            <a:ext cx="2345055" cy="52959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t>Example 1:</a:t>
            </a:r>
            <a:endParaRPr lang="en-US" sz="2000" b="1"/>
          </a:p>
        </p:txBody>
      </p:sp>
      <p:sp>
        <p:nvSpPr>
          <p:cNvPr id="3" name="Content Placeholder 2"/>
          <p:cNvSpPr>
            <a:spLocks noGrp="1"/>
          </p:cNvSpPr>
          <p:nvPr/>
        </p:nvSpPr>
        <p:spPr>
          <a:xfrm>
            <a:off x="858520" y="950595"/>
            <a:ext cx="5376545" cy="57410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Calculate the factorial of a number using recursion</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#include &lt;stdio.h&gt;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 (int);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main()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int n,f;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printf("Enter the number whose factorial you want to calculate?");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scanf("%d",&amp;n);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f = fact(n);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printf("factorial = %d",f);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fact(int 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if (n==0)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if ( n ==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n*fact(n-1);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pic>
        <p:nvPicPr>
          <p:cNvPr id="8" name="Content Placeholder 3" descr="recursion (1)"/>
          <p:cNvPicPr>
            <a:picLocks noChangeAspect="1"/>
          </p:cNvPicPr>
          <p:nvPr/>
        </p:nvPicPr>
        <p:blipFill>
          <a:blip r:embed="rId2"/>
          <a:stretch>
            <a:fillRect/>
          </a:stretch>
        </p:blipFill>
        <p:spPr>
          <a:xfrm>
            <a:off x="7239000" y="2197100"/>
            <a:ext cx="4953000" cy="3248025"/>
          </a:xfrm>
          <a:prstGeom prst="rect">
            <a:avLst/>
          </a:prstGeom>
          <a:noFill/>
          <a:ln w="9525">
            <a:noFill/>
          </a:ln>
        </p:spPr>
      </p:pic>
    </p:spTree>
  </p:cSld>
  <p:clrMapOvr>
    <a:masterClrMapping/>
  </p:clrMapOvr>
  <p:transition/>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8285" y="596265"/>
            <a:ext cx="2142490" cy="5461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Example 2</a:t>
            </a:r>
            <a:endParaRPr lang="en-US" sz="2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594995" y="1142365"/>
            <a:ext cx="5376545" cy="55270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spcBef>
                <a:spcPct val="0"/>
              </a:spcBef>
              <a:buNone/>
            </a:pPr>
            <a:r>
              <a:rPr lang="en-US" sz="1400"/>
              <a:t>Sum of Natural Numbers Using Recursion</a:t>
            </a:r>
            <a:endParaRPr lang="en-US" sz="1400"/>
          </a:p>
          <a:p>
            <a:pPr marL="0" indent="0" eaLnBrk="1" latinLnBrk="0" hangingPunct="1">
              <a:spcBef>
                <a:spcPct val="0"/>
              </a:spcBef>
              <a:buNone/>
            </a:pPr>
            <a:r>
              <a:rPr lang="en-US" sz="1400"/>
              <a:t>#include &lt;stdio.h&gt;</a:t>
            </a: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main( )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r>
              <a:rPr lang="en-US" sz="1400"/>
              <a:t>    int number, result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printf("Enter a positive integer :");</a:t>
            </a:r>
            <a:endParaRPr lang="en-US" sz="1400"/>
          </a:p>
          <a:p>
            <a:pPr marL="0" indent="0" eaLnBrk="1" latinLnBrk="0" hangingPunct="1">
              <a:spcBef>
                <a:spcPct val="0"/>
              </a:spcBef>
              <a:buNone/>
            </a:pPr>
            <a:r>
              <a:rPr lang="en-US" sz="1400"/>
              <a:t>    scanf("%d", &amp;number)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result = sum(number)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printf("sum = %d", result) ;</a:t>
            </a:r>
            <a:endParaRPr lang="en-US" sz="1400"/>
          </a:p>
          <a:p>
            <a:pPr marL="0" indent="0" eaLnBrk="1" latinLnBrk="0" hangingPunct="1">
              <a:spcBef>
                <a:spcPct val="0"/>
              </a:spcBef>
              <a:buNone/>
            </a:pPr>
            <a:r>
              <a:rPr lang="en-US" sz="1400"/>
              <a:t>    return 0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r>
              <a:rPr lang="en-US" sz="1400"/>
              <a:t> {</a:t>
            </a:r>
            <a:endParaRPr lang="en-US" sz="1400"/>
          </a:p>
          <a:p>
            <a:pPr marL="0" indent="0" eaLnBrk="1" latinLnBrk="0" hangingPunct="1">
              <a:spcBef>
                <a:spcPct val="0"/>
              </a:spcBef>
              <a:buNone/>
            </a:pPr>
            <a:r>
              <a:rPr lang="en-US" sz="1400"/>
              <a:t>    if (n != 0)</a:t>
            </a:r>
            <a:endParaRPr lang="en-US" sz="1400"/>
          </a:p>
          <a:p>
            <a:pPr marL="0" indent="0" eaLnBrk="1" latinLnBrk="0" hangingPunct="1">
              <a:spcBef>
                <a:spcPct val="0"/>
              </a:spcBef>
              <a:buNone/>
            </a:pPr>
            <a:r>
              <a:rPr lang="en-US" sz="1400"/>
              <a:t>        // sum() function calls itself</a:t>
            </a:r>
            <a:endParaRPr lang="en-US" sz="1400"/>
          </a:p>
          <a:p>
            <a:pPr marL="0" indent="0" eaLnBrk="1" latinLnBrk="0" hangingPunct="1">
              <a:spcBef>
                <a:spcPct val="0"/>
              </a:spcBef>
              <a:buNone/>
            </a:pPr>
            <a:r>
              <a:rPr lang="en-US" sz="1400"/>
              <a:t>        return n + sum(n-1) ; </a:t>
            </a:r>
            <a:endParaRPr lang="en-US" sz="1400"/>
          </a:p>
          <a:p>
            <a:pPr marL="0" indent="0" eaLnBrk="1" latinLnBrk="0" hangingPunct="1">
              <a:spcBef>
                <a:spcPct val="0"/>
              </a:spcBef>
              <a:buNone/>
            </a:pPr>
            <a:r>
              <a:rPr lang="en-US" sz="1400"/>
              <a:t>    else</a:t>
            </a:r>
            <a:endParaRPr lang="en-US" sz="1400"/>
          </a:p>
          <a:p>
            <a:pPr marL="0" indent="0" eaLnBrk="1" latinLnBrk="0" hangingPunct="1">
              <a:spcBef>
                <a:spcPct val="0"/>
              </a:spcBef>
              <a:buNone/>
            </a:pPr>
            <a:r>
              <a:rPr lang="en-US" sz="1400"/>
              <a:t>        return n ;</a:t>
            </a:r>
            <a:endParaRPr lang="en-US" sz="1400"/>
          </a:p>
          <a:p>
            <a:pPr marL="0" indent="0" eaLnBrk="1" latinLnBrk="0" hangingPunct="1">
              <a:spcBef>
                <a:spcPct val="0"/>
              </a:spcBef>
              <a:buNone/>
            </a:pPr>
            <a:r>
              <a:rPr lang="en-US" sz="1400"/>
              <a:t>}</a:t>
            </a:r>
            <a:endParaRPr lang="en-US" sz="1400"/>
          </a:p>
        </p:txBody>
      </p:sp>
      <p:pic>
        <p:nvPicPr>
          <p:cNvPr id="7" name="Content Placeholder 6"/>
          <p:cNvPicPr>
            <a:picLocks noChangeAspect="1"/>
          </p:cNvPicPr>
          <p:nvPr/>
        </p:nvPicPr>
        <p:blipFill>
          <a:blip r:embed="rId2"/>
          <a:srcRect l="48227" t="19192" r="26792"/>
          <a:stretch>
            <a:fillRect/>
          </a:stretch>
        </p:blipFill>
        <p:spPr>
          <a:xfrm>
            <a:off x="6205855" y="880110"/>
            <a:ext cx="5376545" cy="5789930"/>
          </a:xfrm>
          <a:prstGeom prst="rect">
            <a:avLst/>
          </a:prstGeom>
          <a:noFill/>
          <a:ln w="9525">
            <a:noFill/>
          </a:ln>
        </p:spPr>
      </p:pic>
    </p:spTree>
  </p:cSld>
  <p:clrMapOvr>
    <a:masterClrMapping/>
  </p:clrMapOvr>
  <p:transition/>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46075" y="684530"/>
            <a:ext cx="3520440" cy="58801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1.Direct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43280" y="1721485"/>
            <a:ext cx="10972800" cy="34150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When a function calls itself within the same function repeatedly, it is called the direct recursion.</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fun(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write some code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fun(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some code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IN" altLang="en-US" sz="2000">
              <a:latin typeface="Times New Roman" panose="02020603050405020304" charset="0"/>
              <a:cs typeface="Times New Roman" panose="02020603050405020304" charset="0"/>
            </a:endParaRPr>
          </a:p>
        </p:txBody>
      </p:sp>
      <p:sp>
        <p:nvSpPr>
          <p:cNvPr id="4" name="Text Box 3"/>
          <p:cNvSpPr txBox="1"/>
          <p:nvPr/>
        </p:nvSpPr>
        <p:spPr>
          <a:xfrm>
            <a:off x="4091940" y="254635"/>
            <a:ext cx="517652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u="sng">
                <a:solidFill>
                  <a:schemeClr val="tx1"/>
                </a:solidFill>
                <a:latin typeface="Times New Roman" panose="02020603050405020304" charset="0"/>
                <a:cs typeface="Times New Roman" panose="02020603050405020304" charset="0"/>
                <a:sym typeface="+mn-ea"/>
              </a:rPr>
              <a:t>Types of the recursion</a:t>
            </a:r>
            <a:endParaRPr lang="en-US" sz="2200" b="1" u="sng">
              <a:solidFill>
                <a:schemeClr val="tx1"/>
              </a:solidFill>
              <a:latin typeface="Times New Roman" panose="02020603050405020304" charset="0"/>
              <a:cs typeface="Times New Roman" panose="02020603050405020304" charset="0"/>
              <a:sym typeface="+mn-ea"/>
            </a:endParaRPr>
          </a:p>
        </p:txBody>
      </p:sp>
    </p:spTree>
  </p:cSld>
  <p:clrMapOvr>
    <a:masterClrMapping/>
  </p:clrMapOvr>
  <p:transition/>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514350"/>
            <a:ext cx="220091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6059805" cy="54654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200">
                <a:latin typeface="Times New Roman" panose="02020603050405020304" charset="0"/>
                <a:cs typeface="Times New Roman" panose="02020603050405020304" charset="0"/>
              </a:rPr>
              <a:t>#include&lt;stdio.h&gt;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fibo_num (int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r>
              <a:rPr lang="en-US" sz="1200">
                <a:latin typeface="Times New Roman" panose="02020603050405020304" charset="0"/>
                <a:cs typeface="Times New Roman" panose="02020603050405020304" charset="0"/>
                <a:sym typeface="+mn-ea"/>
              </a:rPr>
              <a:t> if the num i is equal to 0, return 0;  </a:t>
            </a:r>
            <a:endParaRPr lang="en-US" sz="1200">
              <a:latin typeface="Times New Roman" panose="02020603050405020304" charset="0"/>
              <a:cs typeface="Times New Roman" panose="02020603050405020304" charset="0"/>
            </a:endParaRPr>
          </a:p>
          <a:p>
            <a:pPr marL="0" indent="0">
              <a:buNone/>
            </a:pP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fibo_num (i - 1) + fibonacci (i -2);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main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for ( i = 0; i &lt; 10; i++)    </a:t>
            </a:r>
            <a:r>
              <a:rPr lang="en-US" sz="1200">
                <a:latin typeface="Times New Roman" panose="02020603050405020304" charset="0"/>
                <a:cs typeface="Times New Roman" panose="02020603050405020304" charset="0"/>
                <a:sym typeface="+mn-ea"/>
              </a:rPr>
              <a:t>// use for loop to get the first 10 fibonacci series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printf (" %d \t ", fibo_num (i)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p:txBody>
      </p:sp>
    </p:spTree>
  </p:cSld>
  <p:clrMapOvr>
    <a:masterClrMapping/>
  </p:clrMapOvr>
  <p:transition/>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22935" y="420370"/>
            <a:ext cx="3209925" cy="4711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2.Indirect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70585" y="2153285"/>
            <a:ext cx="7141210" cy="41897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sp>
        <p:nvSpPr>
          <p:cNvPr id="4" name="Text Box 3"/>
          <p:cNvSpPr txBox="1"/>
          <p:nvPr/>
        </p:nvSpPr>
        <p:spPr>
          <a:xfrm>
            <a:off x="870585" y="1169035"/>
            <a:ext cx="10923270" cy="7067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sym typeface="+mn-ea"/>
              </a:rPr>
              <a:t>When a function is mutually called by another function in a circular manner, the function is called an indirect recursion function.</a:t>
            </a:r>
            <a:endParaRPr lang="en-US" sz="2000"/>
          </a:p>
        </p:txBody>
      </p:sp>
    </p:spTree>
  </p:cSld>
  <p:clrMapOvr>
    <a:masterClrMapping/>
  </p:clrMapOvr>
  <p:transition/>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7805" y="362585"/>
            <a:ext cx="187833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63930"/>
            <a:ext cx="7843520" cy="57664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000"/>
              <a:t>#include &lt;stdio.h&gt;  </a:t>
            </a:r>
            <a:endParaRPr lang="en-US" sz="1000"/>
          </a:p>
          <a:p>
            <a:pPr marL="0" indent="0">
              <a:buNone/>
            </a:pPr>
            <a:r>
              <a:rPr lang="en-US" sz="1000"/>
              <a:t>// declaration of the odd and even() function  </a:t>
            </a:r>
            <a:endParaRPr lang="en-US" sz="1000"/>
          </a:p>
          <a:p>
            <a:pPr marL="0" indent="0">
              <a:buNone/>
            </a:pPr>
            <a:r>
              <a:rPr lang="en-US" sz="1000"/>
              <a:t>void odd(); // Add 1 when the function is odd()   </a:t>
            </a:r>
            <a:endParaRPr lang="en-US" sz="1000"/>
          </a:p>
          <a:p>
            <a:pPr marL="0" indent="0">
              <a:buNone/>
            </a:pPr>
            <a:r>
              <a:rPr lang="en-US" sz="1000"/>
              <a:t>void even(); // Subtract 1 when the function is even  </a:t>
            </a:r>
            <a:endParaRPr lang="en-US" sz="1000"/>
          </a:p>
          <a:p>
            <a:pPr marL="0" indent="0">
              <a:buNone/>
            </a:pPr>
            <a:r>
              <a:rPr lang="en-US" sz="1000"/>
              <a:t>int num = 1; // global variable   </a:t>
            </a:r>
            <a:endParaRPr lang="en-US" sz="1000"/>
          </a:p>
          <a:p>
            <a:pPr marL="0" indent="0">
              <a:buNone/>
            </a:pPr>
            <a:r>
              <a:rPr lang="en-US" sz="1000"/>
              <a:t>void odd ()  </a:t>
            </a:r>
            <a:endParaRPr lang="en-US" sz="1000"/>
          </a:p>
          <a:p>
            <a:pPr marL="0" indent="0">
              <a:buNone/>
            </a:pPr>
            <a:r>
              <a:rPr lang="en-US" sz="1000"/>
              <a:t>{     </a:t>
            </a:r>
            <a:endParaRPr lang="en-US" sz="1000"/>
          </a:p>
          <a:p>
            <a:pPr marL="0" indent="0">
              <a:buNone/>
            </a:pPr>
            <a:r>
              <a:rPr lang="en-US" sz="1000"/>
              <a:t>    // if statement check and execute the block till n is less than equal to 10  </a:t>
            </a:r>
            <a:endParaRPr lang="en-US" sz="1000"/>
          </a:p>
          <a:p>
            <a:pPr marL="0" indent="0">
              <a:buNone/>
            </a:pPr>
            <a:r>
              <a:rPr lang="en-US" sz="1000"/>
              <a:t>    if (num &lt;= 10)  </a:t>
            </a:r>
            <a:endParaRPr lang="en-US" sz="1000"/>
          </a:p>
          <a:p>
            <a:pPr marL="0" indent="0">
              <a:buNone/>
            </a:pPr>
            <a:r>
              <a:rPr lang="en-US" sz="1000"/>
              <a:t>    {  </a:t>
            </a:r>
            <a:endParaRPr lang="en-US" sz="1000"/>
          </a:p>
          <a:p>
            <a:pPr marL="0" indent="0">
              <a:buNone/>
            </a:pPr>
            <a:r>
              <a:rPr lang="en-US" sz="1000"/>
              <a:t>        printf (" %d ", num + 1);  // print a number by adding 1  </a:t>
            </a:r>
            <a:endParaRPr lang="en-US" sz="1000"/>
          </a:p>
          <a:p>
            <a:pPr marL="0" indent="0">
              <a:buNone/>
            </a:pPr>
            <a:r>
              <a:rPr lang="en-US" sz="1000"/>
              <a:t>        num++; // increment by 1  </a:t>
            </a:r>
            <a:endParaRPr lang="en-US" sz="1000"/>
          </a:p>
          <a:p>
            <a:pPr marL="0" indent="0">
              <a:buNone/>
            </a:pPr>
            <a:r>
              <a:rPr lang="en-US" sz="1000"/>
              <a:t>        even(); // invoke the even function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void even ()  </a:t>
            </a:r>
            <a:endParaRPr lang="en-US" sz="1000"/>
          </a:p>
          <a:p>
            <a:pPr marL="0" indent="0">
              <a:buNone/>
            </a:pPr>
            <a:r>
              <a:rPr lang="en-US" sz="1000"/>
              <a:t>{  </a:t>
            </a:r>
            <a:endParaRPr lang="en-US" sz="1000"/>
          </a:p>
          <a:p>
            <a:pPr marL="0" indent="0">
              <a:buNone/>
            </a:pPr>
            <a:r>
              <a:rPr lang="en-US" sz="1000"/>
              <a:t>    // if block check the condition that n is less than equal to 10  </a:t>
            </a:r>
            <a:endParaRPr lang="en-US" sz="1000"/>
          </a:p>
          <a:p>
            <a:pPr marL="0" indent="0">
              <a:buNone/>
            </a:pPr>
            <a:r>
              <a:rPr lang="en-US" sz="1000"/>
              <a:t>    if ( num &lt;= 10)  </a:t>
            </a:r>
            <a:endParaRPr lang="en-US" sz="1000"/>
          </a:p>
          <a:p>
            <a:pPr marL="0" indent="0">
              <a:buNone/>
            </a:pPr>
            <a:r>
              <a:rPr lang="en-US" sz="1000"/>
              <a:t>    {  </a:t>
            </a:r>
            <a:endParaRPr lang="en-US" sz="1000"/>
          </a:p>
          <a:p>
            <a:pPr marL="0" indent="0">
              <a:buNone/>
            </a:pPr>
            <a:r>
              <a:rPr lang="en-US" sz="1000"/>
              <a:t>        printf (" %d ", num - 1); // print a number by subtracting 1   </a:t>
            </a:r>
            <a:endParaRPr lang="en-US" sz="1000"/>
          </a:p>
          <a:p>
            <a:pPr marL="0" indent="0">
              <a:buNone/>
            </a:pPr>
            <a:r>
              <a:rPr lang="en-US" sz="1000"/>
              <a:t>        num++;  </a:t>
            </a:r>
            <a:endParaRPr lang="en-US" sz="1000"/>
          </a:p>
          <a:p>
            <a:pPr marL="0" indent="0">
              <a:buNone/>
            </a:pPr>
            <a:r>
              <a:rPr lang="en-US" sz="1000"/>
              <a:t>        odd(); // call the odd() function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int main ()  </a:t>
            </a:r>
            <a:endParaRPr lang="en-US" sz="1000"/>
          </a:p>
          <a:p>
            <a:pPr marL="0" indent="0">
              <a:buNone/>
            </a:pPr>
            <a:r>
              <a:rPr lang="en-US" sz="1000"/>
              <a:t>{  </a:t>
            </a:r>
            <a:endParaRPr lang="en-US" sz="1000"/>
          </a:p>
          <a:p>
            <a:pPr marL="0" indent="0">
              <a:buNone/>
            </a:pPr>
            <a:r>
              <a:rPr lang="en-US" sz="1000"/>
              <a:t>    odd(); // main call the odd() function at once  </a:t>
            </a:r>
            <a:endParaRPr lang="en-US" sz="1000"/>
          </a:p>
          <a:p>
            <a:pPr marL="0" indent="0">
              <a:buNone/>
            </a:pPr>
            <a:r>
              <a:rPr lang="en-US" sz="1000"/>
              <a:t>    return 0;  </a:t>
            </a:r>
            <a:endParaRPr lang="en-US" sz="1000"/>
          </a:p>
          <a:p>
            <a:pPr marL="0" indent="0">
              <a:buNone/>
            </a:pPr>
            <a:r>
              <a:rPr lang="en-US" sz="1000"/>
              <a:t>}  </a:t>
            </a:r>
            <a:endParaRPr lang="en-US" sz="1000"/>
          </a:p>
        </p:txBody>
      </p:sp>
    </p:spTree>
  </p:cSld>
  <p:clrMapOvr>
    <a:masterClrMapping/>
  </p:clrMapOvr>
  <p:transition/>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304165"/>
            <a:ext cx="2973705" cy="57467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3.Tail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61415"/>
            <a:ext cx="11134090" cy="195199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2200">
                <a:latin typeface="Times New Roman" panose="02020603050405020304" charset="0"/>
                <a:cs typeface="Times New Roman" panose="02020603050405020304" charset="0"/>
              </a:rPr>
              <a:t>A recursive function is called the tail-recursive if the function makes recursive calling itself, and that recursive call is the last statement executes by the function. After that, there is no function or statement is left to call the recursive function.</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83565"/>
            <a:ext cx="10515600" cy="5593715"/>
          </a:xfrm>
        </p:spPr>
        <p:txBody>
          <a:bodyPr/>
          <a:lstStyle/>
          <a:p>
            <a:pPr marL="0" indent="0">
              <a:buNone/>
            </a:pPr>
            <a:r>
              <a:rPr lang="en-US">
                <a:latin typeface="Times New Roman" panose="02020603050405020304" charset="0"/>
                <a:cs typeface="Times New Roman" panose="02020603050405020304" charset="0"/>
              </a:rPr>
              <a:t>printf() and scanf() in C</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printf() function</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printf() function is used for output. It prints the given statement to the console.</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syntax of printf() function is given below:</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printf("format string",argument_list)</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The format string can be %d (integer), %c (character), %s (string), %f (float) etc.</a:t>
            </a:r>
            <a:endParaRPr lang="en-US" sz="2400">
              <a:latin typeface="Times New Roman" panose="02020603050405020304" charset="0"/>
              <a:cs typeface="Times New Roman" panose="02020603050405020304" charset="0"/>
            </a:endParaRPr>
          </a:p>
          <a:p>
            <a:pPr marL="0" indent="0">
              <a:buFont typeface="Arial" pitchFamily="34" charset="0"/>
              <a:buNone/>
            </a:pPr>
            <a:r>
              <a:rPr lang="en-US">
                <a:latin typeface="Times New Roman" panose="02020603050405020304" charset="0"/>
                <a:cs typeface="Times New Roman" panose="02020603050405020304" charset="0"/>
              </a:rPr>
              <a:t>scanf() function</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scanf() function is used for input. It reads the input data from the console.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The syntax of scanf() function is given below:</a:t>
            </a:r>
            <a:endParaRPr lang="en-US" sz="2400">
              <a:latin typeface="Times New Roman" panose="02020603050405020304" charset="0"/>
              <a:cs typeface="Times New Roman" panose="02020603050405020304" charset="0"/>
            </a:endParaRPr>
          </a:p>
          <a:p>
            <a:pPr>
              <a:buFont typeface="Arial" pitchFamily="34" charset="0"/>
              <a:buNone/>
            </a:pPr>
            <a:r>
              <a:rPr lang="en-US" sz="2400">
                <a:latin typeface="Times New Roman" panose="02020603050405020304" charset="0"/>
                <a:cs typeface="Times New Roman" panose="02020603050405020304" charset="0"/>
              </a:rPr>
              <a:t>                   scanf("format string",argument_list);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3205" y="464820"/>
            <a:ext cx="2390140" cy="45656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1077595" y="1205230"/>
            <a:ext cx="9422765" cy="52584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fun1( int num)     </a:t>
            </a:r>
            <a:r>
              <a:rPr lang="en-US" sz="1800">
                <a:latin typeface="Times New Roman" panose="02020603050405020304" charset="0"/>
                <a:cs typeface="Times New Roman" panose="02020603050405020304" charset="0"/>
                <a:sym typeface="+mn-ea"/>
              </a:rPr>
              <a:t>// function definition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if (num = = 0)    </a:t>
            </a:r>
            <a:r>
              <a:rPr lang="en-US" sz="1800">
                <a:latin typeface="Times New Roman" panose="02020603050405020304" charset="0"/>
                <a:cs typeface="Times New Roman" panose="02020603050405020304" charset="0"/>
                <a:sym typeface="+mn-ea"/>
              </a:rPr>
              <a:t>   // if block check the condition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else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printf ("\n Number is: %d", num); // print the number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fun1 (num - 1);      // recursive call at the end in the fun() function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fun1(7); // pass 7 as integer argument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0;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617220"/>
            <a:ext cx="421767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sym typeface="+mn-ea"/>
              </a:rPr>
              <a:t>4.Non-Tail / Head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21717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charset="0"/>
              <a:buChar char="Ø"/>
            </a:pPr>
            <a:r>
              <a:rPr lang="en-US" sz="2200">
                <a:latin typeface="Times New Roman" panose="02020603050405020304" charset="0"/>
                <a:cs typeface="Times New Roman" panose="02020603050405020304" charset="0"/>
              </a:rPr>
              <a:t>A function is called the non-tail or head recursive if a function makes a recursive call itself, the recursive call will be the first statement in the function. It means there should be no statement or operation is called before the recursive calls. </a:t>
            </a:r>
            <a:endParaRPr lang="en-US" sz="2200">
              <a:latin typeface="Times New Roman" panose="02020603050405020304" charset="0"/>
              <a:cs typeface="Times New Roman" panose="02020603050405020304" charset="0"/>
            </a:endParaRPr>
          </a:p>
          <a:p>
            <a:pPr>
              <a:buFont typeface="Wingdings" panose="05000000000000000000" charset="0"/>
              <a:buChar char="Ø"/>
            </a:pPr>
            <a:r>
              <a:rPr lang="en-US" sz="2200">
                <a:latin typeface="Times New Roman" panose="02020603050405020304" charset="0"/>
                <a:cs typeface="Times New Roman" panose="02020603050405020304" charset="0"/>
              </a:rPr>
              <a:t>Furthermore, the head recursive does not perform any operation at the time of recursive calling. Instead, all operations are done at the return time.</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82880" y="450215"/>
            <a:ext cx="2230755" cy="3683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93775"/>
            <a:ext cx="7390765" cy="55499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head_fun (int num)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if ( num &gt; 0 )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Here the head_fun() is the first statement to be called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head_fun (num -1);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printf (" %d", num);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a = 5;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printf (" Use of Non-Tail/Head Recursive function \n");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head_fun (a); // function calling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return 0;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916940" y="625475"/>
            <a:ext cx="2593975" cy="6743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b="1">
                <a:latin typeface="Times New Roman" panose="02020603050405020304" charset="0"/>
                <a:cs typeface="Times New Roman" panose="02020603050405020304" charset="0"/>
              </a:rPr>
              <a:t>C Macros</a:t>
            </a:r>
            <a:endParaRPr lang="en-US" sz="3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2200">
                <a:latin typeface="Times New Roman" panose="02020603050405020304" charset="0"/>
                <a:cs typeface="Times New Roman" panose="02020603050405020304" charset="0"/>
              </a:rPr>
              <a:t>A macro is a segment of code which is replaced by the value of macro. Macro is defined by #define directive. </a:t>
            </a:r>
            <a:endParaRPr lang="en-US" sz="2200">
              <a:latin typeface="Times New Roman" panose="02020603050405020304" charset="0"/>
              <a:cs typeface="Times New Roman" panose="02020603050405020304" charset="0"/>
            </a:endParaRPr>
          </a:p>
          <a:p>
            <a:pPr marL="0" indent="0">
              <a:lnSpc>
                <a:spcPct val="150000"/>
              </a:lnSpc>
              <a:buNone/>
            </a:pPr>
            <a:r>
              <a:rPr lang="en-US" sz="2200">
                <a:latin typeface="Times New Roman" panose="02020603050405020304" charset="0"/>
                <a:cs typeface="Times New Roman" panose="02020603050405020304" charset="0"/>
              </a:rPr>
              <a:t>There are two types of macros:</a:t>
            </a:r>
            <a:endParaRPr lang="en-US" sz="22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sz="2200">
                <a:latin typeface="Times New Roman" panose="02020603050405020304" charset="0"/>
                <a:cs typeface="Times New Roman" panose="02020603050405020304" charset="0"/>
              </a:rPr>
              <a:t>Object-like Macros</a:t>
            </a:r>
            <a:endParaRPr lang="en-US" sz="22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sz="2200">
                <a:latin typeface="Times New Roman" panose="02020603050405020304" charset="0"/>
                <a:cs typeface="Times New Roman" panose="02020603050405020304" charset="0"/>
              </a:rPr>
              <a:t>Function-like Macros</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406400"/>
            <a:ext cx="3532505" cy="80772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1.Object-like Macros</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2200">
                <a:latin typeface="Times New Roman" panose="02020603050405020304" charset="0"/>
                <a:cs typeface="Times New Roman" panose="02020603050405020304" charset="0"/>
              </a:rPr>
              <a:t>The object-like macro is an identifier that is replaced by value. It is widely used to represent numeric constants. </a:t>
            </a:r>
            <a:endParaRPr lang="en-US" sz="2200">
              <a:latin typeface="Times New Roman" panose="02020603050405020304" charset="0"/>
              <a:cs typeface="Times New Roman" panose="02020603050405020304" charset="0"/>
            </a:endParaRPr>
          </a:p>
          <a:p>
            <a:pPr marL="0" indent="0">
              <a:lnSpc>
                <a:spcPct val="150000"/>
              </a:lnSpc>
              <a:buNone/>
            </a:pPr>
            <a:r>
              <a:rPr lang="en-US" sz="2200">
                <a:latin typeface="Times New Roman" panose="02020603050405020304" charset="0"/>
                <a:cs typeface="Times New Roman" panose="02020603050405020304" charset="0"/>
              </a:rPr>
              <a:t>For example:      #define PI 3.14  </a:t>
            </a:r>
            <a:endParaRPr lang="en-US" sz="2200">
              <a:latin typeface="Times New Roman" panose="02020603050405020304" charset="0"/>
              <a:cs typeface="Times New Roman" panose="02020603050405020304" charset="0"/>
            </a:endParaRPr>
          </a:p>
          <a:p>
            <a:pPr marL="0" indent="0">
              <a:lnSpc>
                <a:spcPct val="150000"/>
              </a:lnSpc>
              <a:buNone/>
            </a:pPr>
            <a:r>
              <a:rPr lang="en-US" sz="2200">
                <a:latin typeface="Times New Roman" panose="02020603050405020304" charset="0"/>
                <a:cs typeface="Times New Roman" panose="02020603050405020304" charset="0"/>
              </a:rPr>
              <a:t>Here, PI is the macro name which will be replaced by the value 3.14.</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640080"/>
            <a:ext cx="2171065" cy="5886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31545" y="1702435"/>
            <a:ext cx="5665470" cy="452628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#include &lt;stdio.h&gt;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#define SIDE 4</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int main()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int area;</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area = SIDE*SIDE;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printf("Object Like Macros!\n");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printf("Area is: %d",area);</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return 0;</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713105"/>
            <a:ext cx="4335145" cy="57404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2.Function-like Macros</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89965" y="1658620"/>
            <a:ext cx="7887970" cy="282956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The function-like macro looks like function call. For example:</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#define MIN(a,b) ((a)&lt;(b)?(a):(b))    </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Here, MIN is the macro name.</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4630" y="582295"/>
            <a:ext cx="2390140" cy="5924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58520" y="1438275"/>
            <a:ext cx="7756525" cy="437959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#include &lt;stdio.h&gt;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#define AREA(s) (s * s) // macro with argument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int main()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int s1 = 10, area_of_square;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area_of_square = AREA(s1);</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printf("Macros with arguments!\n");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printf("Area of square is: %d", area_of_square);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return 0;</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07340" y="450215"/>
            <a:ext cx="4407535" cy="73406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C Predefined Macros</a:t>
            </a:r>
            <a:endParaRPr lang="en-US" sz="2400" b="1">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609600" y="1506855"/>
          <a:ext cx="10972800" cy="4858385"/>
        </p:xfrm>
        <a:graphic>
          <a:graphicData uri="http://schemas.openxmlformats.org/drawingml/2006/table">
            <a:tbl>
              <a:tblPr firstRow="1" bandRow="1">
                <a:tableStyleId>{5C22544A-7EE6-4342-B048-85BDC9FD1C3A}</a:tableStyleId>
              </a:tblPr>
              <a:tblGrid>
                <a:gridCol w="3657600"/>
                <a:gridCol w="3657600"/>
                <a:gridCol w="3657600"/>
              </a:tblGrid>
              <a:tr h="604520">
                <a:tc>
                  <a:txBody>
                    <a:bodyPr vert="horz" wrap="square"/>
                    <a:lstStyle/>
                    <a:p>
                      <a:pPr>
                        <a:buNone/>
                      </a:pPr>
                      <a:r>
                        <a:rPr lang="en-US" sz="2000">
                          <a:latin typeface="Times New Roman" panose="02020603050405020304" charset="0"/>
                          <a:cs typeface="Times New Roman" panose="02020603050405020304" charset="0"/>
                        </a:rPr>
                        <a:t>No.</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Macro</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Description</a:t>
                      </a:r>
                      <a:endParaRPr lang="en-US" sz="2000">
                        <a:latin typeface="Times New Roman" panose="02020603050405020304" charset="0"/>
                        <a:cs typeface="Times New Roman" panose="02020603050405020304" charset="0"/>
                      </a:endParaRPr>
                    </a:p>
                  </a:txBody>
                  <a:tcPr/>
                </a:tc>
              </a:tr>
              <a:tr h="1014730">
                <a:tc>
                  <a:txBody>
                    <a:bodyPr vert="horz" wrap="square"/>
                    <a:lstStyle/>
                    <a:p>
                      <a:pPr>
                        <a:buNone/>
                      </a:pPr>
                      <a:r>
                        <a:rPr lang="en-US" sz="2000">
                          <a:latin typeface="Times New Roman" panose="02020603050405020304" charset="0"/>
                          <a:cs typeface="Times New Roman" panose="02020603050405020304" charset="0"/>
                        </a:rPr>
                        <a:t>1</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_DATE_</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represents current date in "MMM DD YYYY" format.</a:t>
                      </a:r>
                      <a:endParaRPr lang="en-US" sz="2000">
                        <a:latin typeface="Times New Roman" panose="02020603050405020304" charset="0"/>
                        <a:cs typeface="Times New Roman" panose="02020603050405020304" charset="0"/>
                      </a:endParaRPr>
                    </a:p>
                  </a:txBody>
                  <a:tcPr/>
                </a:tc>
              </a:tr>
              <a:tr h="1015365">
                <a:tc>
                  <a:txBody>
                    <a:bodyPr vert="horz" wrap="square"/>
                    <a:lstStyle/>
                    <a:p>
                      <a:pPr>
                        <a:buNone/>
                      </a:pPr>
                      <a:r>
                        <a:rPr lang="en-US" sz="2000">
                          <a:latin typeface="Times New Roman" panose="02020603050405020304" charset="0"/>
                          <a:cs typeface="Times New Roman" panose="02020603050405020304" charset="0"/>
                        </a:rPr>
                        <a:t>2</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_TIME_</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represents current time in "HH:MM:SS" format.</a:t>
                      </a:r>
                      <a:endParaRPr lang="en-US" sz="2000">
                        <a:latin typeface="Times New Roman" panose="02020603050405020304" charset="0"/>
                        <a:cs typeface="Times New Roman" panose="02020603050405020304" charset="0"/>
                      </a:endParaRPr>
                    </a:p>
                  </a:txBody>
                  <a:tcPr/>
                </a:tc>
              </a:tr>
              <a:tr h="604520">
                <a:tc>
                  <a:txBody>
                    <a:bodyPr vert="horz" wrap="square"/>
                    <a:lstStyle/>
                    <a:p>
                      <a:pPr>
                        <a:buNone/>
                      </a:pPr>
                      <a:r>
                        <a:rPr lang="en-US" sz="2000">
                          <a:latin typeface="Times New Roman" panose="02020603050405020304" charset="0"/>
                          <a:cs typeface="Times New Roman" panose="02020603050405020304" charset="0"/>
                        </a:rPr>
                        <a:t>3</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_FILE_</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represents current file name.</a:t>
                      </a:r>
                      <a:endParaRPr lang="en-US" sz="2000">
                        <a:latin typeface="Times New Roman" panose="02020603050405020304" charset="0"/>
                        <a:cs typeface="Times New Roman" panose="02020603050405020304" charset="0"/>
                      </a:endParaRPr>
                    </a:p>
                  </a:txBody>
                  <a:tcPr/>
                </a:tc>
              </a:tr>
              <a:tr h="603885">
                <a:tc>
                  <a:txBody>
                    <a:bodyPr vert="horz" wrap="square"/>
                    <a:lstStyle/>
                    <a:p>
                      <a:pPr>
                        <a:buNone/>
                      </a:pPr>
                      <a:r>
                        <a:rPr lang="en-US" sz="2000">
                          <a:latin typeface="Times New Roman" panose="02020603050405020304" charset="0"/>
                          <a:cs typeface="Times New Roman" panose="02020603050405020304" charset="0"/>
                        </a:rPr>
                        <a:t>4</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_LINE_</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represents current line number.</a:t>
                      </a:r>
                      <a:endParaRPr lang="en-US" sz="2000">
                        <a:latin typeface="Times New Roman" panose="02020603050405020304" charset="0"/>
                        <a:cs typeface="Times New Roman" panose="02020603050405020304" charset="0"/>
                      </a:endParaRPr>
                    </a:p>
                  </a:txBody>
                  <a:tcPr/>
                </a:tc>
              </a:tr>
              <a:tr h="1015365">
                <a:tc>
                  <a:txBody>
                    <a:bodyPr vert="horz" wrap="square"/>
                    <a:lstStyle/>
                    <a:p>
                      <a:pPr>
                        <a:buNone/>
                      </a:pPr>
                      <a:r>
                        <a:rPr lang="en-US" sz="2000">
                          <a:latin typeface="Times New Roman" panose="02020603050405020304" charset="0"/>
                          <a:cs typeface="Times New Roman" panose="02020603050405020304" charset="0"/>
                        </a:rPr>
                        <a:t>5</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_STDC_</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It is defined as 1 when compiler complies with the ANSI standard.</a:t>
                      </a:r>
                      <a:endParaRPr lang="en-US" sz="20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26365" y="801370"/>
            <a:ext cx="262382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a:latin typeface="Times New Roman" panose="02020603050405020304" charset="0"/>
                <a:cs typeface="Times New Roman" panose="02020603050405020304" charset="0"/>
              </a:rPr>
              <a:t>Example</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6148070" cy="369252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#include&lt;stdio.h&gt;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int main(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printf("File :%s\n", __FILE__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printf("Date :%s\n", __DATE__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printf("Time :%s\n", __TIME__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printf("Line :%d\n", __LINE__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printf("STDC :%d\n", __STDC__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return 0;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sz="half" idx="1"/>
          </p:nvPr>
        </p:nvSpPr>
        <p:spPr>
          <a:xfrm>
            <a:off x="869315" y="314960"/>
            <a:ext cx="10356850" cy="6018530"/>
          </a:xfrm>
        </p:spPr>
        <p:txBody>
          <a:bodyPr>
            <a:normAutofit fontScale="25000"/>
          </a:bodyPr>
          <a:lstStyle/>
          <a:p>
            <a:pPr marL="0" indent="0">
              <a:buNone/>
            </a:pPr>
            <a:r>
              <a:rPr lang="en-US" sz="11200">
                <a:latin typeface="Times New Roman" panose="02020603050405020304" charset="0"/>
                <a:cs typeface="Times New Roman" panose="02020603050405020304" charset="0"/>
              </a:rPr>
              <a:t>Example for printf and scanf function.</a:t>
            </a:r>
            <a:endParaRPr lang="en-US" sz="112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Sum of two numbers</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#include&lt;stdio.h&gt;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int main(){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int x=0,y=0,result=0;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printf("enter first number:");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scanf("%d",&amp;x);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printf("enter second number:");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scanf("%d",&amp;y);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result=x+y;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printf("sum of 2 numbers:%d ",result);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return 0;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  </a:t>
            </a:r>
            <a:endParaRPr lang="en-US" sz="9600">
              <a:latin typeface="Times New Roman" panose="02020603050405020304" charset="0"/>
              <a:cs typeface="Times New Roman" panose="02020603050405020304" charset="0"/>
            </a:endParaRPr>
          </a:p>
        </p:txBody>
      </p:sp>
      <p:pic>
        <p:nvPicPr>
          <p:cNvPr id="8" name="Content Placeholder 7" descr="sum"/>
          <p:cNvPicPr>
            <a:picLocks noChangeAspect="1"/>
          </p:cNvPicPr>
          <p:nvPr>
            <p:ph sz="half" idx="2"/>
          </p:nvPr>
        </p:nvPicPr>
        <p:blipFill>
          <a:blip r:embed="rId2"/>
          <a:stretch>
            <a:fillRect/>
          </a:stretch>
        </p:blipFill>
        <p:spPr>
          <a:xfrm>
            <a:off x="6687185" y="2734945"/>
            <a:ext cx="4323080" cy="2845435"/>
          </a:xfrm>
          <a:prstGeom prst="rect">
            <a:avLst/>
          </a:prstGeom>
        </p:spPr>
      </p:pic>
    </p:spTree>
  </p:cSld>
  <p:clrMapOvr>
    <a:masterClrMapping/>
  </p:clrMapOvr>
  <p:transition/>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rot="20700000">
            <a:off x="2184400" y="2616835"/>
            <a:ext cx="7823200" cy="11684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0">
                <a:latin typeface="Times New Roman" panose="02020603050405020304" charset="0"/>
                <a:cs typeface="Times New Roman" panose="02020603050405020304" charset="0"/>
              </a:rPr>
              <a:t>THANK YOU . . ! </a:t>
            </a:r>
            <a:endParaRPr lang="en-US" sz="7000">
              <a:latin typeface="Times New Roman" panose="02020603050405020304" charset="0"/>
              <a:cs typeface="Times New Roman" panose="02020603050405020304" charset="0"/>
            </a:endParaRP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Subtitle 5"/>
          <p:cNvSpPr>
            <a:spLocks noGrp="1"/>
          </p:cNvSpPr>
          <p:nvPr>
            <p:ph type="subTitle" idx="1"/>
          </p:nvPr>
        </p:nvSpPr>
        <p:spPr>
          <a:xfrm>
            <a:off x="1288415" y="408305"/>
            <a:ext cx="9379585" cy="6170295"/>
          </a:xfrm>
        </p:spPr>
        <p:txBody>
          <a:bodyPr>
            <a:normAutofit/>
          </a:bodyPr>
          <a:lstStyle/>
          <a:p>
            <a:pPr algn="l"/>
            <a:r>
              <a:rPr lang="en-US" sz="2800">
                <a:latin typeface="Times New Roman" panose="02020603050405020304" charset="0"/>
                <a:cs typeface="Times New Roman" panose="02020603050405020304" charset="0"/>
              </a:rPr>
              <a:t>Variables in C</a:t>
            </a:r>
            <a:endParaRPr lang="en-US" sz="2800">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A variable is a name of the memory location. It is used to store data. Its value can be changed, and it can be reused many times.</a:t>
            </a:r>
            <a:endParaRPr lang="en-US">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Let's see the syntax to declare a variable:</a:t>
            </a:r>
            <a:endParaRPr lang="en-US">
              <a:latin typeface="Times New Roman" panose="02020603050405020304" charset="0"/>
              <a:cs typeface="Times New Roman" panose="02020603050405020304" charset="0"/>
            </a:endParaRPr>
          </a:p>
          <a:p>
            <a:pPr marL="342900" indent="-342900" algn="l"/>
            <a:r>
              <a:rPr lang="en-US"/>
              <a:t>                </a:t>
            </a:r>
            <a:r>
              <a:rPr lang="en-US">
                <a:latin typeface="Times New Roman" panose="02020603050405020304" charset="0"/>
                <a:cs typeface="Times New Roman" panose="02020603050405020304" charset="0"/>
              </a:rPr>
              <a:t>type variable_list;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Example of Declaring a variable:-</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int a;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float b;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char c; </a:t>
            </a:r>
            <a:endParaRPr lang="en-US">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We can also provide values while declaring the variables as given below:</a:t>
            </a:r>
            <a:endParaRPr lang="en-US">
              <a:latin typeface="Times New Roman" panose="02020603050405020304" charset="0"/>
              <a:cs typeface="Times New Roman" panose="02020603050405020304" charset="0"/>
            </a:endParaRPr>
          </a:p>
          <a:p>
            <a:pPr algn="l">
              <a:buFont typeface="Arial" pitchFamily="34" charset="0"/>
            </a:pPr>
            <a:r>
              <a:rPr lang="en-US">
                <a:latin typeface="Times New Roman" panose="02020603050405020304" charset="0"/>
                <a:cs typeface="Times New Roman" panose="02020603050405020304" charset="0"/>
              </a:rPr>
              <a:t>       int a=10,b=20;                     //declaring 2 variable of integer type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float f=20.8;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char c='A';  </a:t>
            </a:r>
            <a:endParaRPr lang="en-US">
              <a:latin typeface="Times New Roman" panose="02020603050405020304" charset="0"/>
              <a:cs typeface="Times New Roman" panose="0202060305040502030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1470"/>
            <a:ext cx="10515600" cy="6207760"/>
          </a:xfrm>
        </p:spPr>
        <p:txBody>
          <a:bodyPr>
            <a:normAutofit fontScale="90000"/>
          </a:bodyPr>
          <a:lstStyle/>
          <a:p>
            <a:pPr marL="0" indent="0">
              <a:buNone/>
            </a:pPr>
            <a:r>
              <a:rPr lang="en-US">
                <a:latin typeface="Times New Roman" panose="02020603050405020304" charset="0"/>
                <a:cs typeface="Times New Roman" panose="02020603050405020304" charset="0"/>
              </a:rPr>
              <a:t>Rules for defining variables</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can have alphabets, digits, and underscore.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name can start with the alphabet, and underscore only. It can't start with a digit.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No whitespace is allowed within the variable name.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name must not be any reserved word or keyword, e.g. int, float, etc.</a:t>
            </a:r>
            <a:endParaRPr lang="en-US" sz="24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Types of Variables in C</a:t>
            </a:r>
            <a:endParaRPr lang="en-US">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1) Local Variable</a:t>
            </a:r>
            <a:endParaRPr lang="en-US" sz="3110">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A variable that is declared inside the function or block is called a local variable.</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It must be declared at the start of the block.</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void function1(){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int x=10;//local variable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2105"/>
            <a:ext cx="10515600" cy="6525895"/>
          </a:xfrm>
        </p:spPr>
        <p:txBody>
          <a:bodyPr>
            <a:normAutofit fontScale="90000"/>
          </a:bodyPr>
          <a:lstStyle/>
          <a:p>
            <a:pPr marL="0" indent="0">
              <a:buNone/>
            </a:pPr>
            <a:r>
              <a:rPr lang="en-US" sz="3110">
                <a:latin typeface="Times New Roman" panose="02020603050405020304" charset="0"/>
                <a:cs typeface="Times New Roman" panose="02020603050405020304" charset="0"/>
              </a:rPr>
              <a:t>Global Variable</a:t>
            </a:r>
            <a:endParaRPr lang="en-US" sz="311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that is declared outside the function or block is called a global variable. Any function can change the value of the global variable. It is available to all the functions.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must be declared at the start of the block.</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value=20;                   //global variable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void function1(){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x=10;                         //local variable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Automatic Variable</a:t>
            </a:r>
            <a:endParaRPr lang="en-US" sz="3110">
              <a:latin typeface="Times New Roman" panose="02020603050405020304" charset="0"/>
              <a:cs typeface="Times New Roman" panose="02020603050405020304" charset="0"/>
            </a:endParaRPr>
          </a:p>
          <a:p>
            <a:pPr>
              <a:buFont typeface="Arial" pitchFamily="34" charset="0"/>
              <a:buChar char="•"/>
            </a:pPr>
            <a:r>
              <a:rPr lang="en-US" sz="2665">
                <a:latin typeface="Times New Roman" panose="02020603050405020304" charset="0"/>
                <a:cs typeface="Times New Roman" panose="02020603050405020304" charset="0"/>
              </a:rPr>
              <a:t>All variables in C that are declared inside the block, are automatic variables by default. We can explicitly declare an automatic variable using auto keyword.</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void main(){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int x=10;                 //local variable (also automatic)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auto int y=20;        //automatic variable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6621145"/>
          </a:xfrm>
        </p:spPr>
        <p:txBody>
          <a:bodyPr>
            <a:normAutofit/>
          </a:bodyPr>
          <a:lstStyle/>
          <a:p>
            <a:pPr marL="0" indent="0" algn="just">
              <a:buNone/>
            </a:pPr>
            <a:r>
              <a:rPr lang="en-US">
                <a:latin typeface="Times New Roman" panose="02020603050405020304" charset="0"/>
                <a:cs typeface="Times New Roman" panose="02020603050405020304" charset="0"/>
              </a:rPr>
              <a:t>Static Variable</a:t>
            </a:r>
            <a:endParaRPr lang="en-US">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variable that is declared with the static keyword is called static variable.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retains its value between multiple function calls.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void function1(){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x=10;                      //local variable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static int y=10;           //static variable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x=x+1;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y=y+1;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printf("%d,%d",x,y);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External Variable</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We can share a variable in multiple C source files by using an external variable. To declare an external variable, you need to use extern keyword.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extern int x=10;         //external variable (also global)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90335"/>
          </a:xfrm>
        </p:spPr>
        <p:txBody>
          <a:bodyPr/>
          <a:lstStyle/>
          <a:p>
            <a:pPr marL="0" indent="0" algn="just">
              <a:buNone/>
            </a:pPr>
            <a:r>
              <a:rPr lang="en-US">
                <a:latin typeface="Times New Roman" panose="02020603050405020304" charset="0"/>
                <a:cs typeface="Times New Roman" panose="02020603050405020304" charset="0"/>
              </a:rPr>
              <a:t>Data Types in C</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 data type specifies the type of data that a variable can store such as integer, floating, character, etc.</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There are different types of Data types.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4" name="Rectangles 3"/>
          <p:cNvSpPr/>
          <p:nvPr/>
        </p:nvSpPr>
        <p:spPr>
          <a:xfrm>
            <a:off x="4057650" y="2099310"/>
            <a:ext cx="280035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DATA TYPES </a:t>
            </a:r>
            <a:endParaRPr lang="en-US" sz="2400">
              <a:latin typeface="Times New Roman" panose="02020603050405020304" charset="0"/>
              <a:cs typeface="Times New Roman" panose="02020603050405020304" charset="0"/>
            </a:endParaRPr>
          </a:p>
        </p:txBody>
      </p:sp>
      <p:sp>
        <p:nvSpPr>
          <p:cNvPr id="5" name="Rectangles 4"/>
          <p:cNvSpPr/>
          <p:nvPr/>
        </p:nvSpPr>
        <p:spPr>
          <a:xfrm>
            <a:off x="1022985" y="4098290"/>
            <a:ext cx="198247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BASIC</a:t>
            </a:r>
            <a:endParaRPr lang="en-US" sz="2400">
              <a:latin typeface="Times New Roman" panose="02020603050405020304" charset="0"/>
              <a:cs typeface="Times New Roman" panose="02020603050405020304" charset="0"/>
            </a:endParaRPr>
          </a:p>
        </p:txBody>
      </p:sp>
      <p:sp>
        <p:nvSpPr>
          <p:cNvPr id="6" name="Rectangles 5"/>
          <p:cNvSpPr/>
          <p:nvPr/>
        </p:nvSpPr>
        <p:spPr>
          <a:xfrm>
            <a:off x="3556000" y="4098290"/>
            <a:ext cx="206121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DERIVED</a:t>
            </a:r>
            <a:endParaRPr lang="en-US" sz="2400">
              <a:latin typeface="Times New Roman" panose="02020603050405020304" charset="0"/>
              <a:cs typeface="Times New Roman" panose="02020603050405020304" charset="0"/>
            </a:endParaRPr>
          </a:p>
        </p:txBody>
      </p:sp>
      <p:sp>
        <p:nvSpPr>
          <p:cNvPr id="7" name="Rectangles 6"/>
          <p:cNvSpPr/>
          <p:nvPr/>
        </p:nvSpPr>
        <p:spPr>
          <a:xfrm>
            <a:off x="6191885" y="4098290"/>
            <a:ext cx="239776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ENUMERATION</a:t>
            </a:r>
            <a:endParaRPr lang="en-US" sz="2400">
              <a:latin typeface="Times New Roman" panose="02020603050405020304" charset="0"/>
              <a:cs typeface="Times New Roman" panose="02020603050405020304" charset="0"/>
            </a:endParaRPr>
          </a:p>
        </p:txBody>
      </p:sp>
      <p:sp>
        <p:nvSpPr>
          <p:cNvPr id="8" name="Rectangles 7"/>
          <p:cNvSpPr/>
          <p:nvPr/>
        </p:nvSpPr>
        <p:spPr>
          <a:xfrm>
            <a:off x="9164320" y="4098290"/>
            <a:ext cx="157353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p:txBody>
      </p:sp>
      <p:cxnSp>
        <p:nvCxnSpPr>
          <p:cNvPr id="9" name="Straight Arrow Connector 8"/>
          <p:cNvCxnSpPr/>
          <p:nvPr/>
        </p:nvCxnSpPr>
        <p:spPr>
          <a:xfrm flipH="1">
            <a:off x="2154555" y="2964180"/>
            <a:ext cx="2312035" cy="11328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21780" y="2964180"/>
            <a:ext cx="2658745" cy="111696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66590" y="2948305"/>
            <a:ext cx="692150" cy="11252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a:off x="6035040" y="2948305"/>
            <a:ext cx="1355725" cy="1149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4" name="Content Placeholder 3"/>
          <p:cNvGraphicFramePr>
            <a:graphicFrameLocks noGrp="1"/>
          </p:cNvGraphicFramePr>
          <p:nvPr>
            <p:ph idx="1"/>
          </p:nvPr>
        </p:nvGraphicFramePr>
        <p:xfrm>
          <a:off x="1569720" y="1193800"/>
          <a:ext cx="9052560" cy="4470400"/>
        </p:xfrm>
        <a:graphic>
          <a:graphicData uri="http://schemas.openxmlformats.org/drawingml/2006/table">
            <a:tbl>
              <a:tblPr firstRow="1" bandRow="1">
                <a:tableStyleId>{5C22544A-7EE6-4342-B048-85BDC9FD1C3A}</a:tableStyleId>
              </a:tblPr>
              <a:tblGrid>
                <a:gridCol w="4526280"/>
                <a:gridCol w="4526280"/>
              </a:tblGrid>
              <a:tr h="894080">
                <a:tc>
                  <a:txBody>
                    <a:bodyPr vert="horz" wrap="square"/>
                    <a:lstStyle/>
                    <a:p>
                      <a:pPr algn="ctr">
                        <a:buNone/>
                      </a:pPr>
                      <a:r>
                        <a:rPr lang="en-US" sz="2400">
                          <a:latin typeface="Times New Roman" panose="02020603050405020304" charset="0"/>
                          <a:cs typeface="Times New Roman" panose="02020603050405020304" charset="0"/>
                        </a:rPr>
                        <a:t>Types</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Data Types</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Basic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int, char, float, double</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Derived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array, pointer, structure, union</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Enumeration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enum</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Void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630555"/>
            <a:ext cx="10515600" cy="5546725"/>
          </a:xfrm>
        </p:spPr>
        <p:txBody>
          <a:bodyPr>
            <a:normAutofit lnSpcReduction="10000"/>
          </a:bodyPr>
          <a:lstStyle/>
          <a:p>
            <a:pPr marL="0" indent="0" algn="just">
              <a:buNone/>
            </a:pPr>
            <a:r>
              <a:rPr lang="en-US">
                <a:latin typeface="Times New Roman" panose="02020603050405020304" charset="0"/>
                <a:cs typeface="Times New Roman" panose="02020603050405020304" charset="0"/>
              </a:rPr>
              <a:t>Keywords in C</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 keyword is a reserved word. You cannot use it as a variable name, constant name, etc. There are only 32 reserved words (keywords) in the C language.</a:t>
            </a:r>
            <a:endParaRPr lang="en-US" sz="240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 list of 32 keywords in the c language is given below:</a:t>
            </a:r>
            <a:endParaRPr lang="en-US" sz="240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68400" y="3105150"/>
          <a:ext cx="9677400" cy="2865120"/>
        </p:xfrm>
        <a:graphic>
          <a:graphicData uri="http://schemas.openxmlformats.org/drawingml/2006/table">
            <a:tbl>
              <a:tblPr firstRow="1" bandRow="1">
                <a:tableStyleId>{5C22544A-7EE6-4342-B048-85BDC9FD1C3A}</a:tableStyleId>
              </a:tblPr>
              <a:tblGrid>
                <a:gridCol w="1209675"/>
                <a:gridCol w="1209675"/>
                <a:gridCol w="1209675"/>
                <a:gridCol w="1209675"/>
                <a:gridCol w="1303655"/>
                <a:gridCol w="1351915"/>
                <a:gridCol w="1225550"/>
                <a:gridCol w="957580"/>
              </a:tblGrid>
              <a:tr h="716280">
                <a:tc>
                  <a:txBody>
                    <a:bodyPr vert="horz" wrap="square"/>
                    <a:lstStyle/>
                    <a:p>
                      <a:pPr algn="ctr">
                        <a:buNone/>
                      </a:pPr>
                      <a:r>
                        <a:rPr lang="en-US" sz="2400">
                          <a:latin typeface="Times New Roman" panose="02020603050405020304" charset="0"/>
                          <a:cs typeface="Times New Roman" panose="02020603050405020304" charset="0"/>
                        </a:rPr>
                        <a:t>auto</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break</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case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char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const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continue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default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do</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double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else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enum</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extern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float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for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goto</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if</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int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long</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register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return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short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signed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sizeof</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static</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struct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switch</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typedef</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union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unsigned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volatile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while</a:t>
                      </a:r>
                      <a:endParaRPr lang="en-US" sz="24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90220"/>
            <a:ext cx="10515600" cy="5687060"/>
          </a:xfrm>
        </p:spPr>
        <p:txBody>
          <a:bodyPr/>
          <a:lstStyle/>
          <a:p>
            <a:pPr marL="0" indent="0">
              <a:buNone/>
            </a:pPr>
            <a:r>
              <a:rPr lang="en-US">
                <a:latin typeface="Times New Roman" panose="02020603050405020304" charset="0"/>
                <a:cs typeface="Times New Roman" panose="02020603050405020304" charset="0"/>
              </a:rPr>
              <a:t>Characteristics of C</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middle level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It has the simplicity of a high level language as well as the power of a low level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language is consisting the 32 keywords.</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portable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case sensitive.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In C language compilation and execution is faster.</a:t>
            </a:r>
            <a:endParaRPr lang="en-IN" sz="2400">
              <a:latin typeface="Times New Roman" panose="02020603050405020304" charset="0"/>
              <a:cs typeface="Times New Roman" panose="02020603050405020304" charset="0"/>
              <a:sym typeface="+mn-ea"/>
            </a:endParaRPr>
          </a:p>
          <a:p>
            <a:pPr>
              <a:buFont typeface="Arial" pitchFamily="34" charset="0"/>
              <a:buChar char="•"/>
            </a:pPr>
            <a:r>
              <a:rPr lang="en-US" altLang="en-IN" sz="2400">
                <a:latin typeface="Times New Roman" panose="02020603050405020304" charset="0"/>
                <a:cs typeface="Times New Roman" panose="02020603050405020304" charset="0"/>
                <a:sym typeface="+mn-ea"/>
              </a:rPr>
              <a:t>C language is Extendible.</a:t>
            </a:r>
            <a:endParaRPr lang="en-US" altLang="en-IN" sz="2400">
              <a:latin typeface="Times New Roman" panose="02020603050405020304" charset="0"/>
              <a:cs typeface="Times New Roman" panose="02020603050405020304" charset="0"/>
              <a:sym typeface="+mn-ea"/>
            </a:endParaRPr>
          </a:p>
          <a:p>
            <a:pPr>
              <a:buFont typeface="Arial" pitchFamily="34" charset="0"/>
              <a:buChar char="•"/>
            </a:pPr>
            <a:r>
              <a:rPr lang="en-US" altLang="en-IN" sz="2400">
                <a:latin typeface="Times New Roman" panose="02020603050405020304" charset="0"/>
                <a:cs typeface="Times New Roman" panose="02020603050405020304" charset="0"/>
              </a:rPr>
              <a:t>C is a structured language.</a:t>
            </a:r>
            <a:endParaRPr lang="en-IN" sz="2400">
              <a:latin typeface="Times New Roman" panose="02020603050405020304" charset="0"/>
              <a:cs typeface="Times New Roman" panose="02020603050405020304" charset="0"/>
            </a:endParaRPr>
          </a:p>
          <a:p>
            <a:pPr>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67335"/>
            <a:ext cx="10515600" cy="6590665"/>
          </a:xfrm>
        </p:spPr>
        <p:txBody>
          <a:bodyPr>
            <a:normAutofit/>
          </a:bodyPr>
          <a:lstStyle/>
          <a:p>
            <a:pPr marL="0" indent="0" algn="just">
              <a:buFont typeface="Arial" pitchFamily="34" charset="0"/>
              <a:buNone/>
            </a:pPr>
            <a:r>
              <a:rPr lang="en-US">
                <a:latin typeface="Times New Roman" panose="02020603050405020304" charset="0"/>
                <a:cs typeface="Times New Roman" panose="02020603050405020304" charset="0"/>
              </a:rPr>
              <a:t>C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C identifiers represent the name in the C program, for example, variables, functions, arrays, structures, unions, labels, etc.</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An identifier can be composed of letters such as uppercase, lowercase letters, underscore, digits, but the starting letter should be either an alphabet or an underscore.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a:latin typeface="Times New Roman" panose="02020603050405020304" charset="0"/>
                <a:cs typeface="Times New Roman" panose="02020603050405020304" charset="0"/>
              </a:rPr>
              <a:t>Rules for constructing C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It should not begin with any numerical digit.</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In identifiers, both uppercase and lowercase letters are distinct. Therefore, we can say that identifiers are case sensitive.</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Commas or blank spaces cannot be specified within an identifier.</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length of the identifiers should not be more than 31 characters.</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Identifiers should be written in such a way that it is meaningful, short, and easy to read.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some example :- total, sum, average, _m _, sum_1, etc.</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88315"/>
            <a:ext cx="10515600" cy="5688965"/>
          </a:xfrm>
        </p:spPr>
        <p:txBody>
          <a:bodyPr>
            <a:normAutofit lnSpcReduction="20000"/>
          </a:bodyPr>
          <a:lstStyle/>
          <a:p>
            <a:pPr marL="0" indent="0" algn="just">
              <a:buNone/>
            </a:pPr>
            <a:r>
              <a:rPr lang="en-US">
                <a:latin typeface="Times New Roman" panose="02020603050405020304" charset="0"/>
                <a:cs typeface="Times New Roman" panose="02020603050405020304" charset="0"/>
              </a:rPr>
              <a:t>Types of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Internal identifier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If the identifier is not used in the external linkage, then it is known as an internal identifier. The internal identifiers can be local variables.</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External Identifier</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If the identifier is used in the external linkage, then it is known as an external identifier. The external identifiers can be function names, global variables.</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a=10;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A=20;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printf("Value of a is : %d",a);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printf("\nValue of A is :%d",A);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8" name="Content Placeholder 7" descr="identifi"/>
          <p:cNvPicPr>
            <a:picLocks noChangeAspect="1"/>
          </p:cNvPicPr>
          <p:nvPr>
            <p:ph sz="half" idx="2"/>
          </p:nvPr>
        </p:nvPicPr>
        <p:blipFill>
          <a:blip r:embed="rId2"/>
          <a:stretch>
            <a:fillRect/>
          </a:stretch>
        </p:blipFill>
        <p:spPr>
          <a:xfrm>
            <a:off x="6783705" y="4088130"/>
            <a:ext cx="3881120" cy="1979295"/>
          </a:xfrm>
          <a:prstGeom prst="rect">
            <a:avLst/>
          </a:prstGeom>
        </p:spPr>
      </p:pic>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7490"/>
            <a:ext cx="10515600" cy="6456680"/>
          </a:xfrm>
        </p:spPr>
        <p:txBody>
          <a:bodyPr/>
          <a:lstStyle/>
          <a:p>
            <a:pPr marL="0" indent="0">
              <a:buNone/>
            </a:pPr>
            <a:r>
              <a:rPr lang="en-US">
                <a:latin typeface="Times New Roman" panose="02020603050405020304" charset="0"/>
                <a:cs typeface="Times New Roman" panose="02020603050405020304" charset="0"/>
              </a:rPr>
              <a:t>C Operators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An operator is simply a symbol that is used to perform operations.</a:t>
            </a:r>
            <a:endParaRPr lang="en-US">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1167765" y="1256665"/>
          <a:ext cx="9319260" cy="4922520"/>
        </p:xfrm>
        <a:graphic>
          <a:graphicData uri="http://schemas.openxmlformats.org/drawingml/2006/table">
            <a:tbl>
              <a:tblPr firstRow="1" bandRow="1">
                <a:tableStyleId>{5C22544A-7EE6-4342-B048-85BDC9FD1C3A}</a:tableStyleId>
              </a:tblPr>
              <a:tblGrid>
                <a:gridCol w="4659630"/>
                <a:gridCol w="4659630"/>
              </a:tblGrid>
              <a:tr h="615315">
                <a:tc>
                  <a:txBody>
                    <a:bodyPr vert="horz" wrap="square"/>
                    <a:lstStyle/>
                    <a:p>
                      <a:pPr algn="ctr">
                        <a:buNone/>
                      </a:pPr>
                      <a:r>
                        <a:rPr lang="en-US" sz="2000">
                          <a:latin typeface="Times New Roman" panose="02020603050405020304" charset="0"/>
                          <a:cs typeface="Times New Roman" panose="02020603050405020304" charset="0"/>
                        </a:rPr>
                        <a:t>Name of operators</a:t>
                      </a:r>
                      <a:endParaRPr lang="en-US" sz="2000">
                        <a:latin typeface="Times New Roman" panose="02020603050405020304" charset="0"/>
                        <a:cs typeface="Times New Roman" panose="02020603050405020304" charset="0"/>
                      </a:endParaRPr>
                    </a:p>
                  </a:txBody>
                  <a:tcPr/>
                </a:tc>
                <a:tc>
                  <a:txBody>
                    <a:bodyPr vert="horz" wrap="square"/>
                    <a:lstStyle/>
                    <a:p>
                      <a:pPr algn="ctr">
                        <a:buNone/>
                      </a:pPr>
                      <a:r>
                        <a:rPr lang="en-US" sz="2000">
                          <a:latin typeface="Times New Roman" panose="02020603050405020304" charset="0"/>
                          <a:cs typeface="Times New Roman" panose="02020603050405020304" charset="0"/>
                        </a:rPr>
                        <a:t>Operators</a:t>
                      </a:r>
                      <a:endParaRPr lang="en-US"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Arithmetic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_ , * , / ,%</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Increment/Decrement operators</a:t>
                      </a:r>
                      <a:endParaRPr lang="en-IN" sz="2000">
                        <a:latin typeface="Times New Roman" panose="02020603050405020304" charset="0"/>
                        <a:cs typeface="Times New Roman" panose="02020603050405020304" charset="0"/>
                        <a:sym typeface="+mn-ea"/>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Relational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 , &lt; = ,  &gt; = , &lt; , &gt;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Logical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&amp;&amp; , || , ! ,</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Bitwise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&amp; , ^ , | , ~ , &gt;&gt; , &lt;&lt;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Assignment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 - = , *= , /= , %= , &lt;&lt;= , &gt;&gt;= , &amp;= , ^=  , |=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US" altLang="en-IN" sz="2000" b="0">
                          <a:solidFill>
                            <a:schemeClr val="tx1"/>
                          </a:solidFill>
                          <a:latin typeface="Times New Roman" panose="02020603050405020304" charset="0"/>
                          <a:cs typeface="Times New Roman" panose="02020603050405020304" charset="0"/>
                        </a:rPr>
                        <a:t>Other operators</a:t>
                      </a:r>
                      <a:endParaRPr lang="en-IN" sz="2000" b="0">
                        <a:solidFill>
                          <a:schemeClr val="bg1"/>
                        </a:solidFill>
                        <a:latin typeface="Times New Roman" panose="02020603050405020304" charset="0"/>
                        <a:cs typeface="Times New Roman" panose="02020603050405020304" charset="0"/>
                      </a:endParaRPr>
                    </a:p>
                    <a:p>
                      <a:pPr algn="ctr">
                        <a:buNone/>
                      </a:pPr>
                      <a:endParaRPr lang="en-US" sz="2000" b="0">
                        <a:latin typeface="Times New Roman" panose="02020603050405020304" charset="0"/>
                        <a:cs typeface="Times New Roman" panose="02020603050405020304" charset="0"/>
                      </a:endParaRPr>
                    </a:p>
                  </a:txBody>
                  <a:tcPr/>
                </a:tc>
                <a:tc>
                  <a:txBody>
                    <a:bodyPr vert="horz" wrap="square"/>
                    <a:lstStyle/>
                    <a:p>
                      <a:pPr algn="ctr">
                        <a:buNone/>
                      </a:pPr>
                      <a:r>
                        <a:rPr lang="en-IN" sz="2000">
                          <a:solidFill>
                            <a:schemeClr val="tx1"/>
                          </a:solidFill>
                          <a:latin typeface="Times New Roman" panose="02020603050405020304" charset="0"/>
                          <a:cs typeface="Times New Roman" panose="02020603050405020304" charset="0"/>
                          <a:sym typeface="+mn-ea"/>
                        </a:rPr>
                        <a:t>?:   &amp;    *  sizeof()    ,</a:t>
                      </a:r>
                      <a:endParaRPr lang="en-IN" sz="2000" b="0">
                        <a:solidFill>
                          <a:schemeClr val="tx1"/>
                        </a:solidFill>
                        <a:latin typeface="Times New Roman" panose="02020603050405020304" charset="0"/>
                        <a:cs typeface="Times New Roman" panose="02020603050405020304" charset="0"/>
                      </a:endParaRPr>
                    </a:p>
                    <a:p>
                      <a:pPr algn="ctr">
                        <a:buNone/>
                      </a:pPr>
                      <a:endParaRPr lang="en-IN" sz="2000" b="0">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382270" y="346710"/>
            <a:ext cx="11809730" cy="651129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                                          Arithmetic operator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 - , * ,  / , %</a:t>
            </a:r>
            <a:endParaRPr lang="en-US">
              <a:solidFill>
                <a:srgbClr val="FF0000"/>
              </a:solidFill>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All are binary operators = means two operands are required to perform operation.</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For example :-        A   +   B</a:t>
            </a:r>
            <a:endParaRPr lang="en-IN" sz="2400">
              <a:latin typeface="Times New Roman" panose="02020603050405020304" charset="0"/>
              <a:cs typeface="Times New Roman" panose="02020603050405020304" charset="0"/>
              <a:sym typeface="+mn-ea"/>
            </a:endParaRPr>
          </a:p>
          <a:p>
            <a:pPr marL="0" indent="0" algn="just">
              <a:buNone/>
            </a:pPr>
            <a:r>
              <a:rPr lang="en-IN" sz="2400">
                <a:latin typeface="Times New Roman" panose="02020603050405020304" charset="0"/>
                <a:cs typeface="Times New Roman" panose="02020603050405020304" charset="0"/>
                <a:sym typeface="+mn-ea"/>
              </a:rPr>
              <a:t>#include&lt;stdio.h&gt;</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   int main()</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lgn="just">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nt a</a:t>
            </a:r>
            <a:r>
              <a:rPr lang="en-US" altLang="en-IN" sz="2400">
                <a:latin typeface="Times New Roman" panose="02020603050405020304" charset="0"/>
                <a:cs typeface="Times New Roman" panose="02020603050405020304" charset="0"/>
                <a:sym typeface="+mn-ea"/>
              </a:rPr>
              <a:t>=9</a:t>
            </a: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b=3</a:t>
            </a:r>
            <a:r>
              <a:rPr lang="en-IN" sz="2400">
                <a:latin typeface="Times New Roman" panose="02020603050405020304" charset="0"/>
                <a:cs typeface="Times New Roman" panose="02020603050405020304" charset="0"/>
                <a:sym typeface="+mn-ea"/>
              </a:rPr>
              <a:t>;                                               //declaring a and b</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rintf(“enter the first and second number \n”);   </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s</a:t>
            </a:r>
            <a:r>
              <a:rPr lang="en-IN" sz="2400" err="1">
                <a:latin typeface="Times New Roman" panose="02020603050405020304" charset="0"/>
                <a:cs typeface="Times New Roman" panose="02020603050405020304" charset="0"/>
                <a:sym typeface="+mn-ea"/>
              </a:rPr>
              <a:t>canf(“%d %d”, &amp;a,&amp;b);                  //accept input from the user</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rintf(“a  / b =%d\n”, a/b);</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rintf(“a  % b =%d\n”, a%b);</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6" name="Text Box 5"/>
          <p:cNvSpPr txBox="1"/>
          <p:nvPr/>
        </p:nvSpPr>
        <p:spPr>
          <a:xfrm>
            <a:off x="7314565" y="4883785"/>
            <a:ext cx="261048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1" name="Content Placeholder 10" descr="arth"/>
          <p:cNvPicPr>
            <a:picLocks noChangeAspect="1"/>
          </p:cNvPicPr>
          <p:nvPr>
            <p:ph sz="half" idx="2"/>
          </p:nvPr>
        </p:nvPicPr>
        <p:blipFill>
          <a:blip r:embed="rId2"/>
          <a:stretch>
            <a:fillRect/>
          </a:stretch>
        </p:blipFill>
        <p:spPr>
          <a:xfrm>
            <a:off x="5243830" y="4762500"/>
            <a:ext cx="4235450" cy="1948180"/>
          </a:xfrm>
          <a:prstGeom prst="rect">
            <a:avLst/>
          </a:prstGeom>
        </p:spPr>
      </p:pic>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57480"/>
            <a:ext cx="10515600" cy="6019800"/>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Increment/Decrement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rgbClr val="FF0000"/>
                </a:solidFill>
              </a:rPr>
              <a:t>     </a:t>
            </a:r>
            <a:r>
              <a:rPr lang="en-IN">
                <a:solidFill>
                  <a:srgbClr val="FF0000"/>
                </a:solidFill>
                <a:latin typeface="Times New Roman" panose="02020603050405020304" charset="0"/>
                <a:cs typeface="Times New Roman" panose="02020603050405020304" charset="0"/>
                <a:sym typeface="+mn-ea"/>
              </a:rPr>
              <a:t>++ , -- ,</a:t>
            </a:r>
            <a:endParaRPr lang="en-IN">
              <a:solidFill>
                <a:srgbClr val="FFFF00"/>
              </a:solidFill>
            </a:endParaRPr>
          </a:p>
          <a:p>
            <a:pPr marL="0" indent="0">
              <a:buNone/>
            </a:pPr>
            <a:r>
              <a:rPr lang="en-IN" sz="2400">
                <a:latin typeface="Times New Roman" panose="02020603050405020304" charset="0"/>
                <a:cs typeface="Times New Roman" panose="02020603050405020304" charset="0"/>
                <a:sym typeface="+mn-ea"/>
              </a:rPr>
              <a:t>Increment operator :-  It is used to increment the value of a variable by one.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Decrement operator :-  It is used to decrement the value of a variable by one.</a:t>
            </a:r>
            <a:endParaRPr lang="en-IN" sz="2400">
              <a:latin typeface="Times New Roman" panose="02020603050405020304" charset="0"/>
              <a:cs typeface="Times New Roman" panose="02020603050405020304" charset="0"/>
            </a:endParaRPr>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IN" sz="2400">
                <a:latin typeface="Times New Roman" panose="02020603050405020304" charset="0"/>
                <a:cs typeface="Times New Roman" panose="02020603050405020304" charset="0"/>
                <a:sym typeface="+mn-ea"/>
              </a:rPr>
              <a:t>Increment and Decrement operators are unary operators.Because they are applied on single operand.</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Example :-</a:t>
            </a:r>
            <a:endParaRPr lang="en-IN" sz="2400">
              <a:latin typeface="Times New Roman" panose="02020603050405020304" charset="0"/>
              <a:cs typeface="Times New Roman" panose="02020603050405020304" charset="0"/>
              <a:sym typeface="+mn-ea"/>
            </a:endParaRPr>
          </a:p>
          <a:p>
            <a:pPr marL="0" indent="0">
              <a:buNone/>
            </a:pP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                a++,a--</a:t>
            </a:r>
            <a:endParaRPr lang="en-IN" sz="2400">
              <a:latin typeface="Times New Roman" panose="02020603050405020304" charset="0"/>
              <a:cs typeface="Times New Roman" panose="02020603050405020304" charset="0"/>
            </a:endParaRPr>
          </a:p>
          <a:p>
            <a:pPr marL="0" indent="0">
              <a:buNone/>
            </a:pPr>
            <a:endParaRPr lang="en-US" sz="2400"/>
          </a:p>
        </p:txBody>
      </p:sp>
      <p:sp>
        <p:nvSpPr>
          <p:cNvPr id="7" name="TextBox 6"/>
          <p:cNvSpPr txBox="1"/>
          <p:nvPr/>
        </p:nvSpPr>
        <p:spPr>
          <a:xfrm>
            <a:off x="2283460" y="2485390"/>
            <a:ext cx="170815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schemeClr val="tx1"/>
                </a:solidFill>
                <a:latin typeface="Times New Roman" panose="02020603050405020304" charset="0"/>
                <a:cs typeface="Times New Roman" panose="02020603050405020304" charset="0"/>
              </a:rPr>
              <a:t>Increment</a:t>
            </a:r>
            <a:endParaRPr lang="en-IN" sz="2400">
              <a:solidFill>
                <a:schemeClr val="tx1"/>
              </a:solidFill>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int a = 5;</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a++;</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a = 6</a:t>
            </a:r>
            <a:endParaRPr lang="en-IN" sz="2400">
              <a:latin typeface="Times New Roman" panose="02020603050405020304" charset="0"/>
              <a:cs typeface="Times New Roman" panose="02020603050405020304" charset="0"/>
            </a:endParaRPr>
          </a:p>
        </p:txBody>
      </p:sp>
      <p:sp>
        <p:nvSpPr>
          <p:cNvPr id="9" name="TextBox 8"/>
          <p:cNvSpPr txBox="1"/>
          <p:nvPr/>
        </p:nvSpPr>
        <p:spPr>
          <a:xfrm>
            <a:off x="5664200" y="2485390"/>
            <a:ext cx="2682240" cy="1568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schemeClr val="tx1"/>
                </a:solidFill>
                <a:latin typeface="Times New Roman" panose="02020603050405020304" charset="0"/>
                <a:cs typeface="Times New Roman" panose="02020603050405020304" charset="0"/>
              </a:rPr>
              <a:t>Decrement</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int a = 5;</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a--;</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a = 4</a:t>
            </a:r>
            <a:endParaRPr lang="en-IN" sz="2400">
              <a:solidFill>
                <a:schemeClr val="tx1"/>
              </a:solidFill>
              <a:latin typeface="Times New Roman" panose="02020603050405020304" charset="0"/>
              <a:cs typeface="Times New Roman" panose="02020603050405020304" charset="0"/>
            </a:endParaRP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08635" y="1212215"/>
            <a:ext cx="11473815" cy="4965065"/>
          </a:xfrm>
        </p:spPr>
        <p:txBody>
          <a:bodyPr>
            <a:normAutofit lnSpcReduction="20000"/>
          </a:bodyPr>
          <a:lstStyle/>
          <a:p>
            <a:pPr marL="0" indent="0">
              <a:buNone/>
            </a:pPr>
            <a:r>
              <a:rPr lang="en-IN">
                <a:latin typeface="Times New Roman" panose="02020603050405020304" charset="0"/>
                <a:cs typeface="Times New Roman" panose="02020603050405020304" charset="0"/>
                <a:sym typeface="+mn-ea"/>
              </a:rPr>
              <a:t>There are two types of increment operator</a:t>
            </a:r>
            <a:endParaRPr lang="en-IN">
              <a:latin typeface="Times New Roman" panose="02020603050405020304" charset="0"/>
              <a:cs typeface="Times New Roman" panose="02020603050405020304" charset="0"/>
            </a:endParaRPr>
          </a:p>
          <a:p>
            <a:pPr marL="0" indent="0">
              <a:buNone/>
            </a:pPr>
            <a:r>
              <a:rPr lang="en-IN" sz="2665">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 Pre-increment operator </a:t>
            </a:r>
            <a:r>
              <a:rPr lang="en-IN" sz="2400">
                <a:solidFill>
                  <a:srgbClr val="00B050"/>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Post-increment operator</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++a;                                                                                       a++;</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There are two types of decrement operator</a:t>
            </a:r>
            <a:endParaRPr lang="en-IN">
              <a:latin typeface="Times New Roman" panose="02020603050405020304" charset="0"/>
              <a:cs typeface="Times New Roman" panose="02020603050405020304" charset="0"/>
              <a:sym typeface="+mn-ea"/>
            </a:endParaRPr>
          </a:p>
          <a:p>
            <a:pPr marL="0" indent="0">
              <a:buNone/>
            </a:pPr>
            <a:endParaRPr lang="en-IN" sz="2400">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  Pre-decrement operator </a:t>
            </a:r>
            <a:r>
              <a:rPr lang="en-IN" sz="2400">
                <a:solidFill>
                  <a:schemeClr val="accent6">
                    <a:lumMod val="75000"/>
                  </a:schemeClr>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Post-decrement operator</a:t>
            </a:r>
            <a:endParaRPr lang="en-IN" sz="2400">
              <a:solidFill>
                <a:schemeClr val="accent6">
                  <a:lumMod val="75000"/>
                </a:schemeClr>
              </a:solidFill>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--a;                                                                                        a--;</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pre – means first increment/decrement then assign it to another variable.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post – means first assign it to another variable then increment/decrement.</a:t>
            </a:r>
            <a:endParaRPr lang="en-IN" sz="2400">
              <a:latin typeface="Times New Roman" panose="02020603050405020304" charset="0"/>
              <a:cs typeface="Times New Roman" panose="02020603050405020304" charset="0"/>
            </a:endParaRPr>
          </a:p>
          <a:p>
            <a:pPr marL="0" indent="0">
              <a:buNone/>
            </a:pPr>
            <a:endParaRPr lang="en-US" sz="2400"/>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6285865"/>
          </a:xfrm>
        </p:spPr>
        <p:txBody>
          <a:bodyPr>
            <a:normAutofit fontScale="70000"/>
          </a:bodyPr>
          <a:lstStyle/>
          <a:p>
            <a:pPr marL="0" indent="0">
              <a:buFont typeface="Arial" pitchFamily="34" charset="0"/>
              <a:buNone/>
            </a:pPr>
            <a:r>
              <a:rPr lang="en-US" altLang="en-IN" sz="4665">
                <a:latin typeface="Times New Roman" panose="02020603050405020304" charset="0"/>
                <a:cs typeface="Times New Roman" panose="02020603050405020304" charset="0"/>
                <a:sym typeface="+mn-ea"/>
              </a:rPr>
              <a:t>                              </a:t>
            </a:r>
            <a:r>
              <a:rPr lang="en-IN" sz="4665">
                <a:latin typeface="Times New Roman" panose="02020603050405020304" charset="0"/>
                <a:cs typeface="Times New Roman" panose="02020603050405020304" charset="0"/>
                <a:sym typeface="+mn-ea"/>
              </a:rPr>
              <a:t>Relational operators</a:t>
            </a:r>
            <a:endParaRPr lang="en-IN" sz="4665">
              <a:latin typeface="Times New Roman" panose="02020603050405020304" charset="0"/>
              <a:cs typeface="Times New Roman" panose="02020603050405020304" charset="0"/>
              <a:sym typeface="+mn-ea"/>
            </a:endParaRPr>
          </a:p>
          <a:p>
            <a:pPr marL="0" indent="0">
              <a:buFont typeface="Arial" pitchFamily="34" charset="0"/>
              <a:buNone/>
            </a:pPr>
            <a:r>
              <a:rPr lang="en-IN" sz="4665">
                <a:latin typeface="Times New Roman" panose="02020603050405020304" charset="0"/>
                <a:cs typeface="Times New Roman" panose="02020603050405020304" charset="0"/>
                <a:sym typeface="+mn-ea"/>
              </a:rPr>
              <a:t> </a:t>
            </a:r>
            <a:r>
              <a:rPr lang="en-US" altLang="en-IN" sz="4665">
                <a:latin typeface="Times New Roman" panose="02020603050405020304" charset="0"/>
                <a:cs typeface="Times New Roman" panose="02020603050405020304" charset="0"/>
                <a:sym typeface="+mn-ea"/>
              </a:rPr>
              <a:t>                            </a:t>
            </a:r>
            <a:r>
              <a:rPr lang="en-US" altLang="en-IN" sz="4665">
                <a:solidFill>
                  <a:srgbClr val="FF0000"/>
                </a:solidFill>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 , != , &lt;= , &gt;= , &lt; , &gt;</a:t>
            </a:r>
            <a:endParaRPr lang="en-IN" sz="2400">
              <a:latin typeface="Times New Roman" panose="02020603050405020304" charset="0"/>
              <a:cs typeface="Times New Roman" panose="02020603050405020304" charset="0"/>
              <a:sym typeface="+mn-ea"/>
            </a:endParaRPr>
          </a:p>
          <a:p>
            <a:pPr>
              <a:buFont typeface="Arial" pitchFamily="34" charset="0"/>
              <a:buChar char="•"/>
            </a:pPr>
            <a:r>
              <a:rPr lang="en-IN" sz="3000">
                <a:latin typeface="Times New Roman" panose="02020603050405020304" charset="0"/>
                <a:cs typeface="Times New Roman" panose="02020603050405020304" charset="0"/>
                <a:sym typeface="+mn-ea"/>
              </a:rPr>
              <a:t>Relational operators they are used to comparing two values.</a:t>
            </a:r>
            <a:endParaRPr lang="en-IN" sz="3000">
              <a:latin typeface="Times New Roman" panose="02020603050405020304" charset="0"/>
              <a:cs typeface="Times New Roman" panose="02020603050405020304" charset="0"/>
            </a:endParaRPr>
          </a:p>
          <a:p>
            <a:pPr>
              <a:buFont typeface="Arial" pitchFamily="34" charset="0"/>
              <a:buChar char="•"/>
            </a:pPr>
            <a:r>
              <a:rPr lang="en-IN" sz="3000">
                <a:latin typeface="Times New Roman" panose="02020603050405020304" charset="0"/>
                <a:cs typeface="Times New Roman" panose="02020603050405020304" charset="0"/>
                <a:sym typeface="+mn-ea"/>
              </a:rPr>
              <a:t>All Relational operators will return either True or False.</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For  example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int a=300, b = 2090;</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if ( b &gt;= a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printf(“Bingo! You are in”);</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else</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printf((“OOPS! You are out”);</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 </a:t>
            </a:r>
            <a:endParaRPr lang="en-US" sz="3000"/>
          </a:p>
        </p:txBody>
      </p:sp>
      <p:sp>
        <p:nvSpPr>
          <p:cNvPr id="4" name="Text Box 3"/>
          <p:cNvSpPr txBox="1"/>
          <p:nvPr/>
        </p:nvSpPr>
        <p:spPr>
          <a:xfrm>
            <a:off x="7392670" y="3168650"/>
            <a:ext cx="202946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Content Placeholder 7" descr="real"/>
          <p:cNvPicPr>
            <a:picLocks noChangeAspect="1"/>
          </p:cNvPicPr>
          <p:nvPr>
            <p:ph sz="half" idx="2"/>
          </p:nvPr>
        </p:nvPicPr>
        <p:blipFill>
          <a:blip r:embed="rId2"/>
          <a:stretch>
            <a:fillRect/>
          </a:stretch>
        </p:blipFill>
        <p:spPr>
          <a:xfrm>
            <a:off x="6351905" y="3536950"/>
            <a:ext cx="5001895" cy="2148840"/>
          </a:xfrm>
          <a:prstGeom prst="rect">
            <a:avLst/>
          </a:prstGeom>
        </p:spPr>
      </p:pic>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711950"/>
          </a:xfrm>
        </p:spPr>
        <p:txBody>
          <a:bodyPr>
            <a:normAutofit fontScale="60000"/>
          </a:bodyPr>
          <a:lstStyle/>
          <a:p>
            <a:pPr marL="0" indent="0">
              <a:buNone/>
            </a:pPr>
            <a:r>
              <a:rPr lang="en-US" altLang="en-IN">
                <a:latin typeface="Times New Roman" panose="02020603050405020304" charset="0"/>
                <a:cs typeface="Times New Roman" panose="02020603050405020304" charset="0"/>
                <a:sym typeface="+mn-ea"/>
              </a:rPr>
              <a:t>                                                   </a:t>
            </a:r>
            <a:r>
              <a:rPr lang="en-US" altLang="en-IN" sz="4000">
                <a:latin typeface="Times New Roman" panose="02020603050405020304" charset="0"/>
                <a:cs typeface="Times New Roman" panose="02020603050405020304" charset="0"/>
                <a:sym typeface="+mn-ea"/>
              </a:rPr>
              <a:t>            </a:t>
            </a:r>
            <a:r>
              <a:rPr lang="en-IN" sz="4000">
                <a:latin typeface="Times New Roman" panose="02020603050405020304" charset="0"/>
                <a:cs typeface="Times New Roman" panose="02020603050405020304" charset="0"/>
                <a:sym typeface="+mn-ea"/>
              </a:rPr>
              <a:t>Logical operators</a:t>
            </a:r>
            <a:r>
              <a:rPr lang="en-US" altLang="en-IN" sz="4000">
                <a:latin typeface="Times New Roman" panose="02020603050405020304" charset="0"/>
                <a:cs typeface="Times New Roman" panose="02020603050405020304" charset="0"/>
                <a:sym typeface="+mn-ea"/>
              </a:rPr>
              <a:t> </a:t>
            </a:r>
            <a:endParaRPr lang="en-US" altLang="en-IN" sz="4000">
              <a:latin typeface="Times New Roman" panose="02020603050405020304" charset="0"/>
              <a:cs typeface="Times New Roman" panose="02020603050405020304" charset="0"/>
              <a:sym typeface="+mn-ea"/>
            </a:endParaRPr>
          </a:p>
          <a:p>
            <a:pPr marL="0" indent="0">
              <a:buNone/>
            </a:pPr>
            <a:r>
              <a:rPr lang="en-US" altLang="en-IN" sz="4000">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&amp;&amp; , || , ! ,</a:t>
            </a:r>
            <a:endParaRPr lang="en-IN" sz="4000">
              <a:solidFill>
                <a:schemeClr val="tx1"/>
              </a:solidFill>
              <a:latin typeface="Times New Roman" panose="02020603050405020304" charset="0"/>
              <a:cs typeface="Times New Roman" panose="02020603050405020304" charset="0"/>
              <a:sym typeface="+mn-ea"/>
            </a:endParaRPr>
          </a:p>
          <a:p>
            <a:pPr marL="0" indent="0">
              <a:buNone/>
            </a:pPr>
            <a:r>
              <a:rPr lang="en-IN" sz="3430">
                <a:latin typeface="Times New Roman" panose="02020603050405020304" charset="0"/>
                <a:cs typeface="Times New Roman" panose="02020603050405020304" charset="0"/>
                <a:sym typeface="+mn-ea"/>
              </a:rPr>
              <a:t>&amp;&amp; and || are used to combine two conditions.</a:t>
            </a:r>
            <a:endParaRPr lang="en-IN" sz="3430">
              <a:latin typeface="Times New Roman" panose="02020603050405020304" charset="0"/>
              <a:cs typeface="Times New Roman" panose="02020603050405020304" charset="0"/>
            </a:endParaRPr>
          </a:p>
          <a:p>
            <a:pPr marL="0" indent="0">
              <a:buNone/>
            </a:pPr>
            <a:r>
              <a:rPr lang="en-IN" sz="3430">
                <a:solidFill>
                  <a:srgbClr val="00B050"/>
                </a:solidFill>
                <a:latin typeface="Times New Roman" panose="02020603050405020304" charset="0"/>
                <a:cs typeface="Times New Roman" panose="02020603050405020304" charset="0"/>
                <a:sym typeface="+mn-ea"/>
              </a:rPr>
              <a:t>&amp;&amp; - </a:t>
            </a:r>
            <a:r>
              <a:rPr lang="en-IN" sz="3430">
                <a:latin typeface="Times New Roman" panose="02020603050405020304" charset="0"/>
                <a:cs typeface="Times New Roman" panose="02020603050405020304" charset="0"/>
                <a:sym typeface="+mn-ea"/>
              </a:rPr>
              <a:t>returns TRUE when all the conditions under consideration are true and returns FALSE when any one or more than one condition is false.</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For example :</a:t>
            </a:r>
            <a:endParaRPr lang="en-IN" sz="3430">
              <a:latin typeface="Times New Roman" panose="02020603050405020304" charset="0"/>
              <a:cs typeface="Times New Roman" panose="02020603050405020304" charset="0"/>
              <a:sym typeface="+mn-ea"/>
            </a:endParaRPr>
          </a:p>
          <a:p>
            <a:pPr marL="0" indent="0">
              <a:buNone/>
            </a:pPr>
            <a:r>
              <a:rPr lang="en-US" altLang="en-IN" sz="3430">
                <a:latin typeface="Times New Roman" panose="02020603050405020304" charset="0"/>
                <a:cs typeface="Times New Roman" panose="02020603050405020304" charset="0"/>
              </a:rPr>
              <a:t>#include&lt;stdio.h&gt;</a:t>
            </a:r>
            <a:endParaRPr lang="en-US" alt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int main(){</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int a = 5;</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 if(a == 5 &amp;&amp; a != 6 &amp;&amp; a &lt;= 56 &amp;&amp; a &gt; 4)</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a:t>
            </a:r>
            <a:endParaRPr lang="en-IN" sz="3430">
              <a:latin typeface="Times New Roman" panose="02020603050405020304" charset="0"/>
              <a:cs typeface="Times New Roman" panose="02020603050405020304" charset="0"/>
            </a:endParaRPr>
          </a:p>
          <a:p>
            <a:pPr marL="0" indent="0">
              <a:buNone/>
            </a:pPr>
            <a:r>
              <a:rPr lang="en-IN" sz="3430" err="1">
                <a:latin typeface="Times New Roman" panose="02020603050405020304" charset="0"/>
                <a:cs typeface="Times New Roman" panose="02020603050405020304" charset="0"/>
                <a:sym typeface="+mn-ea"/>
              </a:rPr>
              <a:t>printf(“</a:t>
            </a:r>
            <a:r>
              <a:rPr lang="en-US" altLang="en-IN" sz="3430">
                <a:latin typeface="Times New Roman" panose="02020603050405020304" charset="0"/>
                <a:cs typeface="Times New Roman" panose="02020603050405020304" charset="0"/>
                <a:sym typeface="+mn-ea"/>
              </a:rPr>
              <a:t>The codition is true</a:t>
            </a:r>
            <a:r>
              <a:rPr lang="en-IN" sz="3430">
                <a:latin typeface="Times New Roman" panose="02020603050405020304" charset="0"/>
                <a:cs typeface="Times New Roman" panose="02020603050405020304" charset="0"/>
                <a:sym typeface="+mn-ea"/>
              </a:rPr>
              <a:t>“);</a:t>
            </a:r>
            <a:endParaRPr 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a:t>
            </a:r>
            <a:endParaRPr lang="en-US" alt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          </a:t>
            </a:r>
            <a:r>
              <a:rPr lang="en-US" altLang="en-IN" sz="4000">
                <a:latin typeface="Times New Roman" panose="02020603050405020304" charset="0"/>
                <a:cs typeface="Times New Roman" panose="02020603050405020304" charset="0"/>
              </a:rPr>
              <a:t> True=1</a:t>
            </a:r>
            <a:endParaRPr lang="en-US" altLang="en-IN" sz="4000">
              <a:latin typeface="Times New Roman" panose="02020603050405020304" charset="0"/>
              <a:cs typeface="Times New Roman" panose="02020603050405020304" charset="0"/>
            </a:endParaRPr>
          </a:p>
          <a:p>
            <a:pPr marL="0" indent="0">
              <a:buNone/>
            </a:pPr>
            <a:r>
              <a:rPr lang="en-US" altLang="en-IN" sz="4000">
                <a:latin typeface="Times New Roman" panose="02020603050405020304" charset="0"/>
                <a:cs typeface="Times New Roman" panose="02020603050405020304" charset="0"/>
              </a:rPr>
              <a:t>          False=0</a:t>
            </a:r>
            <a:endParaRPr lang="en-IN" sz="4000">
              <a:latin typeface="Times New Roman" panose="02020603050405020304" charset="0"/>
              <a:cs typeface="Times New Roman" panose="02020603050405020304" charset="0"/>
            </a:endParaRPr>
          </a:p>
          <a:p>
            <a:pPr marL="0" indent="0">
              <a:buNone/>
            </a:pPr>
            <a:endParaRPr lang="en-IN" altLang="en-IN" sz="4000">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7392670" y="3153410"/>
            <a:ext cx="33039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Content Placeholder 7" descr="logi"/>
          <p:cNvPicPr>
            <a:picLocks noChangeAspect="1"/>
          </p:cNvPicPr>
          <p:nvPr>
            <p:ph sz="half" idx="2"/>
          </p:nvPr>
        </p:nvPicPr>
        <p:blipFill>
          <a:blip r:embed="rId2"/>
          <a:stretch>
            <a:fillRect/>
          </a:stretch>
        </p:blipFill>
        <p:spPr>
          <a:xfrm>
            <a:off x="6191885" y="4119880"/>
            <a:ext cx="4950460" cy="2183765"/>
          </a:xfrm>
          <a:prstGeom prst="rect">
            <a:avLst/>
          </a:prstGeom>
        </p:spPr>
      </p:pic>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buNone/>
            </a:pPr>
            <a:r>
              <a:rPr lang="en-IN" sz="2400">
                <a:solidFill>
                  <a:srgbClr val="00B050"/>
                </a:solidFill>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returns TRUE when one or more than one condition under consideration is true and returns FLASE when all conditions are false.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For example:</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#include&lt;stdio.h&gt;</a:t>
            </a:r>
            <a:endParaRPr lang="en-US" alt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int main(){</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if(a !=  5 || a == 6 || a &gt;= 56 || a &gt; 4)</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err="1">
                <a:latin typeface="Times New Roman" panose="02020603050405020304" charset="0"/>
                <a:cs typeface="Times New Roman" panose="02020603050405020304" charset="0"/>
                <a:sym typeface="+mn-ea"/>
              </a:rPr>
              <a:t>printf(“</a:t>
            </a:r>
            <a:r>
              <a:rPr lang="en-US" altLang="en-IN" sz="2400">
                <a:latin typeface="Times New Roman" panose="02020603050405020304" charset="0"/>
                <a:cs typeface="Times New Roman" panose="02020603050405020304" charset="0"/>
                <a:sym typeface="+mn-ea"/>
              </a:rPr>
              <a:t>The codition is true</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b="1">
                <a:latin typeface="Times New Roman" panose="02020603050405020304" charset="0"/>
                <a:cs typeface="Times New Roman" panose="02020603050405020304" charset="0"/>
                <a:sym typeface="+mn-ea"/>
              </a:rPr>
              <a:t>}</a:t>
            </a:r>
            <a:r>
              <a:rPr lang="en-IN">
                <a:latin typeface="Times New Roman" panose="02020603050405020304" charset="0"/>
                <a:cs typeface="Times New Roman" panose="02020603050405020304" charset="0"/>
                <a:sym typeface="+mn-ea"/>
              </a:rPr>
              <a:t> </a:t>
            </a:r>
            <a:endParaRPr lang="en-IN">
              <a:latin typeface="Times New Roman" panose="02020603050405020304" charset="0"/>
              <a:cs typeface="Times New Roman" panose="02020603050405020304" charset="0"/>
              <a:sym typeface="+mn-ea"/>
            </a:endParaRPr>
          </a:p>
          <a:p>
            <a:pPr marL="0" indent="0">
              <a:buNone/>
            </a:pPr>
            <a:r>
              <a:rPr lang="en-US" altLang="en-IN">
                <a:latin typeface="Times New Roman" panose="02020603050405020304" charset="0"/>
                <a:cs typeface="Times New Roman" panose="02020603050405020304" charset="0"/>
                <a:sym typeface="+mn-ea"/>
              </a:rPr>
              <a:t>}</a:t>
            </a:r>
            <a:endParaRPr lang="en-IN">
              <a:latin typeface="Times New Roman" panose="02020603050405020304" charset="0"/>
              <a:cs typeface="Times New Roman" panose="02020603050405020304" charset="0"/>
            </a:endParaRPr>
          </a:p>
          <a:p>
            <a:pPr marL="0" indent="0">
              <a:buNone/>
            </a:pPr>
            <a:r>
              <a:rPr lang="en-US" altLang="en-IN">
                <a:latin typeface="Times New Roman" panose="02020603050405020304" charset="0"/>
                <a:cs typeface="Times New Roman" panose="02020603050405020304" charset="0"/>
                <a:sym typeface="+mn-ea"/>
              </a:rPr>
              <a:t> True=1</a:t>
            </a:r>
            <a:endParaRPr lang="en-US" altLang="en-IN">
              <a:latin typeface="Times New Roman" panose="02020603050405020304" charset="0"/>
              <a:cs typeface="Times New Roman" panose="02020603050405020304" charset="0"/>
            </a:endParaRPr>
          </a:p>
          <a:p>
            <a:pPr marL="0" indent="0">
              <a:buNone/>
            </a:pPr>
            <a:r>
              <a:rPr lang="en-US" altLang="en-IN">
                <a:latin typeface="Times New Roman" panose="02020603050405020304" charset="0"/>
                <a:cs typeface="Times New Roman" panose="02020603050405020304" charset="0"/>
                <a:sym typeface="+mn-ea"/>
              </a:rPr>
              <a:t>  False=0</a:t>
            </a:r>
            <a:endParaRPr lang="en-IN">
              <a:latin typeface="Times New Roman" panose="02020603050405020304" charset="0"/>
              <a:cs typeface="Times New Roman" panose="02020603050405020304" charset="0"/>
            </a:endParaRPr>
          </a:p>
          <a:p>
            <a:pPr marL="0" indent="0">
              <a:buNone/>
            </a:pPr>
            <a:endParaRPr lang="en-US"/>
          </a:p>
        </p:txBody>
      </p:sp>
      <p:pic>
        <p:nvPicPr>
          <p:cNvPr id="8" name="Content Placeholder 7" descr="or"/>
          <p:cNvPicPr>
            <a:picLocks noChangeAspect="1"/>
          </p:cNvPicPr>
          <p:nvPr>
            <p:ph sz="half" idx="2"/>
          </p:nvPr>
        </p:nvPicPr>
        <p:blipFill>
          <a:blip r:embed="rId2"/>
          <a:stretch>
            <a:fillRect/>
          </a:stretch>
        </p:blipFill>
        <p:spPr>
          <a:xfrm>
            <a:off x="6107430" y="3832225"/>
            <a:ext cx="4116705" cy="2345055"/>
          </a:xfrm>
          <a:prstGeom prst="rect">
            <a:avLst/>
          </a:prstGeom>
        </p:spPr>
      </p:pic>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62585"/>
            <a:ext cx="10515600" cy="6270625"/>
          </a:xfrm>
        </p:spPr>
        <p:txBody>
          <a:bodyPr>
            <a:normAutofit lnSpcReduction="10000"/>
          </a:bodyPr>
          <a:lstStyle/>
          <a:p>
            <a:pPr marL="0" indent="0">
              <a:buNone/>
            </a:pPr>
            <a:r>
              <a:rPr lang="en-IN" sz="2400">
                <a:latin typeface="Times New Roman" panose="02020603050405020304" charset="0"/>
                <a:cs typeface="Times New Roman" panose="02020603050405020304" charset="0"/>
                <a:sym typeface="+mn-ea"/>
              </a:rPr>
              <a:t>! Operator is used to complement the condition under consideration.</a:t>
            </a:r>
            <a:endParaRPr lang="en-IN" sz="2400">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returns TRUE when condition is FLASE and returns when condition is TRUE.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For example:</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#include&lt;stdio.h&gt;</a:t>
            </a:r>
            <a:endParaRPr lang="en-US" alt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int main()</a:t>
            </a:r>
            <a:endParaRPr lang="en-US" alt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nt a = 5;</a:t>
            </a:r>
            <a:endParaRPr 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f(!(a == 6))</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err="1">
                <a:latin typeface="Times New Roman" panose="02020603050405020304" charset="0"/>
                <a:cs typeface="Times New Roman" panose="02020603050405020304" charset="0"/>
                <a:sym typeface="+mn-ea"/>
              </a:rPr>
              <a:t>printf (“Welcome to this beautiful world of operators “);</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endParaRPr lang="en-US" sz="2400"/>
          </a:p>
        </p:txBody>
      </p:sp>
      <p:pic>
        <p:nvPicPr>
          <p:cNvPr id="4" name="Picture 3"/>
          <p:cNvPicPr>
            <a:picLocks noChangeAspect="1"/>
          </p:cNvPicPr>
          <p:nvPr/>
        </p:nvPicPr>
        <p:blipFill>
          <a:blip r:embed="rId2"/>
          <a:stretch>
            <a:fillRect/>
          </a:stretch>
        </p:blipFill>
        <p:spPr>
          <a:xfrm>
            <a:off x="4821555" y="4670425"/>
            <a:ext cx="6261735" cy="1607185"/>
          </a:xfrm>
          <a:prstGeom prst="rect">
            <a:avLst/>
          </a:prstGeom>
        </p:spPr>
      </p:pic>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Rectangle 3"/>
          <p:cNvSpPr/>
          <p:nvPr/>
        </p:nvSpPr>
        <p:spPr>
          <a:xfrm>
            <a:off x="4316506" y="1423592"/>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Pre-processor</a:t>
            </a:r>
            <a:endParaRPr lang="en-IN">
              <a:latin typeface="Times New Roman" panose="02020603050405020304" charset="0"/>
              <a:cs typeface="Times New Roman" panose="02020603050405020304" charset="0"/>
            </a:endParaRPr>
          </a:p>
        </p:txBody>
      </p:sp>
      <p:sp>
        <p:nvSpPr>
          <p:cNvPr id="7" name="Rectangle 4"/>
          <p:cNvSpPr/>
          <p:nvPr/>
        </p:nvSpPr>
        <p:spPr>
          <a:xfrm>
            <a:off x="4316506" y="2798785"/>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Compiler</a:t>
            </a:r>
            <a:endParaRPr lang="en-IN">
              <a:latin typeface="Times New Roman" panose="02020603050405020304" charset="0"/>
              <a:cs typeface="Times New Roman" panose="02020603050405020304" charset="0"/>
            </a:endParaRPr>
          </a:p>
        </p:txBody>
      </p:sp>
      <p:sp>
        <p:nvSpPr>
          <p:cNvPr id="8" name="Rectangle 5"/>
          <p:cNvSpPr/>
          <p:nvPr/>
        </p:nvSpPr>
        <p:spPr>
          <a:xfrm>
            <a:off x="4316506" y="4135419"/>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Assembler</a:t>
            </a:r>
            <a:endParaRPr lang="en-IN">
              <a:latin typeface="Times New Roman" panose="02020603050405020304" charset="0"/>
              <a:cs typeface="Times New Roman" panose="02020603050405020304" charset="0"/>
            </a:endParaRPr>
          </a:p>
        </p:txBody>
      </p:sp>
      <p:sp>
        <p:nvSpPr>
          <p:cNvPr id="9" name="Rectangle 6"/>
          <p:cNvSpPr/>
          <p:nvPr/>
        </p:nvSpPr>
        <p:spPr>
          <a:xfrm>
            <a:off x="4316506" y="5279136"/>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Linker</a:t>
            </a:r>
            <a:endParaRPr lang="en-IN">
              <a:latin typeface="Times New Roman" panose="02020603050405020304" charset="0"/>
              <a:cs typeface="Times New Roman" panose="02020603050405020304" charset="0"/>
            </a:endParaRPr>
          </a:p>
        </p:txBody>
      </p:sp>
      <p:sp>
        <p:nvSpPr>
          <p:cNvPr id="20" name="TextBox 19"/>
          <p:cNvSpPr txBox="1"/>
          <p:nvPr/>
        </p:nvSpPr>
        <p:spPr>
          <a:xfrm>
            <a:off x="5490971" y="814875"/>
            <a:ext cx="1592581" cy="379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Source code</a:t>
            </a:r>
            <a:endParaRPr lang="en-IN">
              <a:latin typeface="Times New Roman" panose="02020603050405020304" charset="0"/>
              <a:cs typeface="Times New Roman" panose="02020603050405020304" charset="0"/>
            </a:endParaRPr>
          </a:p>
        </p:txBody>
      </p:sp>
      <p:sp>
        <p:nvSpPr>
          <p:cNvPr id="27" name="TextBox 26"/>
          <p:cNvSpPr txBox="1"/>
          <p:nvPr/>
        </p:nvSpPr>
        <p:spPr>
          <a:xfrm>
            <a:off x="5523736" y="2167234"/>
            <a:ext cx="2124627"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Expended code</a:t>
            </a:r>
            <a:endParaRPr lang="en-IN">
              <a:latin typeface="Times New Roman" panose="02020603050405020304" charset="0"/>
              <a:cs typeface="Times New Roman" panose="02020603050405020304" charset="0"/>
            </a:endParaRPr>
          </a:p>
        </p:txBody>
      </p:sp>
      <p:sp>
        <p:nvSpPr>
          <p:cNvPr id="29" name="TextBox 28"/>
          <p:cNvSpPr txBox="1"/>
          <p:nvPr/>
        </p:nvSpPr>
        <p:spPr>
          <a:xfrm>
            <a:off x="5521585" y="3489243"/>
            <a:ext cx="1588050"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Assembly code</a:t>
            </a:r>
            <a:endParaRPr lang="en-IN">
              <a:latin typeface="Times New Roman" panose="02020603050405020304" charset="0"/>
              <a:cs typeface="Times New Roman" panose="02020603050405020304" charset="0"/>
            </a:endParaRPr>
          </a:p>
        </p:txBody>
      </p:sp>
      <p:sp>
        <p:nvSpPr>
          <p:cNvPr id="30" name="TextBox 29"/>
          <p:cNvSpPr txBox="1"/>
          <p:nvPr/>
        </p:nvSpPr>
        <p:spPr>
          <a:xfrm>
            <a:off x="5591813" y="4794504"/>
            <a:ext cx="16986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Object code</a:t>
            </a:r>
            <a:endParaRPr lang="en-IN">
              <a:latin typeface="Times New Roman" panose="02020603050405020304" charset="0"/>
              <a:cs typeface="Times New Roman" panose="02020603050405020304" charset="0"/>
            </a:endParaRPr>
          </a:p>
        </p:txBody>
      </p:sp>
      <p:sp>
        <p:nvSpPr>
          <p:cNvPr id="32" name="TextBox 31"/>
          <p:cNvSpPr txBox="1"/>
          <p:nvPr/>
        </p:nvSpPr>
        <p:spPr>
          <a:xfrm>
            <a:off x="5591814" y="5961887"/>
            <a:ext cx="20565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Executable code</a:t>
            </a:r>
            <a:endParaRPr lang="en-IN">
              <a:latin typeface="Times New Roman" panose="02020603050405020304" charset="0"/>
              <a:cs typeface="Times New Roman" panose="02020603050405020304" charset="0"/>
            </a:endParaRPr>
          </a:p>
        </p:txBody>
      </p:sp>
      <p:cxnSp>
        <p:nvCxnSpPr>
          <p:cNvPr id="13" name="Straight Arrow Connector 12"/>
          <p:cNvCxnSpPr/>
          <p:nvPr/>
        </p:nvCxnSpPr>
        <p:spPr>
          <a:xfrm flipH="1">
            <a:off x="5378824" y="814875"/>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78824" y="1921133"/>
            <a:ext cx="0" cy="86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78824" y="3296961"/>
            <a:ext cx="0" cy="854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78824" y="4632960"/>
            <a:ext cx="0" cy="646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78824" y="5776677"/>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itle 9"/>
          <p:cNvSpPr/>
          <p:nvPr>
            <p:ph type="title"/>
          </p:nvPr>
        </p:nvSpPr>
        <p:spPr/>
        <p:txBody>
          <a:bodyPr/>
          <a:lstStyle/>
          <a:p>
            <a:r>
              <a:rPr lang="en-US" sz="3200">
                <a:latin typeface="Times New Roman" panose="02020603050405020304" charset="0"/>
                <a:cs typeface="Times New Roman" panose="02020603050405020304" charset="0"/>
              </a:rPr>
              <a:t>Compilation stages</a:t>
            </a:r>
            <a:endParaRPr lang="en-US" sz="3200">
              <a:latin typeface="Times New Roman" panose="02020603050405020304" charset="0"/>
              <a:cs typeface="Times New Roman" panose="02020603050405020304"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857365"/>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Bitwise operators</a:t>
            </a: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                                      </a:t>
            </a:r>
            <a:r>
              <a:rPr lang="en-US" altLang="en-IN">
                <a:solidFill>
                  <a:srgbClr val="FF0000"/>
                </a:solidFill>
                <a:latin typeface="Times New Roman" panose="02020603050405020304" charset="0"/>
                <a:cs typeface="Times New Roman" panose="02020603050405020304" charset="0"/>
                <a:sym typeface="+mn-ea"/>
              </a:rPr>
              <a:t> </a:t>
            </a:r>
            <a:r>
              <a:rPr lang="en-IN">
                <a:solidFill>
                  <a:srgbClr val="FF0000"/>
                </a:solidFill>
                <a:latin typeface="Times New Roman" panose="02020603050405020304" charset="0"/>
                <a:cs typeface="Times New Roman" panose="02020603050405020304" charset="0"/>
                <a:sym typeface="+mn-ea"/>
              </a:rPr>
              <a:t>&amp; , ^ , | , ~ , &gt;&gt; , &lt;&lt; ,</a:t>
            </a:r>
            <a:endParaRPr lang="en-IN">
              <a:solidFill>
                <a:srgbClr val="FF0000"/>
              </a:solidFill>
              <a:latin typeface="Times New Roman" panose="02020603050405020304" charset="0"/>
              <a:cs typeface="Times New Roman" panose="02020603050405020304" charset="0"/>
              <a:sym typeface="+mn-ea"/>
            </a:endParaRPr>
          </a:p>
          <a:p>
            <a:pPr marL="0" indent="0">
              <a:buNone/>
            </a:pPr>
            <a:r>
              <a:rPr lang="en-IN" sz="2400">
                <a:latin typeface="Times New Roman" panose="02020603050405020304" charset="0"/>
                <a:cs typeface="Times New Roman" panose="02020603050405020304" charset="0"/>
                <a:sym typeface="+mn-ea"/>
              </a:rPr>
              <a:t>Bitwise AND (&amp;) operator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It takes two bits at a time and perform AND operation.</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AND (&amp;) is binary operator. It takes two numbers and perform bitwise AND.</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AND is 1 when both bits are 1</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3" name="Table 13"/>
          <p:cNvGraphicFramePr>
            <a:graphicFrameLocks noGrp="1"/>
          </p:cNvGraphicFramePr>
          <p:nvPr/>
        </p:nvGraphicFramePr>
        <p:xfrm>
          <a:off x="6136640" y="3860165"/>
          <a:ext cx="2421255" cy="2292350"/>
        </p:xfrm>
        <a:graphic>
          <a:graphicData uri="http://schemas.openxmlformats.org/drawingml/2006/table">
            <a:tbl>
              <a:tblPr firstRow="1" bandRow="1">
                <a:tableStyleId>{5C22544A-7EE6-4342-B048-85BDC9FD1C3A}</a:tableStyleId>
              </a:tblPr>
              <a:tblGrid>
                <a:gridCol w="807085"/>
                <a:gridCol w="807085"/>
                <a:gridCol w="807085"/>
              </a:tblGrid>
              <a:tr h="458470">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A&amp;B</a:t>
                      </a:r>
                      <a:endParaRPr lang="en-IN"/>
                    </a:p>
                  </a:txBody>
                  <a:tcPr/>
                </a:tc>
              </a:tr>
              <a:tr h="45847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5847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r h="45847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5847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456680" y="322897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6" name="TextBox 5"/>
          <p:cNvSpPr txBox="1"/>
          <p:nvPr/>
        </p:nvSpPr>
        <p:spPr>
          <a:xfrm>
            <a:off x="1383665" y="3860165"/>
            <a:ext cx="352171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&amp;</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4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028190" y="4805045"/>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190" y="515239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gn="just">
              <a:buNone/>
            </a:pPr>
            <a:r>
              <a:rPr lang="en-US">
                <a:latin typeface="Times New Roman" panose="02020603050405020304" charset="0"/>
                <a:cs typeface="Times New Roman" panose="02020603050405020304" charset="0"/>
              </a:rPr>
              <a:t>Example for bitwise AND operator :-</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 &lt;stdio.h&gt;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a=7, b=4;                      // variable declarations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printf("The output of the Bitwise AND operator a&amp;b is %d",a&amp;b);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10" name="Content Placeholder 9" descr="and1"/>
          <p:cNvPicPr>
            <a:picLocks noChangeAspect="1"/>
          </p:cNvPicPr>
          <p:nvPr>
            <p:ph sz="half" idx="2"/>
          </p:nvPr>
        </p:nvPicPr>
        <p:blipFill>
          <a:blip r:embed="rId2"/>
          <a:stretch>
            <a:fillRect/>
          </a:stretch>
        </p:blipFill>
        <p:spPr>
          <a:xfrm>
            <a:off x="4789805" y="3337560"/>
            <a:ext cx="4846955" cy="2569845"/>
          </a:xfrm>
          <a:prstGeom prst="rect">
            <a:avLst/>
          </a:prstGeom>
        </p:spPr>
      </p:pic>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5735320"/>
          </a:xfrm>
        </p:spPr>
        <p:txBody>
          <a:bodyPr/>
          <a:lstStyle/>
          <a:p>
            <a:pPr marL="0" indent="0">
              <a:buNone/>
            </a:pPr>
            <a:r>
              <a:rPr lang="en-IN">
                <a:latin typeface="Times New Roman" panose="02020603050405020304" charset="0"/>
                <a:cs typeface="Times New Roman" panose="02020603050405020304" charset="0"/>
                <a:sym typeface="+mn-ea"/>
              </a:rPr>
              <a:t>Bitwise OR (|) operator</a:t>
            </a:r>
            <a:endParaRPr lang="en-IN">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It takes two bits at a time and perform OR operation.</a:t>
            </a:r>
            <a:endParaRPr lang="en-IN" sz="2400">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OR (|) is binary operator. It takes two numbers and  perform bitwise OR.</a:t>
            </a:r>
            <a:endParaRPr lang="en-IN" sz="2400">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Result of OR is 0 when both bits are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9" name="Table 13"/>
          <p:cNvGraphicFramePr>
            <a:graphicFrameLocks noGrp="1"/>
          </p:cNvGraphicFramePr>
          <p:nvPr/>
        </p:nvGraphicFramePr>
        <p:xfrm>
          <a:off x="6543675" y="3293745"/>
          <a:ext cx="2489835" cy="2635250"/>
        </p:xfrm>
        <a:graphic>
          <a:graphicData uri="http://schemas.openxmlformats.org/drawingml/2006/table">
            <a:tbl>
              <a:tblPr firstRow="1" bandRow="1">
                <a:tableStyleId>{5C22544A-7EE6-4342-B048-85BDC9FD1C3A}</a:tableStyleId>
              </a:tblPr>
              <a:tblGrid>
                <a:gridCol w="829945"/>
                <a:gridCol w="829945"/>
                <a:gridCol w="829945"/>
              </a:tblGrid>
              <a:tr h="527050">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52705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52705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52705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52705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897370" y="258381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16" name="TextBox 15"/>
          <p:cNvSpPr txBox="1"/>
          <p:nvPr/>
        </p:nvSpPr>
        <p:spPr>
          <a:xfrm>
            <a:off x="1824355" y="3583305"/>
            <a:ext cx="191897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7      0 1  1 1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6" name="Straight Connector 5"/>
          <p:cNvCxnSpPr/>
          <p:nvPr/>
        </p:nvCxnSpPr>
        <p:spPr>
          <a:xfrm>
            <a:off x="2374265" y="453771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74265" y="491617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5595"/>
            <a:ext cx="10515600" cy="5861685"/>
          </a:xfrm>
        </p:spPr>
        <p:txBody>
          <a:bodyPr/>
          <a:lstStyle/>
          <a:p>
            <a:pPr marL="0" indent="0">
              <a:buNone/>
            </a:pPr>
            <a:r>
              <a:rPr lang="en-US">
                <a:latin typeface="Times New Roman" panose="02020603050405020304" charset="0"/>
                <a:cs typeface="Times New Roman" panose="02020603050405020304" charset="0"/>
                <a:sym typeface="+mn-ea"/>
              </a:rPr>
              <a:t>Example for bitwise OR operator :-</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a=7,b=4;                           // variable declarations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output of the Bitwise OR operator a|b is %d\n",a|b);</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or1"/>
          <p:cNvPicPr>
            <a:picLocks noChangeAspect="1"/>
          </p:cNvPicPr>
          <p:nvPr>
            <p:ph sz="half" idx="2"/>
          </p:nvPr>
        </p:nvPicPr>
        <p:blipFill>
          <a:blip r:embed="rId2"/>
          <a:stretch>
            <a:fillRect/>
          </a:stretch>
        </p:blipFill>
        <p:spPr>
          <a:xfrm>
            <a:off x="5041900" y="3559810"/>
            <a:ext cx="4672965" cy="1937385"/>
          </a:xfrm>
          <a:prstGeom prst="rect">
            <a:avLst/>
          </a:prstGeom>
        </p:spPr>
      </p:pic>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42875"/>
            <a:ext cx="10515600" cy="6034405"/>
          </a:xfrm>
        </p:spPr>
        <p:txBody>
          <a:bodyPr/>
          <a:lstStyle/>
          <a:p>
            <a:pPr marL="0" indent="0">
              <a:buNone/>
            </a:pPr>
            <a:r>
              <a:rPr lang="en-IN">
                <a:latin typeface="Times New Roman" panose="02020603050405020304" charset="0"/>
                <a:cs typeface="Times New Roman" panose="02020603050405020304" charset="0"/>
                <a:sym typeface="+mn-ea"/>
              </a:rPr>
              <a:t>Bitwise NOT (~) operator</a:t>
            </a:r>
            <a:endParaRPr lang="en-IN">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NOT is a unary operator.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Its job is to complement each bit one by one.</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NOT  is 0 when bits is 1 and 1 when bit is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1" name="Table 11"/>
          <p:cNvGraphicFramePr>
            <a:graphicFrameLocks noGrp="1"/>
          </p:cNvGraphicFramePr>
          <p:nvPr/>
        </p:nvGraphicFramePr>
        <p:xfrm>
          <a:off x="5843905" y="3761105"/>
          <a:ext cx="2550160" cy="1647825"/>
        </p:xfrm>
        <a:graphic>
          <a:graphicData uri="http://schemas.openxmlformats.org/drawingml/2006/table">
            <a:tbl>
              <a:tblPr firstRow="1" bandRow="1">
                <a:tableStyleId>{5C22544A-7EE6-4342-B048-85BDC9FD1C3A}</a:tableStyleId>
              </a:tblPr>
              <a:tblGrid>
                <a:gridCol w="1275080"/>
                <a:gridCol w="1275080"/>
              </a:tblGrid>
              <a:tr h="549275">
                <a:tc>
                  <a:txBody>
                    <a:bodyPr vert="horz" wrap="square"/>
                    <a:lstStyle/>
                    <a:p>
                      <a:r>
                        <a:rPr lang="en-IN"/>
                        <a:t>A</a:t>
                      </a:r>
                      <a:endParaRPr lang="en-IN"/>
                    </a:p>
                  </a:txBody>
                  <a:tcPr/>
                </a:tc>
                <a:tc>
                  <a:txBody>
                    <a:bodyPr vert="horz" wrap="square"/>
                    <a:lstStyle/>
                    <a:p>
                      <a:r>
                        <a:rPr lang="en-IN"/>
                        <a:t>~A</a:t>
                      </a:r>
                      <a:endParaRPr lang="en-IN"/>
                    </a:p>
                  </a:txBody>
                  <a:tcPr/>
                </a:tc>
              </a:tr>
              <a:tr h="549275">
                <a:tc>
                  <a:txBody>
                    <a:bodyPr vert="horz" wrap="square"/>
                    <a:lstStyle/>
                    <a:p>
                      <a:r>
                        <a:rPr lang="en-IN"/>
                        <a:t>0</a:t>
                      </a:r>
                      <a:endParaRPr lang="en-IN"/>
                    </a:p>
                  </a:txBody>
                  <a:tcPr/>
                </a:tc>
                <a:tc>
                  <a:txBody>
                    <a:bodyPr vert="horz" wrap="square"/>
                    <a:lstStyle/>
                    <a:p>
                      <a:r>
                        <a:rPr lang="en-IN"/>
                        <a:t>1</a:t>
                      </a:r>
                      <a:endParaRPr lang="en-IN"/>
                    </a:p>
                  </a:txBody>
                  <a:tcPr/>
                </a:tc>
              </a:tr>
              <a:tr h="549275">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228080" y="2929890"/>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5" name="TextBox 4"/>
          <p:cNvSpPr txBox="1"/>
          <p:nvPr/>
        </p:nvSpPr>
        <p:spPr>
          <a:xfrm>
            <a:off x="1917700" y="4025900"/>
            <a:ext cx="200914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lain" startAt="7"/>
            </a:pPr>
            <a:r>
              <a:rPr lang="en-IN"/>
              <a:t>~</a:t>
            </a:r>
            <a:r>
              <a:rPr lang="en-US" altLang="en-IN"/>
              <a:t> </a:t>
            </a:r>
            <a:r>
              <a:rPr lang="en-IN"/>
              <a:t>0 1 1 1</a:t>
            </a:r>
            <a:endParaRPr lang="en-IN"/>
          </a:p>
          <a:p>
            <a:pPr marL="342900" indent="-342900">
              <a:buAutoNum type="arabicPlain" startAt="7"/>
            </a:pPr>
            <a:r>
              <a:rPr lang="en-IN"/>
              <a:t> </a:t>
            </a:r>
            <a:r>
              <a:rPr lang="en-US" altLang="en-IN"/>
              <a:t> </a:t>
            </a:r>
            <a:r>
              <a:rPr lang="en-IN"/>
              <a:t> 1 0 0 0</a:t>
            </a:r>
            <a:endParaRPr lang="en-IN"/>
          </a:p>
        </p:txBody>
      </p:sp>
      <p:cxnSp>
        <p:nvCxnSpPr>
          <p:cNvPr id="7" name="Straight Connector 6"/>
          <p:cNvCxnSpPr/>
          <p:nvPr/>
        </p:nvCxnSpPr>
        <p:spPr>
          <a:xfrm>
            <a:off x="2390140" y="433324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90140" y="467106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lstStyle/>
          <a:p>
            <a:pPr marL="0" indent="0">
              <a:buNone/>
            </a:pPr>
            <a:r>
              <a:rPr lang="en-US">
                <a:latin typeface="Times New Roman" panose="02020603050405020304" charset="0"/>
                <a:cs typeface="Times New Roman" panose="02020603050405020304" charset="0"/>
                <a:sym typeface="+mn-ea"/>
              </a:rPr>
              <a:t>Example for bitwise NOT operator :-</a:t>
            </a:r>
            <a:endParaRPr lang="en-US">
              <a:latin typeface="Times New Roman" panose="02020603050405020304" charset="0"/>
              <a:cs typeface="Times New Roman" panose="02020603050405020304" charset="0"/>
            </a:endParaRPr>
          </a:p>
          <a:p>
            <a:pPr marL="0" indent="0">
              <a:buNone/>
            </a:pPr>
            <a:endParaRPr lang="en-US"/>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a=7;                                  // variable declarations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output of the Bitwise complement operator ~a is %d\n",~a);</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9" name="Content Placeholder 8" descr="not2"/>
          <p:cNvPicPr>
            <a:picLocks noChangeAspect="1"/>
          </p:cNvPicPr>
          <p:nvPr>
            <p:ph sz="half" idx="2"/>
          </p:nvPr>
        </p:nvPicPr>
        <p:blipFill>
          <a:blip r:embed="rId2"/>
          <a:stretch>
            <a:fillRect/>
          </a:stretch>
        </p:blipFill>
        <p:spPr>
          <a:xfrm>
            <a:off x="4532630" y="4231640"/>
            <a:ext cx="4685030" cy="1774825"/>
          </a:xfrm>
          <a:prstGeom prst="rect">
            <a:avLst/>
          </a:prstGeom>
        </p:spPr>
      </p:pic>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28105"/>
          </a:xfrm>
        </p:spPr>
        <p:txBody>
          <a:bodyPr/>
          <a:lstStyle/>
          <a:p>
            <a:pPr marL="0" indent="0">
              <a:buNone/>
            </a:pPr>
            <a:r>
              <a:rPr lang="en-US">
                <a:latin typeface="Times New Roman" panose="02020603050405020304" charset="0"/>
                <a:cs typeface="Times New Roman" panose="02020603050405020304" charset="0"/>
              </a:rPr>
              <a:t>Bitwise shift operators</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Two types of bitwise shift operators exist in C programming.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bitwise shift operators will shift the bits either on the left-side or right-side. Therefore, we can say that the bitwise shift operator is divided into two categories:</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Left-shift operator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Right-shift operator</a:t>
            </a:r>
            <a:endParaRPr lang="en-US" sz="2400">
              <a:latin typeface="Times New Roman" panose="02020603050405020304" charset="0"/>
              <a:cs typeface="Times New Roman" panose="02020603050405020304" charset="0"/>
            </a:endParaRPr>
          </a:p>
          <a:p>
            <a:pPr marL="0" indent="0">
              <a:buNone/>
            </a:pPr>
            <a:r>
              <a:rPr lang="en-IN">
                <a:latin typeface="Times New Roman" panose="02020603050405020304" charset="0"/>
                <a:cs typeface="Times New Roman" panose="02020603050405020304" charset="0"/>
                <a:sym typeface="+mn-ea"/>
              </a:rPr>
              <a:t>Bitwise Left shift(&lt;&lt;) operator</a:t>
            </a:r>
            <a:endParaRPr lang="en-IN">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Left shift operator is binary operator and it require a two operand for perform a operation.</a:t>
            </a:r>
            <a:endParaRPr lang="en-IN" sz="2400">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When bits are shifted left then trailing positions are filled with zeros.</a:t>
            </a:r>
            <a:endParaRPr lang="en-IN" sz="2400">
              <a:latin typeface="Times New Roman" panose="02020603050405020304" charset="0"/>
              <a:cs typeface="Times New Roman" panose="02020603050405020304" charset="0"/>
              <a:sym typeface="+mn-ea"/>
            </a:endParaRPr>
          </a:p>
          <a:p>
            <a:pPr marL="0" indent="0">
              <a:buFont typeface="Arial" pitchFamily="34" charset="0"/>
              <a:buNone/>
            </a:pPr>
            <a:endParaRPr lang="en-IN"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533394" y="4577143"/>
            <a:ext cx="4395216"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First operand &lt;&lt; Second operand</a:t>
            </a:r>
            <a:endParaRPr lang="en-IN" sz="2000">
              <a:latin typeface="Times New Roman" panose="02020603050405020304" charset="0"/>
              <a:cs typeface="Times New Roman" panose="02020603050405020304" charset="0"/>
            </a:endParaRPr>
          </a:p>
        </p:txBody>
      </p:sp>
      <p:cxnSp>
        <p:nvCxnSpPr>
          <p:cNvPr id="17" name="Straight Arrow Connector 16"/>
          <p:cNvCxnSpPr/>
          <p:nvPr/>
        </p:nvCxnSpPr>
        <p:spPr>
          <a:xfrm flipH="1">
            <a:off x="4299077"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5920232"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1680" y="5608320"/>
            <a:ext cx="7144385" cy="7067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Whose bits get left shifted              Decides the number of</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                                                                places to shift the bits</a:t>
            </a:r>
            <a:endParaRPr lang="en-IN" sz="2000">
              <a:latin typeface="Times New Roman" panose="02020603050405020304" charset="0"/>
              <a:cs typeface="Times New Roman" panose="02020603050405020304" charset="0"/>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buNone/>
            </a:pPr>
            <a:r>
              <a:rPr lang="en-US">
                <a:latin typeface="Times New Roman" panose="02020603050405020304" charset="0"/>
                <a:cs typeface="Times New Roman" panose="02020603050405020304" charset="0"/>
                <a:sym typeface="+mn-ea"/>
              </a:rPr>
              <a:t>Example for bitwise Left shift operator :-</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#include &lt;stdio.h&gt;  </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a=5; // variable initialization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value of a&lt;&lt;2 is : %d ", a&lt;&lt;2);   //0101&lt;&lt;2=00010100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p>
        </p:txBody>
      </p:sp>
      <p:pic>
        <p:nvPicPr>
          <p:cNvPr id="7" name="Content Placeholder 6" descr="bitwise left"/>
          <p:cNvPicPr>
            <a:picLocks noChangeAspect="1"/>
          </p:cNvPicPr>
          <p:nvPr>
            <p:ph sz="half" idx="2"/>
          </p:nvPr>
        </p:nvPicPr>
        <p:blipFill>
          <a:blip r:embed="rId2"/>
          <a:stretch>
            <a:fillRect/>
          </a:stretch>
        </p:blipFill>
        <p:spPr>
          <a:xfrm>
            <a:off x="2609850" y="3731260"/>
            <a:ext cx="5650865" cy="1560830"/>
          </a:xfrm>
          <a:prstGeom prst="rect">
            <a:avLst/>
          </a:prstGeom>
        </p:spPr>
      </p:pic>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673725"/>
          </a:xfrm>
        </p:spPr>
        <p:txBody>
          <a:bodyPr>
            <a:normAutofit lnSpcReduction="20000"/>
          </a:bodyPr>
          <a:lstStyle/>
          <a:p>
            <a:pPr marL="0" indent="0">
              <a:buNone/>
            </a:pP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Bitwise </a:t>
            </a:r>
            <a:r>
              <a:rPr lang="en-US" altLang="en-IN">
                <a:latin typeface="Times New Roman" panose="02020603050405020304" charset="0"/>
                <a:cs typeface="Times New Roman" panose="02020603050405020304" charset="0"/>
                <a:sym typeface="+mn-ea"/>
              </a:rPr>
              <a:t>Right</a:t>
            </a:r>
            <a:r>
              <a:rPr lang="en-IN">
                <a:latin typeface="Times New Roman" panose="02020603050405020304" charset="0"/>
                <a:cs typeface="Times New Roman" panose="02020603050405020304" charset="0"/>
                <a:sym typeface="+mn-ea"/>
              </a:rPr>
              <a:t> shift(</a:t>
            </a:r>
            <a:r>
              <a:rPr lang="en-US" altLang="en-IN">
                <a:latin typeface="Times New Roman" panose="02020603050405020304" charset="0"/>
                <a:cs typeface="Times New Roman" panose="02020603050405020304" charset="0"/>
                <a:sym typeface="+mn-ea"/>
              </a:rPr>
              <a:t>&gt;&gt;</a:t>
            </a:r>
            <a:r>
              <a:rPr lang="en-IN">
                <a:latin typeface="Times New Roman" panose="02020603050405020304" charset="0"/>
                <a:cs typeface="Times New Roman" panose="02020603050405020304" charset="0"/>
                <a:sym typeface="+mn-ea"/>
              </a:rPr>
              <a:t>) operator</a:t>
            </a: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Right shift operator is binary operator and it require a two operand for perform a operation.</a:t>
            </a:r>
            <a:endParaRPr lang="en-IN" sz="2400">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When bits are shifted left then trailing positions are filled with zeros.</a:t>
            </a:r>
            <a:endParaRPr lang="en-IN" sz="2400">
              <a:latin typeface="Times New Roman" panose="02020603050405020304" charset="0"/>
              <a:cs typeface="Times New Roman" panose="02020603050405020304" charset="0"/>
            </a:endParaRPr>
          </a:p>
          <a:p>
            <a:pPr marL="0" indent="0">
              <a:buNone/>
            </a:pPr>
            <a:endParaRPr lang="en-IN">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140329" y="3905948"/>
            <a:ext cx="4395216"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First operand &lt;&lt; Second operand</a:t>
            </a:r>
            <a:endParaRPr lang="en-IN">
              <a:latin typeface="Times New Roman" panose="02020603050405020304" charset="0"/>
              <a:cs typeface="Times New Roman" panose="02020603050405020304" charset="0"/>
            </a:endParaRPr>
          </a:p>
        </p:txBody>
      </p:sp>
      <p:cxnSp>
        <p:nvCxnSpPr>
          <p:cNvPr id="17" name="Straight Arrow Connector 16"/>
          <p:cNvCxnSpPr/>
          <p:nvPr/>
        </p:nvCxnSpPr>
        <p:spPr>
          <a:xfrm flipH="1">
            <a:off x="3622167" y="427464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096127" y="427464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1500" y="4937125"/>
            <a:ext cx="613473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   Whose bits get left shifted              Decides the number of</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places to shift the bits</a:t>
            </a:r>
            <a:endParaRPr lang="en-IN">
              <a:latin typeface="Times New Roman" panose="02020603050405020304" charset="0"/>
              <a:cs typeface="Times New Roman" panose="02020603050405020304" charset="0"/>
            </a:endParaRPr>
          </a:p>
        </p:txBody>
      </p:sp>
      <p:sp>
        <p:nvSpPr>
          <p:cNvPr id="5" name="Text Box 4"/>
          <p:cNvSpPr txBox="1"/>
          <p:nvPr/>
        </p:nvSpPr>
        <p:spPr>
          <a:xfrm>
            <a:off x="1289050" y="4568825"/>
            <a:ext cx="309880" cy="368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buNone/>
            </a:pPr>
            <a:r>
              <a:rPr lang="en-US">
                <a:latin typeface="Times New Roman" panose="02020603050405020304" charset="0"/>
                <a:cs typeface="Times New Roman" panose="02020603050405020304" charset="0"/>
                <a:sym typeface="+mn-ea"/>
              </a:rPr>
              <a:t>Example for bitwise Right shift operator :-</a:t>
            </a:r>
            <a:endParaRPr lang="en-US">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#include &lt;stdio.h&gt;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int a=7; // variable initialization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printf("The value of a&gt;&gt;2 is : %d ", a&gt;&gt;2);  //0111&gt;&gt;2=0000 0001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marL="0" indent="0">
              <a:buNone/>
            </a:pPr>
            <a:endParaRPr lang="en-US" sz="2400"/>
          </a:p>
        </p:txBody>
      </p:sp>
      <p:pic>
        <p:nvPicPr>
          <p:cNvPr id="6" name="Content Placeholder 5" descr="bit right"/>
          <p:cNvPicPr>
            <a:picLocks noChangeAspect="1"/>
          </p:cNvPicPr>
          <p:nvPr>
            <p:ph sz="half" idx="2"/>
          </p:nvPr>
        </p:nvPicPr>
        <p:blipFill>
          <a:blip r:embed="rId2"/>
          <a:stretch>
            <a:fillRect/>
          </a:stretch>
        </p:blipFill>
        <p:spPr>
          <a:xfrm>
            <a:off x="3300730" y="3710305"/>
            <a:ext cx="4342130" cy="1872615"/>
          </a:xfrm>
          <a:prstGeom prst="rect">
            <a:avLst/>
          </a:prstGeom>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p:nvPr>
            <p:ph idx="1"/>
          </p:nvPr>
        </p:nvSpPr>
        <p:spPr>
          <a:xfrm>
            <a:off x="838200" y="378460"/>
            <a:ext cx="10515600" cy="579882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Preprocessor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Compiler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expended code is passed to the compier. the machine converts this code into the machine’s assembly language code.</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Assembler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This assembly language code is converted to object code by system,s assembler.</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Linker</a:t>
            </a:r>
            <a:endParaRPr lang="en-US">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linker combines this object code of the library functions with object code of our program.Therefore, we conclude that the job of the linker is to link the object code of our program with the object code of the library files and other files. The output of the linker is the executable file.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81305"/>
            <a:ext cx="10515600" cy="5895975"/>
          </a:xfrm>
        </p:spPr>
        <p:txBody>
          <a:bodyPr/>
          <a:lstStyle/>
          <a:p>
            <a:pPr marL="0" indent="0">
              <a:buNone/>
            </a:pPr>
            <a:r>
              <a:rPr lang="en-IN">
                <a:latin typeface="Times New Roman" panose="02020603050405020304" charset="0"/>
                <a:cs typeface="Times New Roman" panose="02020603050405020304" charset="0"/>
                <a:sym typeface="+mn-ea"/>
              </a:rPr>
              <a:t>Bitwise XOR(^) operator</a:t>
            </a:r>
            <a:endParaRPr lang="en-IN">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Bitwise XOR (^) is binary operator. It takes two numbers and perform bitwise XOR.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XOR is 1 when two bits are different otherwise the result is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7" name="Table 13"/>
          <p:cNvGraphicFramePr>
            <a:graphicFrameLocks noGrp="1"/>
          </p:cNvGraphicFramePr>
          <p:nvPr/>
        </p:nvGraphicFramePr>
        <p:xfrm>
          <a:off x="6370320" y="3416935"/>
          <a:ext cx="2472690" cy="2400300"/>
        </p:xfrm>
        <a:graphic>
          <a:graphicData uri="http://schemas.openxmlformats.org/drawingml/2006/table">
            <a:tbl>
              <a:tblPr firstRow="1" bandRow="1">
                <a:tableStyleId>{5C22544A-7EE6-4342-B048-85BDC9FD1C3A}</a:tableStyleId>
              </a:tblPr>
              <a:tblGrid>
                <a:gridCol w="824230"/>
                <a:gridCol w="824230"/>
                <a:gridCol w="824230"/>
              </a:tblGrid>
              <a:tr h="480060">
                <a:tc>
                  <a:txBody>
                    <a:bodyPr vert="horz" wrap="square"/>
                    <a:lstStyle/>
                    <a:p>
                      <a:r>
                        <a:rPr lang="en-IN"/>
                        <a:t>A  </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48006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8006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48006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48006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715760" y="267017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8" name="TextBox 7"/>
          <p:cNvSpPr txBox="1"/>
          <p:nvPr/>
        </p:nvSpPr>
        <p:spPr>
          <a:xfrm>
            <a:off x="2073275" y="3416935"/>
            <a:ext cx="2204085"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3      0 0  1 1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568575" y="405638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68575" y="438531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95910"/>
            <a:ext cx="10515600" cy="5881370"/>
          </a:xfrm>
        </p:spPr>
        <p:txBody>
          <a:bodyPr/>
          <a:lstStyle/>
          <a:p>
            <a:pPr marL="0" indent="0">
              <a:buNone/>
            </a:pPr>
            <a:r>
              <a:rPr lang="en-US">
                <a:latin typeface="Times New Roman" panose="02020603050405020304" charset="0"/>
                <a:cs typeface="Times New Roman" panose="02020603050405020304" charset="0"/>
                <a:sym typeface="+mn-ea"/>
              </a:rPr>
              <a:t>Example for bitwise XOR operator :-</a:t>
            </a:r>
            <a:endParaRPr lang="en-US">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#include &lt;stdio.h&gt;</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int main()</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int a=7,b=4;  // variable declarations</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printf("The output of the Bitwise XOR operator a|b is %d\n",a^b);</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return 0;</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marL="0" indent="0">
              <a:buNone/>
            </a:pPr>
            <a:endParaRPr lang="en-US" sz="2400"/>
          </a:p>
        </p:txBody>
      </p:sp>
      <p:pic>
        <p:nvPicPr>
          <p:cNvPr id="6" name="Content Placeholder 5" descr="xor"/>
          <p:cNvPicPr>
            <a:picLocks noChangeAspect="1"/>
          </p:cNvPicPr>
          <p:nvPr>
            <p:ph sz="half" idx="2"/>
          </p:nvPr>
        </p:nvPicPr>
        <p:blipFill>
          <a:blip r:embed="rId2"/>
          <a:stretch>
            <a:fillRect/>
          </a:stretch>
        </p:blipFill>
        <p:spPr>
          <a:xfrm>
            <a:off x="3275330" y="4454525"/>
            <a:ext cx="5706745" cy="1619250"/>
          </a:xfrm>
          <a:prstGeom prst="rect">
            <a:avLst/>
          </a:prstGeom>
        </p:spPr>
      </p:pic>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0055"/>
            <a:ext cx="10515600" cy="6184900"/>
          </a:xfrm>
        </p:spPr>
        <p:txBody>
          <a:bodyPr>
            <a:normAutofit lnSpcReduction="20000"/>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Assignment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chemeClr val="tx1"/>
                </a:solidFill>
              </a:rPr>
              <a:t> </a:t>
            </a:r>
            <a:r>
              <a:rPr lang="en-IN">
                <a:solidFill>
                  <a:srgbClr val="FF0000"/>
                </a:solidFill>
                <a:latin typeface="Times New Roman" panose="02020603050405020304" charset="0"/>
                <a:cs typeface="Times New Roman" panose="02020603050405020304" charset="0"/>
                <a:sym typeface="+mn-ea"/>
              </a:rPr>
              <a:t>= , += , - = , *= , /= , %= , &lt;&lt;= , &gt;&gt;= , &amp;= , ^=  , |= ,</a:t>
            </a:r>
            <a:endParaRPr lang="en-IN">
              <a:solidFill>
                <a:schemeClr val="tx1"/>
              </a:solidFill>
              <a:latin typeface="Times New Roman" panose="02020603050405020304" charset="0"/>
              <a:cs typeface="Times New Roman" panose="02020603050405020304" charset="0"/>
              <a:sym typeface="+mn-ea"/>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Assignment operator  is an operator which is used to assigned value to variable.</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Assignment operator is a binary operator.</a:t>
            </a:r>
            <a:endParaRPr lang="en-IN" sz="2400">
              <a:latin typeface="Times New Roman" panose="02020603050405020304" charset="0"/>
              <a:cs typeface="Times New Roman" panose="02020603050405020304" charset="0"/>
              <a:sym typeface="+mn-ea"/>
            </a:endParaRPr>
          </a:p>
          <a:p>
            <a:pPr marL="0" indent="0">
              <a:buFont typeface="Arial" pitchFamily="34" charset="0"/>
              <a:buNone/>
            </a:pPr>
            <a:r>
              <a:rPr lang="en-US" altLang="en-IN" sz="2400">
                <a:latin typeface="Times New Roman" panose="02020603050405020304" charset="0"/>
                <a:cs typeface="Times New Roman" panose="02020603050405020304" charset="0"/>
              </a:rPr>
              <a:t>          = Operator</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This is a simple Assignment Operator.</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sym typeface="+mn-ea"/>
              </a:rPr>
              <a:t>For example :-</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#include &lt;stdio.h&gt;</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void main()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int x = 10;</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int y = x; // y will becomes x</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printf("x = %d\n" , x); // x =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printf("y = %d\n" , y); // y =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a:t>
            </a:r>
            <a:endParaRPr lang="en-US" altLang="en-IN" sz="2400">
              <a:latin typeface="Times New Roman" panose="02020603050405020304" charset="0"/>
              <a:cs typeface="Times New Roman" panose="02020603050405020304" charset="0"/>
            </a:endParaRPr>
          </a:p>
          <a:p>
            <a:pPr marL="0" indent="0">
              <a:buNone/>
            </a:pPr>
            <a:endParaRPr lang="en-IN" sz="2400">
              <a:solidFill>
                <a:schemeClr val="tx1"/>
              </a:solidFill>
              <a:latin typeface="Times New Roman" panose="02020603050405020304" charset="0"/>
              <a:cs typeface="Times New Roman" panose="02020603050405020304" charset="0"/>
              <a:sym typeface="+mn-ea"/>
            </a:endParaRPr>
          </a:p>
        </p:txBody>
      </p:sp>
      <p:pic>
        <p:nvPicPr>
          <p:cNvPr id="6" name="Content Placeholder 5" descr="ass"/>
          <p:cNvPicPr>
            <a:picLocks noChangeAspect="1"/>
          </p:cNvPicPr>
          <p:nvPr>
            <p:ph sz="half" idx="2"/>
          </p:nvPr>
        </p:nvPicPr>
        <p:blipFill>
          <a:blip r:embed="rId2"/>
          <a:stretch>
            <a:fillRect/>
          </a:stretch>
        </p:blipFill>
        <p:spPr>
          <a:xfrm>
            <a:off x="5873115" y="3910330"/>
            <a:ext cx="4817110" cy="2273300"/>
          </a:xfrm>
          <a:prstGeom prst="rect">
            <a:avLst/>
          </a:prstGeom>
        </p:spPr>
      </p:pic>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53060"/>
            <a:ext cx="10515600" cy="5824220"/>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the Addition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which the left operand becomes equal to the addition of the right operand and left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For example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x now?</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6" name="Content Placeholder 5"/>
          <p:cNvPicPr>
            <a:picLocks noChangeAspect="1"/>
          </p:cNvPicPr>
          <p:nvPr>
            <p:ph sz="half" idx="2"/>
          </p:nvPr>
        </p:nvPicPr>
        <p:blipFill>
          <a:blip r:embed="rId2"/>
          <a:stretch>
            <a:fillRect/>
          </a:stretch>
        </p:blipFill>
        <p:spPr>
          <a:xfrm>
            <a:off x="6546215" y="3030855"/>
            <a:ext cx="4375150" cy="1810385"/>
          </a:xfrm>
          <a:prstGeom prst="rect">
            <a:avLst/>
          </a:prstGeom>
        </p:spPr>
      </p:pic>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24790"/>
            <a:ext cx="10515600" cy="5952490"/>
          </a:xfrm>
        </p:spPr>
        <p:txBody>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the Subtraction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which left operand becomes equal to the subtraction of right operator from left operand.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value of x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v"/>
          <p:cNvPicPr>
            <a:picLocks noChangeAspect="1"/>
          </p:cNvPicPr>
          <p:nvPr>
            <p:ph sz="half" idx="2"/>
          </p:nvPr>
        </p:nvPicPr>
        <p:blipFill>
          <a:blip r:embed="rId2"/>
          <a:stretch>
            <a:fillRect/>
          </a:stretch>
        </p:blipFill>
        <p:spPr>
          <a:xfrm>
            <a:off x="6275705" y="2954655"/>
            <a:ext cx="4625975" cy="1525905"/>
          </a:xfrm>
          <a:prstGeom prst="rect">
            <a:avLst/>
          </a:prstGeom>
        </p:spPr>
      </p:pic>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24485"/>
            <a:ext cx="10515600" cy="5852795"/>
          </a:xfrm>
        </p:spPr>
        <p:txBody>
          <a:bodyPr/>
          <a:lstStyle/>
          <a:p>
            <a:pPr marL="0" indent="0" algn="just">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 main purpose of this operator is that this left operand becomes equal to the product of the left and right operand. This is the Multiplication Assignment Operator.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void main(){</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b"/>
          <p:cNvPicPr>
            <a:picLocks noChangeAspect="1"/>
          </p:cNvPicPr>
          <p:nvPr>
            <p:ph sz="half" idx="2"/>
          </p:nvPr>
        </p:nvPicPr>
        <p:blipFill>
          <a:blip r:embed="rId2"/>
          <a:stretch>
            <a:fillRect/>
          </a:stretch>
        </p:blipFill>
        <p:spPr>
          <a:xfrm>
            <a:off x="5867400" y="3020060"/>
            <a:ext cx="4448175" cy="1760220"/>
          </a:xfrm>
          <a:prstGeom prst="rect">
            <a:avLst/>
          </a:prstGeom>
        </p:spPr>
      </p:pic>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99440"/>
            <a:ext cx="10515600" cy="5577840"/>
          </a:xfrm>
        </p:spPr>
        <p:txBody>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This one is Division Assignment Operator.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 this, the left operand becomes equal to the division of the left and right operand.</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n"/>
          <p:cNvPicPr>
            <a:picLocks noChangeAspect="1"/>
          </p:cNvPicPr>
          <p:nvPr>
            <p:ph sz="half" idx="2"/>
          </p:nvPr>
        </p:nvPicPr>
        <p:blipFill>
          <a:blip r:embed="rId2"/>
          <a:stretch>
            <a:fillRect/>
          </a:stretch>
        </p:blipFill>
        <p:spPr>
          <a:xfrm>
            <a:off x="5364480" y="3463290"/>
            <a:ext cx="5206365" cy="1454150"/>
          </a:xfrm>
          <a:prstGeom prst="rect">
            <a:avLst/>
          </a:prstGeom>
        </p:spPr>
      </p:pic>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325"/>
            <a:ext cx="10515600" cy="5735955"/>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It is well known Modulus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this , left operand becomes equal to the modulo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m"/>
          <p:cNvPicPr>
            <a:picLocks noChangeAspect="1"/>
          </p:cNvPicPr>
          <p:nvPr>
            <p:ph sz="half" idx="2"/>
          </p:nvPr>
        </p:nvPicPr>
        <p:blipFill>
          <a:blip r:embed="rId2"/>
          <a:stretch>
            <a:fillRect/>
          </a:stretch>
        </p:blipFill>
        <p:spPr>
          <a:xfrm>
            <a:off x="6052185" y="3472815"/>
            <a:ext cx="4773295" cy="1258570"/>
          </a:xfrm>
          <a:prstGeom prst="rect">
            <a:avLst/>
          </a:prstGeom>
        </p:spPr>
      </p:pic>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69595"/>
            <a:ext cx="10515600" cy="5607685"/>
          </a:xfrm>
        </p:spPr>
        <p:txBody>
          <a:bodyPr>
            <a:normAutofit lnSpcReduction="10000"/>
          </a:bodyPr>
          <a:lstStyle/>
          <a:p>
            <a:pPr marL="0" indent="0">
              <a:buNone/>
            </a:pPr>
            <a:r>
              <a:rPr lang="en-US">
                <a:latin typeface="Times New Roman" panose="02020603050405020304" charset="0"/>
                <a:cs typeface="Times New Roman" panose="02020603050405020304" charset="0"/>
              </a:rPr>
              <a:t>&lt;&lt;=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Left Shift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x &lt;&lt;= y so in this, x becomes equal to x left shifted by 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&lt;&lt;= y; // similar to x = x &lt;&lt;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l"/>
          <p:cNvPicPr>
            <a:picLocks noChangeAspect="1"/>
          </p:cNvPicPr>
          <p:nvPr>
            <p:ph sz="half" idx="2"/>
          </p:nvPr>
        </p:nvPicPr>
        <p:blipFill>
          <a:blip r:embed="rId2"/>
          <a:stretch>
            <a:fillRect/>
          </a:stretch>
        </p:blipFill>
        <p:spPr>
          <a:xfrm>
            <a:off x="5545455" y="3982720"/>
            <a:ext cx="5513070" cy="1349375"/>
          </a:xfrm>
          <a:prstGeom prst="rect">
            <a:avLst/>
          </a:prstGeom>
        </p:spPr>
      </p:pic>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69900"/>
            <a:ext cx="10515600" cy="5707380"/>
          </a:xfrm>
        </p:spPr>
        <p:txBody>
          <a:bodyPr>
            <a:normAutofit lnSpcReduction="20000"/>
          </a:bodyPr>
          <a:lstStyle/>
          <a:p>
            <a:pPr marL="0" indent="0">
              <a:buNone/>
            </a:pPr>
            <a:r>
              <a:rPr lang="en-US">
                <a:latin typeface="Times New Roman" panose="02020603050405020304" charset="0"/>
                <a:cs typeface="Times New Roman" panose="02020603050405020304" charset="0"/>
              </a:rPr>
              <a:t>&gt;&gt;=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Right Shift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x &gt;&gt;= y so , x becomes equal to x right shifted by 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&gt;&gt;= y; // similar to x = x &gt;&gt;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k"/>
          <p:cNvPicPr>
            <a:picLocks noChangeAspect="1"/>
          </p:cNvPicPr>
          <p:nvPr>
            <p:ph sz="half" idx="2"/>
          </p:nvPr>
        </p:nvPicPr>
        <p:blipFill>
          <a:blip r:embed="rId2"/>
          <a:stretch>
            <a:fillRect/>
          </a:stretch>
        </p:blipFill>
        <p:spPr>
          <a:xfrm>
            <a:off x="5615940" y="3747770"/>
            <a:ext cx="5189855" cy="1445895"/>
          </a:xfrm>
          <a:prstGeom prst="rect">
            <a:avLst/>
          </a:prstGeom>
        </p:spPr>
      </p:pic>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492760" y="252730"/>
            <a:ext cx="10861040" cy="5923280"/>
          </a:xfrm>
        </p:spPr>
        <p:txBody>
          <a:bodyPr/>
          <a:lstStyle/>
          <a:p>
            <a:pPr marL="0" indent="0">
              <a:buNone/>
            </a:pPr>
            <a:r>
              <a:rPr lang="en-US">
                <a:latin typeface="Times New Roman" panose="02020603050405020304" charset="0"/>
                <a:cs typeface="Times New Roman" panose="02020603050405020304" charset="0"/>
              </a:rPr>
              <a:t>C Memory Layout </a:t>
            </a:r>
            <a:endParaRPr lang="en-US">
              <a:latin typeface="Times New Roman" panose="02020603050405020304" charset="0"/>
              <a:cs typeface="Times New Roman" panose="02020603050405020304" charset="0"/>
            </a:endParaRPr>
          </a:p>
        </p:txBody>
      </p:sp>
      <p:sp>
        <p:nvSpPr>
          <p:cNvPr id="4" name="Rectangles 3"/>
          <p:cNvSpPr/>
          <p:nvPr/>
        </p:nvSpPr>
        <p:spPr>
          <a:xfrm>
            <a:off x="3429000" y="431165"/>
            <a:ext cx="5333365" cy="593788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8" name="Rectangles 7"/>
          <p:cNvSpPr/>
          <p:nvPr/>
        </p:nvSpPr>
        <p:spPr>
          <a:xfrm>
            <a:off x="3673475" y="87566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Stack</a:t>
            </a:r>
            <a:endParaRPr lang="en-US" sz="2800">
              <a:latin typeface="Times New Roman" panose="02020603050405020304" charset="0"/>
              <a:cs typeface="Times New Roman" panose="02020603050405020304" charset="0"/>
            </a:endParaRPr>
          </a:p>
        </p:txBody>
      </p:sp>
      <p:sp>
        <p:nvSpPr>
          <p:cNvPr id="9" name="Rectangles 8"/>
          <p:cNvSpPr/>
          <p:nvPr/>
        </p:nvSpPr>
        <p:spPr>
          <a:xfrm>
            <a:off x="3673475" y="29660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Heap</a:t>
            </a:r>
            <a:endParaRPr lang="en-US" sz="2800">
              <a:latin typeface="Times New Roman" panose="02020603050405020304" charset="0"/>
              <a:cs typeface="Times New Roman" panose="02020603050405020304" charset="0"/>
            </a:endParaRPr>
          </a:p>
        </p:txBody>
      </p:sp>
      <p:sp>
        <p:nvSpPr>
          <p:cNvPr id="10" name="Rectangles 9"/>
          <p:cNvSpPr/>
          <p:nvPr/>
        </p:nvSpPr>
        <p:spPr>
          <a:xfrm>
            <a:off x="3673475" y="38106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Uninitialized data Segment</a:t>
            </a:r>
            <a:endParaRPr lang="en-US" sz="2800">
              <a:latin typeface="Times New Roman" panose="02020603050405020304" charset="0"/>
              <a:cs typeface="Times New Roman" panose="02020603050405020304" charset="0"/>
            </a:endParaRPr>
          </a:p>
        </p:txBody>
      </p:sp>
      <p:sp>
        <p:nvSpPr>
          <p:cNvPr id="12" name="Rectangles 11"/>
          <p:cNvSpPr/>
          <p:nvPr/>
        </p:nvSpPr>
        <p:spPr>
          <a:xfrm>
            <a:off x="3680460" y="46551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Initialized data Segment</a:t>
            </a:r>
            <a:endParaRPr lang="en-US" sz="2800">
              <a:latin typeface="Times New Roman" panose="02020603050405020304" charset="0"/>
              <a:cs typeface="Times New Roman" panose="02020603050405020304" charset="0"/>
            </a:endParaRPr>
          </a:p>
        </p:txBody>
      </p:sp>
      <p:sp>
        <p:nvSpPr>
          <p:cNvPr id="13" name="Rectangles 12"/>
          <p:cNvSpPr/>
          <p:nvPr/>
        </p:nvSpPr>
        <p:spPr>
          <a:xfrm>
            <a:off x="3673475" y="54997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Text/Code segment</a:t>
            </a:r>
            <a:endParaRPr lang="en-US" sz="2800">
              <a:latin typeface="Times New Roman" panose="02020603050405020304" charset="0"/>
              <a:cs typeface="Times New Roman" panose="02020603050405020304" charset="0"/>
            </a:endParaRPr>
          </a:p>
        </p:txBody>
      </p:sp>
      <p:cxnSp>
        <p:nvCxnSpPr>
          <p:cNvPr id="14" name="Straight Connector 13"/>
          <p:cNvCxnSpPr/>
          <p:nvPr/>
        </p:nvCxnSpPr>
        <p:spPr>
          <a:xfrm>
            <a:off x="3444240" y="2225040"/>
            <a:ext cx="531749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6087110" y="1551940"/>
            <a:ext cx="88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87110" y="2397125"/>
            <a:ext cx="8890" cy="5683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8997315" y="5816600"/>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Lower address</a:t>
            </a:r>
            <a:endParaRPr lang="en-US" sz="2000">
              <a:latin typeface="Times New Roman" panose="02020603050405020304" charset="0"/>
              <a:cs typeface="Times New Roman" panose="02020603050405020304" charset="0"/>
            </a:endParaRPr>
          </a:p>
        </p:txBody>
      </p:sp>
      <p:sp>
        <p:nvSpPr>
          <p:cNvPr id="18" name="Text Box 17"/>
          <p:cNvSpPr txBox="1"/>
          <p:nvPr/>
        </p:nvSpPr>
        <p:spPr>
          <a:xfrm>
            <a:off x="1227455" y="875665"/>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Higher address</a:t>
            </a:r>
            <a:endParaRPr lang="en-US" sz="2000">
              <a:latin typeface="Times New Roman" panose="02020603050405020304" charset="0"/>
              <a:cs typeface="Times New Roman" panose="02020603050405020304" charset="0"/>
            </a:endParaRPr>
          </a:p>
        </p:txBody>
      </p:sp>
      <p:cxnSp>
        <p:nvCxnSpPr>
          <p:cNvPr id="20" name="Straight Connector 19"/>
          <p:cNvCxnSpPr/>
          <p:nvPr/>
        </p:nvCxnSpPr>
        <p:spPr>
          <a:xfrm flipH="1">
            <a:off x="9516745" y="1092200"/>
            <a:ext cx="0" cy="22180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61730" y="1108075"/>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762365" y="3303905"/>
            <a:ext cx="755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761730" y="3280410"/>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547860" y="2114550"/>
            <a:ext cx="47244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0051415" y="165354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Dynamic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sp>
        <p:nvSpPr>
          <p:cNvPr id="27" name="Text Box 26"/>
          <p:cNvSpPr txBox="1"/>
          <p:nvPr/>
        </p:nvSpPr>
        <p:spPr>
          <a:xfrm>
            <a:off x="645795" y="456438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Static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cxnSp>
        <p:nvCxnSpPr>
          <p:cNvPr id="28" name="Straight Connector 27"/>
          <p:cNvCxnSpPr/>
          <p:nvPr/>
        </p:nvCxnSpPr>
        <p:spPr>
          <a:xfrm flipH="1">
            <a:off x="2493645" y="4065270"/>
            <a:ext cx="15875" cy="19354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93645" y="406527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00630" y="600075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18335" y="5025390"/>
            <a:ext cx="56642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20000"/>
          </a:bodyPr>
          <a:lstStyle/>
          <a:p>
            <a:pPr marL="0" indent="0">
              <a:buNone/>
            </a:pPr>
            <a:r>
              <a:rPr lang="en-US">
                <a:latin typeface="Times New Roman" panose="02020603050405020304" charset="0"/>
                <a:cs typeface="Times New Roman" panose="02020603050405020304" charset="0"/>
              </a:rPr>
              <a:t>&amp;=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operator is called the Bitwise AND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the bitwise AND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&amp;= y; // similar to x = x &amp; 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5208270" y="4449445"/>
            <a:ext cx="5775325" cy="1409065"/>
          </a:xfrm>
          <a:prstGeom prst="rect">
            <a:avLst/>
          </a:prstGeom>
        </p:spPr>
      </p:pic>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55295"/>
            <a:ext cx="10515600" cy="5721985"/>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Bitwise Inclusive OR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bitwise OR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j"/>
          <p:cNvPicPr>
            <a:picLocks noChangeAspect="1"/>
          </p:cNvPicPr>
          <p:nvPr>
            <p:ph sz="half" idx="2"/>
          </p:nvPr>
        </p:nvPicPr>
        <p:blipFill>
          <a:blip r:embed="rId2"/>
          <a:stretch>
            <a:fillRect/>
          </a:stretch>
        </p:blipFill>
        <p:spPr>
          <a:xfrm>
            <a:off x="5476875" y="3775710"/>
            <a:ext cx="4862830" cy="1201420"/>
          </a:xfrm>
          <a:prstGeom prst="rect">
            <a:avLst/>
          </a:prstGeom>
        </p:spPr>
      </p:pic>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11480"/>
            <a:ext cx="10515600" cy="5765800"/>
          </a:xfrm>
        </p:spPr>
        <p:txBody>
          <a:bodyPr>
            <a:normAutofit lnSpcReduction="2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Bitwise Exclusive OR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bitwise XOR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h"/>
          <p:cNvPicPr>
            <a:picLocks noChangeAspect="1"/>
          </p:cNvPicPr>
          <p:nvPr>
            <p:ph sz="half" idx="2"/>
          </p:nvPr>
        </p:nvPicPr>
        <p:blipFill>
          <a:blip r:embed="rId2"/>
          <a:stretch>
            <a:fillRect/>
          </a:stretch>
        </p:blipFill>
        <p:spPr>
          <a:xfrm>
            <a:off x="5425440" y="3444240"/>
            <a:ext cx="5389880" cy="1360170"/>
          </a:xfrm>
          <a:prstGeom prst="rect">
            <a:avLst/>
          </a:prstGeom>
        </p:spPr>
      </p:pic>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93090" y="354330"/>
            <a:ext cx="10760710" cy="5807710"/>
          </a:xfrm>
        </p:spPr>
        <p:txBody>
          <a:bodyPr>
            <a:normAutofit/>
          </a:bodyPr>
          <a:lstStyle/>
          <a:p>
            <a:pPr marL="0" indent="0">
              <a:buNone/>
            </a:pPr>
            <a:r>
              <a:rPr lang="en-US">
                <a:latin typeface="Times New Roman" panose="02020603050405020304" charset="0"/>
                <a:cs typeface="Times New Roman" panose="02020603050405020304" charset="0"/>
              </a:rPr>
              <a:t>                                        Conditional Operator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conditional operator is also known as a ternary operator.</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conditional statements are the decision-making statements which depends upon the output of the expression. It is represented by two symbols, i.e., '?' and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Syntax of a conditional operator :-    Expression1? Expression2: Expression3; </a:t>
            </a:r>
            <a:r>
              <a:rPr lang="en-US" sz="6000">
                <a:latin typeface="Times New Roman" panose="02020603050405020304" charset="0"/>
                <a:cs typeface="Times New Roman" panose="02020603050405020304" charset="0"/>
              </a:rPr>
              <a:t> </a:t>
            </a:r>
            <a:endParaRPr lang="en-US" sz="60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 name="Content Placeholder 5" descr="f"/>
          <p:cNvPicPr>
            <a:picLocks noChangeAspect="1"/>
          </p:cNvPicPr>
          <p:nvPr>
            <p:ph sz="half" idx="2"/>
          </p:nvPr>
        </p:nvPicPr>
        <p:blipFill>
          <a:blip r:embed="rId2"/>
          <a:stretch>
            <a:fillRect/>
          </a:stretch>
        </p:blipFill>
        <p:spPr>
          <a:xfrm>
            <a:off x="1958975" y="3643630"/>
            <a:ext cx="6351270" cy="2188845"/>
          </a:xfrm>
          <a:prstGeom prst="rect">
            <a:avLst/>
          </a:prstGeom>
        </p:spPr>
      </p:pic>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lstStyle/>
          <a:p>
            <a:pPr marL="0" indent="0">
              <a:buNone/>
            </a:pPr>
            <a:r>
              <a:rPr lang="en-US">
                <a:latin typeface="Times New Roman" panose="02020603050405020304" charset="0"/>
                <a:cs typeface="Times New Roman" panose="02020603050405020304" charset="0"/>
              </a:rPr>
              <a:t>Examples of the Conditional operator in C</a:t>
            </a:r>
            <a:endParaRPr lang="en-US">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num;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scanf("%d", &amp;num);</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(num % 2 == 0)? printf("The given number is even") : printf("The given number is odd");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d"/>
          <p:cNvPicPr>
            <a:picLocks noChangeAspect="1"/>
          </p:cNvPicPr>
          <p:nvPr>
            <p:ph sz="half" idx="2"/>
          </p:nvPr>
        </p:nvPicPr>
        <p:blipFill>
          <a:blip r:embed="rId2"/>
          <a:stretch>
            <a:fillRect/>
          </a:stretch>
        </p:blipFill>
        <p:spPr>
          <a:xfrm>
            <a:off x="4933950" y="4425950"/>
            <a:ext cx="4926330" cy="1503045"/>
          </a:xfrm>
          <a:prstGeom prst="rect">
            <a:avLst/>
          </a:prstGeom>
        </p:spPr>
      </p:pic>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6875"/>
            <a:ext cx="10515600" cy="6329045"/>
          </a:xfrm>
        </p:spPr>
        <p:txBody>
          <a:bodyPr>
            <a:normAutofit fontScale="90000" lnSpcReduction="10000"/>
          </a:bodyPr>
          <a:lstStyle/>
          <a:p>
            <a:pPr marL="0" indent="0">
              <a:buNone/>
            </a:pPr>
            <a:r>
              <a:rPr lang="en-US" sz="3110">
                <a:latin typeface="Times New Roman" panose="02020603050405020304" charset="0"/>
                <a:cs typeface="Times New Roman" panose="02020603050405020304" charset="0"/>
              </a:rPr>
              <a:t>                                         Comma operators in C</a:t>
            </a:r>
            <a:endParaRPr lang="en-US" sz="311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t>
            </a:r>
            <a:r>
              <a:rPr lang="en-US" sz="3110">
                <a:solidFill>
                  <a:srgbClr val="FF0000"/>
                </a:solidFill>
                <a:latin typeface="Times New Roman" panose="02020603050405020304" charset="0"/>
                <a:cs typeface="Times New Roman" panose="02020603050405020304" charset="0"/>
              </a:rPr>
              <a:t>   ,</a:t>
            </a:r>
            <a:endParaRPr lang="en-US" sz="311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To separate two or more expressions we use the comma operator in C.</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Where expression1 is evaluated first, and after that expression2, and the value of expression2 is returned for the entire expression.</a:t>
            </a:r>
            <a:endParaRPr lang="en-US" sz="2400"/>
          </a:p>
          <a:p>
            <a:pPr marL="0" indent="0" algn="just">
              <a:buFont typeface="Arial" pitchFamily="34" charset="0"/>
              <a:buNone/>
            </a:pPr>
            <a:r>
              <a:rPr lang="en-US" sz="2665">
                <a:latin typeface="Times New Roman" panose="02020603050405020304" charset="0"/>
                <a:cs typeface="Times New Roman" panose="02020603050405020304" charset="0"/>
              </a:rPr>
              <a:t>Comma as an Operator</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When we want to assign multiple numbers of values to any variable in a program, we use the comma in the form of an operator.</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x;</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 = (x=2,x+4);</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printf("%d", a);</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s"/>
          <p:cNvPicPr>
            <a:picLocks noChangeAspect="1"/>
          </p:cNvPicPr>
          <p:nvPr>
            <p:ph sz="half" idx="2"/>
          </p:nvPr>
        </p:nvPicPr>
        <p:blipFill>
          <a:blip r:embed="rId2"/>
          <a:stretch>
            <a:fillRect/>
          </a:stretch>
        </p:blipFill>
        <p:spPr>
          <a:xfrm>
            <a:off x="5054600" y="4478020"/>
            <a:ext cx="5443220" cy="1269365"/>
          </a:xfrm>
          <a:prstGeom prst="rect">
            <a:avLst/>
          </a:prstGeom>
        </p:spPr>
      </p:pic>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10000"/>
          </a:bodyPr>
          <a:lstStyle/>
          <a:p>
            <a:pPr marL="0" indent="0">
              <a:buNone/>
            </a:pPr>
            <a:r>
              <a:rPr lang="en-US">
                <a:latin typeface="Times New Roman" panose="02020603050405020304" charset="0"/>
                <a:cs typeface="Times New Roman" panose="02020603050405020304" charset="0"/>
              </a:rPr>
              <a:t>Comma as a Separator</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comma operator in C can be used as a separator (multiple definitions in a single line) in the program whenever we want to declare multiple variables and provide different parameters in the function.</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int a = 10, b = 20, c = 30;</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printf("%d %d %d", a, b, c);</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sz="2400">
              <a:latin typeface="Times New Roman" panose="02020603050405020304" charset="0"/>
              <a:cs typeface="Times New Roman" panose="02020603050405020304" charset="0"/>
            </a:endParaRPr>
          </a:p>
        </p:txBody>
      </p:sp>
      <p:pic>
        <p:nvPicPr>
          <p:cNvPr id="6" name="Content Placeholder 5" descr="a"/>
          <p:cNvPicPr>
            <a:picLocks noChangeAspect="1"/>
          </p:cNvPicPr>
          <p:nvPr>
            <p:ph sz="half" idx="2"/>
          </p:nvPr>
        </p:nvPicPr>
        <p:blipFill>
          <a:blip r:embed="rId2"/>
          <a:stretch>
            <a:fillRect/>
          </a:stretch>
        </p:blipFill>
        <p:spPr>
          <a:xfrm>
            <a:off x="5078095" y="4319270"/>
            <a:ext cx="5896610" cy="1384935"/>
          </a:xfrm>
          <a:prstGeom prst="rect">
            <a:avLst/>
          </a:prstGeom>
        </p:spPr>
      </p:pic>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1150"/>
            <a:ext cx="10515600" cy="6371590"/>
          </a:xfrm>
        </p:spPr>
        <p:txBody>
          <a:bodyPr>
            <a:normAutofit fontScale="90000" lnSpcReduction="20000"/>
          </a:bodyPr>
          <a:lstStyle/>
          <a:p>
            <a:pPr marL="0" indent="0" algn="just">
              <a:buNone/>
            </a:pPr>
            <a:r>
              <a:rPr lang="en-US" sz="3110">
                <a:latin typeface="Times New Roman" panose="02020603050405020304" charset="0"/>
                <a:cs typeface="Times New Roman" panose="02020603050405020304" charset="0"/>
                <a:sym typeface="+mn-ea"/>
              </a:rPr>
              <a:t>Comments in C</a:t>
            </a:r>
            <a:endParaRPr lang="en-US" sz="3110">
              <a:latin typeface="Times New Roman" panose="02020603050405020304" charset="0"/>
              <a:cs typeface="Times New Roman" panose="02020603050405020304" charset="0"/>
            </a:endParaRPr>
          </a:p>
          <a:p>
            <a:pPr marL="0" indent="0" algn="just">
              <a:buNone/>
            </a:pPr>
            <a:r>
              <a:rPr lang="en-US" sz="2665">
                <a:latin typeface="Times New Roman" panose="02020603050405020304" charset="0"/>
                <a:cs typeface="Times New Roman" panose="02020603050405020304" charset="0"/>
                <a:sym typeface="+mn-ea"/>
              </a:rPr>
              <a:t>Comments in C language are used to provide information about lines of code. It is widely used for documenting code. There are 2 types of comments in the C language.</a:t>
            </a:r>
            <a:endParaRPr lang="en-US" sz="2665">
              <a:latin typeface="Times New Roman" panose="02020603050405020304" charset="0"/>
              <a:cs typeface="Times New Roman" panose="02020603050405020304" charset="0"/>
            </a:endParaRPr>
          </a:p>
          <a:p>
            <a:pPr algn="just">
              <a:buFont typeface="Arial" pitchFamily="34" charset="0"/>
              <a:buChar char="•"/>
            </a:pPr>
            <a:r>
              <a:rPr lang="en-US" sz="2665">
                <a:latin typeface="Times New Roman" panose="02020603050405020304" charset="0"/>
                <a:cs typeface="Times New Roman" panose="02020603050405020304" charset="0"/>
                <a:sym typeface="+mn-ea"/>
              </a:rPr>
              <a:t>Single Line Comments</a:t>
            </a:r>
            <a:endParaRPr lang="en-US" sz="2665">
              <a:latin typeface="Times New Roman" panose="02020603050405020304" charset="0"/>
              <a:cs typeface="Times New Roman" panose="02020603050405020304" charset="0"/>
            </a:endParaRPr>
          </a:p>
          <a:p>
            <a:pPr algn="just">
              <a:buFont typeface="Arial" pitchFamily="34" charset="0"/>
              <a:buChar char="•"/>
            </a:pPr>
            <a:r>
              <a:rPr lang="en-US" sz="2665">
                <a:latin typeface="Times New Roman" panose="02020603050405020304" charset="0"/>
                <a:cs typeface="Times New Roman" panose="02020603050405020304" charset="0"/>
                <a:sym typeface="+mn-ea"/>
              </a:rPr>
              <a:t>Multi-Line Comments</a:t>
            </a:r>
            <a:endParaRPr lang="en-US" sz="2665">
              <a:latin typeface="Times New Roman" panose="02020603050405020304" charset="0"/>
              <a:cs typeface="Times New Roman" panose="02020603050405020304" charset="0"/>
              <a:sym typeface="+mn-ea"/>
            </a:endParaRPr>
          </a:p>
          <a:p>
            <a:pPr marL="0" indent="0" algn="just">
              <a:buFont typeface="Arial" pitchFamily="34" charset="0"/>
              <a:buNone/>
            </a:pPr>
            <a:r>
              <a:rPr lang="en-US" sz="2665">
                <a:latin typeface="Times New Roman" panose="02020603050405020304" charset="0"/>
                <a:cs typeface="Times New Roman" panose="02020603050405020304" charset="0"/>
              </a:rPr>
              <a:t>  Single Line Comments</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Single line comments are represented by double slash \\.</a:t>
            </a:r>
            <a:endParaRPr lang="en-US" sz="2665">
              <a:latin typeface="Times New Roman" panose="02020603050405020304" charset="0"/>
              <a:cs typeface="Times New Roman" panose="02020603050405020304" charset="0"/>
            </a:endParaRPr>
          </a:p>
          <a:p>
            <a:pPr marL="0" indent="0" algn="just">
              <a:buFont typeface="Arial" pitchFamily="34" charset="0"/>
              <a:buNone/>
            </a:pP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sym typeface="+mn-ea"/>
              </a:rPr>
              <a:t>For example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#include&lt;stdio.h&gt;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int main(){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    //printing information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    printf("Hello C");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return 0;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a:t>
            </a:r>
            <a:endParaRPr lang="en-US" sz="2665">
              <a:latin typeface="Times New Roman" panose="02020603050405020304" charset="0"/>
              <a:cs typeface="Times New Roman" panose="02020603050405020304" charset="0"/>
            </a:endParaRPr>
          </a:p>
          <a:p>
            <a:pPr algn="just"/>
            <a:endParaRPr lang="en-US" sz="2665"/>
          </a:p>
        </p:txBody>
      </p:sp>
      <p:pic>
        <p:nvPicPr>
          <p:cNvPr id="6" name="Content Placeholder 5" descr="Q"/>
          <p:cNvPicPr>
            <a:picLocks noChangeAspect="1"/>
          </p:cNvPicPr>
          <p:nvPr>
            <p:ph sz="half" idx="2"/>
          </p:nvPr>
        </p:nvPicPr>
        <p:blipFill>
          <a:blip r:embed="rId2"/>
          <a:stretch>
            <a:fillRect/>
          </a:stretch>
        </p:blipFill>
        <p:spPr>
          <a:xfrm>
            <a:off x="5641340" y="4399915"/>
            <a:ext cx="4280535" cy="1424940"/>
          </a:xfrm>
          <a:prstGeom prst="rect">
            <a:avLst/>
          </a:prstGeom>
        </p:spPr>
      </p:pic>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67005"/>
            <a:ext cx="10515600" cy="6010275"/>
          </a:xfrm>
        </p:spPr>
        <p:txBody>
          <a:bodyPr/>
          <a:lstStyle/>
          <a:p>
            <a:pPr marL="0" indent="0">
              <a:buNone/>
            </a:pPr>
            <a:r>
              <a:rPr lang="en-US">
                <a:latin typeface="Times New Roman" panose="02020603050405020304" charset="0"/>
                <a:cs typeface="Times New Roman" panose="02020603050405020304" charset="0"/>
              </a:rPr>
              <a:t>Multi Line Comments</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Multi-Line comments are represented by slash asterisk \* ... *\. It can occupy many lines of code, but it can't be nested.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/*printing information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Multi-Line Comment*/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printf("Hello 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Q"/>
          <p:cNvPicPr>
            <a:picLocks noChangeAspect="1"/>
          </p:cNvPicPr>
          <p:nvPr>
            <p:ph sz="half" idx="2"/>
          </p:nvPr>
        </p:nvPicPr>
        <p:blipFill>
          <a:blip r:embed="rId2"/>
          <a:stretch>
            <a:fillRect/>
          </a:stretch>
        </p:blipFill>
        <p:spPr>
          <a:xfrm>
            <a:off x="5568950" y="3192780"/>
            <a:ext cx="4280535" cy="1424940"/>
          </a:xfrm>
          <a:prstGeom prst="rect">
            <a:avLst/>
          </a:prstGeom>
        </p:spPr>
      </p:pic>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B21DA24D-0719-D088-0759-5D94EABFCE3D}"/>
              </a:ext>
            </a:extLst>
          </p:cNvPr>
          <p:cNvSpPr txBox="1"/>
          <p:nvPr/>
        </p:nvSpPr>
        <p:spPr>
          <a:xfrm>
            <a:off x="709127" y="700471"/>
            <a:ext cx="692331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i="1">
                <a:latin typeface="Times New Roman" panose="02020603050405020304" pitchFamily="18" charset="0"/>
                <a:cs typeface="Times New Roman" panose="02020603050405020304" pitchFamily="18" charset="0"/>
              </a:rPr>
              <a:t>Control statements in C</a:t>
            </a:r>
          </a:p>
        </p:txBody>
      </p:sp>
      <p:sp>
        <p:nvSpPr>
          <p:cNvPr id="7" name="TextBox 6">
            <a:extLst>
              <a:ext uri="{FF2B5EF4-FFF2-40B4-BE49-F238E27FC236}">
                <a16:creationId xmlns:a16="http://schemas.microsoft.com/office/drawing/2014/main" id="{A1819E8C-8B31-AAD5-3876-98A934AFD1AD}"/>
              </a:ext>
            </a:extLst>
          </p:cNvPr>
          <p:cNvSpPr txBox="1"/>
          <p:nvPr/>
        </p:nvSpPr>
        <p:spPr>
          <a:xfrm>
            <a:off x="1105677" y="1699088"/>
            <a:ext cx="9526555" cy="12890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The control statements in C help the computer to execute a certain logical statement  and decide whether to enable the control of the flow through a certain set of statements or not. </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And also these are used to direct the execution of statements under certain conditions.</a:t>
            </a:r>
          </a:p>
        </p:txBody>
      </p:sp>
      <p:sp>
        <p:nvSpPr>
          <p:cNvPr id="11" name="Rectangle 10">
            <a:extLst>
              <a:ext uri="{FF2B5EF4-FFF2-40B4-BE49-F238E27FC236}">
                <a16:creationId xmlns:a16="http://schemas.microsoft.com/office/drawing/2014/main" id="{02D27156-2C52-D886-2DC8-4FE9C5806833}"/>
              </a:ext>
            </a:extLst>
          </p:cNvPr>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b="1">
                <a:solidFill>
                  <a:schemeClr val="tx1"/>
                </a:solidFill>
                <a:latin typeface="Times New Roman" panose="02020603050405020304" pitchFamily="18" charset="0"/>
                <a:cs typeface="Times New Roman" panose="02020603050405020304" pitchFamily="18" charset="0"/>
              </a:rPr>
              <a:t>Control Statements</a:t>
            </a:r>
            <a:endParaRPr lang="en-IN" sz="1600">
              <a:solidFill>
                <a:schemeClr val="tx1"/>
              </a:solidFill>
            </a:endParaRPr>
          </a:p>
        </p:txBody>
      </p:sp>
      <p:sp>
        <p:nvSpPr>
          <p:cNvPr id="12" name="Rectangle 11">
            <a:extLst>
              <a:ext uri="{FF2B5EF4-FFF2-40B4-BE49-F238E27FC236}">
                <a16:creationId xmlns:a16="http://schemas.microsoft.com/office/drawing/2014/main" id="{67DAC5DB-7F52-0069-6AE9-7872D4C01391}"/>
              </a:ext>
            </a:extLst>
          </p:cNvPr>
          <p:cNvSpPr/>
          <p:nvPr/>
        </p:nvSpPr>
        <p:spPr>
          <a:xfrm>
            <a:off x="1198983" y="4614890"/>
            <a:ext cx="2058955" cy="5295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chemeClr val="accent2">
                    <a:lumMod val="75000"/>
                  </a:schemeClr>
                </a:solidFill>
                <a:latin typeface="Times New Roman" panose="02020603050405020304" pitchFamily="18" charset="0"/>
                <a:cs typeface="Times New Roman" panose="02020603050405020304" pitchFamily="18" charset="0"/>
              </a:rPr>
              <a:t>Decision control statements.</a:t>
            </a:r>
            <a:endParaRPr lang="en-IN" sz="1600">
              <a:solidFill>
                <a:schemeClr val="accent2">
                  <a:lumMod val="75000"/>
                </a:schemeClr>
              </a:solidFill>
            </a:endParaRPr>
          </a:p>
        </p:txBody>
      </p:sp>
      <p:sp>
        <p:nvSpPr>
          <p:cNvPr id="13" name="Rectangle 12">
            <a:extLst>
              <a:ext uri="{FF2B5EF4-FFF2-40B4-BE49-F238E27FC236}">
                <a16:creationId xmlns:a16="http://schemas.microsoft.com/office/drawing/2014/main" id="{3BEABF33-1709-A2A1-0727-5D3242EBFCF2}"/>
              </a:ext>
            </a:extLst>
          </p:cNvPr>
          <p:cNvSpPr/>
          <p:nvPr/>
        </p:nvSpPr>
        <p:spPr>
          <a:xfrm>
            <a:off x="4323183" y="4614890"/>
            <a:ext cx="2058955" cy="52951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70C0"/>
                </a:solidFill>
                <a:latin typeface="Times New Roman" panose="02020603050405020304" pitchFamily="18" charset="0"/>
                <a:cs typeface="Times New Roman" panose="02020603050405020304" pitchFamily="18" charset="0"/>
              </a:rPr>
              <a:t>Iterative control statements.</a:t>
            </a:r>
            <a:endParaRPr lang="en-IN" sz="1600">
              <a:solidFill>
                <a:srgbClr val="0070C0"/>
              </a:solidFill>
            </a:endParaRPr>
          </a:p>
        </p:txBody>
      </p:sp>
      <p:sp>
        <p:nvSpPr>
          <p:cNvPr id="14" name="Rectangle 13">
            <a:extLst>
              <a:ext uri="{FF2B5EF4-FFF2-40B4-BE49-F238E27FC236}">
                <a16:creationId xmlns:a16="http://schemas.microsoft.com/office/drawing/2014/main" id="{6A9D210F-608C-26FD-B5B8-762729CF77A5}"/>
              </a:ext>
            </a:extLst>
          </p:cNvPr>
          <p:cNvSpPr/>
          <p:nvPr/>
        </p:nvSpPr>
        <p:spPr>
          <a:xfrm>
            <a:off x="7632441" y="4614890"/>
            <a:ext cx="2058955" cy="52951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B050"/>
                </a:solidFill>
                <a:latin typeface="Times New Roman" panose="02020603050405020304" pitchFamily="18" charset="0"/>
                <a:cs typeface="Times New Roman" panose="02020603050405020304" pitchFamily="18" charset="0"/>
              </a:rPr>
              <a:t>Jumping control statements</a:t>
            </a:r>
            <a:endParaRPr lang="en-IN" sz="1600">
              <a:solidFill>
                <a:srgbClr val="00B050"/>
              </a:solidFill>
            </a:endParaRPr>
          </a:p>
        </p:txBody>
      </p:sp>
      <p:cxnSp>
        <p:nvCxnSpPr>
          <p:cNvPr id="16" name="Straight Arrow Connector 15">
            <a:extLst>
              <a:ext uri="{FF2B5EF4-FFF2-40B4-BE49-F238E27FC236}">
                <a16:creationId xmlns:a16="http://schemas.microsoft.com/office/drawing/2014/main" id="{C8F1F770-1034-A998-072C-55FD13374A81}"/>
              </a:ext>
            </a:extLst>
          </p:cNvPr>
          <p:cNvCxnSpPr>
            <a:stCxn id="11" idx="2"/>
            <a:endCxn id="13" idx="0"/>
          </p:cNvCxnSpPr>
          <p:nvPr/>
        </p:nvCxnSpPr>
        <p:spPr>
          <a:xfrm flipH="1">
            <a:off x="5352661" y="3784029"/>
            <a:ext cx="1" cy="830861"/>
          </a:xfrm>
          <a:prstGeom prst="straightConnector1">
            <a:avLst/>
          </a:prstGeom>
          <a:ln>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1535DAF-7325-FFFF-FC3A-05E996FB6F6C}"/>
              </a:ext>
            </a:extLst>
          </p:cNvPr>
          <p:cNvCxnSpPr>
            <a:stCxn id="11" idx="2"/>
          </p:cNvCxnSpPr>
          <p:nvPr/>
        </p:nvCxnSpPr>
        <p:spPr>
          <a:xfrm flipH="1">
            <a:off x="2228460" y="3784029"/>
            <a:ext cx="3124202" cy="845447"/>
          </a:xfrm>
          <a:prstGeom prst="straightConnector1">
            <a:avLst/>
          </a:prstGeom>
          <a:ln>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9716503-21CD-EE66-AFBF-5172B8E56BD1}"/>
              </a:ext>
            </a:extLst>
          </p:cNvPr>
          <p:cNvCxnSpPr>
            <a:stCxn id="11" idx="2"/>
            <a:endCxn id="14" idx="0"/>
          </p:cNvCxnSpPr>
          <p:nvPr/>
        </p:nvCxnSpPr>
        <p:spPr>
          <a:xfrm>
            <a:off x="5352662" y="3784029"/>
            <a:ext cx="3309257" cy="83086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8B1ECAF-CADF-E3A4-1565-F2C24F753DBA}"/>
              </a:ext>
            </a:extLst>
          </p:cNvPr>
          <p:cNvCxnSpPr/>
          <p:nvPr/>
        </p:nvCxnSpPr>
        <p:spPr>
          <a:xfrm flipH="1">
            <a:off x="1343608" y="5144402"/>
            <a:ext cx="0" cy="116632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0C9718D-A089-582A-D1D3-92AA260E64E9}"/>
              </a:ext>
            </a:extLst>
          </p:cNvPr>
          <p:cNvCxnSpPr/>
          <p:nvPr/>
        </p:nvCxnSpPr>
        <p:spPr>
          <a:xfrm flipH="1">
            <a:off x="1343608" y="540876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959DB4DC-3758-0220-2DBE-933651EFA5D8}"/>
              </a:ext>
            </a:extLst>
          </p:cNvPr>
          <p:cNvSpPr txBox="1"/>
          <p:nvPr/>
        </p:nvSpPr>
        <p:spPr>
          <a:xfrm>
            <a:off x="1772816" y="5254879"/>
            <a:ext cx="3716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if</a:t>
            </a:r>
          </a:p>
        </p:txBody>
      </p:sp>
      <p:sp>
        <p:nvSpPr>
          <p:cNvPr id="31" name="TextBox 30">
            <a:extLst>
              <a:ext uri="{FF2B5EF4-FFF2-40B4-BE49-F238E27FC236}">
                <a16:creationId xmlns:a16="http://schemas.microsoft.com/office/drawing/2014/main" id="{BD6158C1-9ED2-6736-8A8D-974D8AE1606B}"/>
              </a:ext>
            </a:extLst>
          </p:cNvPr>
          <p:cNvSpPr txBox="1"/>
          <p:nvPr/>
        </p:nvSpPr>
        <p:spPr>
          <a:xfrm>
            <a:off x="1772816" y="5519244"/>
            <a:ext cx="64846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if else</a:t>
            </a:r>
          </a:p>
        </p:txBody>
      </p:sp>
      <p:sp>
        <p:nvSpPr>
          <p:cNvPr id="32" name="TextBox 31">
            <a:extLst>
              <a:ext uri="{FF2B5EF4-FFF2-40B4-BE49-F238E27FC236}">
                <a16:creationId xmlns:a16="http://schemas.microsoft.com/office/drawing/2014/main" id="{84B4F315-0B9D-97DF-AD84-B82621862E20}"/>
              </a:ext>
            </a:extLst>
          </p:cNvPr>
          <p:cNvSpPr txBox="1"/>
          <p:nvPr/>
        </p:nvSpPr>
        <p:spPr>
          <a:xfrm>
            <a:off x="1731593" y="5827021"/>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Nested if else</a:t>
            </a:r>
          </a:p>
        </p:txBody>
      </p:sp>
      <p:cxnSp>
        <p:nvCxnSpPr>
          <p:cNvPr id="33" name="Straight Connector 32">
            <a:extLst>
              <a:ext uri="{FF2B5EF4-FFF2-40B4-BE49-F238E27FC236}">
                <a16:creationId xmlns:a16="http://schemas.microsoft.com/office/drawing/2014/main" id="{08E80189-1ACD-16B4-5641-CFD5E6D5A247}"/>
              </a:ext>
            </a:extLst>
          </p:cNvPr>
          <p:cNvCxnSpPr/>
          <p:nvPr/>
        </p:nvCxnSpPr>
        <p:spPr>
          <a:xfrm flipH="1">
            <a:off x="1343608" y="5677853"/>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5B1C548-B2B4-D35E-F76F-5E698322E404}"/>
              </a:ext>
            </a:extLst>
          </p:cNvPr>
          <p:cNvCxnSpPr/>
          <p:nvPr/>
        </p:nvCxnSpPr>
        <p:spPr>
          <a:xfrm flipH="1">
            <a:off x="1343608" y="5969365"/>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C55BDDC-2C0A-2429-A77B-6163FDE6E4E2}"/>
              </a:ext>
            </a:extLst>
          </p:cNvPr>
          <p:cNvCxnSpPr/>
          <p:nvPr/>
        </p:nvCxnSpPr>
        <p:spPr>
          <a:xfrm flipH="1">
            <a:off x="1343608" y="631072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A2DA99B7-07A5-72EE-1824-DF244CDF263D}"/>
              </a:ext>
            </a:extLst>
          </p:cNvPr>
          <p:cNvSpPr txBox="1"/>
          <p:nvPr/>
        </p:nvSpPr>
        <p:spPr>
          <a:xfrm>
            <a:off x="1772816" y="6123253"/>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switch</a:t>
            </a:r>
          </a:p>
        </p:txBody>
      </p:sp>
      <p:cxnSp>
        <p:nvCxnSpPr>
          <p:cNvPr id="38" name="Straight Connector 37">
            <a:extLst>
              <a:ext uri="{FF2B5EF4-FFF2-40B4-BE49-F238E27FC236}">
                <a16:creationId xmlns:a16="http://schemas.microsoft.com/office/drawing/2014/main" id="{C540DB78-1E7D-9D83-2352-5DDF242E75E2}"/>
              </a:ext>
            </a:extLst>
          </p:cNvPr>
          <p:cNvCxnSpPr/>
          <p:nvPr/>
        </p:nvCxnSpPr>
        <p:spPr>
          <a:xfrm flipH="1">
            <a:off x="4612427" y="5147506"/>
            <a:ext cx="0" cy="83340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BB46CFF7-D652-0C47-0AC4-62FE7B4B9774}"/>
              </a:ext>
            </a:extLst>
          </p:cNvPr>
          <p:cNvCxnSpPr/>
          <p:nvPr/>
        </p:nvCxnSpPr>
        <p:spPr>
          <a:xfrm flipH="1">
            <a:off x="4612427" y="5411872"/>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011AE37-1D3A-E530-A6F7-BC361E572713}"/>
              </a:ext>
            </a:extLst>
          </p:cNvPr>
          <p:cNvCxnSpPr/>
          <p:nvPr/>
        </p:nvCxnSpPr>
        <p:spPr>
          <a:xfrm flipH="1">
            <a:off x="4612427" y="5680957"/>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D41DACB-ADCF-B423-4F1B-7AFEC56A1C6C}"/>
              </a:ext>
            </a:extLst>
          </p:cNvPr>
          <p:cNvCxnSpPr/>
          <p:nvPr/>
        </p:nvCxnSpPr>
        <p:spPr>
          <a:xfrm flipH="1">
            <a:off x="4612427" y="5972469"/>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24CC6C5-7317-109B-F1A6-52272705221F}"/>
              </a:ext>
            </a:extLst>
          </p:cNvPr>
          <p:cNvCxnSpPr/>
          <p:nvPr/>
        </p:nvCxnSpPr>
        <p:spPr>
          <a:xfrm flipH="1">
            <a:off x="7999440" y="5138178"/>
            <a:ext cx="0" cy="82496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458029E-D1B1-9AD4-B2B0-CDCEF5F6CB43}"/>
              </a:ext>
            </a:extLst>
          </p:cNvPr>
          <p:cNvCxnSpPr/>
          <p:nvPr/>
        </p:nvCxnSpPr>
        <p:spPr>
          <a:xfrm flipH="1">
            <a:off x="7999440" y="5402544"/>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EC08D95-1371-991D-DF05-69A23110CB15}"/>
              </a:ext>
            </a:extLst>
          </p:cNvPr>
          <p:cNvCxnSpPr/>
          <p:nvPr/>
        </p:nvCxnSpPr>
        <p:spPr>
          <a:xfrm flipH="1">
            <a:off x="7999440" y="5963141"/>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21849460-12A2-AC54-5308-3A85B2EACF8D}"/>
              </a:ext>
            </a:extLst>
          </p:cNvPr>
          <p:cNvSpPr txBox="1"/>
          <p:nvPr/>
        </p:nvSpPr>
        <p:spPr>
          <a:xfrm>
            <a:off x="5024164" y="5515024"/>
            <a:ext cx="5232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pitchFamily="18" charset="0"/>
                <a:cs typeface="Times New Roman" panose="02020603050405020304" pitchFamily="18" charset="0"/>
              </a:rPr>
              <a:t>for</a:t>
            </a:r>
          </a:p>
        </p:txBody>
      </p:sp>
      <p:sp>
        <p:nvSpPr>
          <p:cNvPr id="51" name="TextBox 50">
            <a:extLst>
              <a:ext uri="{FF2B5EF4-FFF2-40B4-BE49-F238E27FC236}">
                <a16:creationId xmlns:a16="http://schemas.microsoft.com/office/drawing/2014/main" id="{A0CF2708-2841-C73D-B54C-5910BCB28954}"/>
              </a:ext>
            </a:extLst>
          </p:cNvPr>
          <p:cNvSpPr txBox="1"/>
          <p:nvPr/>
        </p:nvSpPr>
        <p:spPr>
          <a:xfrm>
            <a:off x="4993293" y="5234021"/>
            <a:ext cx="64769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pitchFamily="18" charset="0"/>
                <a:cs typeface="Times New Roman" panose="02020603050405020304" pitchFamily="18" charset="0"/>
              </a:rPr>
              <a:t>while</a:t>
            </a:r>
          </a:p>
        </p:txBody>
      </p:sp>
      <p:sp>
        <p:nvSpPr>
          <p:cNvPr id="52" name="TextBox 51">
            <a:extLst>
              <a:ext uri="{FF2B5EF4-FFF2-40B4-BE49-F238E27FC236}">
                <a16:creationId xmlns:a16="http://schemas.microsoft.com/office/drawing/2014/main" id="{167DA7D9-B4AE-63E8-3B1E-E160B8648635}"/>
              </a:ext>
            </a:extLst>
          </p:cNvPr>
          <p:cNvSpPr txBox="1"/>
          <p:nvPr/>
        </p:nvSpPr>
        <p:spPr>
          <a:xfrm>
            <a:off x="5006680" y="5791434"/>
            <a:ext cx="90815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pitchFamily="18" charset="0"/>
                <a:cs typeface="Times New Roman" panose="02020603050405020304" pitchFamily="18" charset="0"/>
              </a:rPr>
              <a:t>do while</a:t>
            </a:r>
          </a:p>
        </p:txBody>
      </p:sp>
      <p:sp>
        <p:nvSpPr>
          <p:cNvPr id="54" name="TextBox 53">
            <a:extLst>
              <a:ext uri="{FF2B5EF4-FFF2-40B4-BE49-F238E27FC236}">
                <a16:creationId xmlns:a16="http://schemas.microsoft.com/office/drawing/2014/main" id="{EC87AAEB-0FFF-8288-8FDA-F19148BB8FB3}"/>
              </a:ext>
            </a:extLst>
          </p:cNvPr>
          <p:cNvSpPr txBox="1"/>
          <p:nvPr/>
        </p:nvSpPr>
        <p:spPr>
          <a:xfrm>
            <a:off x="8366440" y="5218096"/>
            <a:ext cx="6164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pitchFamily="18" charset="0"/>
                <a:cs typeface="Times New Roman" panose="02020603050405020304" pitchFamily="18" charset="0"/>
              </a:rPr>
              <a:t>break</a:t>
            </a:r>
          </a:p>
        </p:txBody>
      </p:sp>
      <p:sp>
        <p:nvSpPr>
          <p:cNvPr id="56" name="TextBox 55">
            <a:extLst>
              <a:ext uri="{FF2B5EF4-FFF2-40B4-BE49-F238E27FC236}">
                <a16:creationId xmlns:a16="http://schemas.microsoft.com/office/drawing/2014/main" id="{02A8D8D2-6B7E-8F45-2A39-70F93BDA9314}"/>
              </a:ext>
            </a:extLst>
          </p:cNvPr>
          <p:cNvSpPr txBox="1"/>
          <p:nvPr/>
        </p:nvSpPr>
        <p:spPr>
          <a:xfrm>
            <a:off x="8366440" y="5779169"/>
            <a:ext cx="843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1924822525"/>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04825"/>
            <a:ext cx="10515600" cy="5672455"/>
          </a:xfrm>
        </p:spPr>
        <p:txBody>
          <a:bodyPr>
            <a:normAutofit lnSpcReduction="10000"/>
          </a:bodyPr>
          <a:lstStyle/>
          <a:p>
            <a:pPr marL="0" indent="0">
              <a:buNone/>
            </a:pPr>
            <a:r>
              <a:rPr lang="en-US">
                <a:latin typeface="Times New Roman" panose="02020603050405020304" charset="0"/>
                <a:cs typeface="Times New Roman" panose="02020603050405020304" charset="0"/>
              </a:rPr>
              <a:t>Text segment</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text segment is also known as the code segment. When we compile any program, it creates an executable file like a.out, .exe, etc., that gets stored in the text or code section of the RAM memory.</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a:latin typeface="Times New Roman" panose="02020603050405020304" charset="0"/>
                <a:cs typeface="Times New Roman" panose="02020603050405020304" charset="0"/>
              </a:rPr>
              <a:t>Data section</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data which we use in our program will be stored in the data section. The variables declared in the data section could be stored in the form of initialized, uninitialized, and it could be local or global. </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Therefore, the data section is divided into four categories, i.e.,</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initialized.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uninitialized.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global.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local.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3ADA2505-B35A-1D90-7B79-05121F525485}"/>
              </a:ext>
            </a:extLst>
          </p:cNvPr>
          <p:cNvSpPr txBox="1"/>
          <p:nvPr/>
        </p:nvSpPr>
        <p:spPr>
          <a:xfrm>
            <a:off x="1123271" y="1602885"/>
            <a:ext cx="669938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An </a:t>
            </a:r>
            <a:r>
              <a:rPr lang="en-IN" sz="1600" b="1">
                <a:latin typeface="Times New Roman" panose="02020603050405020304" pitchFamily="18" charset="0"/>
                <a:cs typeface="Times New Roman" panose="02020603050405020304" pitchFamily="18" charset="0"/>
              </a:rPr>
              <a:t>if </a:t>
            </a:r>
            <a:r>
              <a:rPr lang="en-IN" sz="1600">
                <a:latin typeface="Times New Roman" panose="02020603050405020304" pitchFamily="18" charset="0"/>
                <a:cs typeface="Times New Roman" panose="02020603050405020304" pitchFamily="18" charset="0"/>
              </a:rPr>
              <a:t>statement consist of an Expression followed by one or more statements .</a:t>
            </a:r>
          </a:p>
        </p:txBody>
      </p:sp>
      <p:sp>
        <p:nvSpPr>
          <p:cNvPr id="5" name="TextBox 4">
            <a:extLst>
              <a:ext uri="{FF2B5EF4-FFF2-40B4-BE49-F238E27FC236}">
                <a16:creationId xmlns:a16="http://schemas.microsoft.com/office/drawing/2014/main" id="{DEDBF0E1-794F-739F-0570-4CB6A4A95913}"/>
              </a:ext>
            </a:extLst>
          </p:cNvPr>
          <p:cNvSpPr txBox="1"/>
          <p:nvPr/>
        </p:nvSpPr>
        <p:spPr>
          <a:xfrm>
            <a:off x="1123271" y="1053605"/>
            <a:ext cx="17821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pitchFamily="18" charset="0"/>
                <a:cs typeface="Times New Roman" panose="02020603050405020304" pitchFamily="18" charset="0"/>
              </a:rPr>
              <a:t>1.if statement:</a:t>
            </a:r>
          </a:p>
        </p:txBody>
      </p:sp>
      <p:sp>
        <p:nvSpPr>
          <p:cNvPr id="6" name="TextBox 5">
            <a:extLst>
              <a:ext uri="{FF2B5EF4-FFF2-40B4-BE49-F238E27FC236}">
                <a16:creationId xmlns:a16="http://schemas.microsoft.com/office/drawing/2014/main" id="{8552CB04-9241-BAF3-F90D-FBAC5BD0276F}"/>
              </a:ext>
            </a:extLst>
          </p:cNvPr>
          <p:cNvSpPr txBox="1"/>
          <p:nvPr/>
        </p:nvSpPr>
        <p:spPr>
          <a:xfrm>
            <a:off x="1074023" y="259317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7" name="TextBox 6">
            <a:extLst>
              <a:ext uri="{FF2B5EF4-FFF2-40B4-BE49-F238E27FC236}">
                <a16:creationId xmlns:a16="http://schemas.microsoft.com/office/drawing/2014/main" id="{78BCC77C-05E8-2CBF-BBBA-BFCD5341F547}"/>
              </a:ext>
            </a:extLst>
          </p:cNvPr>
          <p:cNvSpPr txBox="1"/>
          <p:nvPr/>
        </p:nvSpPr>
        <p:spPr>
          <a:xfrm>
            <a:off x="1215766" y="3155942"/>
            <a:ext cx="4512520"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if (expression/Condition)</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statements;        </a:t>
            </a:r>
            <a:r>
              <a:rPr lang="en-IN" sz="1400">
                <a:solidFill>
                  <a:srgbClr val="FF0000"/>
                </a:solidFill>
                <a:latin typeface="Times New Roman" panose="02020603050405020304" pitchFamily="18" charset="0"/>
                <a:cs typeface="Times New Roman" panose="02020603050405020304" pitchFamily="18" charset="0"/>
              </a:rPr>
              <a:t>//will execute if the expression is true.</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9AF937C6-0DC2-8682-EDCD-F38D5CF9BB4D}"/>
              </a:ext>
            </a:extLst>
          </p:cNvPr>
          <p:cNvSpPr txBox="1"/>
          <p:nvPr/>
        </p:nvSpPr>
        <p:spPr>
          <a:xfrm>
            <a:off x="968828" y="4795935"/>
            <a:ext cx="10254343"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If the entered expression/Condition is validated to true, then block of code inside the if is going to execute.</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If the entered expression/Condition is validated to false, then first set of  code after the end of  the if statement is going to execute.</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C language assumes that any non zero or non null values are true value, and if it is either zero or null then it is false value.</a:t>
            </a:r>
          </a:p>
        </p:txBody>
      </p:sp>
      <p:sp>
        <p:nvSpPr>
          <p:cNvPr id="11" name="TextBox 10">
            <a:extLst>
              <a:ext uri="{FF2B5EF4-FFF2-40B4-BE49-F238E27FC236}">
                <a16:creationId xmlns:a16="http://schemas.microsoft.com/office/drawing/2014/main" id="{114668AB-2D0E-FBF3-A3B4-D2EAF7FD7238}"/>
              </a:ext>
            </a:extLst>
          </p:cNvPr>
          <p:cNvSpPr txBox="1"/>
          <p:nvPr/>
        </p:nvSpPr>
        <p:spPr>
          <a:xfrm>
            <a:off x="6344106" y="199988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13" name="Oval 12">
            <a:extLst>
              <a:ext uri="{FF2B5EF4-FFF2-40B4-BE49-F238E27FC236}">
                <a16:creationId xmlns:a16="http://schemas.microsoft.com/office/drawing/2014/main" id="{4D3B44CC-9481-730C-FCEC-2186E3AC55F7}"/>
              </a:ext>
            </a:extLst>
          </p:cNvPr>
          <p:cNvSpPr/>
          <p:nvPr/>
        </p:nvSpPr>
        <p:spPr>
          <a:xfrm>
            <a:off x="7822651" y="2341972"/>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10B3F9C4-CCF0-BC50-A2B4-D39AEFF86A7E}"/>
              </a:ext>
            </a:extLst>
          </p:cNvPr>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AA8ADBBC-182E-8932-9B11-DAA3A865EE6B}"/>
              </a:ext>
            </a:extLst>
          </p:cNvPr>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BECE201-5B95-0CF2-B9B9-D5F062004369}"/>
              </a:ext>
            </a:extLst>
          </p:cNvPr>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statements</a:t>
            </a:r>
          </a:p>
        </p:txBody>
      </p:sp>
      <p:cxnSp>
        <p:nvCxnSpPr>
          <p:cNvPr id="19" name="Straight Arrow Connector 18">
            <a:extLst>
              <a:ext uri="{FF2B5EF4-FFF2-40B4-BE49-F238E27FC236}">
                <a16:creationId xmlns:a16="http://schemas.microsoft.com/office/drawing/2014/main" id="{746E174D-D732-BBF9-0E51-C11B38CDAB23}"/>
              </a:ext>
            </a:extLst>
          </p:cNvPr>
          <p:cNvCxnSpPr>
            <a:stCxn id="13" idx="4"/>
            <a:endCxn id="16" idx="0"/>
          </p:cNvCxnSpPr>
          <p:nvPr/>
        </p:nvCxnSpPr>
        <p:spPr>
          <a:xfrm>
            <a:off x="8181880" y="2713439"/>
            <a:ext cx="2690" cy="31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6D9B70F-91FF-8183-FBD8-4DB63C268783}"/>
              </a:ext>
            </a:extLst>
          </p:cNvPr>
          <p:cNvCxnSpPr>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5D1C91-DF1A-CDFD-7A3F-762544DECEC2}"/>
              </a:ext>
            </a:extLst>
          </p:cNvPr>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ADB172-3243-4656-2052-90A6D58B62EB}"/>
              </a:ext>
            </a:extLst>
          </p:cNvPr>
          <p:cNvCxnSpPr>
            <a:stCxn id="17" idx="2"/>
          </p:cNvCxnSpPr>
          <p:nvPr/>
        </p:nvCxnSpPr>
        <p:spPr>
          <a:xfrm flipH="1">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6BAF1A-B74D-C061-D57F-5B088824C5D2}"/>
              </a:ext>
            </a:extLst>
          </p:cNvPr>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6BE6CB1-D5C4-8A92-DDBA-2FB66CC742AA}"/>
              </a:ext>
            </a:extLst>
          </p:cNvPr>
          <p:cNvSpPr txBox="1"/>
          <p:nvPr/>
        </p:nvSpPr>
        <p:spPr>
          <a:xfrm>
            <a:off x="8975339"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42" name="TextBox 41">
            <a:extLst>
              <a:ext uri="{FF2B5EF4-FFF2-40B4-BE49-F238E27FC236}">
                <a16:creationId xmlns:a16="http://schemas.microsoft.com/office/drawing/2014/main" id="{5C196D7F-DFB9-CB51-0805-372351A26A07}"/>
              </a:ext>
            </a:extLst>
          </p:cNvPr>
          <p:cNvSpPr txBox="1"/>
          <p:nvPr/>
        </p:nvSpPr>
        <p:spPr>
          <a:xfrm>
            <a:off x="8116923" y="3893100"/>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2" name="Rectangle 1">
            <a:extLst>
              <a:ext uri="{FF2B5EF4-FFF2-40B4-BE49-F238E27FC236}">
                <a16:creationId xmlns:a16="http://schemas.microsoft.com/office/drawing/2014/main" id="{2CF8618A-027C-A650-FA86-0C5F2E821261}"/>
              </a:ext>
            </a:extLst>
          </p:cNvPr>
          <p:cNvSpPr/>
          <p:nvPr/>
        </p:nvSpPr>
        <p:spPr>
          <a:xfrm>
            <a:off x="314079" y="344145"/>
            <a:ext cx="365815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chemeClr val="accent2">
                    <a:lumMod val="75000"/>
                  </a:schemeClr>
                </a:solidFill>
                <a:latin typeface="Times New Roman" panose="02020603050405020304" pitchFamily="18" charset="0"/>
                <a:cs typeface="Times New Roman" panose="02020603050405020304" pitchFamily="18" charset="0"/>
              </a:rPr>
              <a:t>1.Decision Control Statements:</a:t>
            </a:r>
            <a:endParaRPr lang="en-IN" sz="2000" b="1" i="1">
              <a:solidFill>
                <a:schemeClr val="accent2">
                  <a:lumMod val="75000"/>
                </a:schemeClr>
              </a:solidFill>
            </a:endParaRPr>
          </a:p>
        </p:txBody>
      </p:sp>
    </p:spTree>
    <p:extLst>
      <p:ext uri="{BB962C8B-B14F-4D97-AF65-F5344CB8AC3E}">
        <p14:creationId xmlns:p14="http://schemas.microsoft.com/office/powerpoint/2010/main" val="2369919582"/>
      </p:ext>
    </p:extLst>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CE6ADBA3-8C80-DF5D-B1F7-4AC407DADC9F}"/>
              </a:ext>
            </a:extLst>
          </p:cNvPr>
          <p:cNvSpPr txBox="1"/>
          <p:nvPr/>
        </p:nvSpPr>
        <p:spPr>
          <a:xfrm>
            <a:off x="737118" y="895739"/>
            <a:ext cx="6735398" cy="57708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pitchFamily="18" charset="0"/>
                <a:cs typeface="Times New Roman" panose="02020603050405020304" pitchFamily="18" charset="0"/>
              </a:rPr>
              <a:t>#include &lt;stdio.h&gt;</a:t>
            </a:r>
          </a:p>
          <a:p>
            <a:pPr>
              <a:lnSpc>
                <a:spcPct val="150000"/>
              </a:lnSpc>
            </a:pPr>
            <a:r>
              <a:rPr lang="en-US">
                <a:latin typeface="Times New Roman" panose="02020603050405020304" pitchFamily="18" charset="0"/>
                <a:cs typeface="Times New Roman" panose="02020603050405020304" pitchFamily="18" charset="0"/>
              </a:rPr>
              <a:t>int main ()</a:t>
            </a:r>
          </a:p>
          <a:p>
            <a:pPr>
              <a:lnSpc>
                <a:spcPct val="150000"/>
              </a:lnSpc>
            </a:pPr>
            <a:r>
              <a:rPr lang="en-US">
                <a:latin typeface="Times New Roman" panose="02020603050405020304" pitchFamily="18" charset="0"/>
                <a:cs typeface="Times New Roman" panose="02020603050405020304" pitchFamily="18" charset="0"/>
              </a:rPr>
              <a:t>{</a:t>
            </a:r>
          </a:p>
          <a:p>
            <a:pPr>
              <a:lnSpc>
                <a:spcPct val="150000"/>
              </a:lnSpc>
            </a:pPr>
            <a:r>
              <a:rPr lang="en-US">
                <a:latin typeface="Times New Roman" panose="02020603050405020304" pitchFamily="18" charset="0"/>
                <a:cs typeface="Times New Roman" panose="02020603050405020304" pitchFamily="18" charset="0"/>
              </a:rPr>
              <a:t>   int a = 10;                                        </a:t>
            </a:r>
            <a:r>
              <a:rPr lang="en-US" sz="1400">
                <a:solidFill>
                  <a:srgbClr val="FF0000"/>
                </a:solidFill>
                <a:latin typeface="Times New Roman" panose="02020603050405020304" pitchFamily="18" charset="0"/>
                <a:cs typeface="Times New Roman" panose="02020603050405020304" pitchFamily="18" charset="0"/>
              </a:rPr>
              <a:t>// local variable definition </a:t>
            </a:r>
          </a:p>
          <a:p>
            <a:pPr>
              <a:lnSpc>
                <a:spcPct val="150000"/>
              </a:lnSpc>
            </a:pPr>
            <a:r>
              <a:rPr lang="en-US">
                <a:latin typeface="Times New Roman" panose="02020603050405020304" pitchFamily="18" charset="0"/>
                <a:cs typeface="Times New Roman" panose="02020603050405020304" pitchFamily="18" charset="0"/>
              </a:rPr>
              <a:t>   if( a &lt; 20 )                                       </a:t>
            </a:r>
            <a:r>
              <a:rPr lang="en-US" sz="1400">
                <a:solidFill>
                  <a:srgbClr val="FF0000"/>
                </a:solidFill>
                <a:latin typeface="Times New Roman" panose="02020603050405020304" pitchFamily="18" charset="0"/>
                <a:cs typeface="Times New Roman" panose="02020603050405020304" pitchFamily="18" charset="0"/>
              </a:rPr>
              <a:t>// check the condition using if statement </a:t>
            </a:r>
          </a:p>
          <a:p>
            <a:pPr>
              <a:lnSpc>
                <a:spcPct val="150000"/>
              </a:lnSpc>
            </a:pPr>
            <a:r>
              <a:rPr lang="en-US">
                <a:latin typeface="Times New Roman" panose="02020603050405020304" pitchFamily="18" charset="0"/>
                <a:cs typeface="Times New Roman" panose="02020603050405020304" pitchFamily="18" charset="0"/>
              </a:rPr>
              <a:t>    {</a:t>
            </a:r>
          </a:p>
          <a:p>
            <a:pPr>
              <a:lnSpc>
                <a:spcPct val="150000"/>
              </a:lnSpc>
            </a:pPr>
            <a:r>
              <a:rPr lang="en-US">
                <a:latin typeface="Times New Roman" panose="02020603050405020304" pitchFamily="18" charset="0"/>
                <a:cs typeface="Times New Roman" panose="02020603050405020304" pitchFamily="18" charset="0"/>
              </a:rPr>
              <a:t>      printf("a is less than 20\n" );       </a:t>
            </a:r>
            <a:r>
              <a:rPr lang="en-US" sz="1400">
                <a:solidFill>
                  <a:srgbClr val="FF0000"/>
                </a:solidFill>
                <a:latin typeface="Times New Roman" panose="02020603050405020304" pitchFamily="18" charset="0"/>
                <a:cs typeface="Times New Roman" panose="02020603050405020304" pitchFamily="18" charset="0"/>
              </a:rPr>
              <a:t>//if condition is true then print the following </a:t>
            </a:r>
          </a:p>
          <a:p>
            <a:pPr>
              <a:lnSpc>
                <a:spcPct val="150000"/>
              </a:lnSpc>
            </a:pPr>
            <a:r>
              <a:rPr lang="en-US">
                <a:latin typeface="Times New Roman" panose="02020603050405020304" pitchFamily="18" charset="0"/>
                <a:cs typeface="Times New Roman" panose="02020603050405020304" pitchFamily="18" charset="0"/>
              </a:rPr>
              <a:t>   }</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printf("value of a is : %d\n", a);</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return 0;</a:t>
            </a:r>
          </a:p>
          <a:p>
            <a:pPr>
              <a:lnSpc>
                <a:spcPct val="150000"/>
              </a:lnSpc>
            </a:pPr>
            <a:r>
              <a:rPr lang="en-US">
                <a:latin typeface="Times New Roman" panose="02020603050405020304" pitchFamily="18" charset="0"/>
                <a:cs typeface="Times New Roman" panose="02020603050405020304" pitchFamily="18" charset="0"/>
              </a:rPr>
              <a:t>}</a:t>
            </a:r>
          </a:p>
          <a:p>
            <a:endParaRPr lang="en-IN">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88784FE-B118-EFE8-E5CA-DD09E5855E83}"/>
              </a:ext>
            </a:extLst>
          </p:cNvPr>
          <p:cNvSpPr txBox="1"/>
          <p:nvPr/>
        </p:nvSpPr>
        <p:spPr>
          <a:xfrm>
            <a:off x="8607841" y="116812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Output:</a:t>
            </a:r>
          </a:p>
        </p:txBody>
      </p:sp>
      <p:sp>
        <p:nvSpPr>
          <p:cNvPr id="8" name="TextBox 7">
            <a:extLst>
              <a:ext uri="{FF2B5EF4-FFF2-40B4-BE49-F238E27FC236}">
                <a16:creationId xmlns:a16="http://schemas.microsoft.com/office/drawing/2014/main" id="{C100D8CC-9F09-5C96-22B4-93BF0B77155E}"/>
              </a:ext>
            </a:extLst>
          </p:cNvPr>
          <p:cNvSpPr txBox="1"/>
          <p:nvPr/>
        </p:nvSpPr>
        <p:spPr>
          <a:xfrm>
            <a:off x="8607840" y="1579671"/>
            <a:ext cx="1800809"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a is less than 20</a:t>
            </a:r>
          </a:p>
          <a:p>
            <a:r>
              <a:rPr lang="en-IN">
                <a:latin typeface="Times New Roman" panose="02020603050405020304" pitchFamily="18" charset="0"/>
                <a:cs typeface="Times New Roman" panose="02020603050405020304" pitchFamily="18" charset="0"/>
              </a:rPr>
              <a:t>value of a is : 10</a:t>
            </a:r>
          </a:p>
        </p:txBody>
      </p:sp>
      <p:sp>
        <p:nvSpPr>
          <p:cNvPr id="11" name="TextBox 10">
            <a:extLst>
              <a:ext uri="{FF2B5EF4-FFF2-40B4-BE49-F238E27FC236}">
                <a16:creationId xmlns:a16="http://schemas.microsoft.com/office/drawing/2014/main" id="{A5543FCC-63A4-7C66-C01B-19CBCD3BC4C3}"/>
              </a:ext>
            </a:extLst>
          </p:cNvPr>
          <p:cNvSpPr txBox="1"/>
          <p:nvPr/>
        </p:nvSpPr>
        <p:spPr>
          <a:xfrm>
            <a:off x="889518" y="422988"/>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868766506"/>
      </p:ext>
    </p:extLst>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924F2BE0-1E55-13E9-E874-59AAB88509BC}"/>
              </a:ext>
            </a:extLst>
          </p:cNvPr>
          <p:cNvSpPr txBox="1"/>
          <p:nvPr/>
        </p:nvSpPr>
        <p:spPr>
          <a:xfrm>
            <a:off x="754224" y="2124034"/>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3" name="TextBox 2">
            <a:extLst>
              <a:ext uri="{FF2B5EF4-FFF2-40B4-BE49-F238E27FC236}">
                <a16:creationId xmlns:a16="http://schemas.microsoft.com/office/drawing/2014/main" id="{0952F7F9-4D42-3B9D-C8BC-FADC6BFCF3F1}"/>
              </a:ext>
            </a:extLst>
          </p:cNvPr>
          <p:cNvSpPr txBox="1"/>
          <p:nvPr/>
        </p:nvSpPr>
        <p:spPr>
          <a:xfrm>
            <a:off x="6849832" y="200363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4" name="TextBox 3">
            <a:extLst>
              <a:ext uri="{FF2B5EF4-FFF2-40B4-BE49-F238E27FC236}">
                <a16:creationId xmlns:a16="http://schemas.microsoft.com/office/drawing/2014/main" id="{799B041B-8DF9-6694-F595-4D42C5396F31}"/>
              </a:ext>
            </a:extLst>
          </p:cNvPr>
          <p:cNvSpPr txBox="1"/>
          <p:nvPr/>
        </p:nvSpPr>
        <p:spPr>
          <a:xfrm>
            <a:off x="671803" y="487840"/>
            <a:ext cx="21180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pitchFamily="18" charset="0"/>
                <a:cs typeface="Times New Roman" panose="02020603050405020304" pitchFamily="18" charset="0"/>
              </a:rPr>
              <a:t>2.if-else statement:</a:t>
            </a:r>
          </a:p>
        </p:txBody>
      </p:sp>
      <p:sp>
        <p:nvSpPr>
          <p:cNvPr id="7" name="TextBox 6">
            <a:extLst>
              <a:ext uri="{FF2B5EF4-FFF2-40B4-BE49-F238E27FC236}">
                <a16:creationId xmlns:a16="http://schemas.microsoft.com/office/drawing/2014/main" id="{72A0B7DD-82FE-BA92-C1D1-AC9E22668AA2}"/>
              </a:ext>
            </a:extLst>
          </p:cNvPr>
          <p:cNvSpPr txBox="1"/>
          <p:nvPr/>
        </p:nvSpPr>
        <p:spPr>
          <a:xfrm>
            <a:off x="671803" y="980561"/>
            <a:ext cx="932128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pitchFamily="18" charset="0"/>
                <a:cs typeface="Times New Roman" panose="02020603050405020304" pitchFamily="18" charset="0"/>
              </a:rPr>
              <a:t>In </a:t>
            </a:r>
            <a:r>
              <a:rPr lang="en-IN" sz="1600" b="1">
                <a:latin typeface="Times New Roman" panose="02020603050405020304" pitchFamily="18" charset="0"/>
                <a:cs typeface="Times New Roman" panose="02020603050405020304" pitchFamily="18" charset="0"/>
              </a:rPr>
              <a:t>if-else </a:t>
            </a:r>
            <a:r>
              <a:rPr lang="en-IN" sz="1600">
                <a:latin typeface="Times New Roman" panose="02020603050405020304" pitchFamily="18" charset="0"/>
                <a:cs typeface="Times New Roman" panose="02020603050405020304" pitchFamily="18" charset="0"/>
              </a:rPr>
              <a:t>statement an </a:t>
            </a:r>
            <a:r>
              <a:rPr lang="en-IN" sz="1600" b="1">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statement can be followed by an optional </a:t>
            </a:r>
            <a:r>
              <a:rPr lang="en-IN" sz="1600" b="1">
                <a:latin typeface="Times New Roman" panose="02020603050405020304" pitchFamily="18" charset="0"/>
                <a:cs typeface="Times New Roman" panose="02020603050405020304" pitchFamily="18" charset="0"/>
              </a:rPr>
              <a:t>else</a:t>
            </a:r>
            <a:r>
              <a:rPr lang="en-IN" sz="1600">
                <a:latin typeface="Times New Roman" panose="02020603050405020304" pitchFamily="18" charset="0"/>
                <a:cs typeface="Times New Roman" panose="02020603050405020304" pitchFamily="18" charset="0"/>
              </a:rPr>
              <a:t> statement ,which executes only when the expression or condition is false.</a:t>
            </a:r>
          </a:p>
        </p:txBody>
      </p:sp>
      <p:sp>
        <p:nvSpPr>
          <p:cNvPr id="9" name="TextBox 8">
            <a:extLst>
              <a:ext uri="{FF2B5EF4-FFF2-40B4-BE49-F238E27FC236}">
                <a16:creationId xmlns:a16="http://schemas.microsoft.com/office/drawing/2014/main" id="{11FA5A9C-23F5-91E7-FDE0-F19F596D8C73}"/>
              </a:ext>
            </a:extLst>
          </p:cNvPr>
          <p:cNvSpPr txBox="1"/>
          <p:nvPr/>
        </p:nvSpPr>
        <p:spPr>
          <a:xfrm>
            <a:off x="1130167" y="2603608"/>
            <a:ext cx="5001209" cy="20621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if (expression/Condition)</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        statements;        </a:t>
            </a:r>
            <a:r>
              <a:rPr lang="en-IN" sz="1400">
                <a:solidFill>
                  <a:srgbClr val="FF0000"/>
                </a:solidFill>
                <a:latin typeface="Times New Roman" panose="02020603050405020304" pitchFamily="18" charset="0"/>
                <a:cs typeface="Times New Roman" panose="02020603050405020304" pitchFamily="18" charset="0"/>
              </a:rPr>
              <a:t>//will execute if the expression is true.</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else</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       statements;        </a:t>
            </a:r>
            <a:r>
              <a:rPr lang="en-IN" sz="1400">
                <a:solidFill>
                  <a:srgbClr val="FF0000"/>
                </a:solidFill>
                <a:latin typeface="Times New Roman" panose="02020603050405020304" pitchFamily="18" charset="0"/>
                <a:cs typeface="Times New Roman" panose="02020603050405020304" pitchFamily="18" charset="0"/>
              </a:rPr>
              <a:t>//will execute if the expression is false.</a:t>
            </a:r>
          </a:p>
          <a:p>
            <a:r>
              <a:rPr lang="en-IN" sz="1600">
                <a:latin typeface="Times New Roman" panose="02020603050405020304" pitchFamily="18" charset="0"/>
                <a:cs typeface="Times New Roman" panose="02020603050405020304" pitchFamily="18" charset="0"/>
              </a:rPr>
              <a:t>      }</a:t>
            </a:r>
          </a:p>
        </p:txBody>
      </p:sp>
      <p:sp>
        <p:nvSpPr>
          <p:cNvPr id="15" name="Oval 14">
            <a:extLst>
              <a:ext uri="{FF2B5EF4-FFF2-40B4-BE49-F238E27FC236}">
                <a16:creationId xmlns:a16="http://schemas.microsoft.com/office/drawing/2014/main" id="{0ADF0B0E-0A0C-39BB-6978-03B6AEF1206D}"/>
              </a:ext>
            </a:extLst>
          </p:cNvPr>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6" name="Oval 15">
            <a:extLst>
              <a:ext uri="{FF2B5EF4-FFF2-40B4-BE49-F238E27FC236}">
                <a16:creationId xmlns:a16="http://schemas.microsoft.com/office/drawing/2014/main" id="{043E53D5-5F93-4240-3549-2E414BF8768D}"/>
              </a:ext>
            </a:extLst>
          </p:cNvPr>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End</a:t>
            </a:r>
          </a:p>
        </p:txBody>
      </p:sp>
      <p:sp>
        <p:nvSpPr>
          <p:cNvPr id="17" name="Diamond 16">
            <a:extLst>
              <a:ext uri="{FF2B5EF4-FFF2-40B4-BE49-F238E27FC236}">
                <a16:creationId xmlns:a16="http://schemas.microsoft.com/office/drawing/2014/main" id="{CF4E92AF-16E7-CC58-E38C-BDE68EE6BF55}"/>
              </a:ext>
            </a:extLst>
          </p:cNvPr>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5B165B0-197C-8D30-B973-D95650B25E26}"/>
              </a:ext>
            </a:extLst>
          </p:cNvPr>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 Code</a:t>
            </a:r>
          </a:p>
        </p:txBody>
      </p:sp>
      <p:cxnSp>
        <p:nvCxnSpPr>
          <p:cNvPr id="19" name="Straight Arrow Connector 18">
            <a:extLst>
              <a:ext uri="{FF2B5EF4-FFF2-40B4-BE49-F238E27FC236}">
                <a16:creationId xmlns:a16="http://schemas.microsoft.com/office/drawing/2014/main" id="{14A5EB9F-3A14-5DF3-DAD9-3F20F9F57B12}"/>
              </a:ext>
            </a:extLst>
          </p:cNvPr>
          <p:cNvCxnSpPr>
            <a:stCxn id="15" idx="4"/>
            <a:endCxn id="17" idx="0"/>
          </p:cNvCxnSpPr>
          <p:nvPr/>
        </p:nvCxnSpPr>
        <p:spPr>
          <a:xfrm flipH="1">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2DBBC4-B400-D68D-9790-5600D7CEE133}"/>
              </a:ext>
            </a:extLst>
          </p:cNvPr>
          <p:cNvCxnSpPr/>
          <p:nvPr/>
        </p:nvCxnSpPr>
        <p:spPr>
          <a:xfrm flipH="1">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9FCA82-31BC-4A3A-C220-C4B9A0823A5D}"/>
              </a:ext>
            </a:extLst>
          </p:cNvPr>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239A4A-44C8-840A-4209-38CA014A2686}"/>
              </a:ext>
            </a:extLst>
          </p:cNvPr>
          <p:cNvCxnSpPr>
            <a:stCxn id="18" idx="2"/>
          </p:cNvCxnSpPr>
          <p:nvPr/>
        </p:nvCxnSpPr>
        <p:spPr>
          <a:xfrm flipH="1">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7E9F53-01FC-B114-88C0-DA7F8CAA80C9}"/>
              </a:ext>
            </a:extLst>
          </p:cNvPr>
          <p:cNvCxnSpPr>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52145E-71AB-D36D-E9E9-29DA993D749A}"/>
              </a:ext>
            </a:extLst>
          </p:cNvPr>
          <p:cNvSpPr txBox="1"/>
          <p:nvPr/>
        </p:nvSpPr>
        <p:spPr>
          <a:xfrm>
            <a:off x="9279291"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5" name="TextBox 24">
            <a:extLst>
              <a:ext uri="{FF2B5EF4-FFF2-40B4-BE49-F238E27FC236}">
                <a16:creationId xmlns:a16="http://schemas.microsoft.com/office/drawing/2014/main" id="{76459F4B-CF62-1BB9-B6B9-C6FB2F5F4A55}"/>
              </a:ext>
            </a:extLst>
          </p:cNvPr>
          <p:cNvSpPr txBox="1"/>
          <p:nvPr/>
        </p:nvSpPr>
        <p:spPr>
          <a:xfrm>
            <a:off x="8038439" y="385729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26" name="TextBox 25">
            <a:extLst>
              <a:ext uri="{FF2B5EF4-FFF2-40B4-BE49-F238E27FC236}">
                <a16:creationId xmlns:a16="http://schemas.microsoft.com/office/drawing/2014/main" id="{7D344A52-83E4-64A0-1C14-1F9CAB2D1847}"/>
              </a:ext>
            </a:extLst>
          </p:cNvPr>
          <p:cNvSpPr txBox="1"/>
          <p:nvPr/>
        </p:nvSpPr>
        <p:spPr>
          <a:xfrm>
            <a:off x="754224" y="5686352"/>
            <a:ext cx="991066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If the entered expression or condition is validated to </a:t>
            </a:r>
            <a:r>
              <a:rPr lang="en-IN" sz="1600" b="1">
                <a:latin typeface="Times New Roman" panose="02020603050405020304" pitchFamily="18" charset="0"/>
                <a:cs typeface="Times New Roman" panose="02020603050405020304" pitchFamily="18" charset="0"/>
              </a:rPr>
              <a:t>true</a:t>
            </a:r>
            <a:r>
              <a:rPr lang="en-IN" sz="1600">
                <a:latin typeface="Times New Roman" panose="02020603050405020304" pitchFamily="18" charset="0"/>
                <a:cs typeface="Times New Roman" panose="02020603050405020304" pitchFamily="18" charset="0"/>
              </a:rPr>
              <a:t> , then the if block will be executed, otherwise the else block will be executed. </a:t>
            </a:r>
          </a:p>
        </p:txBody>
      </p:sp>
      <p:sp>
        <p:nvSpPr>
          <p:cNvPr id="27" name="Rectangle 26">
            <a:extLst>
              <a:ext uri="{FF2B5EF4-FFF2-40B4-BE49-F238E27FC236}">
                <a16:creationId xmlns:a16="http://schemas.microsoft.com/office/drawing/2014/main" id="{EB5BAA34-A30E-2534-F06F-0353E9F2E34C}"/>
              </a:ext>
            </a:extLst>
          </p:cNvPr>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if Code</a:t>
            </a:r>
          </a:p>
        </p:txBody>
      </p:sp>
      <p:sp>
        <p:nvSpPr>
          <p:cNvPr id="29" name="Rectangle 28">
            <a:extLst>
              <a:ext uri="{FF2B5EF4-FFF2-40B4-BE49-F238E27FC236}">
                <a16:creationId xmlns:a16="http://schemas.microsoft.com/office/drawing/2014/main" id="{1C1743CB-5E12-A2C3-902A-7E11FA270FD6}"/>
              </a:ext>
            </a:extLst>
          </p:cNvPr>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else Code</a:t>
            </a:r>
          </a:p>
        </p:txBody>
      </p:sp>
      <p:pic>
        <p:nvPicPr>
          <p:cNvPr id="36" name="Picture 35">
            <a:extLst>
              <a:ext uri="{FF2B5EF4-FFF2-40B4-BE49-F238E27FC236}">
                <a16:creationId xmlns:a16="http://schemas.microsoft.com/office/drawing/2014/main" id="{A6DE92C8-7A29-C3E0-AB90-F0B3B2CA21E5}"/>
              </a:ext>
            </a:extLst>
          </p:cNvPr>
          <p:cNvPicPr>
            <a:picLocks noChangeAspect="1"/>
          </p:cNvPicPr>
          <p:nvPr/>
        </p:nvPicPr>
        <p:blipFill>
          <a:blip r:embed="rId2"/>
          <a:stretch>
            <a:fillRect/>
          </a:stretch>
        </p:blipFill>
        <p:spPr>
          <a:xfrm>
            <a:off x="8413337" y="4507285"/>
            <a:ext cx="164606" cy="402371"/>
          </a:xfrm>
          <a:prstGeom prst="rect">
            <a:avLst/>
          </a:prstGeom>
        </p:spPr>
      </p:pic>
    </p:spTree>
    <p:extLst>
      <p:ext uri="{BB962C8B-B14F-4D97-AF65-F5344CB8AC3E}">
        <p14:creationId xmlns:p14="http://schemas.microsoft.com/office/powerpoint/2010/main" val="584577138"/>
      </p:ext>
    </p:extLst>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Box 5">
            <a:extLst>
              <a:ext uri="{FF2B5EF4-FFF2-40B4-BE49-F238E27FC236}">
                <a16:creationId xmlns:a16="http://schemas.microsoft.com/office/drawing/2014/main" id="{BB701614-3291-B7F4-35B3-84F907B05F09}"/>
              </a:ext>
            </a:extLst>
          </p:cNvPr>
          <p:cNvSpPr txBox="1"/>
          <p:nvPr/>
        </p:nvSpPr>
        <p:spPr>
          <a:xfrm>
            <a:off x="451056" y="880188"/>
            <a:ext cx="7050957" cy="554190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#include &lt;stdio.h&gt;</a:t>
            </a:r>
          </a:p>
          <a:p>
            <a:pPr>
              <a:lnSpc>
                <a:spcPct val="150000"/>
              </a:lnSpc>
            </a:pPr>
            <a:r>
              <a:rPr lang="en-IN" sz="1600">
                <a:latin typeface="Times New Roman" panose="02020603050405020304" pitchFamily="18" charset="0"/>
                <a:cs typeface="Times New Roman" panose="02020603050405020304" pitchFamily="18" charset="0"/>
              </a:rPr>
              <a:t>int main ()</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int a = 100;  			</a:t>
            </a:r>
            <a:r>
              <a:rPr lang="en-IN" sz="1400">
                <a:solidFill>
                  <a:srgbClr val="FF0000"/>
                </a:solidFill>
                <a:latin typeface="Times New Roman" panose="02020603050405020304" pitchFamily="18" charset="0"/>
                <a:cs typeface="Times New Roman" panose="02020603050405020304" pitchFamily="18" charset="0"/>
              </a:rPr>
              <a:t>// local variable definition</a:t>
            </a: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chemeClr val="accent2">
                    <a:lumMod val="75000"/>
                  </a:schemeClr>
                </a:solidFill>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a &lt; 20 )		 	</a:t>
            </a:r>
            <a:r>
              <a:rPr lang="en-IN" sz="1400">
                <a:solidFill>
                  <a:srgbClr val="FF0000"/>
                </a:solidFill>
                <a:latin typeface="Times New Roman" panose="02020603050405020304" pitchFamily="18" charset="0"/>
                <a:cs typeface="Times New Roman" panose="02020603050405020304" pitchFamily="18" charset="0"/>
              </a:rPr>
              <a:t> //check the Boolean condition</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printf("a is less than 20\n" );    	</a:t>
            </a:r>
            <a:r>
              <a:rPr lang="en-IN" sz="1600">
                <a:solidFill>
                  <a:srgbClr val="FF0000"/>
                </a:solidFill>
                <a:latin typeface="Times New Roman" panose="02020603050405020304" pitchFamily="18" charset="0"/>
                <a:cs typeface="Times New Roman" panose="02020603050405020304" pitchFamily="18" charset="0"/>
              </a:rPr>
              <a:t> </a:t>
            </a:r>
            <a:r>
              <a:rPr lang="en-IN" sz="1400">
                <a:solidFill>
                  <a:srgbClr val="FF0000"/>
                </a:solidFill>
                <a:latin typeface="Times New Roman" panose="02020603050405020304" pitchFamily="18" charset="0"/>
                <a:cs typeface="Times New Roman" panose="02020603050405020304" pitchFamily="18" charset="0"/>
              </a:rPr>
              <a:t>//if condition is true then print the following</a:t>
            </a:r>
          </a:p>
          <a:p>
            <a:pPr>
              <a:lnSpc>
                <a:spcPct val="150000"/>
              </a:lnSpc>
            </a:pPr>
            <a:r>
              <a:rPr lang="en-IN" sz="14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chemeClr val="accent2">
                    <a:lumMod val="75000"/>
                  </a:schemeClr>
                </a:solidFill>
                <a:latin typeface="Times New Roman" panose="02020603050405020304" pitchFamily="18" charset="0"/>
                <a:cs typeface="Times New Roman" panose="02020603050405020304" pitchFamily="18" charset="0"/>
              </a:rPr>
              <a:t>else</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printf("a is not less than 20\n" );  	</a:t>
            </a:r>
            <a:r>
              <a:rPr lang="en-IN" sz="1400">
                <a:solidFill>
                  <a:srgbClr val="FF0000"/>
                </a:solidFill>
                <a:latin typeface="Times New Roman" panose="02020603050405020304" pitchFamily="18" charset="0"/>
                <a:cs typeface="Times New Roman" panose="02020603050405020304" pitchFamily="18" charset="0"/>
              </a:rPr>
              <a:t>//if condition is false then print the following</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printf("value of a is : %d\n", a);</a:t>
            </a:r>
          </a:p>
          <a:p>
            <a:pPr>
              <a:lnSpc>
                <a:spcPct val="150000"/>
              </a:lnSpc>
            </a:pPr>
            <a:r>
              <a:rPr lang="en-IN" sz="1600">
                <a:latin typeface="Times New Roman" panose="02020603050405020304" pitchFamily="18" charset="0"/>
                <a:cs typeface="Times New Roman" panose="02020603050405020304" pitchFamily="18" charset="0"/>
              </a:rPr>
              <a:t>   return 0;</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E0CBC636-FF57-6CAF-A52F-ECBA06C389A1}"/>
              </a:ext>
            </a:extLst>
          </p:cNvPr>
          <p:cNvSpPr txBox="1"/>
          <p:nvPr/>
        </p:nvSpPr>
        <p:spPr>
          <a:xfrm>
            <a:off x="426877" y="506964"/>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sp>
        <p:nvSpPr>
          <p:cNvPr id="8" name="TextBox 7">
            <a:extLst>
              <a:ext uri="{FF2B5EF4-FFF2-40B4-BE49-F238E27FC236}">
                <a16:creationId xmlns:a16="http://schemas.microsoft.com/office/drawing/2014/main" id="{322E196C-C60E-0085-3B72-2AC0817FE7BA}"/>
              </a:ext>
            </a:extLst>
          </p:cNvPr>
          <p:cNvSpPr txBox="1"/>
          <p:nvPr/>
        </p:nvSpPr>
        <p:spPr>
          <a:xfrm>
            <a:off x="8470089" y="1020740"/>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Output:</a:t>
            </a:r>
          </a:p>
        </p:txBody>
      </p:sp>
      <p:sp>
        <p:nvSpPr>
          <p:cNvPr id="10" name="TextBox 9">
            <a:extLst>
              <a:ext uri="{FF2B5EF4-FFF2-40B4-BE49-F238E27FC236}">
                <a16:creationId xmlns:a16="http://schemas.microsoft.com/office/drawing/2014/main" id="{6E117C47-8E27-914D-B287-622247BC3F65}"/>
              </a:ext>
            </a:extLst>
          </p:cNvPr>
          <p:cNvSpPr txBox="1"/>
          <p:nvPr/>
        </p:nvSpPr>
        <p:spPr>
          <a:xfrm>
            <a:off x="8470089" y="1393964"/>
            <a:ext cx="2189584" cy="7867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pitchFamily="18" charset="0"/>
                <a:cs typeface="Times New Roman" panose="02020603050405020304" pitchFamily="18" charset="0"/>
              </a:rPr>
              <a:t>a is not less than 20</a:t>
            </a:r>
          </a:p>
          <a:p>
            <a:pPr algn="just">
              <a:lnSpc>
                <a:spcPct val="150000"/>
              </a:lnSpc>
            </a:pPr>
            <a:r>
              <a:rPr lang="en-IN" sz="1600">
                <a:latin typeface="Times New Roman" panose="02020603050405020304" pitchFamily="18" charset="0"/>
                <a:cs typeface="Times New Roman" panose="02020603050405020304" pitchFamily="18" charset="0"/>
              </a:rPr>
              <a:t>value of a is : 100</a:t>
            </a:r>
          </a:p>
        </p:txBody>
      </p:sp>
    </p:spTree>
    <p:extLst>
      <p:ext uri="{BB962C8B-B14F-4D97-AF65-F5344CB8AC3E}">
        <p14:creationId xmlns:p14="http://schemas.microsoft.com/office/powerpoint/2010/main" val="901935974"/>
      </p:ext>
    </p:extLst>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4A192F20-90ED-5E81-D973-4FA5E544FFB5}"/>
              </a:ext>
            </a:extLst>
          </p:cNvPr>
          <p:cNvSpPr txBox="1"/>
          <p:nvPr/>
        </p:nvSpPr>
        <p:spPr>
          <a:xfrm>
            <a:off x="716125" y="178976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5" name="TextBox 4">
            <a:extLst>
              <a:ext uri="{FF2B5EF4-FFF2-40B4-BE49-F238E27FC236}">
                <a16:creationId xmlns:a16="http://schemas.microsoft.com/office/drawing/2014/main" id="{5D16EA6D-2BC6-202E-B2D1-2AF08F52D4CC}"/>
              </a:ext>
            </a:extLst>
          </p:cNvPr>
          <p:cNvSpPr txBox="1"/>
          <p:nvPr/>
        </p:nvSpPr>
        <p:spPr>
          <a:xfrm>
            <a:off x="6363478" y="2060062"/>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6" name="TextBox 5">
            <a:extLst>
              <a:ext uri="{FF2B5EF4-FFF2-40B4-BE49-F238E27FC236}">
                <a16:creationId xmlns:a16="http://schemas.microsoft.com/office/drawing/2014/main" id="{2C656516-B73D-4A1A-6120-4AE05BC9AC34}"/>
              </a:ext>
            </a:extLst>
          </p:cNvPr>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pitchFamily="18" charset="0"/>
                <a:cs typeface="Times New Roman" panose="02020603050405020304" pitchFamily="18" charset="0"/>
              </a:rPr>
              <a:t>3.Nested if else statement:</a:t>
            </a:r>
          </a:p>
        </p:txBody>
      </p:sp>
      <p:sp>
        <p:nvSpPr>
          <p:cNvPr id="8" name="TextBox 7">
            <a:extLst>
              <a:ext uri="{FF2B5EF4-FFF2-40B4-BE49-F238E27FC236}">
                <a16:creationId xmlns:a16="http://schemas.microsoft.com/office/drawing/2014/main" id="{6B2E4256-96F2-6A35-EE2D-D3B02C3CE1F4}"/>
              </a:ext>
            </a:extLst>
          </p:cNvPr>
          <p:cNvSpPr txBox="1"/>
          <p:nvPr/>
        </p:nvSpPr>
        <p:spPr>
          <a:xfrm>
            <a:off x="1116919" y="2109981"/>
            <a:ext cx="2754862" cy="47089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500">
                <a:latin typeface="Times New Roman" panose="02020603050405020304" pitchFamily="18" charset="0"/>
                <a:cs typeface="Times New Roman" panose="02020603050405020304" pitchFamily="18" charset="0"/>
              </a:rPr>
              <a:t>if (expression/Condition 1)</a:t>
            </a:r>
          </a:p>
          <a:p>
            <a:r>
              <a:rPr lang="en-IN" sz="1500">
                <a:latin typeface="Times New Roman" panose="02020603050405020304" pitchFamily="18" charset="0"/>
                <a:cs typeface="Times New Roman" panose="02020603050405020304" pitchFamily="18" charset="0"/>
              </a:rPr>
              <a:t>{</a:t>
            </a:r>
          </a:p>
          <a:p>
            <a:r>
              <a:rPr lang="en-IN" sz="1500">
                <a:latin typeface="Times New Roman" panose="02020603050405020304" pitchFamily="18" charset="0"/>
                <a:cs typeface="Times New Roman" panose="02020603050405020304" pitchFamily="18" charset="0"/>
              </a:rPr>
              <a:t>if (expression/Condition 2)</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statement 1; </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else</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statement 2;</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else</a:t>
            </a:r>
          </a:p>
          <a:p>
            <a:r>
              <a:rPr lang="en-IN" sz="1500">
                <a:latin typeface="Times New Roman" panose="02020603050405020304" pitchFamily="18" charset="0"/>
                <a:cs typeface="Times New Roman" panose="02020603050405020304" pitchFamily="18" charset="0"/>
              </a:rPr>
              <a:t>{</a:t>
            </a:r>
          </a:p>
          <a:p>
            <a:r>
              <a:rPr lang="en-IN" sz="1500">
                <a:latin typeface="Times New Roman" panose="02020603050405020304" pitchFamily="18" charset="0"/>
                <a:cs typeface="Times New Roman" panose="02020603050405020304" pitchFamily="18" charset="0"/>
              </a:rPr>
              <a:t>if(condition 3)</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statement 3;</a:t>
            </a:r>
          </a:p>
          <a:p>
            <a:r>
              <a:rPr lang="en-IN" sz="1500">
                <a:latin typeface="Times New Roman" panose="02020603050405020304" pitchFamily="18" charset="0"/>
                <a:cs typeface="Times New Roman" panose="02020603050405020304" pitchFamily="18" charset="0"/>
              </a:rPr>
              <a:t>       } </a:t>
            </a:r>
          </a:p>
          <a:p>
            <a:r>
              <a:rPr lang="en-IN" sz="1500">
                <a:latin typeface="Times New Roman" panose="02020603050405020304" pitchFamily="18" charset="0"/>
                <a:cs typeface="Times New Roman" panose="02020603050405020304" pitchFamily="18" charset="0"/>
              </a:rPr>
              <a:t>else{</a:t>
            </a:r>
          </a:p>
          <a:p>
            <a:r>
              <a:rPr lang="en-IN" sz="1500">
                <a:latin typeface="Times New Roman" panose="02020603050405020304" pitchFamily="18" charset="0"/>
                <a:cs typeface="Times New Roman" panose="02020603050405020304" pitchFamily="18" charset="0"/>
              </a:rPr>
              <a:t>      Statement 4;</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269945B2-4A19-7C58-9C15-9E1749980206}"/>
              </a:ext>
            </a:extLst>
          </p:cNvPr>
          <p:cNvSpPr txBox="1"/>
          <p:nvPr/>
        </p:nvSpPr>
        <p:spPr>
          <a:xfrm>
            <a:off x="716125" y="885243"/>
            <a:ext cx="9759821"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pitchFamily="18" charset="0"/>
                <a:cs typeface="Times New Roman" panose="02020603050405020304" pitchFamily="18" charset="0"/>
              </a:rPr>
              <a:t>The C language gives the permission to </a:t>
            </a:r>
            <a:r>
              <a:rPr lang="en-IN" sz="1600" b="1">
                <a:latin typeface="Times New Roman" panose="02020603050405020304" pitchFamily="18" charset="0"/>
                <a:cs typeface="Times New Roman" panose="02020603050405020304" pitchFamily="18" charset="0"/>
              </a:rPr>
              <a:t>nest</a:t>
            </a:r>
            <a:r>
              <a:rPr lang="en-IN" sz="1600">
                <a:latin typeface="Times New Roman" panose="02020603050405020304" pitchFamily="18" charset="0"/>
                <a:cs typeface="Times New Roman" panose="02020603050405020304" pitchFamily="18" charset="0"/>
              </a:rPr>
              <a:t> if-else statements, means that we can use one </a:t>
            </a:r>
            <a:r>
              <a:rPr lang="en-IN" sz="1600" b="1">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or </a:t>
            </a:r>
            <a:r>
              <a:rPr lang="en-IN" sz="1600" b="1">
                <a:latin typeface="Times New Roman" panose="02020603050405020304" pitchFamily="18" charset="0"/>
                <a:cs typeface="Times New Roman" panose="02020603050405020304" pitchFamily="18" charset="0"/>
              </a:rPr>
              <a:t>else </a:t>
            </a:r>
            <a:r>
              <a:rPr lang="en-IN" sz="1600">
                <a:latin typeface="Times New Roman" panose="02020603050405020304" pitchFamily="18" charset="0"/>
                <a:cs typeface="Times New Roman" panose="02020603050405020304" pitchFamily="18" charset="0"/>
              </a:rPr>
              <a:t>if statement inside another </a:t>
            </a:r>
            <a:r>
              <a:rPr lang="en-IN" sz="1600" b="1">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or </a:t>
            </a:r>
            <a:r>
              <a:rPr lang="en-IN" sz="1600" b="1">
                <a:latin typeface="Times New Roman" panose="02020603050405020304" pitchFamily="18" charset="0"/>
                <a:cs typeface="Times New Roman" panose="02020603050405020304" pitchFamily="18" charset="0"/>
              </a:rPr>
              <a:t>else if</a:t>
            </a:r>
            <a:r>
              <a:rPr lang="en-IN" sz="1600">
                <a:latin typeface="Times New Roman" panose="02020603050405020304" pitchFamily="18" charset="0"/>
                <a:cs typeface="Times New Roman" panose="02020603050405020304" pitchFamily="18" charset="0"/>
              </a:rPr>
              <a:t> statements.</a:t>
            </a:r>
          </a:p>
        </p:txBody>
      </p:sp>
      <p:pic>
        <p:nvPicPr>
          <p:cNvPr id="14" name="Picture 13">
            <a:extLst>
              <a:ext uri="{FF2B5EF4-FFF2-40B4-BE49-F238E27FC236}">
                <a16:creationId xmlns:a16="http://schemas.microsoft.com/office/drawing/2014/main" id="{BC97F516-F923-3AB0-4A4E-9C5F2D22072C}"/>
              </a:ext>
            </a:extLst>
          </p:cNvPr>
          <p:cNvPicPr>
            <a:picLocks noChangeAspect="1"/>
          </p:cNvPicPr>
          <p:nvPr/>
        </p:nvPicPr>
        <p:blipFill>
          <a:blip r:embed="rId2"/>
          <a:stretch>
            <a:fillRect/>
          </a:stretch>
        </p:blipFill>
        <p:spPr>
          <a:xfrm>
            <a:off x="5225143" y="2453671"/>
            <a:ext cx="6624734" cy="3626527"/>
          </a:xfrm>
          <a:prstGeom prst="rect">
            <a:avLst/>
          </a:prstGeom>
        </p:spPr>
      </p:pic>
    </p:spTree>
    <p:extLst>
      <p:ext uri="{BB962C8B-B14F-4D97-AF65-F5344CB8AC3E}">
        <p14:creationId xmlns:p14="http://schemas.microsoft.com/office/powerpoint/2010/main" val="3973894051"/>
      </p:ext>
    </p:extLst>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10" name="TextBox 9">
            <a:extLst>
              <a:ext uri="{FF2B5EF4-FFF2-40B4-BE49-F238E27FC236}">
                <a16:creationId xmlns:a16="http://schemas.microsoft.com/office/drawing/2014/main" id="{236D49C1-26B6-0329-04DA-D7DF648F765B}"/>
              </a:ext>
            </a:extLst>
          </p:cNvPr>
          <p:cNvSpPr txBox="1"/>
          <p:nvPr/>
        </p:nvSpPr>
        <p:spPr>
          <a:xfrm>
            <a:off x="0" y="613165"/>
            <a:ext cx="6794090" cy="632480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a:latin typeface="Times New Roman" panose="02020603050405020304" pitchFamily="18" charset="0"/>
                <a:cs typeface="Times New Roman" panose="02020603050405020304" pitchFamily="18" charset="0"/>
              </a:rPr>
              <a:t>           #include&lt;stdio.h&gt;</a:t>
            </a:r>
          </a:p>
          <a:p>
            <a:r>
              <a:rPr lang="en-IN" sz="1350">
                <a:latin typeface="Times New Roman" panose="02020603050405020304" pitchFamily="18" charset="0"/>
                <a:cs typeface="Times New Roman" panose="02020603050405020304" pitchFamily="18" charset="0"/>
              </a:rPr>
              <a:t>           int main()</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int num1, num2, num3;</a:t>
            </a:r>
          </a:p>
          <a:p>
            <a:r>
              <a:rPr lang="en-IN" sz="1350">
                <a:latin typeface="Times New Roman" panose="02020603050405020304" pitchFamily="18" charset="0"/>
                <a:cs typeface="Times New Roman" panose="02020603050405020304" pitchFamily="18" charset="0"/>
              </a:rPr>
              <a:t>	 printf("Enter three numbers:\n");</a:t>
            </a:r>
          </a:p>
          <a:p>
            <a:r>
              <a:rPr lang="en-IN" sz="1350">
                <a:latin typeface="Times New Roman" panose="02020603050405020304" pitchFamily="18" charset="0"/>
                <a:cs typeface="Times New Roman" panose="02020603050405020304" pitchFamily="18" charset="0"/>
              </a:rPr>
              <a:t>	 scanf("%d%d%d",&amp;num1, &amp;num2, &amp;num3);</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 if</a:t>
            </a:r>
            <a:r>
              <a:rPr lang="en-IN" sz="1350">
                <a:latin typeface="Times New Roman" panose="02020603050405020304" pitchFamily="18" charset="0"/>
                <a:cs typeface="Times New Roman" panose="02020603050405020304" pitchFamily="18" charset="0"/>
              </a:rPr>
              <a:t>(num1&gt;num2)</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if</a:t>
            </a:r>
            <a:r>
              <a:rPr lang="en-IN" sz="1350">
                <a:latin typeface="Times New Roman" panose="02020603050405020304" pitchFamily="18" charset="0"/>
                <a:cs typeface="Times New Roman" panose="02020603050405020304" pitchFamily="18" charset="0"/>
              </a:rPr>
              <a:t>(num1&gt;num3)                                                       </a:t>
            </a:r>
            <a:r>
              <a:rPr lang="en-IN" sz="1350">
                <a:solidFill>
                  <a:srgbClr val="FF0000"/>
                </a:solidFill>
                <a:latin typeface="Times New Roman" panose="02020603050405020304" pitchFamily="18" charset="0"/>
                <a:cs typeface="Times New Roman" panose="02020603050405020304" pitchFamily="18" charset="0"/>
              </a:rPr>
              <a:t>//This is nested if-else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num1);</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num3);		  </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if</a:t>
            </a:r>
            <a:r>
              <a:rPr lang="en-IN" sz="1350">
                <a:latin typeface="Times New Roman" panose="02020603050405020304" pitchFamily="18" charset="0"/>
                <a:cs typeface="Times New Roman" panose="02020603050405020304" pitchFamily="18" charset="0"/>
              </a:rPr>
              <a:t>(num2&gt;num3)                                 </a:t>
            </a:r>
            <a:r>
              <a:rPr lang="en-IN" sz="1350">
                <a:solidFill>
                  <a:srgbClr val="FF0000"/>
                </a:solidFill>
                <a:latin typeface="Times New Roman" panose="02020603050405020304" pitchFamily="18" charset="0"/>
                <a:cs typeface="Times New Roman" panose="02020603050405020304" pitchFamily="18" charset="0"/>
              </a:rPr>
              <a:t>/ /This is nested if-else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num2);</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num3);</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return(0);</a:t>
            </a:r>
          </a:p>
          <a:p>
            <a:r>
              <a:rPr lang="en-IN" sz="1350">
                <a:latin typeface="Times New Roman" panose="02020603050405020304" pitchFamily="18" charset="0"/>
                <a:cs typeface="Times New Roman" panose="02020603050405020304" pitchFamily="18" charset="0"/>
              </a:rPr>
              <a:t>           }   </a:t>
            </a:r>
          </a:p>
        </p:txBody>
      </p:sp>
      <p:sp>
        <p:nvSpPr>
          <p:cNvPr id="11" name="TextBox 10">
            <a:extLst>
              <a:ext uri="{FF2B5EF4-FFF2-40B4-BE49-F238E27FC236}">
                <a16:creationId xmlns:a16="http://schemas.microsoft.com/office/drawing/2014/main" id="{DFC2C6B2-A3A4-0695-074D-95803DCC3B2F}"/>
              </a:ext>
            </a:extLst>
          </p:cNvPr>
          <p:cNvSpPr txBox="1"/>
          <p:nvPr/>
        </p:nvSpPr>
        <p:spPr>
          <a:xfrm>
            <a:off x="314910" y="23701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12" name="Picture 11">
            <a:extLst>
              <a:ext uri="{FF2B5EF4-FFF2-40B4-BE49-F238E27FC236}">
                <a16:creationId xmlns:a16="http://schemas.microsoft.com/office/drawing/2014/main" id="{F700E5FA-E92D-C65E-6772-F979F9BC8826}"/>
              </a:ext>
            </a:extLst>
          </p:cNvPr>
          <p:cNvPicPr>
            <a:picLocks noChangeAspect="1"/>
          </p:cNvPicPr>
          <p:nvPr/>
        </p:nvPicPr>
        <p:blipFill>
          <a:blip r:embed="rId2"/>
          <a:stretch>
            <a:fillRect/>
          </a:stretch>
        </p:blipFill>
        <p:spPr>
          <a:xfrm>
            <a:off x="7109927" y="790405"/>
            <a:ext cx="1274174" cy="499915"/>
          </a:xfrm>
          <a:prstGeom prst="rect">
            <a:avLst/>
          </a:prstGeom>
        </p:spPr>
      </p:pic>
      <p:sp>
        <p:nvSpPr>
          <p:cNvPr id="14" name="TextBox 13">
            <a:extLst>
              <a:ext uri="{FF2B5EF4-FFF2-40B4-BE49-F238E27FC236}">
                <a16:creationId xmlns:a16="http://schemas.microsoft.com/office/drawing/2014/main" id="{0D7CD637-23F0-CDE5-4DCB-EB2DE68F2178}"/>
              </a:ext>
            </a:extLst>
          </p:cNvPr>
          <p:cNvSpPr txBox="1"/>
          <p:nvPr/>
        </p:nvSpPr>
        <p:spPr>
          <a:xfrm>
            <a:off x="7109927" y="1187683"/>
            <a:ext cx="2768860" cy="18947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Enter three numbers:</a:t>
            </a:r>
          </a:p>
          <a:p>
            <a:pPr>
              <a:lnSpc>
                <a:spcPct val="150000"/>
              </a:lnSpc>
            </a:pPr>
            <a:r>
              <a:rPr lang="en-IN" sz="1600">
                <a:latin typeface="Times New Roman" panose="02020603050405020304" pitchFamily="18" charset="0"/>
                <a:cs typeface="Times New Roman" panose="02020603050405020304" pitchFamily="18" charset="0"/>
              </a:rPr>
              <a:t>200</a:t>
            </a:r>
          </a:p>
          <a:p>
            <a:pPr>
              <a:lnSpc>
                <a:spcPct val="150000"/>
              </a:lnSpc>
            </a:pPr>
            <a:r>
              <a:rPr lang="en-IN" sz="1600">
                <a:latin typeface="Times New Roman" panose="02020603050405020304" pitchFamily="18" charset="0"/>
                <a:cs typeface="Times New Roman" panose="02020603050405020304" pitchFamily="18" charset="0"/>
              </a:rPr>
              <a:t>18</a:t>
            </a:r>
          </a:p>
          <a:p>
            <a:pPr>
              <a:lnSpc>
                <a:spcPct val="150000"/>
              </a:lnSpc>
            </a:pPr>
            <a:r>
              <a:rPr lang="en-IN" sz="1600">
                <a:latin typeface="Times New Roman" panose="02020603050405020304" pitchFamily="18" charset="0"/>
                <a:cs typeface="Times New Roman" panose="02020603050405020304" pitchFamily="18" charset="0"/>
              </a:rPr>
              <a:t>29</a:t>
            </a:r>
          </a:p>
          <a:p>
            <a:pPr>
              <a:lnSpc>
                <a:spcPct val="150000"/>
              </a:lnSpc>
            </a:pPr>
            <a:r>
              <a:rPr lang="en-IN" sz="1600">
                <a:latin typeface="Times New Roman" panose="02020603050405020304" pitchFamily="18" charset="0"/>
                <a:cs typeface="Times New Roman" panose="02020603050405020304" pitchFamily="18" charset="0"/>
              </a:rPr>
              <a:t>Largest = 200</a:t>
            </a:r>
          </a:p>
        </p:txBody>
      </p:sp>
    </p:spTree>
    <p:extLst>
      <p:ext uri="{BB962C8B-B14F-4D97-AF65-F5344CB8AC3E}">
        <p14:creationId xmlns:p14="http://schemas.microsoft.com/office/powerpoint/2010/main" val="1836720408"/>
      </p:ext>
    </p:extLst>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8C436DAA-E77E-6EDB-28B8-BD593955C9F0}"/>
              </a:ext>
            </a:extLst>
          </p:cNvPr>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pitchFamily="18" charset="0"/>
                <a:cs typeface="Times New Roman" panose="02020603050405020304" pitchFamily="18" charset="0"/>
              </a:rPr>
              <a:t>4.switch statement:</a:t>
            </a:r>
          </a:p>
        </p:txBody>
      </p:sp>
      <p:sp>
        <p:nvSpPr>
          <p:cNvPr id="5" name="TextBox 4">
            <a:extLst>
              <a:ext uri="{FF2B5EF4-FFF2-40B4-BE49-F238E27FC236}">
                <a16:creationId xmlns:a16="http://schemas.microsoft.com/office/drawing/2014/main" id="{B9833AAE-B542-DE2D-E43C-59AA3D603507}"/>
              </a:ext>
            </a:extLst>
          </p:cNvPr>
          <p:cNvSpPr txBox="1"/>
          <p:nvPr/>
        </p:nvSpPr>
        <p:spPr>
          <a:xfrm>
            <a:off x="716124" y="1873393"/>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6" name="TextBox 5">
            <a:extLst>
              <a:ext uri="{FF2B5EF4-FFF2-40B4-BE49-F238E27FC236}">
                <a16:creationId xmlns:a16="http://schemas.microsoft.com/office/drawing/2014/main" id="{263F412E-6A57-CCA7-2D1B-CD4BC3205B22}"/>
              </a:ext>
            </a:extLst>
          </p:cNvPr>
          <p:cNvSpPr txBox="1"/>
          <p:nvPr/>
        </p:nvSpPr>
        <p:spPr>
          <a:xfrm>
            <a:off x="6484651" y="1826185"/>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7" name="TextBox 6">
            <a:extLst>
              <a:ext uri="{FF2B5EF4-FFF2-40B4-BE49-F238E27FC236}">
                <a16:creationId xmlns:a16="http://schemas.microsoft.com/office/drawing/2014/main" id="{E1BF78FE-96EB-C97E-5EAD-F5CBE224BC0B}"/>
              </a:ext>
            </a:extLst>
          </p:cNvPr>
          <p:cNvSpPr txBox="1"/>
          <p:nvPr/>
        </p:nvSpPr>
        <p:spPr>
          <a:xfrm>
            <a:off x="905069" y="825829"/>
            <a:ext cx="892939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i="0">
                <a:solidFill>
                  <a:srgbClr val="000000"/>
                </a:solidFill>
                <a:effectLst/>
                <a:latin typeface="Times New Roman" panose="02020603050405020304" pitchFamily="18" charset="0"/>
                <a:cs typeface="Times New Roman" panose="02020603050405020304" pitchFamily="18" charset="0"/>
              </a:rPr>
              <a:t>switch</a:t>
            </a:r>
            <a:r>
              <a:rPr lang="en-US" sz="1600" b="0" i="0">
                <a:solidFill>
                  <a:srgbClr val="000000"/>
                </a:solidFill>
                <a:effectLst/>
                <a:latin typeface="Times New Roman" panose="02020603050405020304" pitchFamily="18" charset="0"/>
                <a:cs typeface="Times New Roman" panose="02020603050405020304" pitchFamily="18" charset="0"/>
              </a:rPr>
              <a:t> statement allows a variable to be tested for equality against a list of values. Each value is called as a </a:t>
            </a:r>
            <a:r>
              <a:rPr lang="en-US" sz="1600" b="1" i="0">
                <a:solidFill>
                  <a:srgbClr val="000000"/>
                </a:solidFill>
                <a:effectLst/>
                <a:latin typeface="Times New Roman" panose="02020603050405020304" pitchFamily="18" charset="0"/>
                <a:cs typeface="Times New Roman" panose="02020603050405020304" pitchFamily="18" charset="0"/>
              </a:rPr>
              <a:t>case</a:t>
            </a:r>
            <a:r>
              <a:rPr lang="en-US" sz="1600" b="0" i="0">
                <a:solidFill>
                  <a:srgbClr val="000000"/>
                </a:solidFill>
                <a:effectLst/>
                <a:latin typeface="Times New Roman" panose="02020603050405020304" pitchFamily="18" charset="0"/>
                <a:cs typeface="Times New Roman" panose="02020603050405020304" pitchFamily="18" charset="0"/>
              </a:rPr>
              <a:t>, and the variable being switched on is checked for each </a:t>
            </a:r>
            <a:r>
              <a:rPr lang="en-US" sz="1600" b="1" i="0">
                <a:solidFill>
                  <a:srgbClr val="000000"/>
                </a:solidFill>
                <a:effectLst/>
                <a:latin typeface="Times New Roman" panose="02020603050405020304" pitchFamily="18" charset="0"/>
                <a:cs typeface="Times New Roman" panose="02020603050405020304" pitchFamily="18" charset="0"/>
              </a:rPr>
              <a:t>switch case</a:t>
            </a:r>
            <a:r>
              <a:rPr lang="en-US" sz="1600" b="0" i="0">
                <a:solidFill>
                  <a:srgbClr val="000000"/>
                </a:solidFill>
                <a:effectLst/>
                <a:latin typeface="Times New Roman" panose="02020603050405020304" pitchFamily="18" charset="0"/>
                <a:cs typeface="Times New Roman" panose="02020603050405020304" pitchFamily="18" charset="0"/>
              </a:rPr>
              <a:t>.</a:t>
            </a:r>
            <a:endParaRPr lang="en-IN" sz="16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009A83-A918-B4D2-FC94-A19DB5CF07B5}"/>
              </a:ext>
            </a:extLst>
          </p:cNvPr>
          <p:cNvSpPr txBox="1"/>
          <p:nvPr/>
        </p:nvSpPr>
        <p:spPr>
          <a:xfrm>
            <a:off x="830424" y="2369976"/>
            <a:ext cx="2901821" cy="4387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switch(expression)</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case ‘constant expression’:</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	break;</a:t>
            </a:r>
          </a:p>
          <a:p>
            <a:pPr>
              <a:lnSpc>
                <a:spcPct val="150000"/>
              </a:lnSpc>
            </a:pPr>
            <a:r>
              <a:rPr lang="en-IN" sz="1600">
                <a:latin typeface="Times New Roman" panose="02020603050405020304" pitchFamily="18" charset="0"/>
                <a:cs typeface="Times New Roman" panose="02020603050405020304" pitchFamily="18" charset="0"/>
              </a:rPr>
              <a:t>case ‘constant expression’:</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	break;</a:t>
            </a:r>
          </a:p>
          <a:p>
            <a:pPr>
              <a:lnSpc>
                <a:spcPct val="150000"/>
              </a:lnSpc>
            </a:pPr>
            <a:r>
              <a:rPr lang="en-IN" sz="1200" b="1">
                <a:solidFill>
                  <a:srgbClr val="FF0000"/>
                </a:solidFill>
                <a:latin typeface="Times New Roman" panose="02020603050405020304" pitchFamily="18" charset="0"/>
                <a:cs typeface="Times New Roman" panose="02020603050405020304" pitchFamily="18" charset="0"/>
              </a:rPr>
              <a:t>//you can have any number of cases </a:t>
            </a:r>
          </a:p>
          <a:p>
            <a:pPr>
              <a:lnSpc>
                <a:spcPct val="150000"/>
              </a:lnSpc>
            </a:pPr>
            <a:r>
              <a:rPr lang="en-IN" sz="1600">
                <a:latin typeface="Times New Roman" panose="02020603050405020304" pitchFamily="18" charset="0"/>
                <a:cs typeface="Times New Roman" panose="02020603050405020304" pitchFamily="18" charset="0"/>
              </a:rPr>
              <a:t>default :</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9" name="Diamond 8">
            <a:extLst>
              <a:ext uri="{FF2B5EF4-FFF2-40B4-BE49-F238E27FC236}">
                <a16:creationId xmlns:a16="http://schemas.microsoft.com/office/drawing/2014/main" id="{19FA1405-0397-244E-2AD4-24BB5BC97520}"/>
              </a:ext>
            </a:extLst>
          </p:cNvPr>
          <p:cNvSpPr/>
          <p:nvPr/>
        </p:nvSpPr>
        <p:spPr>
          <a:xfrm>
            <a:off x="7496245" y="3221173"/>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1</a:t>
            </a:r>
            <a:endParaRPr lang="en-IN" sz="900"/>
          </a:p>
        </p:txBody>
      </p:sp>
      <p:sp>
        <p:nvSpPr>
          <p:cNvPr id="10" name="Oval 9">
            <a:extLst>
              <a:ext uri="{FF2B5EF4-FFF2-40B4-BE49-F238E27FC236}">
                <a16:creationId xmlns:a16="http://schemas.microsoft.com/office/drawing/2014/main" id="{B10B511E-EFA1-DA17-3782-C1CE00A045B0}"/>
              </a:ext>
            </a:extLst>
          </p:cNvPr>
          <p:cNvSpPr/>
          <p:nvPr/>
        </p:nvSpPr>
        <p:spPr>
          <a:xfrm>
            <a:off x="7556120" y="230235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1" name="Rectangle 10">
            <a:extLst>
              <a:ext uri="{FF2B5EF4-FFF2-40B4-BE49-F238E27FC236}">
                <a16:creationId xmlns:a16="http://schemas.microsoft.com/office/drawing/2014/main" id="{56E12C08-E810-0B6C-94B2-B14792C2A9EA}"/>
              </a:ext>
            </a:extLst>
          </p:cNvPr>
          <p:cNvSpPr/>
          <p:nvPr/>
        </p:nvSpPr>
        <p:spPr>
          <a:xfrm>
            <a:off x="9326295" y="3411261"/>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 1</a:t>
            </a:r>
          </a:p>
        </p:txBody>
      </p:sp>
      <p:sp>
        <p:nvSpPr>
          <p:cNvPr id="12" name="Rectangle 11">
            <a:extLst>
              <a:ext uri="{FF2B5EF4-FFF2-40B4-BE49-F238E27FC236}">
                <a16:creationId xmlns:a16="http://schemas.microsoft.com/office/drawing/2014/main" id="{07BDAC0F-3776-0914-23AF-8FA20D0AAD58}"/>
              </a:ext>
            </a:extLst>
          </p:cNvPr>
          <p:cNvSpPr/>
          <p:nvPr/>
        </p:nvSpPr>
        <p:spPr>
          <a:xfrm>
            <a:off x="9326295" y="436032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 2</a:t>
            </a:r>
          </a:p>
        </p:txBody>
      </p:sp>
      <p:sp>
        <p:nvSpPr>
          <p:cNvPr id="13" name="Rectangle 12">
            <a:extLst>
              <a:ext uri="{FF2B5EF4-FFF2-40B4-BE49-F238E27FC236}">
                <a16:creationId xmlns:a16="http://schemas.microsoft.com/office/drawing/2014/main" id="{BB61F9A5-F7E4-FEEF-72CB-FD172CC8FE56}"/>
              </a:ext>
            </a:extLst>
          </p:cNvPr>
          <p:cNvSpPr/>
          <p:nvPr/>
        </p:nvSpPr>
        <p:spPr>
          <a:xfrm>
            <a:off x="9326295" y="538709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 N</a:t>
            </a:r>
          </a:p>
        </p:txBody>
      </p:sp>
      <p:cxnSp>
        <p:nvCxnSpPr>
          <p:cNvPr id="15" name="Straight Connector 14">
            <a:extLst>
              <a:ext uri="{FF2B5EF4-FFF2-40B4-BE49-F238E27FC236}">
                <a16:creationId xmlns:a16="http://schemas.microsoft.com/office/drawing/2014/main" id="{B29EEE5C-783B-D9F6-084C-562DA17F4C22}"/>
              </a:ext>
            </a:extLst>
          </p:cNvPr>
          <p:cNvCxnSpPr/>
          <p:nvPr/>
        </p:nvCxnSpPr>
        <p:spPr>
          <a:xfrm flipH="1" flipV="1">
            <a:off x="7931516" y="3927094"/>
            <a:ext cx="0" cy="183720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522A06E2-C5FD-BCF8-FCDD-0D9911E6896A}"/>
              </a:ext>
            </a:extLst>
          </p:cNvPr>
          <p:cNvCxnSpPr/>
          <p:nvPr/>
        </p:nvCxnSpPr>
        <p:spPr>
          <a:xfrm flipH="1">
            <a:off x="8361194" y="3567549"/>
            <a:ext cx="965101" cy="0"/>
          </a:xfrm>
          <a:prstGeom prst="line">
            <a:avLst/>
          </a:prstGeom>
        </p:spPr>
        <p:style>
          <a:lnRef idx="1">
            <a:schemeClr val="dk1"/>
          </a:lnRef>
          <a:fillRef idx="0">
            <a:schemeClr val="dk1"/>
          </a:fillRef>
          <a:effectRef idx="0">
            <a:schemeClr val="dk1"/>
          </a:effectRef>
          <a:fontRef idx="minor">
            <a:schemeClr val="tx1"/>
          </a:fontRef>
        </p:style>
      </p:cxnSp>
      <p:sp>
        <p:nvSpPr>
          <p:cNvPr id="22" name="Diamond 21">
            <a:extLst>
              <a:ext uri="{FF2B5EF4-FFF2-40B4-BE49-F238E27FC236}">
                <a16:creationId xmlns:a16="http://schemas.microsoft.com/office/drawing/2014/main" id="{842BBA0F-863C-A3BA-C1BD-B6FEE0B383DD}"/>
              </a:ext>
            </a:extLst>
          </p:cNvPr>
          <p:cNvSpPr/>
          <p:nvPr/>
        </p:nvSpPr>
        <p:spPr>
          <a:xfrm>
            <a:off x="7496245" y="4181299"/>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2</a:t>
            </a:r>
            <a:endParaRPr lang="en-IN" sz="900"/>
          </a:p>
        </p:txBody>
      </p:sp>
      <p:sp>
        <p:nvSpPr>
          <p:cNvPr id="23" name="Diamond 22">
            <a:extLst>
              <a:ext uri="{FF2B5EF4-FFF2-40B4-BE49-F238E27FC236}">
                <a16:creationId xmlns:a16="http://schemas.microsoft.com/office/drawing/2014/main" id="{0FC529E7-336B-8AA3-075C-CC2168A26BB2}"/>
              </a:ext>
            </a:extLst>
          </p:cNvPr>
          <p:cNvSpPr/>
          <p:nvPr/>
        </p:nvSpPr>
        <p:spPr>
          <a:xfrm>
            <a:off x="7496245" y="5190418"/>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N</a:t>
            </a:r>
            <a:endParaRPr lang="en-IN" sz="900"/>
          </a:p>
        </p:txBody>
      </p:sp>
      <p:cxnSp>
        <p:nvCxnSpPr>
          <p:cNvPr id="24" name="Straight Connector 23">
            <a:extLst>
              <a:ext uri="{FF2B5EF4-FFF2-40B4-BE49-F238E27FC236}">
                <a16:creationId xmlns:a16="http://schemas.microsoft.com/office/drawing/2014/main" id="{7F372CFE-B817-DCBF-2E7D-BF412D92885E}"/>
              </a:ext>
            </a:extLst>
          </p:cNvPr>
          <p:cNvCxnSpPr/>
          <p:nvPr/>
        </p:nvCxnSpPr>
        <p:spPr>
          <a:xfrm flipH="1">
            <a:off x="8361193" y="4534259"/>
            <a:ext cx="96510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277C3BC-1DCF-0015-BDEF-5966BDFC049C}"/>
              </a:ext>
            </a:extLst>
          </p:cNvPr>
          <p:cNvCxnSpPr/>
          <p:nvPr/>
        </p:nvCxnSpPr>
        <p:spPr>
          <a:xfrm flipH="1">
            <a:off x="8361193" y="5543378"/>
            <a:ext cx="965101"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AEF7552E-E633-C3CE-0103-34D84E74A537}"/>
              </a:ext>
            </a:extLst>
          </p:cNvPr>
          <p:cNvSpPr txBox="1"/>
          <p:nvPr/>
        </p:nvSpPr>
        <p:spPr>
          <a:xfrm>
            <a:off x="8547513" y="337622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7" name="TextBox 26">
            <a:extLst>
              <a:ext uri="{FF2B5EF4-FFF2-40B4-BE49-F238E27FC236}">
                <a16:creationId xmlns:a16="http://schemas.microsoft.com/office/drawing/2014/main" id="{745BF020-0959-392C-3C54-5C3065149ECF}"/>
              </a:ext>
            </a:extLst>
          </p:cNvPr>
          <p:cNvSpPr txBox="1"/>
          <p:nvPr/>
        </p:nvSpPr>
        <p:spPr>
          <a:xfrm>
            <a:off x="8615143" y="433044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8" name="TextBox 27">
            <a:extLst>
              <a:ext uri="{FF2B5EF4-FFF2-40B4-BE49-F238E27FC236}">
                <a16:creationId xmlns:a16="http://schemas.microsoft.com/office/drawing/2014/main" id="{281C0125-AF3D-86A2-F681-0EDDCAF70640}"/>
              </a:ext>
            </a:extLst>
          </p:cNvPr>
          <p:cNvSpPr txBox="1"/>
          <p:nvPr/>
        </p:nvSpPr>
        <p:spPr>
          <a:xfrm>
            <a:off x="8682133" y="5353254"/>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9" name="TextBox 28">
            <a:extLst>
              <a:ext uri="{FF2B5EF4-FFF2-40B4-BE49-F238E27FC236}">
                <a16:creationId xmlns:a16="http://schemas.microsoft.com/office/drawing/2014/main" id="{BF8B5740-6C52-E99B-A367-7280B48DE6BA}"/>
              </a:ext>
            </a:extLst>
          </p:cNvPr>
          <p:cNvSpPr txBox="1"/>
          <p:nvPr/>
        </p:nvSpPr>
        <p:spPr>
          <a:xfrm>
            <a:off x="7865016" y="3911316"/>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30" name="TextBox 29">
            <a:extLst>
              <a:ext uri="{FF2B5EF4-FFF2-40B4-BE49-F238E27FC236}">
                <a16:creationId xmlns:a16="http://schemas.microsoft.com/office/drawing/2014/main" id="{2E0CB839-FC8A-814E-63A3-F2FF829FA112}"/>
              </a:ext>
            </a:extLst>
          </p:cNvPr>
          <p:cNvSpPr txBox="1"/>
          <p:nvPr/>
        </p:nvSpPr>
        <p:spPr>
          <a:xfrm>
            <a:off x="7869942" y="4910982"/>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cxnSp>
        <p:nvCxnSpPr>
          <p:cNvPr id="32" name="Straight Connector 31">
            <a:extLst>
              <a:ext uri="{FF2B5EF4-FFF2-40B4-BE49-F238E27FC236}">
                <a16:creationId xmlns:a16="http://schemas.microsoft.com/office/drawing/2014/main" id="{70058F18-6C29-0C5F-BCDC-FD8C7BE70F0B}"/>
              </a:ext>
            </a:extLst>
          </p:cNvPr>
          <p:cNvCxnSpPr>
            <a:endCxn id="23" idx="2"/>
          </p:cNvCxnSpPr>
          <p:nvPr/>
        </p:nvCxnSpPr>
        <p:spPr>
          <a:xfrm flipH="1" flipV="1">
            <a:off x="7930898" y="5896339"/>
            <a:ext cx="0" cy="376679"/>
          </a:xfrm>
          <a:prstGeom prst="line">
            <a:avLst/>
          </a:prstGeom>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8B05E483-C571-C93C-18F6-A75918ABE5A2}"/>
              </a:ext>
            </a:extLst>
          </p:cNvPr>
          <p:cNvSpPr/>
          <p:nvPr/>
        </p:nvSpPr>
        <p:spPr>
          <a:xfrm>
            <a:off x="9351695" y="611673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Default statement</a:t>
            </a:r>
          </a:p>
        </p:txBody>
      </p:sp>
      <p:cxnSp>
        <p:nvCxnSpPr>
          <p:cNvPr id="35" name="Straight Connector 34">
            <a:extLst>
              <a:ext uri="{FF2B5EF4-FFF2-40B4-BE49-F238E27FC236}">
                <a16:creationId xmlns:a16="http://schemas.microsoft.com/office/drawing/2014/main" id="{2451B4A3-4591-140B-906A-EC8B1BCB6EAE}"/>
              </a:ext>
            </a:extLst>
          </p:cNvPr>
          <p:cNvCxnSpPr>
            <a:stCxn id="34" idx="1"/>
          </p:cNvCxnSpPr>
          <p:nvPr/>
        </p:nvCxnSpPr>
        <p:spPr>
          <a:xfrm flipH="1">
            <a:off x="7930896" y="6273018"/>
            <a:ext cx="142079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7F9232E3-FBD5-3ACC-2053-48482392C04C}"/>
              </a:ext>
            </a:extLst>
          </p:cNvPr>
          <p:cNvSpPr txBox="1"/>
          <p:nvPr/>
        </p:nvSpPr>
        <p:spPr>
          <a:xfrm>
            <a:off x="8374743" y="608467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38" name="Rectangle 37">
            <a:extLst>
              <a:ext uri="{FF2B5EF4-FFF2-40B4-BE49-F238E27FC236}">
                <a16:creationId xmlns:a16="http://schemas.microsoft.com/office/drawing/2014/main" id="{7132A76F-D127-AC11-A4B6-68B595E386F6}"/>
              </a:ext>
            </a:extLst>
          </p:cNvPr>
          <p:cNvSpPr/>
          <p:nvPr/>
        </p:nvSpPr>
        <p:spPr>
          <a:xfrm>
            <a:off x="7413047" y="2810909"/>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Switch expression</a:t>
            </a:r>
          </a:p>
        </p:txBody>
      </p:sp>
      <p:cxnSp>
        <p:nvCxnSpPr>
          <p:cNvPr id="40" name="Straight Arrow Connector 39">
            <a:extLst>
              <a:ext uri="{FF2B5EF4-FFF2-40B4-BE49-F238E27FC236}">
                <a16:creationId xmlns:a16="http://schemas.microsoft.com/office/drawing/2014/main" id="{C704F41D-4BC7-8E5A-BC7E-0F2FC7073EBC}"/>
              </a:ext>
            </a:extLst>
          </p:cNvPr>
          <p:cNvCxnSpPr/>
          <p:nvPr/>
        </p:nvCxnSpPr>
        <p:spPr>
          <a:xfrm flipH="1">
            <a:off x="7930896" y="2677518"/>
            <a:ext cx="0" cy="13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2F15ACCA-9729-852C-42C0-DB611DD9522E}"/>
              </a:ext>
            </a:extLst>
          </p:cNvPr>
          <p:cNvCxnSpPr/>
          <p:nvPr/>
        </p:nvCxnSpPr>
        <p:spPr>
          <a:xfrm flipH="1">
            <a:off x="7930896" y="3123485"/>
            <a:ext cx="0" cy="10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C50BDD4-53FF-EA3F-CDD9-DDB638884602}"/>
              </a:ext>
            </a:extLst>
          </p:cNvPr>
          <p:cNvCxnSpPr/>
          <p:nvPr/>
        </p:nvCxnSpPr>
        <p:spPr>
          <a:xfrm>
            <a:off x="9235978" y="3567549"/>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F3C3963-7A5C-CFA9-DC14-AAF4E48DC510}"/>
              </a:ext>
            </a:extLst>
          </p:cNvPr>
          <p:cNvCxnSpPr/>
          <p:nvPr/>
        </p:nvCxnSpPr>
        <p:spPr>
          <a:xfrm>
            <a:off x="9235978" y="4531350"/>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7314C30-0398-FBCF-B02B-FC51C71FCF95}"/>
              </a:ext>
            </a:extLst>
          </p:cNvPr>
          <p:cNvCxnSpPr/>
          <p:nvPr/>
        </p:nvCxnSpPr>
        <p:spPr>
          <a:xfrm>
            <a:off x="9227383" y="554337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0B4BA72-A994-25F9-F1F5-C0FB94C32329}"/>
              </a:ext>
            </a:extLst>
          </p:cNvPr>
          <p:cNvCxnSpPr/>
          <p:nvPr/>
        </p:nvCxnSpPr>
        <p:spPr>
          <a:xfrm>
            <a:off x="9261379" y="627301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E4C1013-DA98-8926-4891-D3D0211425F4}"/>
              </a:ext>
            </a:extLst>
          </p:cNvPr>
          <p:cNvCxnSpPr/>
          <p:nvPr/>
        </p:nvCxnSpPr>
        <p:spPr>
          <a:xfrm flipH="1">
            <a:off x="7930896" y="4076661"/>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A3EBD0F0-35AD-CE3E-3980-B3CDBCBB4920}"/>
              </a:ext>
            </a:extLst>
          </p:cNvPr>
          <p:cNvCxnSpPr/>
          <p:nvPr/>
        </p:nvCxnSpPr>
        <p:spPr>
          <a:xfrm flipH="1">
            <a:off x="7930896" y="5085780"/>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329410EB-71E7-5F4E-6AE4-43E208042CFD}"/>
              </a:ext>
            </a:extLst>
          </p:cNvPr>
          <p:cNvSpPr/>
          <p:nvPr/>
        </p:nvSpPr>
        <p:spPr>
          <a:xfrm>
            <a:off x="10661242" y="606314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cxnSp>
        <p:nvCxnSpPr>
          <p:cNvPr id="58" name="Straight Connector 57">
            <a:extLst>
              <a:ext uri="{FF2B5EF4-FFF2-40B4-BE49-F238E27FC236}">
                <a16:creationId xmlns:a16="http://schemas.microsoft.com/office/drawing/2014/main" id="{1F09D784-6892-3B69-B980-F6E75F90AB10}"/>
              </a:ext>
            </a:extLst>
          </p:cNvPr>
          <p:cNvCxnSpPr>
            <a:stCxn id="11" idx="3"/>
          </p:cNvCxnSpPr>
          <p:nvPr/>
        </p:nvCxnSpPr>
        <p:spPr>
          <a:xfrm>
            <a:off x="10361993" y="3567549"/>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B504BA5-EA64-D4E9-72D2-F4C405C46A70}"/>
              </a:ext>
            </a:extLst>
          </p:cNvPr>
          <p:cNvCxnSpPr>
            <a:endCxn id="56" idx="0"/>
          </p:cNvCxnSpPr>
          <p:nvPr/>
        </p:nvCxnSpPr>
        <p:spPr>
          <a:xfrm>
            <a:off x="11020470" y="3567549"/>
            <a:ext cx="1" cy="249559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B7D7BD89-0661-6DDA-2F5A-F0FC27A0F7CC}"/>
              </a:ext>
            </a:extLst>
          </p:cNvPr>
          <p:cNvCxnSpPr/>
          <p:nvPr/>
        </p:nvCxnSpPr>
        <p:spPr>
          <a:xfrm flipH="1">
            <a:off x="11020470" y="5958508"/>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1D781F65-A1EF-6C01-2DB2-6D6AF2C183FB}"/>
              </a:ext>
            </a:extLst>
          </p:cNvPr>
          <p:cNvCxnSpPr/>
          <p:nvPr/>
        </p:nvCxnSpPr>
        <p:spPr>
          <a:xfrm flipH="1">
            <a:off x="10387393" y="6265398"/>
            <a:ext cx="273849"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E87E082-2920-79AB-C236-ED3DC96D98CE}"/>
              </a:ext>
            </a:extLst>
          </p:cNvPr>
          <p:cNvCxnSpPr/>
          <p:nvPr/>
        </p:nvCxnSpPr>
        <p:spPr>
          <a:xfrm>
            <a:off x="10570926" y="626539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2A0353A3-F752-ACA4-0E4B-7025518EF594}"/>
              </a:ext>
            </a:extLst>
          </p:cNvPr>
          <p:cNvCxnSpPr/>
          <p:nvPr/>
        </p:nvCxnSpPr>
        <p:spPr>
          <a:xfrm>
            <a:off x="10361992" y="4515825"/>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36C793D-7F67-C08B-4F70-6532C4CD2217}"/>
              </a:ext>
            </a:extLst>
          </p:cNvPr>
          <p:cNvCxnSpPr/>
          <p:nvPr/>
        </p:nvCxnSpPr>
        <p:spPr>
          <a:xfrm>
            <a:off x="10361992" y="5565549"/>
            <a:ext cx="65847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4288227"/>
      </p:ext>
    </p:extLst>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4F03466D-34C5-84E7-ABE4-1548AE31BF4F}"/>
              </a:ext>
            </a:extLst>
          </p:cNvPr>
          <p:cNvSpPr txBox="1"/>
          <p:nvPr/>
        </p:nvSpPr>
        <p:spPr>
          <a:xfrm>
            <a:off x="773723" y="955431"/>
            <a:ext cx="10644554" cy="52187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expression used in switch must be an integral or enumerated type. </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We can use any number of case statements within a switch. Each case is followed by the value to be compared to and a colon.</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constant expression for a case must be the same data types as the variable in the switch, and it must be constant or a literal.</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In switch case when the variable is equal to a case, then statement following that case will execute until it reaches the break statement.</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After break statement is reached the switch terminates and flow of control jumps to next line following the switch statements.</a:t>
            </a: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Not every case needs to contain a </a:t>
            </a:r>
            <a:r>
              <a:rPr lang="en-US" sz="1600" b="1" i="0">
                <a:solidFill>
                  <a:srgbClr val="000000"/>
                </a:solidFill>
                <a:effectLst/>
                <a:latin typeface="Times New Roman" panose="02020603050405020304" pitchFamily="18" charset="0"/>
                <a:cs typeface="Times New Roman" panose="02020603050405020304" pitchFamily="18" charset="0"/>
              </a:rPr>
              <a:t>break</a:t>
            </a:r>
            <a:r>
              <a:rPr lang="en-US" sz="1600" b="0" i="0">
                <a:solidFill>
                  <a:srgbClr val="000000"/>
                </a:solidFill>
                <a:effectLst/>
                <a:latin typeface="Times New Roman" panose="02020603050405020304" pitchFamily="18" charset="0"/>
                <a:cs typeface="Times New Roman" panose="02020603050405020304" pitchFamily="18" charset="0"/>
              </a:rPr>
              <a:t>. If no </a:t>
            </a:r>
            <a:r>
              <a:rPr lang="en-US" sz="1600" b="1" i="0">
                <a:solidFill>
                  <a:srgbClr val="000000"/>
                </a:solidFill>
                <a:effectLst/>
                <a:latin typeface="Times New Roman" panose="02020603050405020304" pitchFamily="18" charset="0"/>
                <a:cs typeface="Times New Roman" panose="02020603050405020304" pitchFamily="18" charset="0"/>
              </a:rPr>
              <a:t>break</a:t>
            </a:r>
            <a:r>
              <a:rPr lang="en-US" sz="1600" b="0" i="0">
                <a:solidFill>
                  <a:srgbClr val="000000"/>
                </a:solidFill>
                <a:effectLst/>
                <a:latin typeface="Times New Roman" panose="02020603050405020304" pitchFamily="18" charset="0"/>
                <a:cs typeface="Times New Roman" panose="02020603050405020304" pitchFamily="18" charset="0"/>
              </a:rPr>
              <a:t> appears, the flow of control will </a:t>
            </a:r>
            <a:r>
              <a:rPr lang="en-US" sz="1600" b="0" i="1">
                <a:solidFill>
                  <a:srgbClr val="000000"/>
                </a:solidFill>
                <a:effectLst/>
                <a:latin typeface="Times New Roman" panose="02020603050405020304" pitchFamily="18" charset="0"/>
                <a:cs typeface="Times New Roman" panose="02020603050405020304" pitchFamily="18" charset="0"/>
              </a:rPr>
              <a:t>fall through</a:t>
            </a:r>
            <a:r>
              <a:rPr lang="en-US" sz="1600" b="0" i="0">
                <a:solidFill>
                  <a:srgbClr val="000000"/>
                </a:solidFill>
                <a:effectLst/>
                <a:latin typeface="Times New Roman" panose="02020603050405020304" pitchFamily="18" charset="0"/>
                <a:cs typeface="Times New Roman" panose="02020603050405020304" pitchFamily="18" charset="0"/>
              </a:rPr>
              <a:t> to subsequent cases until a break is reached.</a:t>
            </a: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A </a:t>
            </a:r>
            <a:r>
              <a:rPr lang="en-US" sz="1600" b="1" i="0">
                <a:solidFill>
                  <a:srgbClr val="000000"/>
                </a:solidFill>
                <a:effectLst/>
                <a:latin typeface="Times New Roman" panose="02020603050405020304" pitchFamily="18" charset="0"/>
                <a:cs typeface="Times New Roman" panose="02020603050405020304" pitchFamily="18" charset="0"/>
              </a:rPr>
              <a:t>switch</a:t>
            </a:r>
            <a:r>
              <a:rPr lang="en-US" sz="1600" b="0" i="0">
                <a:solidFill>
                  <a:srgbClr val="000000"/>
                </a:solidFill>
                <a:effectLst/>
                <a:latin typeface="Times New Roman" panose="02020603050405020304" pitchFamily="18" charset="0"/>
                <a:cs typeface="Times New Roman" panose="02020603050405020304" pitchFamily="18" charset="0"/>
              </a:rPr>
              <a:t> statement can have an optional </a:t>
            </a:r>
            <a:r>
              <a:rPr lang="en-US" sz="1600" b="1" i="0">
                <a:solidFill>
                  <a:srgbClr val="000000"/>
                </a:solidFill>
                <a:effectLst/>
                <a:latin typeface="Times New Roman" panose="02020603050405020304" pitchFamily="18" charset="0"/>
                <a:cs typeface="Times New Roman" panose="02020603050405020304" pitchFamily="18" charset="0"/>
              </a:rPr>
              <a:t>default</a:t>
            </a:r>
            <a:r>
              <a:rPr lang="en-US" sz="1600" b="0" i="0">
                <a:solidFill>
                  <a:srgbClr val="000000"/>
                </a:solidFill>
                <a:effectLst/>
                <a:latin typeface="Times New Roman" panose="02020603050405020304" pitchFamily="18" charset="0"/>
                <a:cs typeface="Times New Roman" panose="02020603050405020304" pitchFamily="18" charset="0"/>
              </a:rPr>
              <a:t> case, which must appear at the end of the switch. The default case can be used for performing a task when none of the cases is true. No </a:t>
            </a:r>
            <a:r>
              <a:rPr lang="en-US" sz="1600" b="1" i="0">
                <a:solidFill>
                  <a:srgbClr val="000000"/>
                </a:solidFill>
                <a:effectLst/>
                <a:latin typeface="Times New Roman" panose="02020603050405020304" pitchFamily="18" charset="0"/>
                <a:cs typeface="Times New Roman" panose="02020603050405020304" pitchFamily="18" charset="0"/>
              </a:rPr>
              <a:t>break</a:t>
            </a:r>
            <a:r>
              <a:rPr lang="en-US" sz="1600" b="0" i="0">
                <a:solidFill>
                  <a:srgbClr val="000000"/>
                </a:solidFill>
                <a:effectLst/>
                <a:latin typeface="Times New Roman" panose="02020603050405020304" pitchFamily="18" charset="0"/>
                <a:cs typeface="Times New Roman" panose="02020603050405020304" pitchFamily="18" charset="0"/>
              </a:rPr>
              <a:t> is needed in the default case</a:t>
            </a:r>
            <a:endParaRPr lang="en-IN" sz="160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16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D1B375-C15D-5853-CE28-3D8AC4D15908}"/>
              </a:ext>
            </a:extLst>
          </p:cNvPr>
          <p:cNvSpPr txBox="1"/>
          <p:nvPr/>
        </p:nvSpPr>
        <p:spPr>
          <a:xfrm>
            <a:off x="586154" y="456335"/>
            <a:ext cx="40947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pitchFamily="18" charset="0"/>
                <a:cs typeface="Times New Roman" panose="02020603050405020304" pitchFamily="18" charset="0"/>
              </a:rPr>
              <a:t>Rules and working of switch statement:</a:t>
            </a:r>
          </a:p>
        </p:txBody>
      </p:sp>
    </p:spTree>
    <p:extLst>
      <p:ext uri="{BB962C8B-B14F-4D97-AF65-F5344CB8AC3E}">
        <p14:creationId xmlns:p14="http://schemas.microsoft.com/office/powerpoint/2010/main" val="1861850529"/>
      </p:ext>
    </p:extLst>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 name="Picture 1">
            <a:extLst>
              <a:ext uri="{FF2B5EF4-FFF2-40B4-BE49-F238E27FC236}">
                <a16:creationId xmlns:a16="http://schemas.microsoft.com/office/drawing/2014/main" id="{4C283E60-8AF0-6855-D94E-29C78FB4DCEA}"/>
              </a:ext>
            </a:extLst>
          </p:cNvPr>
          <p:cNvPicPr>
            <a:picLocks noChangeAspect="1"/>
          </p:cNvPicPr>
          <p:nvPr/>
        </p:nvPicPr>
        <p:blipFill>
          <a:blip r:embed="rId2"/>
          <a:stretch>
            <a:fillRect/>
          </a:stretch>
        </p:blipFill>
        <p:spPr>
          <a:xfrm>
            <a:off x="397056" y="163699"/>
            <a:ext cx="1274174" cy="499915"/>
          </a:xfrm>
          <a:prstGeom prst="rect">
            <a:avLst/>
          </a:prstGeom>
        </p:spPr>
      </p:pic>
      <p:pic>
        <p:nvPicPr>
          <p:cNvPr id="3" name="Picture 2">
            <a:extLst>
              <a:ext uri="{FF2B5EF4-FFF2-40B4-BE49-F238E27FC236}">
                <a16:creationId xmlns:a16="http://schemas.microsoft.com/office/drawing/2014/main" id="{22793562-E78A-6CBE-53D7-FB94718D8E2A}"/>
              </a:ext>
            </a:extLst>
          </p:cNvPr>
          <p:cNvPicPr>
            <a:picLocks noChangeAspect="1"/>
          </p:cNvPicPr>
          <p:nvPr/>
        </p:nvPicPr>
        <p:blipFill>
          <a:blip r:embed="rId3"/>
          <a:stretch>
            <a:fillRect/>
          </a:stretch>
        </p:blipFill>
        <p:spPr>
          <a:xfrm>
            <a:off x="6923314" y="1046270"/>
            <a:ext cx="1274174" cy="499915"/>
          </a:xfrm>
          <a:prstGeom prst="rect">
            <a:avLst/>
          </a:prstGeom>
        </p:spPr>
      </p:pic>
      <p:sp>
        <p:nvSpPr>
          <p:cNvPr id="5" name="TextBox 4">
            <a:extLst>
              <a:ext uri="{FF2B5EF4-FFF2-40B4-BE49-F238E27FC236}">
                <a16:creationId xmlns:a16="http://schemas.microsoft.com/office/drawing/2014/main" id="{CA6AA7C9-54B9-8BE4-60A2-7C2C2B4B4835}"/>
              </a:ext>
            </a:extLst>
          </p:cNvPr>
          <p:cNvSpPr txBox="1"/>
          <p:nvPr/>
        </p:nvSpPr>
        <p:spPr>
          <a:xfrm>
            <a:off x="397057" y="566103"/>
            <a:ext cx="5938430" cy="62324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latin typeface="Times New Roman" panose="02020603050405020304" pitchFamily="18" charset="0"/>
                <a:cs typeface="Times New Roman" panose="02020603050405020304" pitchFamily="18" charset="0"/>
              </a:rPr>
              <a:t>#include &lt;stdio.h&gt;</a:t>
            </a:r>
          </a:p>
          <a:p>
            <a:r>
              <a:rPr lang="en-IN" sz="1050">
                <a:latin typeface="Times New Roman" panose="02020603050405020304" pitchFamily="18" charset="0"/>
                <a:cs typeface="Times New Roman" panose="02020603050405020304" pitchFamily="18" charset="0"/>
              </a:rPr>
              <a:t>int main()</a:t>
            </a:r>
          </a:p>
          <a:p>
            <a:r>
              <a:rPr lang="en-IN" sz="1050">
                <a:latin typeface="Times New Roman" panose="02020603050405020304" pitchFamily="18" charset="0"/>
                <a:cs typeface="Times New Roman" panose="02020603050405020304" pitchFamily="18" charset="0"/>
              </a:rPr>
              <a:t>{</a:t>
            </a:r>
          </a:p>
          <a:p>
            <a:r>
              <a:rPr lang="en-IN" sz="1050">
                <a:latin typeface="Times New Roman" panose="02020603050405020304" pitchFamily="18" charset="0"/>
                <a:cs typeface="Times New Roman" panose="02020603050405020304" pitchFamily="18" charset="0"/>
              </a:rPr>
              <a:t>    int week;                               		</a:t>
            </a:r>
            <a:r>
              <a:rPr lang="en-IN" sz="1050">
                <a:solidFill>
                  <a:srgbClr val="FF0000"/>
                </a:solidFill>
                <a:latin typeface="Times New Roman" panose="02020603050405020304" pitchFamily="18" charset="0"/>
                <a:cs typeface="Times New Roman" panose="02020603050405020304" pitchFamily="18" charset="0"/>
              </a:rPr>
              <a:t>     //Declare integer variable to store week number</a:t>
            </a:r>
          </a:p>
          <a:p>
            <a:r>
              <a:rPr lang="en-IN" sz="1050">
                <a:latin typeface="Times New Roman" panose="02020603050405020304" pitchFamily="18" charset="0"/>
                <a:cs typeface="Times New Roman" panose="02020603050405020304" pitchFamily="18" charset="0"/>
              </a:rPr>
              <a:t>    printf("Enter day  number of week (1-7): ");           </a:t>
            </a:r>
            <a:r>
              <a:rPr lang="en-IN" sz="1050">
                <a:solidFill>
                  <a:srgbClr val="FF0000"/>
                </a:solidFill>
                <a:latin typeface="Times New Roman" panose="02020603050405020304" pitchFamily="18" charset="0"/>
                <a:cs typeface="Times New Roman" panose="02020603050405020304" pitchFamily="18" charset="0"/>
              </a:rPr>
              <a:t>//Input week number from user</a:t>
            </a:r>
          </a:p>
          <a:p>
            <a:r>
              <a:rPr lang="en-IN" sz="1050">
                <a:latin typeface="Times New Roman" panose="02020603050405020304" pitchFamily="18" charset="0"/>
                <a:cs typeface="Times New Roman" panose="02020603050405020304" pitchFamily="18" charset="0"/>
              </a:rPr>
              <a:t>    scanf("%d", &amp;week);</a:t>
            </a:r>
          </a:p>
          <a:p>
            <a:r>
              <a:rPr lang="en-IN" sz="1050">
                <a:latin typeface="Times New Roman" panose="02020603050405020304" pitchFamily="18" charset="0"/>
                <a:cs typeface="Times New Roman" panose="02020603050405020304" pitchFamily="18" charset="0"/>
              </a:rPr>
              <a:t>    switch(week)</a:t>
            </a:r>
          </a:p>
          <a:p>
            <a:r>
              <a:rPr lang="en-IN" sz="1050">
                <a:latin typeface="Times New Roman" panose="02020603050405020304" pitchFamily="18" charset="0"/>
                <a:cs typeface="Times New Roman" panose="02020603050405020304" pitchFamily="18" charset="0"/>
              </a:rPr>
              <a:t>    {</a:t>
            </a:r>
          </a:p>
          <a:p>
            <a:r>
              <a:rPr lang="en-IN" sz="1050">
                <a:latin typeface="Times New Roman" panose="02020603050405020304" pitchFamily="18" charset="0"/>
                <a:cs typeface="Times New Roman" panose="02020603050405020304" pitchFamily="18" charset="0"/>
              </a:rPr>
              <a:t>        case 1:</a:t>
            </a:r>
          </a:p>
          <a:p>
            <a:r>
              <a:rPr lang="en-IN" sz="1050">
                <a:latin typeface="Times New Roman" panose="02020603050405020304" pitchFamily="18" charset="0"/>
                <a:cs typeface="Times New Roman" panose="02020603050405020304" pitchFamily="18" charset="0"/>
              </a:rPr>
              <a:t>            printf("Its Monday.\n");       	  </a:t>
            </a:r>
            <a:r>
              <a:rPr lang="en-IN" sz="1050">
                <a:solidFill>
                  <a:srgbClr val="FF0000"/>
                </a:solidFill>
                <a:latin typeface="Times New Roman" panose="02020603050405020304" pitchFamily="18" charset="0"/>
                <a:cs typeface="Times New Roman" panose="02020603050405020304" pitchFamily="18" charset="0"/>
              </a:rPr>
              <a:t>//If day == 1</a:t>
            </a:r>
          </a:p>
          <a:p>
            <a:r>
              <a:rPr lang="en-IN" sz="1050">
                <a:latin typeface="Times New Roman" panose="02020603050405020304" pitchFamily="18" charset="0"/>
                <a:cs typeface="Times New Roman" panose="02020603050405020304" pitchFamily="18" charset="0"/>
              </a:rPr>
              <a:t>            printf("Its a busy day.");</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2:</a:t>
            </a:r>
          </a:p>
          <a:p>
            <a:r>
              <a:rPr lang="en-IN" sz="1050">
                <a:latin typeface="Times New Roman" panose="02020603050405020304" pitchFamily="18" charset="0"/>
                <a:cs typeface="Times New Roman" panose="02020603050405020304" pitchFamily="18" charset="0"/>
              </a:rPr>
              <a:t>             printf("Its Tuesday.");        	</a:t>
            </a:r>
            <a:r>
              <a:rPr lang="en-IN" sz="1050">
                <a:solidFill>
                  <a:srgbClr val="FF0000"/>
                </a:solidFill>
                <a:latin typeface="Times New Roman" panose="02020603050405020304" pitchFamily="18" charset="0"/>
                <a:cs typeface="Times New Roman" panose="02020603050405020304" pitchFamily="18" charset="0"/>
              </a:rPr>
              <a:t>//If day == 2</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3:</a:t>
            </a:r>
          </a:p>
          <a:p>
            <a:r>
              <a:rPr lang="en-IN" sz="1050">
                <a:latin typeface="Times New Roman" panose="02020603050405020304" pitchFamily="18" charset="0"/>
                <a:cs typeface="Times New Roman" panose="02020603050405020304" pitchFamily="18" charset="0"/>
              </a:rPr>
              <a:t>            printf("Its Wednesday.");		</a:t>
            </a:r>
            <a:r>
              <a:rPr lang="en-IN" sz="1050">
                <a:solidFill>
                  <a:srgbClr val="FF0000"/>
                </a:solidFill>
                <a:latin typeface="Times New Roman" panose="02020603050405020304" pitchFamily="18" charset="0"/>
                <a:cs typeface="Times New Roman" panose="02020603050405020304" pitchFamily="18" charset="0"/>
              </a:rPr>
              <a:t>//If day == 3</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4:</a:t>
            </a:r>
          </a:p>
          <a:p>
            <a:r>
              <a:rPr lang="en-IN" sz="1050">
                <a:latin typeface="Times New Roman" panose="02020603050405020304" pitchFamily="18" charset="0"/>
                <a:cs typeface="Times New Roman" panose="02020603050405020304" pitchFamily="18" charset="0"/>
              </a:rPr>
              <a:t>            printf("Its Thursday.\n");		</a:t>
            </a:r>
            <a:r>
              <a:rPr lang="en-IN" sz="1050">
                <a:solidFill>
                  <a:srgbClr val="FF0000"/>
                </a:solidFill>
                <a:latin typeface="Times New Roman" panose="02020603050405020304" pitchFamily="18" charset="0"/>
                <a:cs typeface="Times New Roman" panose="02020603050405020304" pitchFamily="18" charset="0"/>
              </a:rPr>
              <a:t>//If day == 4</a:t>
            </a:r>
          </a:p>
          <a:p>
            <a:r>
              <a:rPr lang="en-IN" sz="1050">
                <a:latin typeface="Times New Roman" panose="02020603050405020304" pitchFamily="18" charset="0"/>
                <a:cs typeface="Times New Roman" panose="02020603050405020304" pitchFamily="18" charset="0"/>
              </a:rPr>
              <a:t>            printf("Feeling bit relaxed.");</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5:</a:t>
            </a:r>
          </a:p>
          <a:p>
            <a:r>
              <a:rPr lang="en-IN" sz="1050">
                <a:latin typeface="Times New Roman" panose="02020603050405020304" pitchFamily="18" charset="0"/>
                <a:cs typeface="Times New Roman" panose="02020603050405020304" pitchFamily="18" charset="0"/>
              </a:rPr>
              <a:t>            printf("Its Friday.");		</a:t>
            </a:r>
            <a:r>
              <a:rPr lang="en-IN" sz="1050">
                <a:solidFill>
                  <a:srgbClr val="FF0000"/>
                </a:solidFill>
                <a:latin typeface="Times New Roman" panose="02020603050405020304" pitchFamily="18" charset="0"/>
                <a:cs typeface="Times New Roman" panose="02020603050405020304" pitchFamily="18" charset="0"/>
              </a:rPr>
              <a:t>//If day == 5</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6:</a:t>
            </a:r>
          </a:p>
          <a:p>
            <a:r>
              <a:rPr lang="en-IN" sz="1050">
                <a:latin typeface="Times New Roman" panose="02020603050405020304" pitchFamily="18" charset="0"/>
                <a:cs typeface="Times New Roman" panose="02020603050405020304" pitchFamily="18" charset="0"/>
              </a:rPr>
              <a:t>            printf("Its Saturday.\n");		</a:t>
            </a:r>
            <a:r>
              <a:rPr lang="en-IN" sz="1050">
                <a:solidFill>
                  <a:srgbClr val="FF0000"/>
                </a:solidFill>
                <a:latin typeface="Times New Roman" panose="02020603050405020304" pitchFamily="18" charset="0"/>
                <a:cs typeface="Times New Roman" panose="02020603050405020304" pitchFamily="18" charset="0"/>
              </a:rPr>
              <a:t>//If day == 6</a:t>
            </a:r>
          </a:p>
          <a:p>
            <a:r>
              <a:rPr lang="en-IN" sz="1050">
                <a:latin typeface="Times New Roman" panose="02020603050405020304" pitchFamily="18" charset="0"/>
                <a:cs typeface="Times New Roman" panose="02020603050405020304" pitchFamily="18" charset="0"/>
              </a:rPr>
              <a:t>            printf("It is weekend.");</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7:</a:t>
            </a:r>
          </a:p>
          <a:p>
            <a:r>
              <a:rPr lang="en-IN" sz="1050">
                <a:latin typeface="Times New Roman" panose="02020603050405020304" pitchFamily="18" charset="0"/>
                <a:cs typeface="Times New Roman" panose="02020603050405020304" pitchFamily="18" charset="0"/>
              </a:rPr>
              <a:t>             printf("Its Sunday.\n");		 </a:t>
            </a:r>
            <a:r>
              <a:rPr lang="en-IN" sz="1050">
                <a:solidFill>
                  <a:srgbClr val="FF0000"/>
                </a:solidFill>
                <a:latin typeface="Times New Roman" panose="02020603050405020304" pitchFamily="18" charset="0"/>
                <a:cs typeface="Times New Roman" panose="02020603050405020304" pitchFamily="18" charset="0"/>
              </a:rPr>
              <a:t>//If day == 7</a:t>
            </a:r>
          </a:p>
          <a:p>
            <a:r>
              <a:rPr lang="en-IN" sz="1050">
                <a:latin typeface="Times New Roman" panose="02020603050405020304" pitchFamily="18" charset="0"/>
                <a:cs typeface="Times New Roman" panose="02020603050405020304" pitchFamily="18" charset="0"/>
              </a:rPr>
              <a:t>            printf("Hurray! Its holiday.");</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default:</a:t>
            </a:r>
          </a:p>
          <a:p>
            <a:r>
              <a:rPr lang="en-IN" sz="1050">
                <a:latin typeface="Times New Roman" panose="02020603050405020304" pitchFamily="18" charset="0"/>
                <a:cs typeface="Times New Roman" panose="02020603050405020304" pitchFamily="18" charset="0"/>
              </a:rPr>
              <a:t>            printf("Um! Please enter day  number between 1-7.");    	</a:t>
            </a:r>
            <a:r>
              <a:rPr lang="en-IN" sz="1050">
                <a:solidFill>
                  <a:srgbClr val="FF0000"/>
                </a:solidFill>
                <a:latin typeface="Times New Roman" panose="02020603050405020304" pitchFamily="18" charset="0"/>
                <a:cs typeface="Times New Roman" panose="02020603050405020304" pitchFamily="18" charset="0"/>
              </a:rPr>
              <a:t>//If day 1 to 7 </a:t>
            </a:r>
          </a:p>
          <a:p>
            <a:r>
              <a:rPr lang="en-IN" sz="1050">
                <a:latin typeface="Times New Roman" panose="02020603050405020304" pitchFamily="18" charset="0"/>
                <a:cs typeface="Times New Roman" panose="02020603050405020304" pitchFamily="18" charset="0"/>
              </a:rPr>
              <a:t>    }</a:t>
            </a:r>
          </a:p>
          <a:p>
            <a:r>
              <a:rPr lang="en-IN" sz="1050">
                <a:latin typeface="Times New Roman" panose="02020603050405020304" pitchFamily="18" charset="0"/>
                <a:cs typeface="Times New Roman" panose="02020603050405020304" pitchFamily="18" charset="0"/>
              </a:rPr>
              <a:t>    return 0;</a:t>
            </a:r>
          </a:p>
          <a:p>
            <a:r>
              <a:rPr lang="en-IN" sz="105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AAB2CAC7-99DC-E037-4E5C-F27CEE26F93D}"/>
              </a:ext>
            </a:extLst>
          </p:cNvPr>
          <p:cNvSpPr txBox="1"/>
          <p:nvPr/>
        </p:nvSpPr>
        <p:spPr>
          <a:xfrm>
            <a:off x="7053943" y="1922306"/>
            <a:ext cx="378822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Enter day  number of week (1-7): 7</a:t>
            </a:r>
          </a:p>
          <a:p>
            <a:r>
              <a:rPr lang="en-IN">
                <a:latin typeface="Times New Roman" panose="02020603050405020304" pitchFamily="18" charset="0"/>
                <a:cs typeface="Times New Roman" panose="02020603050405020304" pitchFamily="18" charset="0"/>
              </a:rPr>
              <a:t>Its Sunday.</a:t>
            </a:r>
          </a:p>
          <a:p>
            <a:r>
              <a:rPr lang="en-IN">
                <a:latin typeface="Times New Roman" panose="02020603050405020304" pitchFamily="18" charset="0"/>
                <a:cs typeface="Times New Roman" panose="02020603050405020304" pitchFamily="18" charset="0"/>
              </a:rPr>
              <a:t>Hurray! Its holiday.</a:t>
            </a:r>
          </a:p>
        </p:txBody>
      </p:sp>
      <p:sp>
        <p:nvSpPr>
          <p:cNvPr id="9" name="TextBox 8">
            <a:extLst>
              <a:ext uri="{FF2B5EF4-FFF2-40B4-BE49-F238E27FC236}">
                <a16:creationId xmlns:a16="http://schemas.microsoft.com/office/drawing/2014/main" id="{0E0A698A-F033-1694-BD97-CE308A5CE053}"/>
              </a:ext>
            </a:extLst>
          </p:cNvPr>
          <p:cNvSpPr txBox="1"/>
          <p:nvPr/>
        </p:nvSpPr>
        <p:spPr>
          <a:xfrm>
            <a:off x="7053943" y="3097963"/>
            <a:ext cx="3570514"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Enter day  number of week (1-7): 4</a:t>
            </a:r>
          </a:p>
          <a:p>
            <a:r>
              <a:rPr lang="en-IN">
                <a:latin typeface="Times New Roman" panose="02020603050405020304" pitchFamily="18" charset="0"/>
                <a:cs typeface="Times New Roman" panose="02020603050405020304" pitchFamily="18" charset="0"/>
              </a:rPr>
              <a:t>Its Thursday.</a:t>
            </a:r>
          </a:p>
          <a:p>
            <a:r>
              <a:rPr lang="en-IN">
                <a:latin typeface="Times New Roman" panose="02020603050405020304" pitchFamily="18" charset="0"/>
                <a:cs typeface="Times New Roman" panose="02020603050405020304" pitchFamily="18" charset="0"/>
              </a:rPr>
              <a:t>Feeling bit relaxed.</a:t>
            </a:r>
          </a:p>
        </p:txBody>
      </p:sp>
    </p:spTree>
    <p:extLst>
      <p:ext uri="{BB962C8B-B14F-4D97-AF65-F5344CB8AC3E}">
        <p14:creationId xmlns:p14="http://schemas.microsoft.com/office/powerpoint/2010/main" val="3140487237"/>
      </p:ext>
    </p:extLst>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CB68B6DD-3A27-7975-FDE3-A8051BA11DFD}"/>
              </a:ext>
            </a:extLst>
          </p:cNvPr>
          <p:cNvSpPr txBox="1"/>
          <p:nvPr/>
        </p:nvSpPr>
        <p:spPr>
          <a:xfrm>
            <a:off x="3130418" y="1084995"/>
            <a:ext cx="5010539" cy="923330"/>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i="1">
                <a:solidFill>
                  <a:srgbClr val="0070C0"/>
                </a:solidFill>
                <a:latin typeface="Times New Roman" panose="02020603050405020304" pitchFamily="18" charset="0"/>
                <a:cs typeface="Times New Roman" panose="02020603050405020304" pitchFamily="18" charset="0"/>
              </a:rPr>
              <a:t>LOOPS in C</a:t>
            </a:r>
          </a:p>
        </p:txBody>
      </p:sp>
      <p:sp>
        <p:nvSpPr>
          <p:cNvPr id="6" name="TextBox 5">
            <a:extLst>
              <a:ext uri="{FF2B5EF4-FFF2-40B4-BE49-F238E27FC236}">
                <a16:creationId xmlns:a16="http://schemas.microsoft.com/office/drawing/2014/main" id="{BF72796D-B485-64C3-E7E4-40B67FF5D807}"/>
              </a:ext>
            </a:extLst>
          </p:cNvPr>
          <p:cNvSpPr txBox="1"/>
          <p:nvPr/>
        </p:nvSpPr>
        <p:spPr>
          <a:xfrm>
            <a:off x="998375" y="3681535"/>
            <a:ext cx="5990253" cy="22239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a:latin typeface="Times New Roman" panose="02020603050405020304" pitchFamily="18" charset="0"/>
                <a:cs typeface="Times New Roman" panose="02020603050405020304" pitchFamily="18" charset="0"/>
              </a:rPr>
              <a:t>There are 3 loops in C;</a:t>
            </a:r>
          </a:p>
          <a:p>
            <a:pPr>
              <a:lnSpc>
                <a:spcPct val="200000"/>
              </a:lnSpc>
            </a:pPr>
            <a:r>
              <a:rPr lang="en-IN">
                <a:latin typeface="Times New Roman" panose="02020603050405020304" pitchFamily="18" charset="0"/>
                <a:cs typeface="Times New Roman" panose="02020603050405020304" pitchFamily="18" charset="0"/>
              </a:rPr>
              <a:t>1.while loop,</a:t>
            </a:r>
          </a:p>
          <a:p>
            <a:pPr>
              <a:lnSpc>
                <a:spcPct val="200000"/>
              </a:lnSpc>
            </a:pPr>
            <a:r>
              <a:rPr lang="en-IN">
                <a:latin typeface="Times New Roman" panose="02020603050405020304" pitchFamily="18" charset="0"/>
                <a:cs typeface="Times New Roman" panose="02020603050405020304" pitchFamily="18" charset="0"/>
              </a:rPr>
              <a:t>2.for loop.</a:t>
            </a:r>
          </a:p>
          <a:p>
            <a:pPr>
              <a:lnSpc>
                <a:spcPct val="200000"/>
              </a:lnSpc>
            </a:pPr>
            <a:r>
              <a:rPr lang="en-IN">
                <a:latin typeface="Times New Roman" panose="02020603050405020304" pitchFamily="18" charset="0"/>
                <a:cs typeface="Times New Roman" panose="02020603050405020304" pitchFamily="18" charset="0"/>
              </a:rPr>
              <a:t>3.do while loop.</a:t>
            </a:r>
          </a:p>
        </p:txBody>
      </p:sp>
      <p:sp>
        <p:nvSpPr>
          <p:cNvPr id="9" name="TextBox 8">
            <a:extLst>
              <a:ext uri="{FF2B5EF4-FFF2-40B4-BE49-F238E27FC236}">
                <a16:creationId xmlns:a16="http://schemas.microsoft.com/office/drawing/2014/main" id="{BA5FCBD2-7D0C-E4D8-02B7-134E6AF07F8A}"/>
              </a:ext>
            </a:extLst>
          </p:cNvPr>
          <p:cNvSpPr txBox="1"/>
          <p:nvPr/>
        </p:nvSpPr>
        <p:spPr>
          <a:xfrm>
            <a:off x="765109" y="1875853"/>
            <a:ext cx="9741159"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Loops are also called as </a:t>
            </a:r>
            <a:r>
              <a:rPr lang="en-IN" sz="1600" b="1">
                <a:latin typeface="Times New Roman" panose="02020603050405020304" pitchFamily="18" charset="0"/>
                <a:cs typeface="Times New Roman" panose="02020603050405020304" pitchFamily="18" charset="0"/>
              </a:rPr>
              <a:t>Iterative statements.</a:t>
            </a:r>
          </a:p>
          <a:p>
            <a:pPr>
              <a:lnSpc>
                <a:spcPct val="150000"/>
              </a:lnSpc>
            </a:pPr>
            <a:r>
              <a:rPr lang="en-IN" sz="1600">
                <a:latin typeface="Times New Roman" panose="02020603050405020304" pitchFamily="18" charset="0"/>
                <a:cs typeface="Times New Roman" panose="02020603050405020304" pitchFamily="18" charset="0"/>
              </a:rPr>
              <a:t>Loops are used in c because</a:t>
            </a:r>
          </a:p>
          <a:p>
            <a:pPr marL="285750" indent="-285750">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These provides code reusability.</a:t>
            </a:r>
          </a:p>
          <a:p>
            <a:pPr marL="285750" indent="-285750">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Using loops we do not need to write the same code again  and again.</a:t>
            </a:r>
          </a:p>
          <a:p>
            <a:pPr marL="285750" indent="-285750">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Using loops we can traverse over the elements of data structures.(array or linked lists)</a:t>
            </a:r>
          </a:p>
        </p:txBody>
      </p:sp>
      <p:sp>
        <p:nvSpPr>
          <p:cNvPr id="2" name="Rectangle 1">
            <a:extLst>
              <a:ext uri="{FF2B5EF4-FFF2-40B4-BE49-F238E27FC236}">
                <a16:creationId xmlns:a16="http://schemas.microsoft.com/office/drawing/2014/main" id="{CCF2B813-7FB3-F258-2E67-43F186CE28E6}"/>
              </a:ext>
            </a:extLst>
          </p:cNvPr>
          <p:cNvSpPr/>
          <p:nvPr/>
        </p:nvSpPr>
        <p:spPr>
          <a:xfrm>
            <a:off x="478770" y="237510"/>
            <a:ext cx="3896585"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70C0"/>
                </a:solidFill>
                <a:latin typeface="Times New Roman" panose="02020603050405020304" pitchFamily="18" charset="0"/>
                <a:cs typeface="Times New Roman" panose="02020603050405020304" pitchFamily="18" charset="0"/>
              </a:rPr>
              <a:t>2.Iterative control statements.</a:t>
            </a:r>
            <a:endParaRPr lang="en-IN" sz="2000" b="1" i="1">
              <a:solidFill>
                <a:srgbClr val="0070C0"/>
              </a:solidFill>
            </a:endParaRPr>
          </a:p>
        </p:txBody>
      </p:sp>
    </p:spTree>
    <p:extLst>
      <p:ext uri="{BB962C8B-B14F-4D97-AF65-F5344CB8AC3E}">
        <p14:creationId xmlns:p14="http://schemas.microsoft.com/office/powerpoint/2010/main" val="2272410345"/>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normAutofit lnSpcReduction="20000"/>
          </a:bodyPr>
          <a:lstStyle/>
          <a:p>
            <a:pPr marL="0" indent="0">
              <a:buNone/>
            </a:pPr>
            <a:r>
              <a:rPr lang="en-US">
                <a:latin typeface="Times New Roman" panose="02020603050405020304" charset="0"/>
                <a:cs typeface="Times New Roman" panose="02020603050405020304" charset="0"/>
              </a:rPr>
              <a:t>Example for </a:t>
            </a:r>
            <a:r>
              <a:rPr lang="en-US">
                <a:latin typeface="Times New Roman" panose="02020603050405020304" charset="0"/>
                <a:cs typeface="Times New Roman" panose="02020603050405020304" charset="0"/>
                <a:sym typeface="+mn-ea"/>
              </a:rPr>
              <a:t>Uninitialized and Initialized </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var1;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var2 = 10;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func()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printf("I am function");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func();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DE8C27D4-715F-AF3F-C059-715A87861E02}"/>
              </a:ext>
            </a:extLst>
          </p:cNvPr>
          <p:cNvSpPr txBox="1"/>
          <p:nvPr/>
        </p:nvSpPr>
        <p:spPr>
          <a:xfrm>
            <a:off x="504802" y="608268"/>
            <a:ext cx="17905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pitchFamily="18" charset="0"/>
                <a:cs typeface="Times New Roman" panose="02020603050405020304" pitchFamily="18" charset="0"/>
              </a:rPr>
              <a:t>1.While loop:</a:t>
            </a:r>
          </a:p>
        </p:txBody>
      </p:sp>
      <p:sp>
        <p:nvSpPr>
          <p:cNvPr id="7" name="TextBox 6">
            <a:extLst>
              <a:ext uri="{FF2B5EF4-FFF2-40B4-BE49-F238E27FC236}">
                <a16:creationId xmlns:a16="http://schemas.microsoft.com/office/drawing/2014/main" id="{F7B5E8ED-8E71-A453-9038-0AB65E705187}"/>
              </a:ext>
            </a:extLst>
          </p:cNvPr>
          <p:cNvSpPr txBox="1"/>
          <p:nvPr/>
        </p:nvSpPr>
        <p:spPr>
          <a:xfrm>
            <a:off x="600269" y="1442106"/>
            <a:ext cx="877077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pitchFamily="18" charset="0"/>
                <a:cs typeface="Times New Roman" panose="02020603050405020304" pitchFamily="18" charset="0"/>
              </a:rPr>
              <a:t>The </a:t>
            </a:r>
            <a:r>
              <a:rPr lang="en-IN" sz="1600" b="1">
                <a:latin typeface="Times New Roman" panose="02020603050405020304" pitchFamily="18" charset="0"/>
                <a:cs typeface="Times New Roman" panose="02020603050405020304" pitchFamily="18" charset="0"/>
              </a:rPr>
              <a:t>while </a:t>
            </a:r>
            <a:r>
              <a:rPr lang="en-IN" sz="1600">
                <a:latin typeface="Times New Roman" panose="02020603050405020304" pitchFamily="18" charset="0"/>
                <a:cs typeface="Times New Roman" panose="02020603050405020304" pitchFamily="18" charset="0"/>
              </a:rPr>
              <a:t>loop in C will repeatedly executes the target statement as long as the entered condition is </a:t>
            </a:r>
            <a:r>
              <a:rPr lang="en-IN" sz="1600" b="1">
                <a:latin typeface="Times New Roman" panose="02020603050405020304" pitchFamily="18" charset="0"/>
                <a:cs typeface="Times New Roman" panose="02020603050405020304" pitchFamily="18" charset="0"/>
              </a:rPr>
              <a:t>true</a:t>
            </a:r>
            <a:r>
              <a:rPr lang="en-IN" sz="160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8A53CBFC-2926-E174-3C99-86C85B12E379}"/>
              </a:ext>
            </a:extLst>
          </p:cNvPr>
          <p:cNvSpPr txBox="1"/>
          <p:nvPr/>
        </p:nvSpPr>
        <p:spPr>
          <a:xfrm>
            <a:off x="600269" y="212521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9" name="TextBox 8">
            <a:extLst>
              <a:ext uri="{FF2B5EF4-FFF2-40B4-BE49-F238E27FC236}">
                <a16:creationId xmlns:a16="http://schemas.microsoft.com/office/drawing/2014/main" id="{6F6F2695-3F3E-3700-4FF8-53E86BE56159}"/>
              </a:ext>
            </a:extLst>
          </p:cNvPr>
          <p:cNvSpPr txBox="1"/>
          <p:nvPr/>
        </p:nvSpPr>
        <p:spPr>
          <a:xfrm>
            <a:off x="6599707" y="199299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11" name="TextBox 10">
            <a:extLst>
              <a:ext uri="{FF2B5EF4-FFF2-40B4-BE49-F238E27FC236}">
                <a16:creationId xmlns:a16="http://schemas.microsoft.com/office/drawing/2014/main" id="{C893E5FF-543F-7D12-C193-C876622C5F99}"/>
              </a:ext>
            </a:extLst>
          </p:cNvPr>
          <p:cNvSpPr txBox="1"/>
          <p:nvPr/>
        </p:nvSpPr>
        <p:spPr>
          <a:xfrm>
            <a:off x="953135" y="2659229"/>
            <a:ext cx="2071396"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While(condition)</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BC68BECB-6712-E8C1-509E-71AC52A7A7D9}"/>
              </a:ext>
            </a:extLst>
          </p:cNvPr>
          <p:cNvSpPr txBox="1"/>
          <p:nvPr/>
        </p:nvSpPr>
        <p:spPr>
          <a:xfrm>
            <a:off x="504802" y="5243213"/>
            <a:ext cx="10599576" cy="11560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Here, </a:t>
            </a:r>
            <a:r>
              <a:rPr lang="en-US" sz="1600" b="1" i="0">
                <a:solidFill>
                  <a:srgbClr val="000000"/>
                </a:solidFill>
                <a:effectLst/>
                <a:latin typeface="Times New Roman" panose="02020603050405020304" pitchFamily="18" charset="0"/>
                <a:cs typeface="Times New Roman" panose="02020603050405020304" pitchFamily="18" charset="0"/>
              </a:rPr>
              <a:t>statement(s)</a:t>
            </a:r>
            <a:r>
              <a:rPr lang="en-US" sz="1600" b="0" i="0">
                <a:solidFill>
                  <a:srgbClr val="000000"/>
                </a:solidFill>
                <a:effectLst/>
                <a:latin typeface="Times New Roman" panose="02020603050405020304" pitchFamily="18" charset="0"/>
                <a:cs typeface="Times New Roman" panose="02020603050405020304" pitchFamily="18" charset="0"/>
              </a:rPr>
              <a:t> may be of single statement or are of block statements. The </a:t>
            </a:r>
            <a:r>
              <a:rPr lang="en-US" sz="1600" b="1" i="0">
                <a:solidFill>
                  <a:srgbClr val="000000"/>
                </a:solidFill>
                <a:effectLst/>
                <a:latin typeface="Times New Roman" panose="02020603050405020304" pitchFamily="18" charset="0"/>
                <a:cs typeface="Times New Roman" panose="02020603050405020304" pitchFamily="18" charset="0"/>
              </a:rPr>
              <a:t>condition</a:t>
            </a:r>
            <a:r>
              <a:rPr lang="en-US" sz="1600" b="0" i="0">
                <a:solidFill>
                  <a:srgbClr val="000000"/>
                </a:solidFill>
                <a:effectLst/>
                <a:latin typeface="Times New Roman" panose="02020603050405020304" pitchFamily="18" charset="0"/>
                <a:cs typeface="Times New Roman" panose="02020603050405020304" pitchFamily="18" charset="0"/>
              </a:rPr>
              <a:t> may be any expression, and true is any nonzero value. The loop iterates while the condition is true.</a:t>
            </a: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When the condition becomes false, the program control passes to the line immediately following the loop.</a:t>
            </a:r>
          </a:p>
        </p:txBody>
      </p:sp>
      <p:sp>
        <p:nvSpPr>
          <p:cNvPr id="14" name="Oval 13">
            <a:extLst>
              <a:ext uri="{FF2B5EF4-FFF2-40B4-BE49-F238E27FC236}">
                <a16:creationId xmlns:a16="http://schemas.microsoft.com/office/drawing/2014/main" id="{4DCAD8D6-667D-177F-5FE0-F67D1BF5D388}"/>
              </a:ext>
            </a:extLst>
          </p:cNvPr>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9B3511B4-3559-B276-7AA2-3D0046164BFC}"/>
              </a:ext>
            </a:extLst>
          </p:cNvPr>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71468039-D7DC-8F2A-3F8C-B20208FD9A71}"/>
              </a:ext>
            </a:extLst>
          </p:cNvPr>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63297AC6-9461-E58D-FEDF-E6963E7E2F14}"/>
              </a:ext>
            </a:extLst>
          </p:cNvPr>
          <p:cNvCxnSpPr>
            <a:stCxn id="14" idx="4"/>
            <a:endCxn id="16" idx="0"/>
          </p:cNvCxnSpPr>
          <p:nvPr/>
        </p:nvCxnSpPr>
        <p:spPr>
          <a:xfrm flipH="1">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FCBB3A-9F4C-9A70-1284-8733402320B5}"/>
              </a:ext>
            </a:extLst>
          </p:cNvPr>
          <p:cNvCxnSpPr>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F4DFB9-958D-4ECF-255D-B38AA875D3B5}"/>
              </a:ext>
            </a:extLst>
          </p:cNvPr>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5FB2A4-DD0C-ACAD-28F0-4E20F61BFD4E}"/>
              </a:ext>
            </a:extLst>
          </p:cNvPr>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7DFC3D-5B46-F5DD-ADC5-944FD22D31D3}"/>
              </a:ext>
            </a:extLst>
          </p:cNvPr>
          <p:cNvSpPr txBox="1"/>
          <p:nvPr/>
        </p:nvSpPr>
        <p:spPr>
          <a:xfrm>
            <a:off x="9409924" y="3125361"/>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24" name="TextBox 23">
            <a:extLst>
              <a:ext uri="{FF2B5EF4-FFF2-40B4-BE49-F238E27FC236}">
                <a16:creationId xmlns:a16="http://schemas.microsoft.com/office/drawing/2014/main" id="{323A34AE-F802-871D-DB0A-0B6086F7C93C}"/>
              </a:ext>
            </a:extLst>
          </p:cNvPr>
          <p:cNvSpPr txBox="1"/>
          <p:nvPr/>
        </p:nvSpPr>
        <p:spPr>
          <a:xfrm>
            <a:off x="8606521" y="377263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5" name="Rectangle 24">
            <a:extLst>
              <a:ext uri="{FF2B5EF4-FFF2-40B4-BE49-F238E27FC236}">
                <a16:creationId xmlns:a16="http://schemas.microsoft.com/office/drawing/2014/main" id="{6CDB3790-1F54-3DFB-C475-B4C66F6F170A}"/>
              </a:ext>
            </a:extLst>
          </p:cNvPr>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Code block</a:t>
            </a:r>
          </a:p>
        </p:txBody>
      </p:sp>
      <p:cxnSp>
        <p:nvCxnSpPr>
          <p:cNvPr id="31" name="Straight Arrow Connector 30">
            <a:extLst>
              <a:ext uri="{FF2B5EF4-FFF2-40B4-BE49-F238E27FC236}">
                <a16:creationId xmlns:a16="http://schemas.microsoft.com/office/drawing/2014/main" id="{DBC7982F-A837-FE51-402A-BABC6461376D}"/>
              </a:ext>
            </a:extLst>
          </p:cNvPr>
          <p:cNvCxnSpPr>
            <a:endCxn id="15" idx="0"/>
          </p:cNvCxnSpPr>
          <p:nvPr/>
        </p:nvCxnSpPr>
        <p:spPr>
          <a:xfrm flipH="1">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A78AD90-D4B2-5D78-AAB3-43C6DC352CB9}"/>
              </a:ext>
            </a:extLst>
          </p:cNvPr>
          <p:cNvCxnSpPr/>
          <p:nvPr/>
        </p:nvCxnSpPr>
        <p:spPr>
          <a:xfrm flipH="1">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D965072-F664-9F79-5732-CB99E32EF3E0}"/>
              </a:ext>
            </a:extLst>
          </p:cNvPr>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3E674C7-FA87-7785-DFDF-26CC54B609A0}"/>
              </a:ext>
            </a:extLst>
          </p:cNvPr>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286D85-5831-D042-07AE-34F8C4197EE6}"/>
              </a:ext>
            </a:extLst>
          </p:cNvPr>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283893"/>
      </p:ext>
    </p:extLst>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27B85EE4-1135-B614-6468-8133D121BC95}"/>
              </a:ext>
            </a:extLst>
          </p:cNvPr>
          <p:cNvSpPr txBox="1"/>
          <p:nvPr/>
        </p:nvSpPr>
        <p:spPr>
          <a:xfrm>
            <a:off x="743292" y="1587522"/>
            <a:ext cx="6097554" cy="448007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pitchFamily="18" charset="0"/>
                <a:cs typeface="Times New Roman" panose="02020603050405020304" pitchFamily="18" charset="0"/>
              </a:rPr>
              <a:t>#include &lt;stdio.h&gt;</a:t>
            </a:r>
          </a:p>
          <a:p>
            <a:pPr algn="just">
              <a:lnSpc>
                <a:spcPct val="150000"/>
              </a:lnSpc>
            </a:pPr>
            <a:r>
              <a:rPr lang="en-IN" sz="1600">
                <a:latin typeface="Times New Roman" panose="02020603050405020304" pitchFamily="18" charset="0"/>
                <a:cs typeface="Times New Roman" panose="02020603050405020304" pitchFamily="18" charset="0"/>
              </a:rPr>
              <a:t>int main ()</a:t>
            </a:r>
          </a:p>
          <a:p>
            <a:pPr algn="just">
              <a:lnSpc>
                <a:spcPct val="150000"/>
              </a:lnSpc>
            </a:pPr>
            <a:r>
              <a:rPr lang="en-IN" sz="1600">
                <a:latin typeface="Times New Roman" panose="02020603050405020304" pitchFamily="18" charset="0"/>
                <a:cs typeface="Times New Roman" panose="02020603050405020304" pitchFamily="18" charset="0"/>
              </a:rPr>
              <a:t>{</a:t>
            </a:r>
          </a:p>
          <a:p>
            <a:pPr algn="just">
              <a:lnSpc>
                <a:spcPct val="150000"/>
              </a:lnSpc>
            </a:pPr>
            <a:r>
              <a:rPr lang="en-IN" sz="1600">
                <a:latin typeface="Times New Roman" panose="02020603050405020304" pitchFamily="18" charset="0"/>
                <a:cs typeface="Times New Roman" panose="02020603050405020304" pitchFamily="18" charset="0"/>
              </a:rPr>
              <a:t>   int a = 10;                                     </a:t>
            </a:r>
            <a:r>
              <a:rPr lang="en-IN" sz="1600">
                <a:solidFill>
                  <a:srgbClr val="FF0000"/>
                </a:solidFill>
                <a:latin typeface="Times New Roman" panose="02020603050405020304" pitchFamily="18" charset="0"/>
                <a:cs typeface="Times New Roman" panose="02020603050405020304" pitchFamily="18" charset="0"/>
              </a:rPr>
              <a:t> </a:t>
            </a:r>
            <a:r>
              <a:rPr lang="en-IN" sz="1400">
                <a:solidFill>
                  <a:srgbClr val="FF0000"/>
                </a:solidFill>
                <a:latin typeface="Times New Roman" panose="02020603050405020304" pitchFamily="18" charset="0"/>
                <a:cs typeface="Times New Roman" panose="02020603050405020304" pitchFamily="18" charset="0"/>
              </a:rPr>
              <a:t>//local variable definition</a:t>
            </a:r>
          </a:p>
          <a:p>
            <a:pPr algn="just">
              <a:lnSpc>
                <a:spcPct val="150000"/>
              </a:lnSpc>
            </a:pPr>
            <a:r>
              <a:rPr lang="en-IN" sz="1600">
                <a:latin typeface="Times New Roman" panose="02020603050405020304" pitchFamily="18" charset="0"/>
                <a:cs typeface="Times New Roman" panose="02020603050405020304" pitchFamily="18" charset="0"/>
              </a:rPr>
              <a:t>   </a:t>
            </a:r>
            <a:r>
              <a:rPr lang="en-IN" sz="1600">
                <a:solidFill>
                  <a:srgbClr val="0070C0"/>
                </a:solidFill>
                <a:latin typeface="Times New Roman" panose="02020603050405020304" pitchFamily="18" charset="0"/>
                <a:cs typeface="Times New Roman" panose="02020603050405020304" pitchFamily="18" charset="0"/>
              </a:rPr>
              <a:t>while</a:t>
            </a:r>
            <a:r>
              <a:rPr lang="en-IN" sz="1600">
                <a:latin typeface="Times New Roman" panose="02020603050405020304" pitchFamily="18" charset="0"/>
                <a:cs typeface="Times New Roman" panose="02020603050405020304" pitchFamily="18" charset="0"/>
              </a:rPr>
              <a:t>( a &lt; 20 )                             </a:t>
            </a:r>
            <a:r>
              <a:rPr lang="en-IN" sz="1400">
                <a:solidFill>
                  <a:srgbClr val="FF0000"/>
                </a:solidFill>
                <a:latin typeface="Times New Roman" panose="02020603050405020304" pitchFamily="18" charset="0"/>
                <a:cs typeface="Times New Roman" panose="02020603050405020304" pitchFamily="18" charset="0"/>
              </a:rPr>
              <a:t>//while loop execution</a:t>
            </a:r>
          </a:p>
          <a:p>
            <a:pPr algn="just">
              <a:lnSpc>
                <a:spcPct val="150000"/>
              </a:lnSpc>
            </a:pPr>
            <a:r>
              <a:rPr lang="en-IN" sz="1600">
                <a:latin typeface="Times New Roman" panose="02020603050405020304" pitchFamily="18" charset="0"/>
                <a:cs typeface="Times New Roman" panose="02020603050405020304" pitchFamily="18" charset="0"/>
              </a:rPr>
              <a:t>    {</a:t>
            </a:r>
          </a:p>
          <a:p>
            <a:pPr algn="just">
              <a:lnSpc>
                <a:spcPct val="150000"/>
              </a:lnSpc>
            </a:pPr>
            <a:r>
              <a:rPr lang="en-IN" sz="1600">
                <a:latin typeface="Times New Roman" panose="02020603050405020304" pitchFamily="18" charset="0"/>
                <a:cs typeface="Times New Roman" panose="02020603050405020304" pitchFamily="18" charset="0"/>
              </a:rPr>
              <a:t>      printf("value of a: %d\n", a);</a:t>
            </a:r>
          </a:p>
          <a:p>
            <a:pPr algn="just">
              <a:lnSpc>
                <a:spcPct val="150000"/>
              </a:lnSpc>
            </a:pPr>
            <a:r>
              <a:rPr lang="en-IN" sz="1600">
                <a:latin typeface="Times New Roman" panose="02020603050405020304" pitchFamily="18" charset="0"/>
                <a:cs typeface="Times New Roman" panose="02020603050405020304" pitchFamily="18" charset="0"/>
              </a:rPr>
              <a:t>      a++;</a:t>
            </a:r>
          </a:p>
          <a:p>
            <a:pPr algn="just">
              <a:lnSpc>
                <a:spcPct val="150000"/>
              </a:lnSpc>
            </a:pPr>
            <a:r>
              <a:rPr lang="en-IN" sz="1600">
                <a:latin typeface="Times New Roman" panose="02020603050405020304" pitchFamily="18" charset="0"/>
                <a:cs typeface="Times New Roman" panose="02020603050405020304" pitchFamily="18" charset="0"/>
              </a:rPr>
              <a:t>    }</a:t>
            </a:r>
          </a:p>
          <a:p>
            <a:pPr algn="just">
              <a:lnSpc>
                <a:spcPct val="150000"/>
              </a:lnSpc>
            </a:pPr>
            <a:endParaRPr lang="en-IN" sz="1600">
              <a:latin typeface="Times New Roman" panose="02020603050405020304" pitchFamily="18" charset="0"/>
              <a:cs typeface="Times New Roman" panose="02020603050405020304" pitchFamily="18" charset="0"/>
            </a:endParaRPr>
          </a:p>
          <a:p>
            <a:pPr algn="just">
              <a:lnSpc>
                <a:spcPct val="150000"/>
              </a:lnSpc>
            </a:pPr>
            <a:r>
              <a:rPr lang="en-IN" sz="1600">
                <a:latin typeface="Times New Roman" panose="02020603050405020304" pitchFamily="18" charset="0"/>
                <a:cs typeface="Times New Roman" panose="02020603050405020304" pitchFamily="18" charset="0"/>
              </a:rPr>
              <a:t>   return 0;</a:t>
            </a:r>
          </a:p>
          <a:p>
            <a:pPr algn="just">
              <a:lnSpc>
                <a:spcPct val="150000"/>
              </a:lnSpc>
            </a:pPr>
            <a:r>
              <a:rPr lang="en-IN" sz="16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48162E4-01B6-73CE-6BA0-D178EE9EEC8C}"/>
              </a:ext>
            </a:extLst>
          </p:cNvPr>
          <p:cNvSpPr txBox="1"/>
          <p:nvPr/>
        </p:nvSpPr>
        <p:spPr>
          <a:xfrm>
            <a:off x="632150" y="790405"/>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A5DD5F51-745C-8FD3-5891-13B976BE1D9F}"/>
              </a:ext>
            </a:extLst>
          </p:cNvPr>
          <p:cNvPicPr>
            <a:picLocks noChangeAspect="1"/>
          </p:cNvPicPr>
          <p:nvPr/>
        </p:nvPicPr>
        <p:blipFill>
          <a:blip r:embed="rId2"/>
          <a:stretch>
            <a:fillRect/>
          </a:stretch>
        </p:blipFill>
        <p:spPr>
          <a:xfrm>
            <a:off x="7109927" y="790405"/>
            <a:ext cx="1274174" cy="499915"/>
          </a:xfrm>
          <a:prstGeom prst="rect">
            <a:avLst/>
          </a:prstGeom>
        </p:spPr>
      </p:pic>
      <p:sp>
        <p:nvSpPr>
          <p:cNvPr id="9" name="TextBox 8">
            <a:extLst>
              <a:ext uri="{FF2B5EF4-FFF2-40B4-BE49-F238E27FC236}">
                <a16:creationId xmlns:a16="http://schemas.microsoft.com/office/drawing/2014/main" id="{482D6BA5-0A75-BF38-BD58-F11A0EDD16C3}"/>
              </a:ext>
            </a:extLst>
          </p:cNvPr>
          <p:cNvSpPr txBox="1"/>
          <p:nvPr/>
        </p:nvSpPr>
        <p:spPr>
          <a:xfrm>
            <a:off x="7538514" y="1628994"/>
            <a:ext cx="1691173" cy="374140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value of a: 10</a:t>
            </a:r>
          </a:p>
          <a:p>
            <a:pPr>
              <a:lnSpc>
                <a:spcPct val="150000"/>
              </a:lnSpc>
            </a:pPr>
            <a:r>
              <a:rPr lang="en-IN" sz="1600">
                <a:latin typeface="Times New Roman" panose="02020603050405020304" pitchFamily="18" charset="0"/>
                <a:cs typeface="Times New Roman" panose="02020603050405020304" pitchFamily="18" charset="0"/>
              </a:rPr>
              <a:t>value of a: 11</a:t>
            </a:r>
          </a:p>
          <a:p>
            <a:pPr>
              <a:lnSpc>
                <a:spcPct val="150000"/>
              </a:lnSpc>
            </a:pPr>
            <a:r>
              <a:rPr lang="en-IN" sz="1600">
                <a:latin typeface="Times New Roman" panose="02020603050405020304" pitchFamily="18" charset="0"/>
                <a:cs typeface="Times New Roman" panose="02020603050405020304" pitchFamily="18" charset="0"/>
              </a:rPr>
              <a:t>value of a: 12</a:t>
            </a:r>
          </a:p>
          <a:p>
            <a:pPr>
              <a:lnSpc>
                <a:spcPct val="150000"/>
              </a:lnSpc>
            </a:pPr>
            <a:r>
              <a:rPr lang="en-IN" sz="1600">
                <a:latin typeface="Times New Roman" panose="02020603050405020304" pitchFamily="18" charset="0"/>
                <a:cs typeface="Times New Roman" panose="02020603050405020304" pitchFamily="18" charset="0"/>
              </a:rPr>
              <a:t>value of a: 13</a:t>
            </a:r>
          </a:p>
          <a:p>
            <a:pPr>
              <a:lnSpc>
                <a:spcPct val="150000"/>
              </a:lnSpc>
            </a:pPr>
            <a:r>
              <a:rPr lang="en-IN" sz="1600">
                <a:latin typeface="Times New Roman" panose="02020603050405020304" pitchFamily="18" charset="0"/>
                <a:cs typeface="Times New Roman" panose="02020603050405020304" pitchFamily="18" charset="0"/>
              </a:rPr>
              <a:t>value of a: 14</a:t>
            </a:r>
          </a:p>
          <a:p>
            <a:pPr>
              <a:lnSpc>
                <a:spcPct val="150000"/>
              </a:lnSpc>
            </a:pPr>
            <a:r>
              <a:rPr lang="en-IN" sz="1600">
                <a:latin typeface="Times New Roman" panose="02020603050405020304" pitchFamily="18" charset="0"/>
                <a:cs typeface="Times New Roman" panose="02020603050405020304" pitchFamily="18" charset="0"/>
              </a:rPr>
              <a:t>value of a: 15</a:t>
            </a:r>
          </a:p>
          <a:p>
            <a:pPr>
              <a:lnSpc>
                <a:spcPct val="150000"/>
              </a:lnSpc>
            </a:pPr>
            <a:r>
              <a:rPr lang="en-IN" sz="1600">
                <a:latin typeface="Times New Roman" panose="02020603050405020304" pitchFamily="18" charset="0"/>
                <a:cs typeface="Times New Roman" panose="02020603050405020304" pitchFamily="18" charset="0"/>
              </a:rPr>
              <a:t>value of a: 16</a:t>
            </a:r>
          </a:p>
          <a:p>
            <a:pPr>
              <a:lnSpc>
                <a:spcPct val="150000"/>
              </a:lnSpc>
            </a:pPr>
            <a:r>
              <a:rPr lang="en-IN" sz="1600">
                <a:latin typeface="Times New Roman" panose="02020603050405020304" pitchFamily="18" charset="0"/>
                <a:cs typeface="Times New Roman" panose="02020603050405020304" pitchFamily="18" charset="0"/>
              </a:rPr>
              <a:t>value of a: 17</a:t>
            </a:r>
          </a:p>
          <a:p>
            <a:pPr>
              <a:lnSpc>
                <a:spcPct val="150000"/>
              </a:lnSpc>
            </a:pPr>
            <a:r>
              <a:rPr lang="en-IN" sz="1600">
                <a:latin typeface="Times New Roman" panose="02020603050405020304" pitchFamily="18" charset="0"/>
                <a:cs typeface="Times New Roman" panose="02020603050405020304" pitchFamily="18" charset="0"/>
              </a:rPr>
              <a:t>value of a: 18</a:t>
            </a:r>
          </a:p>
          <a:p>
            <a:pPr>
              <a:lnSpc>
                <a:spcPct val="150000"/>
              </a:lnSpc>
            </a:pPr>
            <a:r>
              <a:rPr lang="en-IN" sz="1600">
                <a:latin typeface="Times New Roman" panose="02020603050405020304" pitchFamily="18" charset="0"/>
                <a:cs typeface="Times New Roman" panose="02020603050405020304" pitchFamily="18" charset="0"/>
              </a:rPr>
              <a:t>value of a: 19</a:t>
            </a:r>
          </a:p>
        </p:txBody>
      </p:sp>
    </p:spTree>
    <p:extLst>
      <p:ext uri="{BB962C8B-B14F-4D97-AF65-F5344CB8AC3E}">
        <p14:creationId xmlns:p14="http://schemas.microsoft.com/office/powerpoint/2010/main" val="3602532677"/>
      </p:ext>
    </p:extLst>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348A0D55-80C6-EA45-94FC-6AACF3FA856F}"/>
              </a:ext>
            </a:extLst>
          </p:cNvPr>
          <p:cNvSpPr txBox="1"/>
          <p:nvPr/>
        </p:nvSpPr>
        <p:spPr>
          <a:xfrm>
            <a:off x="254878" y="330878"/>
            <a:ext cx="14275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pitchFamily="18" charset="0"/>
                <a:cs typeface="Times New Roman" panose="02020603050405020304" pitchFamily="18" charset="0"/>
              </a:rPr>
              <a:t>2.for loop:</a:t>
            </a:r>
          </a:p>
        </p:txBody>
      </p:sp>
      <p:sp>
        <p:nvSpPr>
          <p:cNvPr id="5" name="TextBox 4">
            <a:extLst>
              <a:ext uri="{FF2B5EF4-FFF2-40B4-BE49-F238E27FC236}">
                <a16:creationId xmlns:a16="http://schemas.microsoft.com/office/drawing/2014/main" id="{3F25C493-C44E-107A-55B2-E8610430D0B8}"/>
              </a:ext>
            </a:extLst>
          </p:cNvPr>
          <p:cNvSpPr txBox="1"/>
          <p:nvPr/>
        </p:nvSpPr>
        <p:spPr>
          <a:xfrm>
            <a:off x="352850" y="1597686"/>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6" name="TextBox 5">
            <a:extLst>
              <a:ext uri="{FF2B5EF4-FFF2-40B4-BE49-F238E27FC236}">
                <a16:creationId xmlns:a16="http://schemas.microsoft.com/office/drawing/2014/main" id="{92FC245E-95D4-318E-5FBC-3CDBECE2BC70}"/>
              </a:ext>
            </a:extLst>
          </p:cNvPr>
          <p:cNvSpPr txBox="1"/>
          <p:nvPr/>
        </p:nvSpPr>
        <p:spPr>
          <a:xfrm>
            <a:off x="9812243" y="162515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8" name="TextBox 7">
            <a:extLst>
              <a:ext uri="{FF2B5EF4-FFF2-40B4-BE49-F238E27FC236}">
                <a16:creationId xmlns:a16="http://schemas.microsoft.com/office/drawing/2014/main" id="{F9F8132E-8594-5D1E-8FDD-FDE30EDABE52}"/>
              </a:ext>
            </a:extLst>
          </p:cNvPr>
          <p:cNvSpPr txBox="1"/>
          <p:nvPr/>
        </p:nvSpPr>
        <p:spPr>
          <a:xfrm>
            <a:off x="352850" y="838325"/>
            <a:ext cx="9171407"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0" i="0">
                <a:solidFill>
                  <a:srgbClr val="000000"/>
                </a:solidFill>
                <a:effectLst/>
                <a:latin typeface="Times New Roman" panose="02020603050405020304" pitchFamily="18" charset="0"/>
                <a:cs typeface="Times New Roman" panose="02020603050405020304" pitchFamily="18" charset="0"/>
              </a:rPr>
              <a:t>A </a:t>
            </a:r>
            <a:r>
              <a:rPr lang="en-US" sz="1600" b="1" i="0">
                <a:solidFill>
                  <a:srgbClr val="000000"/>
                </a:solidFill>
                <a:effectLst/>
                <a:latin typeface="Times New Roman" panose="02020603050405020304" pitchFamily="18" charset="0"/>
                <a:cs typeface="Times New Roman" panose="02020603050405020304" pitchFamily="18" charset="0"/>
              </a:rPr>
              <a:t>for</a:t>
            </a:r>
            <a:r>
              <a:rPr lang="en-US" sz="1600" b="0" i="0">
                <a:solidFill>
                  <a:srgbClr val="000000"/>
                </a:solidFill>
                <a:effectLst/>
                <a:latin typeface="Times New Roman" panose="02020603050405020304" pitchFamily="18" charset="0"/>
                <a:cs typeface="Times New Roman" panose="02020603050405020304" pitchFamily="18" charset="0"/>
              </a:rPr>
              <a:t> loop is a repetition control structure that allows you to efficiently write a loop that needs to execute a specific number of times.</a:t>
            </a:r>
            <a:endParaRPr lang="en-IN" sz="16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63AB327-0ABA-D2BE-3615-97A091DB7E21}"/>
              </a:ext>
            </a:extLst>
          </p:cNvPr>
          <p:cNvSpPr txBox="1"/>
          <p:nvPr/>
        </p:nvSpPr>
        <p:spPr>
          <a:xfrm>
            <a:off x="556954" y="1994483"/>
            <a:ext cx="290182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for(init ; condition ; increment)</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     statement(s);</a:t>
            </a:r>
          </a:p>
          <a:p>
            <a:r>
              <a:rPr lang="en-IN" sz="1600">
                <a:latin typeface="Times New Roman" panose="02020603050405020304" pitchFamily="18" charset="0"/>
                <a:cs typeface="Times New Roman" panose="02020603050405020304" pitchFamily="18" charset="0"/>
              </a:rPr>
              <a:t>   }</a:t>
            </a:r>
          </a:p>
        </p:txBody>
      </p:sp>
      <p:sp>
        <p:nvSpPr>
          <p:cNvPr id="11" name="Oval 10">
            <a:extLst>
              <a:ext uri="{FF2B5EF4-FFF2-40B4-BE49-F238E27FC236}">
                <a16:creationId xmlns:a16="http://schemas.microsoft.com/office/drawing/2014/main" id="{58205A6E-D86F-0DC9-552D-127643C49B8F}"/>
              </a:ext>
            </a:extLst>
          </p:cNvPr>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2" name="Oval 11">
            <a:extLst>
              <a:ext uri="{FF2B5EF4-FFF2-40B4-BE49-F238E27FC236}">
                <a16:creationId xmlns:a16="http://schemas.microsoft.com/office/drawing/2014/main" id="{39FD5E27-41A7-E05B-7352-A7E26888017B}"/>
              </a:ext>
            </a:extLst>
          </p:cNvPr>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sp>
        <p:nvSpPr>
          <p:cNvPr id="13" name="Diamond 12">
            <a:extLst>
              <a:ext uri="{FF2B5EF4-FFF2-40B4-BE49-F238E27FC236}">
                <a16:creationId xmlns:a16="http://schemas.microsoft.com/office/drawing/2014/main" id="{2CF94899-4C48-C1A2-3ED5-65C68C977642}"/>
              </a:ext>
            </a:extLst>
          </p:cNvPr>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1A3922F4-1AB3-552B-10DC-0030A67580C3}"/>
              </a:ext>
            </a:extLst>
          </p:cNvPr>
          <p:cNvCxnSpPr>
            <a:endCxn id="13" idx="0"/>
          </p:cNvCxnSpPr>
          <p:nvPr/>
        </p:nvCxnSpPr>
        <p:spPr>
          <a:xfrm flipH="1">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75D06F-E22A-035D-B697-646C579E1880}"/>
              </a:ext>
            </a:extLst>
          </p:cNvPr>
          <p:cNvCxnSpPr>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BB6780-B17E-7ACA-EE07-33DA83492605}"/>
              </a:ext>
            </a:extLst>
          </p:cNvPr>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9BDCBE-8948-DBF1-1D5A-C5AA33962329}"/>
              </a:ext>
            </a:extLst>
          </p:cNvPr>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833AA3-C51C-CE96-C69A-02EDD53DCC22}"/>
              </a:ext>
            </a:extLst>
          </p:cNvPr>
          <p:cNvSpPr txBox="1"/>
          <p:nvPr/>
        </p:nvSpPr>
        <p:spPr>
          <a:xfrm>
            <a:off x="11556583" y="3442600"/>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19" name="TextBox 18">
            <a:extLst>
              <a:ext uri="{FF2B5EF4-FFF2-40B4-BE49-F238E27FC236}">
                <a16:creationId xmlns:a16="http://schemas.microsoft.com/office/drawing/2014/main" id="{24E1DEC1-72C3-3C35-669B-C8AE645C28E6}"/>
              </a:ext>
            </a:extLst>
          </p:cNvPr>
          <p:cNvSpPr txBox="1"/>
          <p:nvPr/>
        </p:nvSpPr>
        <p:spPr>
          <a:xfrm>
            <a:off x="10753180" y="4089878"/>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0" name="Rectangle 19">
            <a:extLst>
              <a:ext uri="{FF2B5EF4-FFF2-40B4-BE49-F238E27FC236}">
                <a16:creationId xmlns:a16="http://schemas.microsoft.com/office/drawing/2014/main" id="{1970413F-7D0B-9895-CF2A-B662F33BC41F}"/>
              </a:ext>
            </a:extLst>
          </p:cNvPr>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Code block</a:t>
            </a:r>
          </a:p>
        </p:txBody>
      </p:sp>
      <p:cxnSp>
        <p:nvCxnSpPr>
          <p:cNvPr id="21" name="Straight Arrow Connector 20">
            <a:extLst>
              <a:ext uri="{FF2B5EF4-FFF2-40B4-BE49-F238E27FC236}">
                <a16:creationId xmlns:a16="http://schemas.microsoft.com/office/drawing/2014/main" id="{6CE11742-797C-8C3B-5AF4-50D16DCAFB43}"/>
              </a:ext>
            </a:extLst>
          </p:cNvPr>
          <p:cNvCxnSpPr>
            <a:endCxn id="12" idx="0"/>
          </p:cNvCxnSpPr>
          <p:nvPr/>
        </p:nvCxnSpPr>
        <p:spPr>
          <a:xfrm flipH="1">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C53C31-31B5-CEFA-8506-34A7BCF04D08}"/>
              </a:ext>
            </a:extLst>
          </p:cNvPr>
          <p:cNvCxnSpPr/>
          <p:nvPr/>
        </p:nvCxnSpPr>
        <p:spPr>
          <a:xfrm flipH="1">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769DA-5346-5622-40B6-133988CA5B2F}"/>
              </a:ext>
            </a:extLst>
          </p:cNvPr>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46FBE6-EA2F-BC5C-170F-50333934E6F2}"/>
              </a:ext>
            </a:extLst>
          </p:cNvPr>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C9ED6-0C96-E068-7BCE-ECDFDFE80733}"/>
              </a:ext>
            </a:extLst>
          </p:cNvPr>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36D6B9C-DB0F-CBC6-6525-61A53E3F850A}"/>
              </a:ext>
            </a:extLst>
          </p:cNvPr>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err="1">
                <a:solidFill>
                  <a:schemeClr val="tx1"/>
                </a:solidFill>
                <a:latin typeface="Times New Roman" panose="02020603050405020304" pitchFamily="18" charset="0"/>
                <a:cs typeface="Times New Roman" panose="02020603050405020304" pitchFamily="18" charset="0"/>
              </a:rPr>
              <a:t>init</a:t>
            </a:r>
            <a:endParaRPr lang="en-IN" sz="1000">
              <a:solidFill>
                <a:schemeClr val="tx1"/>
              </a:solidFill>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D00FD6FB-4031-41DE-0B8C-927DA1C77C2A}"/>
              </a:ext>
            </a:extLst>
          </p:cNvPr>
          <p:cNvCxnSpPr/>
          <p:nvPr/>
        </p:nvCxnSpPr>
        <p:spPr>
          <a:xfrm flipH="1">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BDF94FF-C4F5-E5FA-36B0-B0FB907BC8D6}"/>
              </a:ext>
            </a:extLst>
          </p:cNvPr>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increment</a:t>
            </a:r>
          </a:p>
        </p:txBody>
      </p:sp>
      <p:cxnSp>
        <p:nvCxnSpPr>
          <p:cNvPr id="40" name="Straight Arrow Connector 39">
            <a:extLst>
              <a:ext uri="{FF2B5EF4-FFF2-40B4-BE49-F238E27FC236}">
                <a16:creationId xmlns:a16="http://schemas.microsoft.com/office/drawing/2014/main" id="{8303450B-1013-C652-D414-7CAFB5C3C4A9}"/>
              </a:ext>
            </a:extLst>
          </p:cNvPr>
          <p:cNvCxnSpPr/>
          <p:nvPr/>
        </p:nvCxnSpPr>
        <p:spPr>
          <a:xfrm flipH="1">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1965161-BCCB-2415-7725-2847DCDF02E3}"/>
              </a:ext>
            </a:extLst>
          </p:cNvPr>
          <p:cNvSpPr txBox="1"/>
          <p:nvPr/>
        </p:nvSpPr>
        <p:spPr>
          <a:xfrm>
            <a:off x="305373" y="3209816"/>
            <a:ext cx="9039269" cy="32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The </a:t>
            </a:r>
            <a:r>
              <a:rPr lang="en-US" sz="1400" b="1" i="0">
                <a:solidFill>
                  <a:srgbClr val="000000"/>
                </a:solidFill>
                <a:effectLst/>
                <a:latin typeface="Times New Roman" panose="02020603050405020304" pitchFamily="18" charset="0"/>
                <a:cs typeface="Times New Roman" panose="02020603050405020304" pitchFamily="18" charset="0"/>
              </a:rPr>
              <a:t>init</a:t>
            </a:r>
            <a:r>
              <a:rPr lang="en-US" sz="1400" b="0" i="0">
                <a:solidFill>
                  <a:srgbClr val="000000"/>
                </a:solidFill>
                <a:effectLst/>
                <a:latin typeface="Times New Roman" panose="02020603050405020304" pitchFamily="18" charset="0"/>
                <a:cs typeface="Times New Roman" panose="02020603050405020304" pitchFamily="18" charset="0"/>
              </a:rPr>
              <a:t> step is executed first, and only once. This step allows you to declare and initialize any loop control variables. You are not required to put a statement here, as long as a semicolon appears.</a:t>
            </a:r>
          </a:p>
          <a:p>
            <a:pPr marL="228600" indent="-22860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Next, the </a:t>
            </a:r>
            <a:r>
              <a:rPr lang="en-US" sz="1400" b="1" i="0">
                <a:solidFill>
                  <a:srgbClr val="000000"/>
                </a:solidFill>
                <a:effectLst/>
                <a:latin typeface="Times New Roman" panose="02020603050405020304" pitchFamily="18" charset="0"/>
                <a:cs typeface="Times New Roman" panose="02020603050405020304" pitchFamily="18" charset="0"/>
              </a:rPr>
              <a:t>condition</a:t>
            </a:r>
            <a:r>
              <a:rPr lang="en-US" sz="1400" b="0" i="0">
                <a:solidFill>
                  <a:srgbClr val="000000"/>
                </a:solidFill>
                <a:effectLst/>
                <a:latin typeface="Times New Roman" panose="02020603050405020304" pitchFamily="18" charset="0"/>
                <a:cs typeface="Times New Roman" panose="02020603050405020304" pitchFamily="18" charset="0"/>
              </a:rPr>
              <a:t> is evaluated. If it is true, the body of the loop is executed. If it is false, the body of the loop does not execute and the flow of control jumps to the next statement just after the 'for' loop.</a:t>
            </a:r>
          </a:p>
          <a:p>
            <a:pPr marL="171450" indent="-17145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After the body of the 'for' loop executes, the flow of control jumps back up to the </a:t>
            </a:r>
            <a:r>
              <a:rPr lang="en-US" sz="1400" b="1" i="0">
                <a:solidFill>
                  <a:srgbClr val="000000"/>
                </a:solidFill>
                <a:effectLst/>
                <a:latin typeface="Times New Roman" panose="02020603050405020304" pitchFamily="18" charset="0"/>
                <a:cs typeface="Times New Roman" panose="02020603050405020304" pitchFamily="18" charset="0"/>
              </a:rPr>
              <a:t>increment</a:t>
            </a:r>
            <a:r>
              <a:rPr lang="en-US" sz="1400" b="0" i="0">
                <a:solidFill>
                  <a:srgbClr val="000000"/>
                </a:solidFill>
                <a:effectLst/>
                <a:latin typeface="Times New Roman" panose="02020603050405020304" pitchFamily="18" charset="0"/>
                <a:cs typeface="Times New Roman" panose="02020603050405020304" pitchFamily="18" charset="0"/>
              </a:rPr>
              <a:t> statement. This statement allows you to update any loop control variables. This statement can be left blank, as long as a semicolon appears after the condition.</a:t>
            </a:r>
          </a:p>
          <a:p>
            <a:pPr marL="171450" indent="-17145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The condition is now evaluated again. If it is true, the loop executes and the process repeats itself (body of loop, then increment step, and then again condition). After the condition becomes false, the 'for' loop terminates.</a:t>
            </a:r>
          </a:p>
          <a:p>
            <a:pPr marL="228600" indent="-228600" algn="just">
              <a:lnSpc>
                <a:spcPct val="150000"/>
              </a:lnSpc>
              <a:buFont typeface="Wingdings" panose="05000000000000000000" pitchFamily="2" charset="2"/>
              <a:buChar char="Ø"/>
            </a:pPr>
            <a:endParaRPr lang="en-US" sz="1400" b="0" i="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46284"/>
      </p:ext>
    </p:extLst>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64ACCB99-A265-2F44-E50F-DBB6721CA78D}"/>
              </a:ext>
            </a:extLst>
          </p:cNvPr>
          <p:cNvSpPr txBox="1"/>
          <p:nvPr/>
        </p:nvSpPr>
        <p:spPr>
          <a:xfrm>
            <a:off x="781439" y="1440921"/>
            <a:ext cx="5470072" cy="411074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#include &lt;stdio.h&gt;</a:t>
            </a:r>
          </a:p>
          <a:p>
            <a:pPr>
              <a:lnSpc>
                <a:spcPct val="150000"/>
              </a:lnSpc>
            </a:pPr>
            <a:r>
              <a:rPr lang="en-IN" sz="1600">
                <a:latin typeface="Times New Roman" panose="02020603050405020304" pitchFamily="18" charset="0"/>
                <a:cs typeface="Times New Roman" panose="02020603050405020304" pitchFamily="18" charset="0"/>
              </a:rPr>
              <a:t>int main () </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int i;                          </a:t>
            </a:r>
            <a:r>
              <a:rPr lang="en-IN" sz="1400">
                <a:solidFill>
                  <a:srgbClr val="FF0000"/>
                </a:solidFill>
                <a:latin typeface="Times New Roman" panose="02020603050405020304" pitchFamily="18" charset="0"/>
                <a:cs typeface="Times New Roman" panose="02020603050405020304" pitchFamily="18" charset="0"/>
              </a:rPr>
              <a:t>//local variable definition</a:t>
            </a:r>
            <a:endParaRPr lang="en-IN" sz="14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printf("first 10 natural numbers are:\n");</a:t>
            </a: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rgbClr val="0070C0"/>
                </a:solidFill>
                <a:latin typeface="Times New Roman" panose="02020603050405020304" pitchFamily="18" charset="0"/>
                <a:cs typeface="Times New Roman" panose="02020603050405020304" pitchFamily="18" charset="0"/>
              </a:rPr>
              <a:t>for</a:t>
            </a:r>
            <a:r>
              <a:rPr lang="en-IN" sz="1600">
                <a:latin typeface="Times New Roman" panose="02020603050405020304" pitchFamily="18" charset="0"/>
                <a:cs typeface="Times New Roman" panose="02020603050405020304" pitchFamily="18" charset="0"/>
              </a:rPr>
              <a:t>( i =1; i&lt;=10; i++ )         </a:t>
            </a:r>
            <a:r>
              <a:rPr lang="en-IN" sz="1400">
                <a:solidFill>
                  <a:srgbClr val="FF0000"/>
                </a:solidFill>
                <a:latin typeface="Times New Roman" panose="02020603050405020304" pitchFamily="18" charset="0"/>
                <a:cs typeface="Times New Roman" panose="02020603050405020304" pitchFamily="18" charset="0"/>
              </a:rPr>
              <a:t>//for loop execution</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printf("%d\n",i);</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return 0;</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D8FF3FC3-AFF3-1F24-2219-2CC8D65BBABB}"/>
              </a:ext>
            </a:extLst>
          </p:cNvPr>
          <p:cNvSpPr txBox="1"/>
          <p:nvPr/>
        </p:nvSpPr>
        <p:spPr>
          <a:xfrm>
            <a:off x="706795" y="51693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A453729E-1170-15AD-496D-6CDBB0A687F7}"/>
              </a:ext>
            </a:extLst>
          </p:cNvPr>
          <p:cNvPicPr>
            <a:picLocks noChangeAspect="1"/>
          </p:cNvPicPr>
          <p:nvPr/>
        </p:nvPicPr>
        <p:blipFill>
          <a:blip r:embed="rId2"/>
          <a:stretch>
            <a:fillRect/>
          </a:stretch>
        </p:blipFill>
        <p:spPr>
          <a:xfrm>
            <a:off x="7511144" y="516936"/>
            <a:ext cx="1274174" cy="499915"/>
          </a:xfrm>
          <a:prstGeom prst="rect">
            <a:avLst/>
          </a:prstGeom>
        </p:spPr>
      </p:pic>
      <p:sp>
        <p:nvSpPr>
          <p:cNvPr id="9" name="TextBox 8">
            <a:extLst>
              <a:ext uri="{FF2B5EF4-FFF2-40B4-BE49-F238E27FC236}">
                <a16:creationId xmlns:a16="http://schemas.microsoft.com/office/drawing/2014/main" id="{E04C7B58-9CF7-5C55-6D37-4EB0AFACF856}"/>
              </a:ext>
            </a:extLst>
          </p:cNvPr>
          <p:cNvSpPr txBox="1"/>
          <p:nvPr/>
        </p:nvSpPr>
        <p:spPr>
          <a:xfrm>
            <a:off x="7378183" y="1147480"/>
            <a:ext cx="3090765" cy="280076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first 10 natural numbers are:</a:t>
            </a:r>
          </a:p>
          <a:p>
            <a:r>
              <a:rPr lang="en-IN" sz="1600">
                <a:latin typeface="Times New Roman" panose="02020603050405020304" pitchFamily="18" charset="0"/>
                <a:cs typeface="Times New Roman" panose="02020603050405020304" pitchFamily="18" charset="0"/>
              </a:rPr>
              <a:t>1</a:t>
            </a:r>
          </a:p>
          <a:p>
            <a:r>
              <a:rPr lang="en-IN" sz="1600">
                <a:latin typeface="Times New Roman" panose="02020603050405020304" pitchFamily="18" charset="0"/>
                <a:cs typeface="Times New Roman" panose="02020603050405020304" pitchFamily="18" charset="0"/>
              </a:rPr>
              <a:t>2</a:t>
            </a:r>
          </a:p>
          <a:p>
            <a:r>
              <a:rPr lang="en-IN" sz="1600">
                <a:latin typeface="Times New Roman" panose="02020603050405020304" pitchFamily="18" charset="0"/>
                <a:cs typeface="Times New Roman" panose="02020603050405020304" pitchFamily="18" charset="0"/>
              </a:rPr>
              <a:t>3</a:t>
            </a:r>
          </a:p>
          <a:p>
            <a:r>
              <a:rPr lang="en-IN" sz="1600">
                <a:latin typeface="Times New Roman" panose="02020603050405020304" pitchFamily="18" charset="0"/>
                <a:cs typeface="Times New Roman" panose="02020603050405020304" pitchFamily="18" charset="0"/>
              </a:rPr>
              <a:t>4</a:t>
            </a:r>
          </a:p>
          <a:p>
            <a:r>
              <a:rPr lang="en-IN" sz="1600">
                <a:latin typeface="Times New Roman" panose="02020603050405020304" pitchFamily="18" charset="0"/>
                <a:cs typeface="Times New Roman" panose="02020603050405020304" pitchFamily="18" charset="0"/>
              </a:rPr>
              <a:t>5</a:t>
            </a:r>
          </a:p>
          <a:p>
            <a:r>
              <a:rPr lang="en-IN" sz="1600">
                <a:latin typeface="Times New Roman" panose="02020603050405020304" pitchFamily="18" charset="0"/>
                <a:cs typeface="Times New Roman" panose="02020603050405020304" pitchFamily="18" charset="0"/>
              </a:rPr>
              <a:t>6</a:t>
            </a:r>
          </a:p>
          <a:p>
            <a:r>
              <a:rPr lang="en-IN" sz="1600">
                <a:latin typeface="Times New Roman" panose="02020603050405020304" pitchFamily="18" charset="0"/>
                <a:cs typeface="Times New Roman" panose="02020603050405020304" pitchFamily="18" charset="0"/>
              </a:rPr>
              <a:t>7</a:t>
            </a:r>
          </a:p>
          <a:p>
            <a:r>
              <a:rPr lang="en-IN" sz="1600">
                <a:latin typeface="Times New Roman" panose="02020603050405020304" pitchFamily="18" charset="0"/>
                <a:cs typeface="Times New Roman" panose="02020603050405020304" pitchFamily="18" charset="0"/>
              </a:rPr>
              <a:t>8</a:t>
            </a:r>
          </a:p>
          <a:p>
            <a:r>
              <a:rPr lang="en-IN" sz="1600">
                <a:latin typeface="Times New Roman" panose="02020603050405020304" pitchFamily="18" charset="0"/>
                <a:cs typeface="Times New Roman" panose="02020603050405020304" pitchFamily="18" charset="0"/>
              </a:rPr>
              <a:t>9</a:t>
            </a:r>
          </a:p>
          <a:p>
            <a:r>
              <a:rPr lang="en-IN" sz="160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247903814"/>
      </p:ext>
    </p:extLst>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4BD92053-03E1-1CBB-0A67-39F5483F59A4}"/>
              </a:ext>
            </a:extLst>
          </p:cNvPr>
          <p:cNvSpPr txBox="1"/>
          <p:nvPr/>
        </p:nvSpPr>
        <p:spPr>
          <a:xfrm>
            <a:off x="531844" y="457343"/>
            <a:ext cx="1838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pitchFamily="18" charset="0"/>
                <a:cs typeface="Times New Roman" panose="02020603050405020304" pitchFamily="18" charset="0"/>
              </a:rPr>
              <a:t>3.do-while loop:</a:t>
            </a:r>
          </a:p>
        </p:txBody>
      </p:sp>
      <p:sp>
        <p:nvSpPr>
          <p:cNvPr id="7" name="TextBox 6">
            <a:extLst>
              <a:ext uri="{FF2B5EF4-FFF2-40B4-BE49-F238E27FC236}">
                <a16:creationId xmlns:a16="http://schemas.microsoft.com/office/drawing/2014/main" id="{745E7DC7-9901-D23B-A834-A7A14217BFD7}"/>
              </a:ext>
            </a:extLst>
          </p:cNvPr>
          <p:cNvSpPr txBox="1"/>
          <p:nvPr/>
        </p:nvSpPr>
        <p:spPr>
          <a:xfrm>
            <a:off x="665629" y="1044879"/>
            <a:ext cx="954521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In previous two loops unlike for and while loops, </a:t>
            </a:r>
            <a:r>
              <a:rPr lang="en-IN" sz="1600" b="1">
                <a:latin typeface="Times New Roman" panose="02020603050405020304" pitchFamily="18" charset="0"/>
                <a:cs typeface="Times New Roman" panose="02020603050405020304" pitchFamily="18" charset="0"/>
              </a:rPr>
              <a:t>do while </a:t>
            </a:r>
            <a:r>
              <a:rPr lang="en-IN" sz="1600">
                <a:latin typeface="Times New Roman" panose="02020603050405020304" pitchFamily="18" charset="0"/>
                <a:cs typeface="Times New Roman" panose="02020603050405020304" pitchFamily="18" charset="0"/>
              </a:rPr>
              <a:t>loop check the condition at the bottom of the loop.</a:t>
            </a:r>
          </a:p>
          <a:p>
            <a:pPr marL="342900" indent="-34290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do-while loop is same as while loop except the fact that its guaranteed to execute at least one time.</a:t>
            </a:r>
          </a:p>
        </p:txBody>
      </p:sp>
      <p:sp>
        <p:nvSpPr>
          <p:cNvPr id="9" name="TextBox 8">
            <a:extLst>
              <a:ext uri="{FF2B5EF4-FFF2-40B4-BE49-F238E27FC236}">
                <a16:creationId xmlns:a16="http://schemas.microsoft.com/office/drawing/2014/main" id="{2530C27B-0D0E-FBC9-2684-32CCDB9AA683}"/>
              </a:ext>
            </a:extLst>
          </p:cNvPr>
          <p:cNvSpPr txBox="1"/>
          <p:nvPr/>
        </p:nvSpPr>
        <p:spPr>
          <a:xfrm>
            <a:off x="783771" y="2319429"/>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10" name="TextBox 9">
            <a:extLst>
              <a:ext uri="{FF2B5EF4-FFF2-40B4-BE49-F238E27FC236}">
                <a16:creationId xmlns:a16="http://schemas.microsoft.com/office/drawing/2014/main" id="{381CB7FF-61C1-B46F-1048-CD1B133A2FAC}"/>
              </a:ext>
            </a:extLst>
          </p:cNvPr>
          <p:cNvSpPr txBox="1"/>
          <p:nvPr/>
        </p:nvSpPr>
        <p:spPr>
          <a:xfrm>
            <a:off x="959453" y="2682999"/>
            <a:ext cx="2043404"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do</a:t>
            </a:r>
          </a:p>
          <a:p>
            <a:r>
              <a:rPr lang="en-IN" sz="1600">
                <a:latin typeface="Times New Roman" panose="02020603050405020304" pitchFamily="18" charset="0"/>
                <a:cs typeface="Times New Roman" panose="02020603050405020304" pitchFamily="18" charset="0"/>
              </a:rPr>
              <a:t>{</a:t>
            </a:r>
          </a:p>
          <a:p>
            <a:r>
              <a:rPr lang="en-IN" sz="1600">
                <a:latin typeface="Times New Roman" panose="02020603050405020304" pitchFamily="18" charset="0"/>
                <a:cs typeface="Times New Roman" panose="02020603050405020304" pitchFamily="18" charset="0"/>
              </a:rPr>
              <a:t>Statement(s);</a:t>
            </a:r>
          </a:p>
          <a:p>
            <a:r>
              <a:rPr lang="en-IN" sz="1600">
                <a:latin typeface="Times New Roman" panose="02020603050405020304" pitchFamily="18" charset="0"/>
                <a:cs typeface="Times New Roman" panose="02020603050405020304" pitchFamily="18" charset="0"/>
              </a:rPr>
              <a:t>}</a:t>
            </a:r>
          </a:p>
          <a:p>
            <a:r>
              <a:rPr lang="en-IN" sz="1600">
                <a:latin typeface="Times New Roman" panose="02020603050405020304" pitchFamily="18" charset="0"/>
                <a:cs typeface="Times New Roman" panose="02020603050405020304" pitchFamily="18" charset="0"/>
              </a:rPr>
              <a:t>while(condition);</a:t>
            </a:r>
          </a:p>
        </p:txBody>
      </p:sp>
      <p:sp>
        <p:nvSpPr>
          <p:cNvPr id="14" name="Oval 13">
            <a:extLst>
              <a:ext uri="{FF2B5EF4-FFF2-40B4-BE49-F238E27FC236}">
                <a16:creationId xmlns:a16="http://schemas.microsoft.com/office/drawing/2014/main" id="{26B37425-9725-25E0-99E2-9C3588A65A76}"/>
              </a:ext>
            </a:extLst>
          </p:cNvPr>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3F236B4B-2158-6B49-0374-4F9ED8D6AF77}"/>
              </a:ext>
            </a:extLst>
          </p:cNvPr>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C38EAD48-A7E4-A8D0-3DFF-9237F70FBED3}"/>
              </a:ext>
            </a:extLst>
          </p:cNvPr>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8B8202ED-92ED-1098-42B3-97193A0C4154}"/>
              </a:ext>
            </a:extLst>
          </p:cNvPr>
          <p:cNvCxnSpPr/>
          <p:nvPr/>
        </p:nvCxnSpPr>
        <p:spPr>
          <a:xfrm flipH="1">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663E900-8812-C624-F5A9-E1AE6A6AC6FB}"/>
              </a:ext>
            </a:extLst>
          </p:cNvPr>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54692E-C452-05C9-7B3A-6400626DA791}"/>
              </a:ext>
            </a:extLst>
          </p:cNvPr>
          <p:cNvCxnSpPr/>
          <p:nvPr/>
        </p:nvCxnSpPr>
        <p:spPr>
          <a:xfrm flipH="1">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BE9962-8540-9531-EC06-5B2D6FF1EF58}"/>
              </a:ext>
            </a:extLst>
          </p:cNvPr>
          <p:cNvCxnSpPr>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EE6D45-F84B-0E9A-2B9D-98A58D4C42E8}"/>
              </a:ext>
            </a:extLst>
          </p:cNvPr>
          <p:cNvSpPr txBox="1"/>
          <p:nvPr/>
        </p:nvSpPr>
        <p:spPr>
          <a:xfrm>
            <a:off x="9669560" y="5182022"/>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False</a:t>
            </a:r>
          </a:p>
        </p:txBody>
      </p:sp>
      <p:sp>
        <p:nvSpPr>
          <p:cNvPr id="22" name="TextBox 21">
            <a:extLst>
              <a:ext uri="{FF2B5EF4-FFF2-40B4-BE49-F238E27FC236}">
                <a16:creationId xmlns:a16="http://schemas.microsoft.com/office/drawing/2014/main" id="{8479DD01-9AFB-9172-8E0D-9E9F8F78A6EA}"/>
              </a:ext>
            </a:extLst>
          </p:cNvPr>
          <p:cNvSpPr txBox="1"/>
          <p:nvPr/>
        </p:nvSpPr>
        <p:spPr>
          <a:xfrm>
            <a:off x="8486960" y="4517303"/>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True</a:t>
            </a:r>
          </a:p>
        </p:txBody>
      </p:sp>
      <p:sp>
        <p:nvSpPr>
          <p:cNvPr id="23" name="Rectangle 22">
            <a:extLst>
              <a:ext uri="{FF2B5EF4-FFF2-40B4-BE49-F238E27FC236}">
                <a16:creationId xmlns:a16="http://schemas.microsoft.com/office/drawing/2014/main" id="{53AE479C-708A-8A78-1C19-A1BE8C3708F7}"/>
              </a:ext>
            </a:extLst>
          </p:cNvPr>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Code block</a:t>
            </a:r>
          </a:p>
        </p:txBody>
      </p:sp>
      <p:cxnSp>
        <p:nvCxnSpPr>
          <p:cNvPr id="24" name="Straight Arrow Connector 23">
            <a:extLst>
              <a:ext uri="{FF2B5EF4-FFF2-40B4-BE49-F238E27FC236}">
                <a16:creationId xmlns:a16="http://schemas.microsoft.com/office/drawing/2014/main" id="{1AC7A708-578F-8F9F-0A05-604288C48916}"/>
              </a:ext>
            </a:extLst>
          </p:cNvPr>
          <p:cNvCxnSpPr>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E755D9-ED5B-157A-F0C9-C10DD736B221}"/>
              </a:ext>
            </a:extLst>
          </p:cNvPr>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E4F344-ABE8-D8F7-A97F-6F3FE7ACD3D9}"/>
              </a:ext>
            </a:extLst>
          </p:cNvPr>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F92A8BA-858A-F40F-716B-F1836D9E7C35}"/>
              </a:ext>
            </a:extLst>
          </p:cNvPr>
          <p:cNvSpPr txBox="1"/>
          <p:nvPr/>
        </p:nvSpPr>
        <p:spPr>
          <a:xfrm>
            <a:off x="806350" y="4447038"/>
            <a:ext cx="715330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Look up to flowchart that the conditional expression appears at the end of the loop, so  whatever statement or expression are present are executes once before the condition is tested.</a:t>
            </a:r>
          </a:p>
          <a:p>
            <a:pPr marL="285750" indent="-285750" algn="just">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If the conditional expression is </a:t>
            </a:r>
            <a:r>
              <a:rPr lang="en-IN" sz="1600" b="1">
                <a:latin typeface="Times New Roman" panose="02020603050405020304" pitchFamily="18" charset="0"/>
                <a:cs typeface="Times New Roman" panose="02020603050405020304" pitchFamily="18" charset="0"/>
              </a:rPr>
              <a:t>true</a:t>
            </a:r>
            <a:r>
              <a:rPr lang="en-IN" sz="1600">
                <a:latin typeface="Times New Roman" panose="02020603050405020304" pitchFamily="18" charset="0"/>
                <a:cs typeface="Times New Roman" panose="02020603050405020304" pitchFamily="18" charset="0"/>
              </a:rPr>
              <a:t> then the again flow control jumps to do, and executes statements until the expression becomes false.</a:t>
            </a:r>
          </a:p>
        </p:txBody>
      </p:sp>
      <p:sp>
        <p:nvSpPr>
          <p:cNvPr id="47" name="TextBox 46">
            <a:extLst>
              <a:ext uri="{FF2B5EF4-FFF2-40B4-BE49-F238E27FC236}">
                <a16:creationId xmlns:a16="http://schemas.microsoft.com/office/drawing/2014/main" id="{D191EA30-4776-D802-50CF-1143BFEA3B8E}"/>
              </a:ext>
            </a:extLst>
          </p:cNvPr>
          <p:cNvSpPr txBox="1"/>
          <p:nvPr/>
        </p:nvSpPr>
        <p:spPr>
          <a:xfrm>
            <a:off x="8071692" y="2300640"/>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2556335701"/>
      </p:ext>
    </p:extLst>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4726FA0A-63EA-3DC8-682D-F9D10D5AED55}"/>
              </a:ext>
            </a:extLst>
          </p:cNvPr>
          <p:cNvSpPr txBox="1"/>
          <p:nvPr/>
        </p:nvSpPr>
        <p:spPr>
          <a:xfrm>
            <a:off x="641481" y="1347360"/>
            <a:ext cx="5274127" cy="484940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#include&lt;stdio.h&gt;</a:t>
            </a:r>
          </a:p>
          <a:p>
            <a:pPr>
              <a:lnSpc>
                <a:spcPct val="150000"/>
              </a:lnSpc>
            </a:pPr>
            <a:r>
              <a:rPr lang="en-IN" sz="1600">
                <a:latin typeface="Times New Roman" panose="02020603050405020304" pitchFamily="18" charset="0"/>
                <a:cs typeface="Times New Roman" panose="02020603050405020304" pitchFamily="18" charset="0"/>
              </a:rPr>
              <a:t>int main()</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int i=1;    	</a:t>
            </a:r>
            <a:r>
              <a:rPr lang="en-IN" sz="1400">
                <a:solidFill>
                  <a:srgbClr val="FF0000"/>
                </a:solidFill>
                <a:latin typeface="Times New Roman" panose="02020603050405020304" pitchFamily="18" charset="0"/>
                <a:cs typeface="Times New Roman" panose="02020603050405020304" pitchFamily="18" charset="0"/>
              </a:rPr>
              <a:t> //local variable definition</a:t>
            </a:r>
            <a:endParaRPr lang="en-IN" sz="14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rgbClr val="0070C0"/>
                </a:solidFill>
                <a:latin typeface="Times New Roman" panose="02020603050405020304" pitchFamily="18" charset="0"/>
                <a:cs typeface="Times New Roman" panose="02020603050405020304" pitchFamily="18" charset="0"/>
              </a:rPr>
              <a:t>do</a:t>
            </a:r>
            <a:r>
              <a:rPr lang="en-IN" sz="1600">
                <a:latin typeface="Times New Roman" panose="02020603050405020304" pitchFamily="18" charset="0"/>
                <a:cs typeface="Times New Roman" panose="02020603050405020304" pitchFamily="18" charset="0"/>
              </a:rPr>
              <a:t>		</a:t>
            </a:r>
            <a:r>
              <a:rPr lang="en-IN" sz="1600">
                <a:solidFill>
                  <a:srgbClr val="FF0000"/>
                </a:solidFill>
                <a:latin typeface="Times New Roman" panose="02020603050405020304" pitchFamily="18" charset="0"/>
                <a:cs typeface="Times New Roman" panose="02020603050405020304" pitchFamily="18" charset="0"/>
              </a:rPr>
              <a:t> </a:t>
            </a:r>
            <a:r>
              <a:rPr lang="en-IN" sz="1400">
                <a:solidFill>
                  <a:srgbClr val="FF0000"/>
                </a:solidFill>
                <a:latin typeface="Times New Roman" panose="02020603050405020304" pitchFamily="18" charset="0"/>
                <a:cs typeface="Times New Roman" panose="02020603050405020304" pitchFamily="18" charset="0"/>
              </a:rPr>
              <a:t>//do while loop execution</a:t>
            </a:r>
            <a:endParaRPr lang="en-IN" sz="14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printf("%d \t",i);</a:t>
            </a:r>
          </a:p>
          <a:p>
            <a:pPr>
              <a:lnSpc>
                <a:spcPct val="150000"/>
              </a:lnSpc>
            </a:pPr>
            <a:r>
              <a:rPr lang="en-IN" sz="1600">
                <a:latin typeface="Times New Roman" panose="02020603050405020304" pitchFamily="18" charset="0"/>
                <a:cs typeface="Times New Roman" panose="02020603050405020304" pitchFamily="18" charset="0"/>
              </a:rPr>
              <a:t>    i++;</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solidFill>
                  <a:srgbClr val="0070C0"/>
                </a:solidFill>
                <a:latin typeface="Times New Roman" panose="02020603050405020304" pitchFamily="18" charset="0"/>
                <a:cs typeface="Times New Roman" panose="02020603050405020304" pitchFamily="18" charset="0"/>
              </a:rPr>
              <a:t> while</a:t>
            </a:r>
            <a:r>
              <a:rPr lang="en-IN" sz="1600">
                <a:latin typeface="Times New Roman" panose="02020603050405020304" pitchFamily="18" charset="0"/>
                <a:cs typeface="Times New Roman" panose="02020603050405020304" pitchFamily="18" charset="0"/>
              </a:rPr>
              <a:t>(i&lt;=10);</a:t>
            </a:r>
          </a:p>
          <a:p>
            <a:pPr>
              <a:lnSpc>
                <a:spcPct val="150000"/>
              </a:lnSpc>
            </a:pPr>
            <a:endParaRPr lang="en-IN" sz="16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return 0;</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68976ED1-6244-47E9-54EA-5FB9772DAEA5}"/>
              </a:ext>
            </a:extLst>
          </p:cNvPr>
          <p:cNvSpPr txBox="1"/>
          <p:nvPr/>
        </p:nvSpPr>
        <p:spPr>
          <a:xfrm>
            <a:off x="641481" y="53380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815F3DFC-3DCC-A6A9-0ABD-03D5448B3DB9}"/>
              </a:ext>
            </a:extLst>
          </p:cNvPr>
          <p:cNvPicPr>
            <a:picLocks noChangeAspect="1"/>
          </p:cNvPicPr>
          <p:nvPr/>
        </p:nvPicPr>
        <p:blipFill>
          <a:blip r:embed="rId2"/>
          <a:stretch>
            <a:fillRect/>
          </a:stretch>
        </p:blipFill>
        <p:spPr>
          <a:xfrm>
            <a:off x="6406895" y="1347360"/>
            <a:ext cx="1274174" cy="499915"/>
          </a:xfrm>
          <a:prstGeom prst="rect">
            <a:avLst/>
          </a:prstGeom>
        </p:spPr>
      </p:pic>
      <p:sp>
        <p:nvSpPr>
          <p:cNvPr id="9" name="TextBox 8">
            <a:extLst>
              <a:ext uri="{FF2B5EF4-FFF2-40B4-BE49-F238E27FC236}">
                <a16:creationId xmlns:a16="http://schemas.microsoft.com/office/drawing/2014/main" id="{EB06E643-23B7-7E3A-378F-3C1D7320BCAB}"/>
              </a:ext>
            </a:extLst>
          </p:cNvPr>
          <p:cNvSpPr txBox="1"/>
          <p:nvPr/>
        </p:nvSpPr>
        <p:spPr>
          <a:xfrm>
            <a:off x="6528193" y="1777101"/>
            <a:ext cx="6097554"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 1       2       3       4       5       6       7       8       9      10</a:t>
            </a:r>
          </a:p>
        </p:txBody>
      </p:sp>
    </p:spTree>
    <p:extLst>
      <p:ext uri="{BB962C8B-B14F-4D97-AF65-F5344CB8AC3E}">
        <p14:creationId xmlns:p14="http://schemas.microsoft.com/office/powerpoint/2010/main" val="2181703837"/>
      </p:ext>
    </p:extLst>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98D7FADA-CA66-F773-80D1-C0F375F5F4DE}"/>
              </a:ext>
            </a:extLst>
          </p:cNvPr>
          <p:cNvSpPr txBox="1"/>
          <p:nvPr/>
        </p:nvSpPr>
        <p:spPr>
          <a:xfrm>
            <a:off x="486518" y="722907"/>
            <a:ext cx="1099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pitchFamily="18" charset="0"/>
                <a:cs typeface="Times New Roman" panose="02020603050405020304" pitchFamily="18" charset="0"/>
              </a:rPr>
              <a:t>1.break:</a:t>
            </a:r>
          </a:p>
        </p:txBody>
      </p:sp>
      <p:sp>
        <p:nvSpPr>
          <p:cNvPr id="5" name="TextBox 4">
            <a:extLst>
              <a:ext uri="{FF2B5EF4-FFF2-40B4-BE49-F238E27FC236}">
                <a16:creationId xmlns:a16="http://schemas.microsoft.com/office/drawing/2014/main" id="{1F3EF439-0229-651B-3F30-63D426CB4B5D}"/>
              </a:ext>
            </a:extLst>
          </p:cNvPr>
          <p:cNvSpPr txBox="1"/>
          <p:nvPr/>
        </p:nvSpPr>
        <p:spPr>
          <a:xfrm>
            <a:off x="603797" y="1036812"/>
            <a:ext cx="11212288" cy="25355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a:latin typeface="Times New Roman" panose="02020603050405020304" pitchFamily="18" charset="0"/>
                <a:cs typeface="Times New Roman" panose="02020603050405020304" pitchFamily="18" charset="0"/>
              </a:rPr>
              <a:t>The break used in C has following advantages:</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Whenever the break is encountered inside a loop the loop is immediately terminated and the control resumes at the next statement following the loop.</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It can be used to terminate a case in the switch statement.</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If suppose we are using nested loops, and the break statement will stop the execution of the innermost loop and start executing the next line of code after the block.</a:t>
            </a:r>
          </a:p>
        </p:txBody>
      </p:sp>
      <p:sp>
        <p:nvSpPr>
          <p:cNvPr id="6" name="Diamond 5">
            <a:extLst>
              <a:ext uri="{FF2B5EF4-FFF2-40B4-BE49-F238E27FC236}">
                <a16:creationId xmlns:a16="http://schemas.microsoft.com/office/drawing/2014/main" id="{892FAD75-48BF-587E-0FDE-CB959E7E8DA3}"/>
              </a:ext>
            </a:extLst>
          </p:cNvPr>
          <p:cNvSpPr/>
          <p:nvPr/>
        </p:nvSpPr>
        <p:spPr>
          <a:xfrm>
            <a:off x="10616370" y="4988526"/>
            <a:ext cx="1348274" cy="852234"/>
          </a:xfrm>
          <a:prstGeom prst="diamond">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break</a:t>
            </a:r>
            <a:endParaRPr lang="en-IN" sz="100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01402A0-9BCD-58E5-FEA2-36BA51C38AA1}"/>
              </a:ext>
            </a:extLst>
          </p:cNvPr>
          <p:cNvSpPr/>
          <p:nvPr/>
        </p:nvSpPr>
        <p:spPr>
          <a:xfrm>
            <a:off x="8552129" y="420078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Conditional Code</a:t>
            </a:r>
          </a:p>
        </p:txBody>
      </p:sp>
      <p:sp>
        <p:nvSpPr>
          <p:cNvPr id="8" name="Diamond 7">
            <a:extLst>
              <a:ext uri="{FF2B5EF4-FFF2-40B4-BE49-F238E27FC236}">
                <a16:creationId xmlns:a16="http://schemas.microsoft.com/office/drawing/2014/main" id="{2CA58151-B891-ADA9-9163-ACE52AD844B8}"/>
              </a:ext>
            </a:extLst>
          </p:cNvPr>
          <p:cNvSpPr/>
          <p:nvPr/>
        </p:nvSpPr>
        <p:spPr>
          <a:xfrm>
            <a:off x="8323991" y="4988526"/>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t>
            </a:r>
            <a:endParaRPr lang="en-IN" sz="100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10F20A8D-E976-8732-3A1E-303C2991B1D6}"/>
              </a:ext>
            </a:extLst>
          </p:cNvPr>
          <p:cNvSpPr/>
          <p:nvPr/>
        </p:nvSpPr>
        <p:spPr>
          <a:xfrm>
            <a:off x="8710749" y="6315923"/>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End</a:t>
            </a:r>
          </a:p>
        </p:txBody>
      </p:sp>
      <p:sp>
        <p:nvSpPr>
          <p:cNvPr id="10" name="Oval 9">
            <a:extLst>
              <a:ext uri="{FF2B5EF4-FFF2-40B4-BE49-F238E27FC236}">
                <a16:creationId xmlns:a16="http://schemas.microsoft.com/office/drawing/2014/main" id="{8DFE330A-9215-BCF0-7DE7-97B457B8B6EB}"/>
              </a:ext>
            </a:extLst>
          </p:cNvPr>
          <p:cNvSpPr/>
          <p:nvPr/>
        </p:nvSpPr>
        <p:spPr>
          <a:xfrm>
            <a:off x="8705148" y="3528151"/>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Start</a:t>
            </a:r>
          </a:p>
        </p:txBody>
      </p:sp>
      <p:cxnSp>
        <p:nvCxnSpPr>
          <p:cNvPr id="12" name="Straight Arrow Connector 11">
            <a:extLst>
              <a:ext uri="{FF2B5EF4-FFF2-40B4-BE49-F238E27FC236}">
                <a16:creationId xmlns:a16="http://schemas.microsoft.com/office/drawing/2014/main" id="{66675253-AC24-42F8-1E61-09E75898BF99}"/>
              </a:ext>
            </a:extLst>
          </p:cNvPr>
          <p:cNvCxnSpPr/>
          <p:nvPr/>
        </p:nvCxnSpPr>
        <p:spPr>
          <a:xfrm flipH="1">
            <a:off x="9069978" y="4513363"/>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55AD108-B9F3-07F0-8F1A-F90B5EA14D2E}"/>
              </a:ext>
            </a:extLst>
          </p:cNvPr>
          <p:cNvCxnSpPr/>
          <p:nvPr/>
        </p:nvCxnSpPr>
        <p:spPr>
          <a:xfrm flipH="1">
            <a:off x="9069978" y="5840760"/>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817C6B5-DD9F-DB90-90CB-6B488F4280CB}"/>
              </a:ext>
            </a:extLst>
          </p:cNvPr>
          <p:cNvCxnSpPr/>
          <p:nvPr/>
        </p:nvCxnSpPr>
        <p:spPr>
          <a:xfrm flipH="1">
            <a:off x="9069977" y="3840727"/>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90137BC-8AA2-8CE1-B3CD-B7262BECCC5F}"/>
              </a:ext>
            </a:extLst>
          </p:cNvPr>
          <p:cNvCxnSpPr/>
          <p:nvPr/>
        </p:nvCxnSpPr>
        <p:spPr>
          <a:xfrm>
            <a:off x="7909126" y="4371622"/>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F69E002-95DE-5C62-613B-9ECF7D811E1B}"/>
              </a:ext>
            </a:extLst>
          </p:cNvPr>
          <p:cNvCxnSpPr/>
          <p:nvPr/>
        </p:nvCxnSpPr>
        <p:spPr>
          <a:xfrm>
            <a:off x="7909126" y="5414643"/>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AB653B6-F202-B5C5-B186-C605B3A066FB}"/>
              </a:ext>
            </a:extLst>
          </p:cNvPr>
          <p:cNvCxnSpPr/>
          <p:nvPr/>
        </p:nvCxnSpPr>
        <p:spPr>
          <a:xfrm flipH="1">
            <a:off x="7909126" y="4371622"/>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873B27-8565-ADAB-DA5B-6115A3837301}"/>
              </a:ext>
            </a:extLst>
          </p:cNvPr>
          <p:cNvCxnSpPr/>
          <p:nvPr/>
        </p:nvCxnSpPr>
        <p:spPr>
          <a:xfrm>
            <a:off x="11286310" y="4357075"/>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B6BA9DD-AAAE-28B7-445F-E359156F148F}"/>
              </a:ext>
            </a:extLst>
          </p:cNvPr>
          <p:cNvCxnSpPr>
            <a:stCxn id="7" idx="3"/>
          </p:cNvCxnSpPr>
          <p:nvPr/>
        </p:nvCxnSpPr>
        <p:spPr>
          <a:xfrm>
            <a:off x="9587827" y="4357075"/>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5DEA7BE-F239-25BB-870A-8C37B8F65F16}"/>
              </a:ext>
            </a:extLst>
          </p:cNvPr>
          <p:cNvCxnSpPr/>
          <p:nvPr/>
        </p:nvCxnSpPr>
        <p:spPr>
          <a:xfrm flipH="1">
            <a:off x="11286310" y="5840760"/>
            <a:ext cx="0" cy="64974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AD54EC2-7700-E1F0-044C-139292DB9B75}"/>
              </a:ext>
            </a:extLst>
          </p:cNvPr>
          <p:cNvCxnSpPr/>
          <p:nvPr/>
        </p:nvCxnSpPr>
        <p:spPr>
          <a:xfrm flipH="1">
            <a:off x="9423605" y="6490500"/>
            <a:ext cx="1862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C5F75873-6A30-0B8C-6661-465A7AD5A49F}"/>
              </a:ext>
            </a:extLst>
          </p:cNvPr>
          <p:cNvSpPr txBox="1"/>
          <p:nvPr/>
        </p:nvSpPr>
        <p:spPr>
          <a:xfrm>
            <a:off x="7880169" y="4868086"/>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True</a:t>
            </a:r>
          </a:p>
        </p:txBody>
      </p:sp>
      <p:sp>
        <p:nvSpPr>
          <p:cNvPr id="46" name="TextBox 45">
            <a:extLst>
              <a:ext uri="{FF2B5EF4-FFF2-40B4-BE49-F238E27FC236}">
                <a16:creationId xmlns:a16="http://schemas.microsoft.com/office/drawing/2014/main" id="{4F453BF7-349D-A5F2-8406-0C124A97BDB7}"/>
              </a:ext>
            </a:extLst>
          </p:cNvPr>
          <p:cNvSpPr txBox="1"/>
          <p:nvPr/>
        </p:nvSpPr>
        <p:spPr>
          <a:xfrm>
            <a:off x="9007710" y="5961200"/>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False</a:t>
            </a:r>
          </a:p>
        </p:txBody>
      </p:sp>
      <p:sp>
        <p:nvSpPr>
          <p:cNvPr id="47" name="TextBox 46">
            <a:extLst>
              <a:ext uri="{FF2B5EF4-FFF2-40B4-BE49-F238E27FC236}">
                <a16:creationId xmlns:a16="http://schemas.microsoft.com/office/drawing/2014/main" id="{CC700639-5275-9D60-023A-7C7B5F08BEBD}"/>
              </a:ext>
            </a:extLst>
          </p:cNvPr>
          <p:cNvSpPr txBox="1"/>
          <p:nvPr/>
        </p:nvSpPr>
        <p:spPr>
          <a:xfrm>
            <a:off x="7209330" y="3343485"/>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48" name="TextBox 47">
            <a:extLst>
              <a:ext uri="{FF2B5EF4-FFF2-40B4-BE49-F238E27FC236}">
                <a16:creationId xmlns:a16="http://schemas.microsoft.com/office/drawing/2014/main" id="{212BDBC7-E5DE-9486-E2A0-7E5A70419A12}"/>
              </a:ext>
            </a:extLst>
          </p:cNvPr>
          <p:cNvSpPr txBox="1"/>
          <p:nvPr/>
        </p:nvSpPr>
        <p:spPr>
          <a:xfrm>
            <a:off x="764719" y="35863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49" name="TextBox 48">
            <a:extLst>
              <a:ext uri="{FF2B5EF4-FFF2-40B4-BE49-F238E27FC236}">
                <a16:creationId xmlns:a16="http://schemas.microsoft.com/office/drawing/2014/main" id="{C19C8E2C-116B-6650-04CF-7FBD2AAAFE6E}"/>
              </a:ext>
            </a:extLst>
          </p:cNvPr>
          <p:cNvSpPr txBox="1"/>
          <p:nvPr/>
        </p:nvSpPr>
        <p:spPr>
          <a:xfrm>
            <a:off x="1205591" y="4200787"/>
            <a:ext cx="79076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break;</a:t>
            </a:r>
          </a:p>
        </p:txBody>
      </p:sp>
      <p:sp>
        <p:nvSpPr>
          <p:cNvPr id="50" name="Rectangle 49">
            <a:extLst>
              <a:ext uri="{FF2B5EF4-FFF2-40B4-BE49-F238E27FC236}">
                <a16:creationId xmlns:a16="http://schemas.microsoft.com/office/drawing/2014/main" id="{A8858AED-4C78-012B-B36E-B18C40E4F307}"/>
              </a:ext>
            </a:extLst>
          </p:cNvPr>
          <p:cNvSpPr/>
          <p:nvPr/>
        </p:nvSpPr>
        <p:spPr>
          <a:xfrm>
            <a:off x="279332" y="131983"/>
            <a:ext cx="370273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B050"/>
                </a:solidFill>
                <a:latin typeface="Times New Roman" panose="02020603050405020304" pitchFamily="18" charset="0"/>
                <a:cs typeface="Times New Roman" panose="02020603050405020304" pitchFamily="18" charset="0"/>
              </a:rPr>
              <a:t>3.Jumping control statements:</a:t>
            </a:r>
            <a:endParaRPr lang="en-IN" sz="2000" b="1" i="1">
              <a:solidFill>
                <a:srgbClr val="00B050"/>
              </a:solidFill>
            </a:endParaRPr>
          </a:p>
        </p:txBody>
      </p:sp>
    </p:spTree>
    <p:extLst>
      <p:ext uri="{BB962C8B-B14F-4D97-AF65-F5344CB8AC3E}">
        <p14:creationId xmlns:p14="http://schemas.microsoft.com/office/powerpoint/2010/main" val="1121107143"/>
      </p:ext>
    </p:extLst>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39EB7B0A-3295-C7E9-0AFD-3D878B78F8DF}"/>
              </a:ext>
            </a:extLst>
          </p:cNvPr>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sp>
        <p:nvSpPr>
          <p:cNvPr id="5" name="TextBox 4">
            <a:extLst>
              <a:ext uri="{FF2B5EF4-FFF2-40B4-BE49-F238E27FC236}">
                <a16:creationId xmlns:a16="http://schemas.microsoft.com/office/drawing/2014/main" id="{C07EEBDE-0E48-19D6-E9EA-38869E3B09D0}"/>
              </a:ext>
            </a:extLst>
          </p:cNvPr>
          <p:cNvSpPr txBox="1"/>
          <p:nvPr/>
        </p:nvSpPr>
        <p:spPr>
          <a:xfrm>
            <a:off x="562822" y="1305341"/>
            <a:ext cx="6359087" cy="424731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#include &lt;stdio.h&gt;</a:t>
            </a:r>
          </a:p>
          <a:p>
            <a:r>
              <a:rPr lang="en-IN">
                <a:latin typeface="Times New Roman" panose="02020603050405020304" pitchFamily="18" charset="0"/>
                <a:cs typeface="Times New Roman" panose="02020603050405020304" pitchFamily="18" charset="0"/>
              </a:rPr>
              <a:t>int main ()</a:t>
            </a:r>
          </a:p>
          <a:p>
            <a:r>
              <a:rPr lang="en-IN">
                <a:latin typeface="Times New Roman" panose="02020603050405020304" pitchFamily="18" charset="0"/>
                <a:cs typeface="Times New Roman" panose="02020603050405020304" pitchFamily="18" charset="0"/>
              </a:rPr>
              <a:t>{</a:t>
            </a:r>
          </a:p>
          <a:p>
            <a:r>
              <a:rPr lang="en-IN">
                <a:latin typeface="Times New Roman" panose="02020603050405020304" pitchFamily="18" charset="0"/>
                <a:cs typeface="Times New Roman" panose="02020603050405020304" pitchFamily="18" charset="0"/>
              </a:rPr>
              <a:t>   int a = 10;                     </a:t>
            </a:r>
            <a:r>
              <a:rPr lang="en-IN" sz="1400">
                <a:solidFill>
                  <a:srgbClr val="FF0000"/>
                </a:solidFill>
                <a:latin typeface="Times New Roman" panose="02020603050405020304" pitchFamily="18" charset="0"/>
                <a:cs typeface="Times New Roman" panose="02020603050405020304" pitchFamily="18" charset="0"/>
              </a:rPr>
              <a:t>//local variable definition</a:t>
            </a:r>
          </a:p>
          <a:p>
            <a:r>
              <a:rPr lang="en-IN">
                <a:latin typeface="Times New Roman" panose="02020603050405020304" pitchFamily="18" charset="0"/>
                <a:cs typeface="Times New Roman" panose="02020603050405020304" pitchFamily="18" charset="0"/>
              </a:rPr>
              <a:t>   while( a &lt; 20 )             </a:t>
            </a:r>
            <a:r>
              <a:rPr lang="en-IN" sz="1400">
                <a:solidFill>
                  <a:srgbClr val="FF0000"/>
                </a:solidFill>
                <a:latin typeface="Times New Roman" panose="02020603050405020304" pitchFamily="18" charset="0"/>
                <a:cs typeface="Times New Roman" panose="02020603050405020304" pitchFamily="18" charset="0"/>
              </a:rPr>
              <a:t>//while loop execution</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printf("value of a: %d\n", a);</a:t>
            </a:r>
          </a:p>
          <a:p>
            <a:r>
              <a:rPr lang="en-IN">
                <a:latin typeface="Times New Roman" panose="02020603050405020304" pitchFamily="18" charset="0"/>
                <a:cs typeface="Times New Roman" panose="02020603050405020304" pitchFamily="18" charset="0"/>
              </a:rPr>
              <a:t>      a++;</a:t>
            </a:r>
          </a:p>
          <a:p>
            <a:r>
              <a:rPr lang="en-IN">
                <a:latin typeface="Times New Roman" panose="02020603050405020304" pitchFamily="18" charset="0"/>
                <a:cs typeface="Times New Roman" panose="02020603050405020304" pitchFamily="18" charset="0"/>
              </a:rPr>
              <a:t>      if( a &gt; 15)</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a:t>
            </a:r>
            <a:r>
              <a:rPr lang="en-IN">
                <a:solidFill>
                  <a:srgbClr val="92D050"/>
                </a:solidFill>
                <a:latin typeface="Times New Roman" panose="02020603050405020304" pitchFamily="18" charset="0"/>
                <a:cs typeface="Times New Roman" panose="02020603050405020304" pitchFamily="18" charset="0"/>
              </a:rPr>
              <a:t>break;                   </a:t>
            </a:r>
            <a:r>
              <a:rPr lang="en-IN" sz="1400">
                <a:solidFill>
                  <a:srgbClr val="FF0000"/>
                </a:solidFill>
                <a:latin typeface="Times New Roman" panose="02020603050405020304" pitchFamily="18" charset="0"/>
                <a:cs typeface="Times New Roman" panose="02020603050405020304" pitchFamily="18" charset="0"/>
              </a:rPr>
              <a:t>//terminate the loop using break statement</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return 0;</a:t>
            </a:r>
          </a:p>
          <a:p>
            <a:r>
              <a:rPr lang="en-IN">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40C19AF4-0691-F681-4D33-BA6218024E36}"/>
              </a:ext>
            </a:extLst>
          </p:cNvPr>
          <p:cNvPicPr>
            <a:picLocks noChangeAspect="1"/>
          </p:cNvPicPr>
          <p:nvPr/>
        </p:nvPicPr>
        <p:blipFill>
          <a:blip r:embed="rId2"/>
          <a:stretch>
            <a:fillRect/>
          </a:stretch>
        </p:blipFill>
        <p:spPr>
          <a:xfrm>
            <a:off x="7242637" y="805426"/>
            <a:ext cx="1274174" cy="499915"/>
          </a:xfrm>
          <a:prstGeom prst="rect">
            <a:avLst/>
          </a:prstGeom>
        </p:spPr>
      </p:pic>
      <p:sp>
        <p:nvSpPr>
          <p:cNvPr id="8" name="TextBox 7">
            <a:extLst>
              <a:ext uri="{FF2B5EF4-FFF2-40B4-BE49-F238E27FC236}">
                <a16:creationId xmlns:a16="http://schemas.microsoft.com/office/drawing/2014/main" id="{149006C2-C4BC-6849-4300-DDFF3215D3FA}"/>
              </a:ext>
            </a:extLst>
          </p:cNvPr>
          <p:cNvSpPr txBox="1"/>
          <p:nvPr/>
        </p:nvSpPr>
        <p:spPr>
          <a:xfrm>
            <a:off x="7242637" y="1305341"/>
            <a:ext cx="1661652"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value of a: 10</a:t>
            </a:r>
          </a:p>
          <a:p>
            <a:r>
              <a:rPr lang="en-IN">
                <a:latin typeface="Times New Roman" panose="02020603050405020304" pitchFamily="18" charset="0"/>
                <a:cs typeface="Times New Roman" panose="02020603050405020304" pitchFamily="18" charset="0"/>
              </a:rPr>
              <a:t>value of a: 11</a:t>
            </a:r>
          </a:p>
          <a:p>
            <a:r>
              <a:rPr lang="en-IN">
                <a:latin typeface="Times New Roman" panose="02020603050405020304" pitchFamily="18" charset="0"/>
                <a:cs typeface="Times New Roman" panose="02020603050405020304" pitchFamily="18" charset="0"/>
              </a:rPr>
              <a:t>value of a: 12</a:t>
            </a:r>
          </a:p>
          <a:p>
            <a:r>
              <a:rPr lang="en-IN">
                <a:latin typeface="Times New Roman" panose="02020603050405020304" pitchFamily="18" charset="0"/>
                <a:cs typeface="Times New Roman" panose="02020603050405020304" pitchFamily="18" charset="0"/>
              </a:rPr>
              <a:t>value of a: 13</a:t>
            </a:r>
          </a:p>
          <a:p>
            <a:r>
              <a:rPr lang="en-IN">
                <a:latin typeface="Times New Roman" panose="02020603050405020304" pitchFamily="18" charset="0"/>
                <a:cs typeface="Times New Roman" panose="02020603050405020304" pitchFamily="18" charset="0"/>
              </a:rPr>
              <a:t>value of a: 14</a:t>
            </a:r>
          </a:p>
          <a:p>
            <a:r>
              <a:rPr lang="en-IN">
                <a:latin typeface="Times New Roman" panose="02020603050405020304" pitchFamily="18" charset="0"/>
                <a:cs typeface="Times New Roman" panose="02020603050405020304" pitchFamily="18" charset="0"/>
              </a:rPr>
              <a:t>value of a: 15</a:t>
            </a:r>
          </a:p>
        </p:txBody>
      </p:sp>
    </p:spTree>
    <p:extLst>
      <p:ext uri="{BB962C8B-B14F-4D97-AF65-F5344CB8AC3E}">
        <p14:creationId xmlns:p14="http://schemas.microsoft.com/office/powerpoint/2010/main" val="517338521"/>
      </p:ext>
    </p:extLst>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1B190B5F-3C2D-247E-5416-99B822C15E66}"/>
              </a:ext>
            </a:extLst>
          </p:cNvPr>
          <p:cNvSpPr txBox="1"/>
          <p:nvPr/>
        </p:nvSpPr>
        <p:spPr>
          <a:xfrm>
            <a:off x="435427" y="262094"/>
            <a:ext cx="13540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pitchFamily="18" charset="0"/>
                <a:cs typeface="Times New Roman" panose="02020603050405020304" pitchFamily="18" charset="0"/>
              </a:rPr>
              <a:t>2.continue:</a:t>
            </a:r>
          </a:p>
        </p:txBody>
      </p:sp>
      <p:sp>
        <p:nvSpPr>
          <p:cNvPr id="3" name="TextBox 2">
            <a:extLst>
              <a:ext uri="{FF2B5EF4-FFF2-40B4-BE49-F238E27FC236}">
                <a16:creationId xmlns:a16="http://schemas.microsoft.com/office/drawing/2014/main" id="{0A9A03EE-908C-2E5D-8B16-E8CA912304CE}"/>
              </a:ext>
            </a:extLst>
          </p:cNvPr>
          <p:cNvSpPr txBox="1"/>
          <p:nvPr/>
        </p:nvSpPr>
        <p:spPr>
          <a:xfrm>
            <a:off x="625957" y="33052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4" name="TextBox 3">
            <a:extLst>
              <a:ext uri="{FF2B5EF4-FFF2-40B4-BE49-F238E27FC236}">
                <a16:creationId xmlns:a16="http://schemas.microsoft.com/office/drawing/2014/main" id="{DDD93EF3-9CF5-98C3-BAF0-7BA3EF412BFA}"/>
              </a:ext>
            </a:extLst>
          </p:cNvPr>
          <p:cNvSpPr txBox="1"/>
          <p:nvPr/>
        </p:nvSpPr>
        <p:spPr>
          <a:xfrm>
            <a:off x="6531443" y="3250616"/>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6" name="TextBox 5">
            <a:extLst>
              <a:ext uri="{FF2B5EF4-FFF2-40B4-BE49-F238E27FC236}">
                <a16:creationId xmlns:a16="http://schemas.microsoft.com/office/drawing/2014/main" id="{91678304-DEA7-51B9-252D-850A3D480E46}"/>
              </a:ext>
            </a:extLst>
          </p:cNvPr>
          <p:cNvSpPr txBox="1"/>
          <p:nvPr/>
        </p:nvSpPr>
        <p:spPr>
          <a:xfrm>
            <a:off x="678426" y="631426"/>
            <a:ext cx="10668000" cy="212006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pitchFamily="18" charset="0"/>
                <a:cs typeface="Times New Roman" panose="02020603050405020304" pitchFamily="18" charset="0"/>
              </a:rPr>
              <a:t>The </a:t>
            </a:r>
            <a:r>
              <a:rPr lang="en-US" b="1" i="0">
                <a:solidFill>
                  <a:srgbClr val="000000"/>
                </a:solidFill>
                <a:effectLst/>
                <a:latin typeface="Times New Roman" panose="02020603050405020304" pitchFamily="18" charset="0"/>
                <a:cs typeface="Times New Roman" panose="02020603050405020304" pitchFamily="18" charset="0"/>
              </a:rPr>
              <a:t>continue</a:t>
            </a:r>
            <a:r>
              <a:rPr lang="en-US" b="0" i="0">
                <a:solidFill>
                  <a:srgbClr val="000000"/>
                </a:solidFill>
                <a:effectLst/>
                <a:latin typeface="Times New Roman" panose="02020603050405020304" pitchFamily="18" charset="0"/>
                <a:cs typeface="Times New Roman" panose="02020603050405020304" pitchFamily="18" charset="0"/>
              </a:rPr>
              <a:t> statement in C programming works same as  like the </a:t>
            </a:r>
            <a:r>
              <a:rPr lang="en-US" b="1" i="0">
                <a:solidFill>
                  <a:srgbClr val="000000"/>
                </a:solidFill>
                <a:effectLst/>
                <a:latin typeface="Times New Roman" panose="02020603050405020304" pitchFamily="18" charset="0"/>
                <a:cs typeface="Times New Roman" panose="02020603050405020304" pitchFamily="18" charset="0"/>
              </a:rPr>
              <a:t>break</a:t>
            </a:r>
            <a:r>
              <a:rPr lang="en-US" b="0" i="0">
                <a:solidFill>
                  <a:srgbClr val="000000"/>
                </a:solidFill>
                <a:effectLst/>
                <a:latin typeface="Times New Roman" panose="02020603050405020304" pitchFamily="18" charset="0"/>
                <a:cs typeface="Times New Roman" panose="02020603050405020304" pitchFamily="18" charset="0"/>
              </a:rPr>
              <a:t> statement. Difference is Instead of forcing termination, it forces the next iteration of the loop to take place, skips any code in between.</a:t>
            </a:r>
          </a:p>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pitchFamily="18" charset="0"/>
                <a:cs typeface="Times New Roman" panose="02020603050405020304" pitchFamily="18" charset="0"/>
              </a:rPr>
              <a:t>For the </a:t>
            </a:r>
            <a:r>
              <a:rPr lang="en-US" b="1" i="0">
                <a:solidFill>
                  <a:srgbClr val="000000"/>
                </a:solidFill>
                <a:effectLst/>
                <a:latin typeface="Times New Roman" panose="02020603050405020304" pitchFamily="18" charset="0"/>
                <a:cs typeface="Times New Roman" panose="02020603050405020304" pitchFamily="18" charset="0"/>
              </a:rPr>
              <a:t>for</a:t>
            </a:r>
            <a:r>
              <a:rPr lang="en-US" b="0" i="0">
                <a:solidFill>
                  <a:srgbClr val="000000"/>
                </a:solidFill>
                <a:effectLst/>
                <a:latin typeface="Times New Roman" panose="02020603050405020304" pitchFamily="18" charset="0"/>
                <a:cs typeface="Times New Roman" panose="02020603050405020304" pitchFamily="18" charset="0"/>
              </a:rPr>
              <a:t> loop, </a:t>
            </a:r>
            <a:r>
              <a:rPr lang="en-US" b="1" i="0">
                <a:solidFill>
                  <a:srgbClr val="000000"/>
                </a:solidFill>
                <a:effectLst/>
                <a:latin typeface="Times New Roman" panose="02020603050405020304" pitchFamily="18" charset="0"/>
                <a:cs typeface="Times New Roman" panose="02020603050405020304" pitchFamily="18" charset="0"/>
              </a:rPr>
              <a:t>continue</a:t>
            </a:r>
            <a:r>
              <a:rPr lang="en-US" b="0" i="0">
                <a:solidFill>
                  <a:srgbClr val="000000"/>
                </a:solidFill>
                <a:effectLst/>
                <a:latin typeface="Times New Roman" panose="02020603050405020304" pitchFamily="18" charset="0"/>
                <a:cs typeface="Times New Roman" panose="02020603050405020304" pitchFamily="18" charset="0"/>
              </a:rPr>
              <a:t> statement causes the conditional test and increment portions of the loop to execute.</a:t>
            </a:r>
          </a:p>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pitchFamily="18" charset="0"/>
                <a:cs typeface="Times New Roman" panose="02020603050405020304" pitchFamily="18" charset="0"/>
              </a:rPr>
              <a:t> For the </a:t>
            </a:r>
            <a:r>
              <a:rPr lang="en-US" b="1" i="0">
                <a:solidFill>
                  <a:srgbClr val="000000"/>
                </a:solidFill>
                <a:effectLst/>
                <a:latin typeface="Times New Roman" panose="02020603050405020304" pitchFamily="18" charset="0"/>
                <a:cs typeface="Times New Roman" panose="02020603050405020304" pitchFamily="18" charset="0"/>
              </a:rPr>
              <a:t>while</a:t>
            </a:r>
            <a:r>
              <a:rPr lang="en-US" b="0" i="0">
                <a:solidFill>
                  <a:srgbClr val="000000"/>
                </a:solidFill>
                <a:effectLst/>
                <a:latin typeface="Times New Roman" panose="02020603050405020304" pitchFamily="18" charset="0"/>
                <a:cs typeface="Times New Roman" panose="02020603050405020304" pitchFamily="18" charset="0"/>
              </a:rPr>
              <a:t> and </a:t>
            </a:r>
            <a:r>
              <a:rPr lang="en-US" b="1" i="0">
                <a:solidFill>
                  <a:srgbClr val="000000"/>
                </a:solidFill>
                <a:effectLst/>
                <a:latin typeface="Times New Roman" panose="02020603050405020304" pitchFamily="18" charset="0"/>
                <a:cs typeface="Times New Roman" panose="02020603050405020304" pitchFamily="18" charset="0"/>
              </a:rPr>
              <a:t>do...while</a:t>
            </a:r>
            <a:r>
              <a:rPr lang="en-US" b="0" i="0">
                <a:solidFill>
                  <a:srgbClr val="000000"/>
                </a:solidFill>
                <a:effectLst/>
                <a:latin typeface="Times New Roman" panose="02020603050405020304" pitchFamily="18" charset="0"/>
                <a:cs typeface="Times New Roman" panose="02020603050405020304" pitchFamily="18" charset="0"/>
              </a:rPr>
              <a:t> loops, </a:t>
            </a:r>
            <a:r>
              <a:rPr lang="en-US" b="1" i="0">
                <a:solidFill>
                  <a:srgbClr val="000000"/>
                </a:solidFill>
                <a:effectLst/>
                <a:latin typeface="Times New Roman" panose="02020603050405020304" pitchFamily="18" charset="0"/>
                <a:cs typeface="Times New Roman" panose="02020603050405020304" pitchFamily="18" charset="0"/>
              </a:rPr>
              <a:t>continue</a:t>
            </a:r>
            <a:r>
              <a:rPr lang="en-US" b="0" i="0">
                <a:solidFill>
                  <a:srgbClr val="000000"/>
                </a:solidFill>
                <a:effectLst/>
                <a:latin typeface="Times New Roman" panose="02020603050405020304" pitchFamily="18" charset="0"/>
                <a:cs typeface="Times New Roman" panose="02020603050405020304" pitchFamily="18" charset="0"/>
              </a:rPr>
              <a:t> statement causes the program control to pass to the conditional tests.</a:t>
            </a:r>
          </a:p>
        </p:txBody>
      </p:sp>
      <p:sp>
        <p:nvSpPr>
          <p:cNvPr id="7" name="Diamond 6">
            <a:extLst>
              <a:ext uri="{FF2B5EF4-FFF2-40B4-BE49-F238E27FC236}">
                <a16:creationId xmlns:a16="http://schemas.microsoft.com/office/drawing/2014/main" id="{A2286123-97B1-DE05-B7E9-72F98BAAFF41}"/>
              </a:ext>
            </a:extLst>
          </p:cNvPr>
          <p:cNvSpPr/>
          <p:nvPr/>
        </p:nvSpPr>
        <p:spPr>
          <a:xfrm>
            <a:off x="9967440" y="4978694"/>
            <a:ext cx="1348274" cy="85223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continue</a:t>
            </a:r>
            <a:endParaRPr lang="en-IN" sz="100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CDCDB6C-347A-2606-893A-E44A45BF1BF7}"/>
              </a:ext>
            </a:extLst>
          </p:cNvPr>
          <p:cNvSpPr/>
          <p:nvPr/>
        </p:nvSpPr>
        <p:spPr>
          <a:xfrm>
            <a:off x="7903199" y="419095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Conditional Code</a:t>
            </a:r>
          </a:p>
        </p:txBody>
      </p:sp>
      <p:sp>
        <p:nvSpPr>
          <p:cNvPr id="9" name="Diamond 8">
            <a:extLst>
              <a:ext uri="{FF2B5EF4-FFF2-40B4-BE49-F238E27FC236}">
                <a16:creationId xmlns:a16="http://schemas.microsoft.com/office/drawing/2014/main" id="{1836E764-B3C2-AFA0-085B-7582719EE8AE}"/>
              </a:ext>
            </a:extLst>
          </p:cNvPr>
          <p:cNvSpPr/>
          <p:nvPr/>
        </p:nvSpPr>
        <p:spPr>
          <a:xfrm>
            <a:off x="7675061" y="4978694"/>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t>
            </a:r>
            <a:endParaRPr lang="en-IN" sz="10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8725F48D-668B-57E0-0120-31773D3ED421}"/>
              </a:ext>
            </a:extLst>
          </p:cNvPr>
          <p:cNvSpPr/>
          <p:nvPr/>
        </p:nvSpPr>
        <p:spPr>
          <a:xfrm>
            <a:off x="8061819" y="6306091"/>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End</a:t>
            </a:r>
          </a:p>
        </p:txBody>
      </p:sp>
      <p:sp>
        <p:nvSpPr>
          <p:cNvPr id="11" name="Oval 10">
            <a:extLst>
              <a:ext uri="{FF2B5EF4-FFF2-40B4-BE49-F238E27FC236}">
                <a16:creationId xmlns:a16="http://schemas.microsoft.com/office/drawing/2014/main" id="{BEDB7809-FFE9-0D8F-4311-8BAF0C52D299}"/>
              </a:ext>
            </a:extLst>
          </p:cNvPr>
          <p:cNvSpPr/>
          <p:nvPr/>
        </p:nvSpPr>
        <p:spPr>
          <a:xfrm>
            <a:off x="8056218" y="3518319"/>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Start</a:t>
            </a:r>
          </a:p>
        </p:txBody>
      </p:sp>
      <p:cxnSp>
        <p:nvCxnSpPr>
          <p:cNvPr id="12" name="Straight Arrow Connector 11">
            <a:extLst>
              <a:ext uri="{FF2B5EF4-FFF2-40B4-BE49-F238E27FC236}">
                <a16:creationId xmlns:a16="http://schemas.microsoft.com/office/drawing/2014/main" id="{C7D16917-3A96-B256-5F67-F07E389A35A9}"/>
              </a:ext>
            </a:extLst>
          </p:cNvPr>
          <p:cNvCxnSpPr/>
          <p:nvPr/>
        </p:nvCxnSpPr>
        <p:spPr>
          <a:xfrm flipH="1">
            <a:off x="8421048" y="4503531"/>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A529E78-49A0-2BD6-511D-7B0D590DFC56}"/>
              </a:ext>
            </a:extLst>
          </p:cNvPr>
          <p:cNvCxnSpPr/>
          <p:nvPr/>
        </p:nvCxnSpPr>
        <p:spPr>
          <a:xfrm flipH="1">
            <a:off x="8421048" y="5830928"/>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8A82A86-A073-09AD-E12E-263D68D33E30}"/>
              </a:ext>
            </a:extLst>
          </p:cNvPr>
          <p:cNvCxnSpPr/>
          <p:nvPr/>
        </p:nvCxnSpPr>
        <p:spPr>
          <a:xfrm flipH="1">
            <a:off x="8421047" y="3830895"/>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58C3E16-F712-7FF4-315C-75D6CEA4AAB8}"/>
              </a:ext>
            </a:extLst>
          </p:cNvPr>
          <p:cNvCxnSpPr/>
          <p:nvPr/>
        </p:nvCxnSpPr>
        <p:spPr>
          <a:xfrm>
            <a:off x="7260196" y="4361790"/>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721F022-3A17-E8DA-CEDF-3F92C58F597F}"/>
              </a:ext>
            </a:extLst>
          </p:cNvPr>
          <p:cNvCxnSpPr/>
          <p:nvPr/>
        </p:nvCxnSpPr>
        <p:spPr>
          <a:xfrm>
            <a:off x="7260196" y="5404811"/>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C426E0E-54CC-5268-A130-B2AF8E575573}"/>
              </a:ext>
            </a:extLst>
          </p:cNvPr>
          <p:cNvCxnSpPr/>
          <p:nvPr/>
        </p:nvCxnSpPr>
        <p:spPr>
          <a:xfrm flipH="1">
            <a:off x="7260196" y="4361790"/>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F09D180-D311-359C-7BCC-31AA71F87BDE}"/>
              </a:ext>
            </a:extLst>
          </p:cNvPr>
          <p:cNvCxnSpPr/>
          <p:nvPr/>
        </p:nvCxnSpPr>
        <p:spPr>
          <a:xfrm>
            <a:off x="10637380" y="4347243"/>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7471DE2-D90D-E258-E72D-61A857FB581C}"/>
              </a:ext>
            </a:extLst>
          </p:cNvPr>
          <p:cNvCxnSpPr>
            <a:stCxn id="8" idx="3"/>
          </p:cNvCxnSpPr>
          <p:nvPr/>
        </p:nvCxnSpPr>
        <p:spPr>
          <a:xfrm>
            <a:off x="8938897" y="4347243"/>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9C27205-FC81-3706-E575-7E9F6E6F1606}"/>
              </a:ext>
            </a:extLst>
          </p:cNvPr>
          <p:cNvCxnSpPr>
            <a:stCxn id="7" idx="1"/>
          </p:cNvCxnSpPr>
          <p:nvPr/>
        </p:nvCxnSpPr>
        <p:spPr>
          <a:xfrm flipH="1">
            <a:off x="9172162" y="5404811"/>
            <a:ext cx="795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5CD6117-E0E8-2A6C-401E-5334925B6912}"/>
              </a:ext>
            </a:extLst>
          </p:cNvPr>
          <p:cNvSpPr txBox="1"/>
          <p:nvPr/>
        </p:nvSpPr>
        <p:spPr>
          <a:xfrm>
            <a:off x="7231239" y="4858254"/>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True</a:t>
            </a:r>
          </a:p>
        </p:txBody>
      </p:sp>
      <p:sp>
        <p:nvSpPr>
          <p:cNvPr id="23" name="TextBox 22">
            <a:extLst>
              <a:ext uri="{FF2B5EF4-FFF2-40B4-BE49-F238E27FC236}">
                <a16:creationId xmlns:a16="http://schemas.microsoft.com/office/drawing/2014/main" id="{E21FB33E-B5DB-85F8-3F92-58F4AABEF3E8}"/>
              </a:ext>
            </a:extLst>
          </p:cNvPr>
          <p:cNvSpPr txBox="1"/>
          <p:nvPr/>
        </p:nvSpPr>
        <p:spPr>
          <a:xfrm>
            <a:off x="8358780" y="5951368"/>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False</a:t>
            </a:r>
          </a:p>
        </p:txBody>
      </p:sp>
      <p:sp>
        <p:nvSpPr>
          <p:cNvPr id="25" name="TextBox 24">
            <a:extLst>
              <a:ext uri="{FF2B5EF4-FFF2-40B4-BE49-F238E27FC236}">
                <a16:creationId xmlns:a16="http://schemas.microsoft.com/office/drawing/2014/main" id="{222DBB04-5304-716E-26B1-1DEBCDACFA13}"/>
              </a:ext>
            </a:extLst>
          </p:cNvPr>
          <p:cNvSpPr txBox="1"/>
          <p:nvPr/>
        </p:nvSpPr>
        <p:spPr>
          <a:xfrm>
            <a:off x="877001" y="3977911"/>
            <a:ext cx="103569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3761320451"/>
      </p:ext>
    </p:extLst>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B8C6B9B2-D992-D4E7-6FDC-C3F581C709C3}"/>
              </a:ext>
            </a:extLst>
          </p:cNvPr>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3" name="Picture 2">
            <a:extLst>
              <a:ext uri="{FF2B5EF4-FFF2-40B4-BE49-F238E27FC236}">
                <a16:creationId xmlns:a16="http://schemas.microsoft.com/office/drawing/2014/main" id="{67F8A2DA-7864-F4B8-490F-7BD03CAF3E9C}"/>
              </a:ext>
            </a:extLst>
          </p:cNvPr>
          <p:cNvPicPr>
            <a:picLocks noChangeAspect="1"/>
          </p:cNvPicPr>
          <p:nvPr/>
        </p:nvPicPr>
        <p:blipFill>
          <a:blip r:embed="rId2"/>
          <a:stretch>
            <a:fillRect/>
          </a:stretch>
        </p:blipFill>
        <p:spPr>
          <a:xfrm>
            <a:off x="7104985" y="775924"/>
            <a:ext cx="1274174" cy="499915"/>
          </a:xfrm>
          <a:prstGeom prst="rect">
            <a:avLst/>
          </a:prstGeom>
        </p:spPr>
      </p:pic>
      <p:sp>
        <p:nvSpPr>
          <p:cNvPr id="5" name="TextBox 4">
            <a:extLst>
              <a:ext uri="{FF2B5EF4-FFF2-40B4-BE49-F238E27FC236}">
                <a16:creationId xmlns:a16="http://schemas.microsoft.com/office/drawing/2014/main" id="{422697E1-3309-0A17-94C7-0C67B12EC425}"/>
              </a:ext>
            </a:extLst>
          </p:cNvPr>
          <p:cNvSpPr txBox="1"/>
          <p:nvPr/>
        </p:nvSpPr>
        <p:spPr>
          <a:xfrm>
            <a:off x="609600" y="1312824"/>
            <a:ext cx="5034116" cy="452431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#include &lt;stdio.h&gt;</a:t>
            </a:r>
          </a:p>
          <a:p>
            <a:r>
              <a:rPr lang="en-IN">
                <a:latin typeface="Times New Roman" panose="02020603050405020304" pitchFamily="18" charset="0"/>
                <a:cs typeface="Times New Roman" panose="02020603050405020304" pitchFamily="18" charset="0"/>
              </a:rPr>
              <a:t>int main ()</a:t>
            </a:r>
          </a:p>
          <a:p>
            <a:r>
              <a:rPr lang="en-IN">
                <a:latin typeface="Times New Roman" panose="02020603050405020304" pitchFamily="18" charset="0"/>
                <a:cs typeface="Times New Roman" panose="02020603050405020304" pitchFamily="18" charset="0"/>
              </a:rPr>
              <a:t>{</a:t>
            </a:r>
          </a:p>
          <a:p>
            <a:r>
              <a:rPr lang="en-IN">
                <a:latin typeface="Times New Roman" panose="02020603050405020304" pitchFamily="18" charset="0"/>
                <a:cs typeface="Times New Roman" panose="02020603050405020304" pitchFamily="18" charset="0"/>
              </a:rPr>
              <a:t>   int a = 10;                         </a:t>
            </a:r>
            <a:r>
              <a:rPr lang="en-IN" sz="1400">
                <a:solidFill>
                  <a:srgbClr val="FF0000"/>
                </a:solidFill>
                <a:latin typeface="Times New Roman" panose="02020603050405020304" pitchFamily="18" charset="0"/>
                <a:cs typeface="Times New Roman" panose="02020603050405020304" pitchFamily="18" charset="0"/>
              </a:rPr>
              <a:t>//local variable definition</a:t>
            </a:r>
          </a:p>
          <a:p>
            <a:r>
              <a:rPr lang="en-IN">
                <a:latin typeface="Times New Roman" panose="02020603050405020304" pitchFamily="18" charset="0"/>
                <a:cs typeface="Times New Roman" panose="02020603050405020304" pitchFamily="18" charset="0"/>
              </a:rPr>
              <a:t>   do</a:t>
            </a:r>
          </a:p>
          <a:p>
            <a:r>
              <a:rPr lang="en-IN">
                <a:latin typeface="Times New Roman" panose="02020603050405020304" pitchFamily="18" charset="0"/>
                <a:cs typeface="Times New Roman" panose="02020603050405020304" pitchFamily="18" charset="0"/>
              </a:rPr>
              <a:t>    {                                      </a:t>
            </a:r>
            <a:r>
              <a:rPr lang="en-IN" sz="1400">
                <a:solidFill>
                  <a:srgbClr val="FF0000"/>
                </a:solidFill>
                <a:latin typeface="Times New Roman" panose="02020603050405020304" pitchFamily="18" charset="0"/>
                <a:cs typeface="Times New Roman" panose="02020603050405020304" pitchFamily="18" charset="0"/>
              </a:rPr>
              <a:t>//do loop execution</a:t>
            </a:r>
          </a:p>
          <a:p>
            <a:r>
              <a:rPr lang="en-IN">
                <a:latin typeface="Times New Roman" panose="02020603050405020304" pitchFamily="18" charset="0"/>
                <a:cs typeface="Times New Roman" panose="02020603050405020304" pitchFamily="18" charset="0"/>
              </a:rPr>
              <a:t>      if( a == 15)</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a = a + 1;                   </a:t>
            </a:r>
            <a:r>
              <a:rPr lang="en-IN" sz="1400">
                <a:solidFill>
                  <a:srgbClr val="FF0000"/>
                </a:solidFill>
                <a:latin typeface="Times New Roman" panose="02020603050405020304" pitchFamily="18" charset="0"/>
                <a:cs typeface="Times New Roman" panose="02020603050405020304" pitchFamily="18" charset="0"/>
              </a:rPr>
              <a:t>//skip the iteration</a:t>
            </a:r>
          </a:p>
          <a:p>
            <a:r>
              <a:rPr lang="en-IN">
                <a:latin typeface="Times New Roman" panose="02020603050405020304" pitchFamily="18" charset="0"/>
                <a:cs typeface="Times New Roman" panose="02020603050405020304" pitchFamily="18" charset="0"/>
              </a:rPr>
              <a:t>         </a:t>
            </a:r>
            <a:r>
              <a:rPr lang="en-IN">
                <a:solidFill>
                  <a:srgbClr val="92D050"/>
                </a:solidFill>
                <a:latin typeface="Times New Roman" panose="02020603050405020304" pitchFamily="18" charset="0"/>
                <a:cs typeface="Times New Roman" panose="02020603050405020304" pitchFamily="18" charset="0"/>
              </a:rPr>
              <a:t>continue;</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printf("value of a: %d\n", a);</a:t>
            </a:r>
          </a:p>
          <a:p>
            <a:r>
              <a:rPr lang="en-IN">
                <a:latin typeface="Times New Roman" panose="02020603050405020304" pitchFamily="18" charset="0"/>
                <a:cs typeface="Times New Roman" panose="02020603050405020304" pitchFamily="18" charset="0"/>
              </a:rPr>
              <a:t>      a++;</a:t>
            </a:r>
          </a:p>
          <a:p>
            <a:r>
              <a:rPr lang="en-IN">
                <a:latin typeface="Times New Roman" panose="02020603050405020304" pitchFamily="18" charset="0"/>
                <a:cs typeface="Times New Roman" panose="02020603050405020304" pitchFamily="18" charset="0"/>
              </a:rPr>
              <a:t>   } while( a &lt; 20 );</a:t>
            </a:r>
          </a:p>
          <a:p>
            <a:r>
              <a:rPr lang="en-IN">
                <a:latin typeface="Times New Roman" panose="02020603050405020304" pitchFamily="18" charset="0"/>
                <a:cs typeface="Times New Roman" panose="02020603050405020304" pitchFamily="18" charset="0"/>
              </a:rPr>
              <a:t>   return 0;</a:t>
            </a:r>
          </a:p>
          <a:p>
            <a:r>
              <a:rPr lang="en-IN">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0C317D89-575F-2AD3-A475-ECECE769FD52}"/>
              </a:ext>
            </a:extLst>
          </p:cNvPr>
          <p:cNvSpPr txBox="1"/>
          <p:nvPr/>
        </p:nvSpPr>
        <p:spPr>
          <a:xfrm>
            <a:off x="7242636" y="1312824"/>
            <a:ext cx="1681316" cy="25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value of a: 10</a:t>
            </a:r>
          </a:p>
          <a:p>
            <a:r>
              <a:rPr lang="en-IN">
                <a:latin typeface="Times New Roman" panose="02020603050405020304" pitchFamily="18" charset="0"/>
                <a:cs typeface="Times New Roman" panose="02020603050405020304" pitchFamily="18" charset="0"/>
              </a:rPr>
              <a:t>value of a: 11</a:t>
            </a:r>
          </a:p>
          <a:p>
            <a:r>
              <a:rPr lang="en-IN">
                <a:latin typeface="Times New Roman" panose="02020603050405020304" pitchFamily="18" charset="0"/>
                <a:cs typeface="Times New Roman" panose="02020603050405020304" pitchFamily="18" charset="0"/>
              </a:rPr>
              <a:t>value of a: 12</a:t>
            </a:r>
          </a:p>
          <a:p>
            <a:r>
              <a:rPr lang="en-IN">
                <a:latin typeface="Times New Roman" panose="02020603050405020304" pitchFamily="18" charset="0"/>
                <a:cs typeface="Times New Roman" panose="02020603050405020304" pitchFamily="18" charset="0"/>
              </a:rPr>
              <a:t>value of a: 13</a:t>
            </a:r>
          </a:p>
          <a:p>
            <a:r>
              <a:rPr lang="en-IN">
                <a:latin typeface="Times New Roman" panose="02020603050405020304" pitchFamily="18" charset="0"/>
                <a:cs typeface="Times New Roman" panose="02020603050405020304" pitchFamily="18" charset="0"/>
              </a:rPr>
              <a:t>value of a: 14</a:t>
            </a:r>
          </a:p>
          <a:p>
            <a:r>
              <a:rPr lang="en-IN">
                <a:latin typeface="Times New Roman" panose="02020603050405020304" pitchFamily="18" charset="0"/>
                <a:cs typeface="Times New Roman" panose="02020603050405020304" pitchFamily="18" charset="0"/>
              </a:rPr>
              <a:t>value of a: 16</a:t>
            </a:r>
          </a:p>
          <a:p>
            <a:r>
              <a:rPr lang="en-IN">
                <a:latin typeface="Times New Roman" panose="02020603050405020304" pitchFamily="18" charset="0"/>
                <a:cs typeface="Times New Roman" panose="02020603050405020304" pitchFamily="18" charset="0"/>
              </a:rPr>
              <a:t>value of a: 17</a:t>
            </a:r>
          </a:p>
          <a:p>
            <a:r>
              <a:rPr lang="en-IN">
                <a:latin typeface="Times New Roman" panose="02020603050405020304" pitchFamily="18" charset="0"/>
                <a:cs typeface="Times New Roman" panose="02020603050405020304" pitchFamily="18" charset="0"/>
              </a:rPr>
              <a:t>value of a: 18</a:t>
            </a:r>
          </a:p>
          <a:p>
            <a:r>
              <a:rPr lang="en-IN">
                <a:latin typeface="Times New Roman" panose="02020603050405020304" pitchFamily="18" charset="0"/>
                <a:cs typeface="Times New Roman" panose="02020603050405020304" pitchFamily="18" charset="0"/>
              </a:rPr>
              <a:t>value of a: 19</a:t>
            </a:r>
          </a:p>
        </p:txBody>
      </p:sp>
      <p:sp>
        <p:nvSpPr>
          <p:cNvPr id="8" name="TextBox 7">
            <a:extLst>
              <a:ext uri="{FF2B5EF4-FFF2-40B4-BE49-F238E27FC236}">
                <a16:creationId xmlns:a16="http://schemas.microsoft.com/office/drawing/2014/main" id="{1F843A01-B988-8629-F788-9E9DDFDC9C74}"/>
              </a:ext>
            </a:extLst>
          </p:cNvPr>
          <p:cNvSpPr txBox="1"/>
          <p:nvPr/>
        </p:nvSpPr>
        <p:spPr>
          <a:xfrm>
            <a:off x="5004618" y="5977462"/>
            <a:ext cx="6951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b="1">
                <a:solidFill>
                  <a:srgbClr val="92D050"/>
                </a:solidFill>
                <a:latin typeface="Times New Roman" panose="02020603050405020304" pitchFamily="18" charset="0"/>
                <a:cs typeface="Times New Roman" panose="02020603050405020304" pitchFamily="18" charset="0"/>
              </a:rPr>
              <a:t>You can see in output 15 is not printed it got skipped and further loop continued.</a:t>
            </a:r>
          </a:p>
        </p:txBody>
      </p:sp>
    </p:spTree>
    <p:extLst>
      <p:ext uri="{BB962C8B-B14F-4D97-AF65-F5344CB8AC3E}">
        <p14:creationId xmlns:p14="http://schemas.microsoft.com/office/powerpoint/2010/main" val="2883902320"/>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4970"/>
            <a:ext cx="10515600" cy="5782310"/>
          </a:xfrm>
        </p:spPr>
        <p:txBody>
          <a:bodyPr>
            <a:normAutofit lnSpcReduction="10000"/>
          </a:bodyPr>
          <a:lstStyle/>
          <a:p>
            <a:pPr marL="0" indent="0">
              <a:buNone/>
            </a:pPr>
            <a:r>
              <a:rPr lang="en-US">
                <a:latin typeface="Times New Roman" panose="02020603050405020304" charset="0"/>
                <a:cs typeface="Times New Roman" panose="02020603050405020304" charset="0"/>
              </a:rPr>
              <a:t>Uninitialized data segment</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uninitialized data segment is also known as a .bss segment that stores all the uninitialized global, local and external variables.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If the global, static and external variables are not initialized, they are assigned with zero value by default.</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.bss segment stands for Block Started by symbol.</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#include&lt;stdio.h&gt;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char a;    // uninitialized global variable..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static int a;   // uninitialized static variable..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999615" y="2019300"/>
            <a:ext cx="5412740" cy="11684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0">
                <a:latin typeface="Times New Roman" panose="02020603050405020304" charset="0"/>
                <a:cs typeface="Times New Roman" panose="02020603050405020304" charset="0"/>
              </a:rPr>
              <a:t>FUNCTIONS</a:t>
            </a:r>
            <a:endParaRPr lang="en-US" sz="7000">
              <a:latin typeface="Times New Roman" panose="02020603050405020304" charset="0"/>
              <a:cs typeface="Times New Roman" panose="02020603050405020304" charset="0"/>
            </a:endParaRP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118235" y="384175"/>
            <a:ext cx="809625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200000"/>
              </a:lnSpc>
            </a:pPr>
            <a:r>
              <a:rPr lang="en-US" sz="2400" b="1">
                <a:latin typeface="Times New Roman" panose="02020603050405020304" charset="0"/>
                <a:cs typeface="Times New Roman" panose="02020603050405020304" charset="0"/>
              </a:rPr>
              <a:t> Presentation Includes :</a:t>
            </a:r>
            <a:endParaRPr lang="en-US" sz="2400" b="1">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Introduction to functions</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Types of C functions</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Function naming rule in c</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Three main parts of function</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Categorized based on argument and return value</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Passing arguments</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Advantage of function</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Recursive function</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Macro’s in C</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31215" y="495935"/>
            <a:ext cx="409448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 : </a:t>
            </a:r>
            <a:endParaRPr lang="en-US" sz="2400" b="1">
              <a:latin typeface="Times New Roman" panose="02020603050405020304" charset="0"/>
              <a:cs typeface="Times New Roman" panose="02020603050405020304" charset="0"/>
            </a:endParaRPr>
          </a:p>
        </p:txBody>
      </p:sp>
      <p:sp>
        <p:nvSpPr>
          <p:cNvPr id="5" name="Text Box 4"/>
          <p:cNvSpPr txBox="1"/>
          <p:nvPr/>
        </p:nvSpPr>
        <p:spPr>
          <a:xfrm>
            <a:off x="933450" y="1139825"/>
            <a:ext cx="10900410" cy="28613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charset="0"/>
              <a:buChar char="q"/>
            </a:pPr>
            <a:r>
              <a:rPr lang="en-US" sz="2000">
                <a:latin typeface="Times New Roman" panose="02020603050405020304" charset="0"/>
                <a:cs typeface="Times New Roman" panose="02020603050405020304" charset="0"/>
                <a:sym typeface="+mn-ea"/>
              </a:rPr>
              <a:t>Function are used for divide a large code into module, due to this we can easily debug and maintain the code.</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q"/>
            </a:pPr>
            <a:r>
              <a:rPr lang="en-US" sz="2000">
                <a:latin typeface="Times New Roman" panose="02020603050405020304" charset="0"/>
                <a:cs typeface="Times New Roman" panose="02020603050405020304" charset="0"/>
              </a:rPr>
              <a:t>A function is a block of code which only runs when it is called. You can pass data, known as parameters, into a function.</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q"/>
            </a:pPr>
            <a:r>
              <a:rPr lang="en-US" sz="2000">
                <a:latin typeface="Times New Roman" panose="02020603050405020304" charset="0"/>
                <a:cs typeface="Times New Roman" panose="02020603050405020304" charset="0"/>
              </a:rPr>
              <a:t>Functions are used to perform certain actions, and they are important for reusing code: Define the code once, and use it many times.</a:t>
            </a:r>
            <a:endParaRPr lang="en-US" sz="2000">
              <a:latin typeface="Times New Roman" panose="02020603050405020304" charset="0"/>
              <a:cs typeface="Times New Roman" panose="02020603050405020304" charset="0"/>
            </a:endParaRPr>
          </a:p>
        </p:txBody>
      </p:sp>
      <p:sp>
        <p:nvSpPr>
          <p:cNvPr id="7" name="Text Box 6"/>
          <p:cNvSpPr txBox="1"/>
          <p:nvPr/>
        </p:nvSpPr>
        <p:spPr>
          <a:xfrm>
            <a:off x="933450" y="4184650"/>
            <a:ext cx="9562854" cy="19759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2000">
                <a:latin typeface="Times New Roman" panose="02020603050405020304" charset="0"/>
                <a:cs typeface="Times New Roman" panose="02020603050405020304" charset="0"/>
              </a:rPr>
              <a:t>Depending on whether a function is defined by the user or already included in C compilers, </a:t>
            </a:r>
            <a:r>
              <a:rPr lang="en-US" sz="2400" b="1">
                <a:latin typeface="Times New Roman" panose="02020603050405020304" charset="0"/>
                <a:cs typeface="Times New Roman" panose="02020603050405020304" charset="0"/>
              </a:rPr>
              <a:t>There Are Two Types Of Functions In C Programming</a:t>
            </a:r>
            <a:endParaRPr lang="en-US" sz="2400" b="1">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1.Standard library functions or pre-define function</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2.User defined functions</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Rectangle 1"/>
          <p:cNvSpPr/>
          <p:nvPr/>
        </p:nvSpPr>
        <p:spPr>
          <a:xfrm>
            <a:off x="3853544" y="1371600"/>
            <a:ext cx="1922106" cy="503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Functions</a:t>
            </a:r>
            <a:endParaRPr lang="en-IN" sz="2000">
              <a:solidFill>
                <a:schemeClr val="tx1"/>
              </a:solidFill>
              <a:latin typeface="Times New Roman" panose="02020603050405020304" charset="0"/>
              <a:cs typeface="Times New Roman" panose="02020603050405020304" charset="0"/>
            </a:endParaRPr>
          </a:p>
        </p:txBody>
      </p:sp>
      <p:sp>
        <p:nvSpPr>
          <p:cNvPr id="3" name="Rectangle 2"/>
          <p:cNvSpPr/>
          <p:nvPr/>
        </p:nvSpPr>
        <p:spPr>
          <a:xfrm>
            <a:off x="1673291"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Library Functions</a:t>
            </a:r>
            <a:endParaRPr lang="en-IN" sz="2000">
              <a:solidFill>
                <a:schemeClr val="tx1"/>
              </a:solidFill>
              <a:latin typeface="Times New Roman" panose="02020603050405020304" charset="0"/>
              <a:cs typeface="Times New Roman" panose="02020603050405020304" charset="0"/>
            </a:endParaRPr>
          </a:p>
        </p:txBody>
      </p:sp>
      <p:sp>
        <p:nvSpPr>
          <p:cNvPr id="4" name="Rectangle 3"/>
          <p:cNvSpPr/>
          <p:nvPr/>
        </p:nvSpPr>
        <p:spPr>
          <a:xfrm>
            <a:off x="5775650"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User Defined Functions</a:t>
            </a:r>
            <a:endParaRPr lang="en-IN" sz="2000">
              <a:solidFill>
                <a:schemeClr val="tx1"/>
              </a:solidFill>
              <a:latin typeface="Times New Roman" panose="02020603050405020304" charset="0"/>
              <a:cs typeface="Times New Roman" panose="02020603050405020304" charset="0"/>
            </a:endParaRPr>
          </a:p>
        </p:txBody>
      </p:sp>
      <p:cxnSp>
        <p:nvCxnSpPr>
          <p:cNvPr id="6" name="Straight Connector 5"/>
          <p:cNvCxnSpPr/>
          <p:nvPr/>
        </p:nvCxnSpPr>
        <p:spPr>
          <a:xfrm flipH="1">
            <a:off x="1828800" y="37882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913890" y="3788410"/>
            <a:ext cx="1905" cy="13938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915887" y="4114800"/>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915887" y="4603102"/>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15887" y="5156718"/>
            <a:ext cx="559837"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2475724" y="3912637"/>
            <a:ext cx="110101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Predefined</a:t>
            </a:r>
            <a:endParaRPr lang="en-IN" sz="1400">
              <a:solidFill>
                <a:schemeClr val="tx1"/>
              </a:solidFill>
              <a:latin typeface="Times New Roman" panose="02020603050405020304" charset="0"/>
              <a:cs typeface="Times New Roman" panose="02020603050405020304" charset="0"/>
            </a:endParaRPr>
          </a:p>
        </p:txBody>
      </p:sp>
      <p:sp>
        <p:nvSpPr>
          <p:cNvPr id="15" name="Rectangle 14"/>
          <p:cNvSpPr/>
          <p:nvPr/>
        </p:nvSpPr>
        <p:spPr>
          <a:xfrm>
            <a:off x="2494386" y="4428930"/>
            <a:ext cx="245377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Declarations inside header files</a:t>
            </a:r>
            <a:endParaRPr lang="en-IN" sz="1400">
              <a:solidFill>
                <a:schemeClr val="tx1"/>
              </a:solidFill>
              <a:latin typeface="Times New Roman" panose="02020603050405020304" charset="0"/>
              <a:cs typeface="Times New Roman" panose="02020603050405020304" charset="0"/>
            </a:endParaRPr>
          </a:p>
        </p:txBody>
      </p:sp>
      <p:sp>
        <p:nvSpPr>
          <p:cNvPr id="16" name="Rectangle 15"/>
          <p:cNvSpPr/>
          <p:nvPr/>
        </p:nvSpPr>
        <p:spPr>
          <a:xfrm>
            <a:off x="2566035" y="4982845"/>
            <a:ext cx="2541905" cy="363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err="1">
                <a:solidFill>
                  <a:schemeClr val="tx1"/>
                </a:solidFill>
                <a:latin typeface="Times New Roman" panose="02020603050405020304" charset="0"/>
                <a:cs typeface="Times New Roman" panose="02020603050405020304" charset="0"/>
                <a:sym typeface="+mn-ea"/>
              </a:rPr>
              <a:t>Eg: Printf ()</a:t>
            </a:r>
            <a:r>
              <a:rPr lang="en-US" altLang="en-IN" sz="1400">
                <a:solidFill>
                  <a:schemeClr val="tx1"/>
                </a:solidFill>
                <a:latin typeface="Times New Roman" panose="02020603050405020304" charset="0"/>
                <a:cs typeface="Times New Roman" panose="02020603050405020304" charset="0"/>
                <a:sym typeface="+mn-ea"/>
              </a:rPr>
              <a:t> , scanf(0</a:t>
            </a:r>
            <a:r>
              <a:rPr lang="en-IN" sz="1400">
                <a:solidFill>
                  <a:schemeClr val="tx1"/>
                </a:solidFill>
                <a:latin typeface="Times New Roman" panose="02020603050405020304" charset="0"/>
                <a:cs typeface="Times New Roman" panose="02020603050405020304" charset="0"/>
                <a:sym typeface="+mn-ea"/>
              </a:rPr>
              <a:t>..etc</a:t>
            </a:r>
            <a:endParaRPr lang="en-IN" sz="1400">
              <a:solidFill>
                <a:schemeClr val="tx1"/>
              </a:solidFill>
              <a:latin typeface="Times New Roman" panose="02020603050405020304" charset="0"/>
              <a:cs typeface="Times New Roman" panose="02020603050405020304" charset="0"/>
            </a:endParaRPr>
          </a:p>
        </p:txBody>
      </p:sp>
      <p:sp>
        <p:nvSpPr>
          <p:cNvPr id="17" name="Rectangle 16"/>
          <p:cNvSpPr/>
          <p:nvPr/>
        </p:nvSpPr>
        <p:spPr>
          <a:xfrm>
            <a:off x="2475723" y="5528387"/>
            <a:ext cx="137782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p:txBody>
      </p:sp>
      <p:cxnSp>
        <p:nvCxnSpPr>
          <p:cNvPr id="18" name="Straight Connector 17"/>
          <p:cNvCxnSpPr/>
          <p:nvPr/>
        </p:nvCxnSpPr>
        <p:spPr>
          <a:xfrm flipH="1">
            <a:off x="6096000" y="3788229"/>
            <a:ext cx="0" cy="119431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96000" y="4295191"/>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096000" y="4982544"/>
            <a:ext cx="559837"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55836" y="4825482"/>
            <a:ext cx="214603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Reduced complexity of program</a:t>
            </a:r>
            <a:endParaRPr lang="en-IN" sz="1400">
              <a:solidFill>
                <a:schemeClr val="tx1"/>
              </a:solidFill>
              <a:latin typeface="Times New Roman" panose="02020603050405020304" charset="0"/>
              <a:cs typeface="Times New Roman" panose="02020603050405020304" charset="0"/>
            </a:endParaRPr>
          </a:p>
        </p:txBody>
      </p:sp>
      <p:sp>
        <p:nvSpPr>
          <p:cNvPr id="23" name="Rectangle 22"/>
          <p:cNvSpPr/>
          <p:nvPr/>
        </p:nvSpPr>
        <p:spPr>
          <a:xfrm>
            <a:off x="6708709" y="4065037"/>
            <a:ext cx="148356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Created by user</a:t>
            </a:r>
            <a:endParaRPr lang="en-IN" sz="1400">
              <a:solidFill>
                <a:schemeClr val="tx1"/>
              </a:solidFill>
              <a:latin typeface="Times New Roman" panose="02020603050405020304" charset="0"/>
              <a:cs typeface="Times New Roman" panose="02020603050405020304" charset="0"/>
            </a:endParaRPr>
          </a:p>
        </p:txBody>
      </p:sp>
      <p:cxnSp>
        <p:nvCxnSpPr>
          <p:cNvPr id="25" name="Straight Arrow Connector 24"/>
          <p:cNvCxnSpPr>
            <a:stCxn id="2" idx="2"/>
            <a:endCxn id="3" idx="0"/>
          </p:cNvCxnSpPr>
          <p:nvPr/>
        </p:nvCxnSpPr>
        <p:spPr>
          <a:xfrm flipH="1">
            <a:off x="2634344" y="1875453"/>
            <a:ext cx="2180253"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 idx="2"/>
            <a:endCxn id="4" idx="0"/>
          </p:cNvCxnSpPr>
          <p:nvPr/>
        </p:nvCxnSpPr>
        <p:spPr>
          <a:xfrm>
            <a:off x="4814597" y="1875453"/>
            <a:ext cx="1922106"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034415" y="1024890"/>
            <a:ext cx="10123170" cy="255333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00000"/>
              </a:lnSpc>
              <a:buFont typeface="Wingdings" panose="05000000000000000000" charset="0"/>
              <a:buNone/>
            </a:pPr>
            <a:r>
              <a:rPr lang="en-US" sz="2000">
                <a:latin typeface="Times New Roman" panose="02020603050405020304" charset="0"/>
                <a:cs typeface="Times New Roman" panose="02020603050405020304" charset="0"/>
              </a:rPr>
              <a:t>A function name must begin with an alphabetic letter or the underscore _ character, but the other characters in the name can be chosen from the following groups:</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lower-case letter from a to z</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upper-case letter from A to Z</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digit from 0 to 9</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underscore character </a:t>
            </a:r>
            <a:endParaRPr lang="en-US" sz="2000">
              <a:latin typeface="Times New Roman" panose="02020603050405020304" charset="0"/>
              <a:cs typeface="Times New Roman" panose="02020603050405020304" charset="0"/>
            </a:endParaRPr>
          </a:p>
        </p:txBody>
      </p:sp>
      <p:sp>
        <p:nvSpPr>
          <p:cNvPr id="5" name="Text Box 4"/>
          <p:cNvSpPr txBox="1"/>
          <p:nvPr/>
        </p:nvSpPr>
        <p:spPr>
          <a:xfrm>
            <a:off x="1033780" y="3754755"/>
            <a:ext cx="7198360" cy="29229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rPr>
              <a:t>The general form of a function definition in C</a:t>
            </a:r>
            <a:endParaRPr lang="en-US" sz="2200" b="1">
              <a:latin typeface="Times New Roman" panose="02020603050405020304" charset="0"/>
              <a:cs typeface="Times New Roman" panose="02020603050405020304" charset="0"/>
            </a:endParaRPr>
          </a:p>
          <a:p>
            <a:pPr>
              <a:lnSpc>
                <a:spcPct val="100000"/>
              </a:lnSpc>
            </a:pPr>
            <a:endParaRPr lang="en-US" sz="2200" b="1">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return_data_type   function_name(parameter list)</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 body of the function</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
        <p:nvSpPr>
          <p:cNvPr id="6" name="Text Box 5"/>
          <p:cNvSpPr txBox="1"/>
          <p:nvPr/>
        </p:nvSpPr>
        <p:spPr>
          <a:xfrm>
            <a:off x="1034415" y="449580"/>
            <a:ext cx="389128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Function naming </a:t>
            </a:r>
            <a:r>
              <a:rPr lang="en-US" sz="2200" b="1">
                <a:latin typeface="Times New Roman" panose="02020603050405020304" charset="0"/>
                <a:cs typeface="Times New Roman" panose="02020603050405020304" charset="0"/>
                <a:sym typeface="+mn-ea"/>
              </a:rPr>
              <a:t>rule </a:t>
            </a:r>
            <a:r>
              <a:rPr lang="en-US" sz="2000" b="1">
                <a:latin typeface="Times New Roman" panose="02020603050405020304" charset="0"/>
                <a:cs typeface="Times New Roman" panose="02020603050405020304" charset="0"/>
                <a:sym typeface="+mn-ea"/>
              </a:rPr>
              <a:t>in c</a:t>
            </a:r>
            <a:endParaRPr lang="en-US" sz="2000" b="1"/>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 Box 2"/>
          <p:cNvSpPr txBox="1"/>
          <p:nvPr/>
        </p:nvSpPr>
        <p:spPr>
          <a:xfrm>
            <a:off x="737870" y="603885"/>
            <a:ext cx="11280775" cy="31692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buFont typeface="Wingdings" panose="05000000000000000000" charset="0"/>
              <a:buNone/>
            </a:pPr>
            <a:r>
              <a:rPr lang="en-US" sz="2000" b="1">
                <a:latin typeface="Times New Roman" panose="02020603050405020304" charset="0"/>
                <a:cs typeface="Times New Roman" panose="02020603050405020304" charset="0"/>
                <a:sym typeface="+mn-ea"/>
              </a:rPr>
              <a:t>Parts of user-defined function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declaration     return_Type function_Name(parameter1,parameter2,......);</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call                  function_Name(Argument list);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definition            </a:t>
            </a:r>
            <a:r>
              <a:rPr lang="en-US" sz="2000">
                <a:latin typeface="Times New Roman" panose="02020603050405020304" charset="0"/>
                <a:cs typeface="Times New Roman" panose="02020603050405020304" charset="0"/>
                <a:sym typeface="+mn-ea"/>
              </a:rPr>
              <a:t>return_Type function_name(parameter_1, parameter_2,....)</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//body of the function </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endParaRPr>
          </a:p>
        </p:txBody>
      </p:sp>
      <p:sp>
        <p:nvSpPr>
          <p:cNvPr id="6" name="Text Box 5"/>
          <p:cNvSpPr txBox="1"/>
          <p:nvPr/>
        </p:nvSpPr>
        <p:spPr>
          <a:xfrm>
            <a:off x="955675" y="4018280"/>
            <a:ext cx="9428480" cy="2399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2000" b="1">
                <a:latin typeface="Times New Roman" panose="02020603050405020304" charset="0"/>
                <a:cs typeface="Times New Roman" panose="02020603050405020304" charset="0"/>
              </a:rPr>
              <a:t>Types of the user-defined function in C language</a:t>
            </a:r>
            <a:endParaRPr lang="en-US" sz="2000" b="1">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a return value and with an argument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a return value and without argument</a:t>
            </a:r>
            <a:endParaRPr lang="en-US" sz="20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no return value and with an argument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rPr>
              <a:t>function with no return value and without argument</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02945" y="929640"/>
            <a:ext cx="10477500" cy="59080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add( int , int ) ; //function declaration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result = add( a , b ) ;  //function call   and actual argument these are</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add( int a , int b )  //function definition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          //These are formal parameter</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5" name="Text Box 4"/>
          <p:cNvSpPr txBox="1"/>
          <p:nvPr/>
        </p:nvSpPr>
        <p:spPr>
          <a:xfrm>
            <a:off x="570865" y="314325"/>
            <a:ext cx="791337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1.function with a return value and with an argument</a:t>
            </a:r>
            <a:endParaRPr lang="en-US" sz="2200" b="1"/>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9620" y="993140"/>
            <a:ext cx="10653395" cy="59080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int add(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result = add(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result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add(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c ;  //no argument passing so declare and initilize here only</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588010" y="311785"/>
            <a:ext cx="88074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2.function with a return value and without an argument</a:t>
            </a:r>
            <a:endParaRPr lang="en-US" sz="2200" b="1"/>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015365" y="1196340"/>
            <a:ext cx="9759315" cy="54927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void add( int a , int b) ;  //variable name is optional to written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add( a , b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add( int a , int b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c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835025" y="651510"/>
            <a:ext cx="77958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3.function without a return value and with an argument</a:t>
            </a:r>
            <a:endParaRPr lang="en-US" sz="2200" b="1"/>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333500" y="1429385"/>
            <a:ext cx="9744710" cy="50774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add(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add( ) ;                   //function call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add(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c ;   //without return type and no argument pass</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c ) ;      //without return type so printf in userdefined function only</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1172210" y="563245"/>
            <a:ext cx="791210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4.function without a return value and without an argument</a:t>
            </a:r>
            <a:endParaRPr lang="en-US" sz="2200" b="1"/>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51815"/>
            <a:ext cx="10515600" cy="5625465"/>
          </a:xfrm>
        </p:spPr>
        <p:txBody>
          <a:bodyPr>
            <a:normAutofit lnSpcReduction="10000"/>
          </a:bodyPr>
          <a:lstStyle/>
          <a:p>
            <a:pPr marL="0" indent="0">
              <a:buNone/>
            </a:pPr>
            <a:r>
              <a:rPr lang="en-US">
                <a:latin typeface="Times New Roman" panose="02020603050405020304" charset="0"/>
                <a:cs typeface="Times New Roman" panose="02020603050405020304" charset="0"/>
              </a:rPr>
              <a:t>Initialized data segment</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An initialized data segment is also known as the data segment.</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 A data segment is a virtual address space of a program that contains all the global and static variables which are explicitly initialized by the programmer.</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#include&lt;stdio.h&gt;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char string[] = "Hello world";  // global variable stored in initialized data segment.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static int i = 90;   // static variable stored in initialized data segment..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16915" y="334010"/>
            <a:ext cx="8539480" cy="1476375"/>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2000">
                <a:latin typeface="Times New Roman" panose="02020603050405020304" charset="0"/>
                <a:cs typeface="Times New Roman" panose="02020603050405020304" charset="0"/>
              </a:rPr>
              <a:t>There are two methods to pass the data into the function in C language</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1.Call by value </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2.Call by reference.</a:t>
            </a:r>
            <a:endParaRPr lang="en-US" sz="2000">
              <a:latin typeface="Times New Roman" panose="02020603050405020304" charset="0"/>
              <a:cs typeface="Times New Roman" panose="02020603050405020304" charset="0"/>
            </a:endParaRPr>
          </a:p>
        </p:txBody>
      </p:sp>
      <p:sp>
        <p:nvSpPr>
          <p:cNvPr id="5" name="Text Box 4"/>
          <p:cNvSpPr txBox="1"/>
          <p:nvPr/>
        </p:nvSpPr>
        <p:spPr>
          <a:xfrm>
            <a:off x="716915" y="1889760"/>
            <a:ext cx="10720705" cy="47078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50000"/>
              </a:lnSpc>
              <a:buFont typeface="Wingdings" panose="05000000000000000000" charset="0"/>
              <a:buNone/>
            </a:pPr>
            <a:r>
              <a:rPr lang="en-US" sz="2000" b="1">
                <a:latin typeface="Times New Roman" panose="02020603050405020304" charset="0"/>
                <a:cs typeface="Times New Roman" panose="02020603050405020304" charset="0"/>
              </a:rPr>
              <a:t>Call by value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method, the value of the actual parameters is copied into the formal parameters. In other words, we can say that the value of the variable is used in the function call in the call by value method.</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method, we can not modify the value of the actual parameter by the formal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different memory is allocated for actual and formal parameters since the value of the actual parameter is copied into the formal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actual parameter is the argument which is used in the function call whereas formal  parameter is the argument which is used in the function definition.</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 Box 5"/>
          <p:cNvSpPr txBox="1"/>
          <p:nvPr/>
        </p:nvSpPr>
        <p:spPr>
          <a:xfrm>
            <a:off x="937895" y="151908"/>
            <a:ext cx="427956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Call By Value Flow Chart</a:t>
            </a:r>
            <a:endParaRPr lang="en-US" b="1">
              <a:latin typeface="Times New Roman" panose="02020603050405020304" charset="0"/>
              <a:cs typeface="Times New Roman" panose="02020603050405020304" charset="0"/>
            </a:endParaRPr>
          </a:p>
        </p:txBody>
      </p:sp>
      <p:sp>
        <p:nvSpPr>
          <p:cNvPr id="2" name="Oval 1"/>
          <p:cNvSpPr/>
          <p:nvPr/>
        </p:nvSpPr>
        <p:spPr>
          <a:xfrm>
            <a:off x="3489648" y="1007707"/>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3" name="Oval 2"/>
          <p:cNvSpPr/>
          <p:nvPr/>
        </p:nvSpPr>
        <p:spPr>
          <a:xfrm>
            <a:off x="3489648" y="3688702"/>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7398721" y="5837404"/>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3118646" y="1752585"/>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Read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3122642" y="273854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Swap(A,B)</a:t>
            </a: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7037051" y="2753135"/>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t>
            </a:r>
            <a:r>
              <a:rPr lang="en-US" altLang="en-IN" sz="1400">
                <a:solidFill>
                  <a:schemeClr val="tx1"/>
                </a:solidFill>
                <a:latin typeface="Times New Roman" panose="02020603050405020304" charset="0"/>
                <a:cs typeface="Times New Roman" panose="02020603050405020304" charset="0"/>
              </a:rPr>
              <a:t>a</a:t>
            </a:r>
            <a:r>
              <a:rPr lang="en-IN" sz="1400">
                <a:solidFill>
                  <a:schemeClr val="tx1"/>
                </a:solidFill>
                <a:latin typeface="Times New Roman" panose="02020603050405020304" charset="0"/>
                <a:cs typeface="Times New Roman" panose="02020603050405020304" charset="0"/>
              </a:rPr>
              <a:t> , int </a:t>
            </a:r>
            <a:r>
              <a:rPr lang="en-US" altLang="en-IN" sz="1400">
                <a:solidFill>
                  <a:schemeClr val="tx1"/>
                </a:solidFill>
                <a:latin typeface="Times New Roman" panose="02020603050405020304" charset="0"/>
                <a:cs typeface="Times New Roman" panose="02020603050405020304" charset="0"/>
              </a:rPr>
              <a:t>b</a:t>
            </a:r>
            <a:r>
              <a:rPr lang="en-IN" sz="1400">
                <a:solidFill>
                  <a:schemeClr val="tx1"/>
                </a:solidFill>
                <a:latin typeface="Times New Roman" panose="02020603050405020304" charset="0"/>
                <a:cs typeface="Times New Roman" panose="02020603050405020304" charset="0"/>
              </a:rPr>
              <a:t>)</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7008933" y="3670841"/>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7008933" y="4870654"/>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a:t>
            </a:r>
            <a:r>
              <a:rPr lang="en-US" altLang="en-IN" sz="1400">
                <a:solidFill>
                  <a:schemeClr val="tx1"/>
                </a:solidFill>
                <a:latin typeface="Times New Roman" panose="02020603050405020304" charset="0"/>
                <a:cs typeface="Times New Roman" panose="02020603050405020304" charset="0"/>
              </a:rPr>
              <a:t>f</a:t>
            </a:r>
            <a:r>
              <a:rPr lang="en-IN" sz="1400">
                <a:solidFill>
                  <a:schemeClr val="tx1"/>
                </a:solidFill>
                <a:latin typeface="Times New Roman" panose="02020603050405020304" charset="0"/>
                <a:cs typeface="Times New Roman" panose="02020603050405020304" charset="0"/>
              </a:rPr>
              <a:t> </a:t>
            </a:r>
            <a:r>
              <a:rPr lang="en-US" altLang="en-IN" sz="1400">
                <a:solidFill>
                  <a:schemeClr val="tx1"/>
                </a:solidFill>
                <a:latin typeface="Times New Roman" panose="02020603050405020304" charset="0"/>
                <a:cs typeface="Times New Roman" panose="02020603050405020304" charset="0"/>
              </a:rPr>
              <a:t>b</a:t>
            </a:r>
            <a:endParaRPr lang="en-US" altLang="en-IN" sz="1400">
              <a:solidFill>
                <a:schemeClr val="tx1"/>
              </a:solidFill>
              <a:latin typeface="Times New Roman" panose="02020603050405020304" charset="0"/>
              <a:cs typeface="Times New Roman" panose="02020603050405020304" charset="0"/>
            </a:endParaRPr>
          </a:p>
        </p:txBody>
      </p:sp>
      <p:cxnSp>
        <p:nvCxnSpPr>
          <p:cNvPr id="18" name="Straight Arrow Connector 17"/>
          <p:cNvCxnSpPr>
            <a:stCxn id="2" idx="4"/>
          </p:cNvCxnSpPr>
          <p:nvPr/>
        </p:nvCxnSpPr>
        <p:spPr>
          <a:xfrm flipH="1">
            <a:off x="4244541" y="1468082"/>
            <a:ext cx="9331" cy="284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2"/>
            <a:endCxn id="8" idx="0"/>
          </p:cNvCxnSpPr>
          <p:nvPr/>
        </p:nvCxnSpPr>
        <p:spPr>
          <a:xfrm>
            <a:off x="4244541" y="227817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8" idx="2"/>
            <a:endCxn id="3" idx="0"/>
          </p:cNvCxnSpPr>
          <p:nvPr/>
        </p:nvCxnSpPr>
        <p:spPr>
          <a:xfrm>
            <a:off x="4248537" y="3198924"/>
            <a:ext cx="5335" cy="489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8125496" y="321655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8134826" y="4429470"/>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8162945" y="535402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9" idx="1"/>
          </p:cNvCxnSpPr>
          <p:nvPr/>
        </p:nvCxnSpPr>
        <p:spPr>
          <a:xfrm flipH="1" flipV="1">
            <a:off x="5370435" y="2968736"/>
            <a:ext cx="1666616" cy="145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58190" y="855980"/>
            <a:ext cx="10016490" cy="59080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swap( int , int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10 , b = 20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printf("before swap :a=%d\tb=%d\n",a,b);</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swap( a , b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swap(int a , int b)</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temp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temp = a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b = temp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printf("after swap:a=%d\tb=%d" , a , b ) ; }</a:t>
            </a:r>
            <a:endParaRPr lang="en-US">
              <a:latin typeface="Times New Roman" panose="02020603050405020304" charset="0"/>
              <a:cs typeface="Times New Roman" panose="02020603050405020304" charset="0"/>
            </a:endParaRPr>
          </a:p>
        </p:txBody>
      </p:sp>
      <p:sp>
        <p:nvSpPr>
          <p:cNvPr id="5" name="Text Box 4"/>
          <p:cNvSpPr txBox="1"/>
          <p:nvPr/>
        </p:nvSpPr>
        <p:spPr>
          <a:xfrm>
            <a:off x="758190" y="316865"/>
            <a:ext cx="807148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Swap two number using call by value</a:t>
            </a:r>
            <a:endParaRPr lang="en-US" sz="2000" b="1">
              <a:latin typeface="Times New Roman" panose="02020603050405020304" charset="0"/>
              <a:cs typeface="Times New Roman" panose="02020603050405020304" charset="0"/>
              <a:sym typeface="+mn-ea"/>
            </a:endParaRP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85190" y="501015"/>
            <a:ext cx="10556875"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50000"/>
              </a:lnSpc>
              <a:buFont typeface="Wingdings" panose="05000000000000000000" charset="0"/>
              <a:buNone/>
            </a:pPr>
            <a:r>
              <a:rPr lang="en-US" sz="2000" b="1">
                <a:latin typeface="Times New Roman" panose="02020603050405020304" charset="0"/>
                <a:cs typeface="Times New Roman" panose="02020603050405020304" charset="0"/>
              </a:rPr>
              <a:t>Call by reference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reference, the address of the variable is passed into the function call as the actual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value of the actual parameters can be modified by changing the formal parameters since the address of the actual parameters is passed.</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reference, the memory allocation is similar for both formal parameters and actual parameters. All the operations in the function are performed on the value stored at the address of the actual </a:t>
            </a:r>
            <a:r>
              <a:rPr lang="en-US" sz="2000">
                <a:latin typeface="Times New Roman" panose="02020603050405020304" charset="0"/>
                <a:cs typeface="Times New Roman" panose="02020603050405020304" charset="0"/>
                <a:sym typeface="+mn-ea"/>
              </a:rPr>
              <a:t>parameters,    </a:t>
            </a:r>
            <a:r>
              <a:rPr lang="en-US" sz="2000">
                <a:latin typeface="Times New Roman" panose="02020603050405020304" charset="0"/>
                <a:cs typeface="Times New Roman" panose="02020603050405020304" charset="0"/>
              </a:rPr>
              <a:t>and the modified value gets stored at the same address.</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3"/>
          <p:cNvSpPr>
            <a:spLocks noGrp="1"/>
          </p:cNvSpPr>
          <p:nvPr>
            <p:ph type="title"/>
          </p:nvPr>
        </p:nvSpPr>
        <p:spPr>
          <a:xfrm>
            <a:off x="661035" y="96662"/>
            <a:ext cx="4460240" cy="645795"/>
          </a:xfrm>
        </p:spPr>
        <p:txBody>
          <a:bodyPr>
            <a:normAutofit/>
          </a:bodyPr>
          <a:lstStyle/>
          <a:p>
            <a:r>
              <a:rPr lang="en-US" sz="2400" b="1">
                <a:solidFill>
                  <a:schemeClr val="tx1"/>
                </a:solidFill>
                <a:latin typeface="Times New Roman" panose="02020603050405020304" charset="0"/>
                <a:cs typeface="Times New Roman" panose="02020603050405020304" charset="0"/>
              </a:rPr>
              <a:t>Call by referance flow chart</a:t>
            </a:r>
            <a:endParaRPr lang="en-US" sz="2400" b="1">
              <a:solidFill>
                <a:schemeClr val="tx1"/>
              </a:solidFill>
              <a:latin typeface="Times New Roman" panose="02020603050405020304" charset="0"/>
              <a:cs typeface="Times New Roman" panose="02020603050405020304" charset="0"/>
            </a:endParaRPr>
          </a:p>
        </p:txBody>
      </p:sp>
      <p:sp>
        <p:nvSpPr>
          <p:cNvPr id="3" name="Oval 2"/>
          <p:cNvSpPr/>
          <p:nvPr/>
        </p:nvSpPr>
        <p:spPr>
          <a:xfrm>
            <a:off x="2192455" y="1047513"/>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2192684" y="4989795"/>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6" name="Oval 5"/>
          <p:cNvSpPr/>
          <p:nvPr/>
        </p:nvSpPr>
        <p:spPr>
          <a:xfrm>
            <a:off x="6092445" y="6085689"/>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1812370" y="1904400"/>
            <a:ext cx="2251789" cy="6220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int *p,*q</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p</a:t>
            </a:r>
            <a:r>
              <a:rPr lang="en-IN" sz="1400">
                <a:solidFill>
                  <a:schemeClr val="tx1"/>
                </a:solidFill>
                <a:latin typeface="Times New Roman" panose="02020603050405020304" charset="0"/>
                <a:cs typeface="Times New Roman" panose="02020603050405020304" charset="0"/>
              </a:rPr>
              <a:t>=&amp;a</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q</a:t>
            </a:r>
            <a:r>
              <a:rPr lang="en-IN" sz="1400">
                <a:solidFill>
                  <a:schemeClr val="tx1"/>
                </a:solidFill>
                <a:latin typeface="Times New Roman" panose="02020603050405020304" charset="0"/>
                <a:cs typeface="Times New Roman" panose="02020603050405020304" charset="0"/>
              </a:rPr>
              <a:t>=&amp;b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1812370" y="2986833"/>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p</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q</a:t>
            </a:r>
            <a:endParaRPr lang="en-IN" sz="1400">
              <a:solidFill>
                <a:schemeClr val="tx1"/>
              </a:solidFill>
              <a:latin typeface="Times New Roman" panose="02020603050405020304" charset="0"/>
              <a:cs typeface="Times New Roman" panose="02020603050405020304" charset="0"/>
            </a:endParaRPr>
          </a:p>
          <a:p>
            <a:pPr algn="ct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5730775" y="3001420"/>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 , int *b)</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5702657" y="3919126"/>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5702657" y="511893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 b</a:t>
            </a:r>
            <a:endParaRPr lang="en-IN" sz="14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2938264" y="1507888"/>
            <a:ext cx="0" cy="396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2"/>
            <a:endCxn id="8" idx="0"/>
          </p:cNvCxnSpPr>
          <p:nvPr/>
        </p:nvCxnSpPr>
        <p:spPr>
          <a:xfrm flipH="1">
            <a:off x="2938265" y="2526459"/>
            <a:ext cx="0" cy="460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22" idx="2"/>
            <a:endCxn id="5" idx="0"/>
          </p:cNvCxnSpPr>
          <p:nvPr/>
        </p:nvCxnSpPr>
        <p:spPr>
          <a:xfrm flipH="1">
            <a:off x="2956908" y="4519373"/>
            <a:ext cx="0" cy="47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819220" y="346483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28550" y="4677755"/>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856669" y="560231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1"/>
            <a:endCxn id="22" idx="3"/>
          </p:cNvCxnSpPr>
          <p:nvPr/>
        </p:nvCxnSpPr>
        <p:spPr>
          <a:xfrm flipH="1">
            <a:off x="4082802" y="3231608"/>
            <a:ext cx="1647973" cy="10575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831013" y="4058998"/>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Swap(p,q)</a:t>
            </a:r>
            <a:endParaRPr lang="en-IN" sz="1400">
              <a:solidFill>
                <a:schemeClr val="tx1"/>
              </a:solidFill>
              <a:latin typeface="Times New Roman" panose="02020603050405020304" charset="0"/>
              <a:cs typeface="Times New Roman" panose="02020603050405020304" charset="0"/>
            </a:endParaRPr>
          </a:p>
        </p:txBody>
      </p:sp>
      <p:cxnSp>
        <p:nvCxnSpPr>
          <p:cNvPr id="26" name="Straight Arrow Connector 25"/>
          <p:cNvCxnSpPr>
            <a:stCxn id="8" idx="2"/>
          </p:cNvCxnSpPr>
          <p:nvPr/>
        </p:nvCxnSpPr>
        <p:spPr>
          <a:xfrm>
            <a:off x="2938265" y="3512422"/>
            <a:ext cx="11562" cy="53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991870" y="585470"/>
            <a:ext cx="108064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 int *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printf("%d\t%d\n" , &amp;a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 a=%d\tb=%d"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904240" y="248285"/>
            <a:ext cx="576135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Swap two number using call by referance</a:t>
            </a:r>
            <a:endParaRPr lang="en-US" sz="2000" b="1">
              <a:latin typeface="Times New Roman" panose="02020603050405020304" charset="0"/>
              <a:cs typeface="Times New Roman" panose="02020603050405020304" charset="0"/>
            </a:endParaRPr>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45820" y="619125"/>
            <a:ext cx="107048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sum(int a[]);          //function definition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 { 2 , 3 , 5 , 6 }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result = sum( a ) ;            //function call</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 int a[ ] )                //function definition with return type and with argument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sum = 0 , i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for(i=0 ; i&lt;4 ; i++)</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sum=sum + a[ i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return sum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743585" y="189230"/>
            <a:ext cx="696023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array as arguments in functions</a:t>
            </a:r>
            <a:endParaRPr lang="en-US" sz="2200" b="1"/>
          </a:p>
        </p:txBody>
      </p:sp>
    </p:spTree>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25805" y="857250"/>
            <a:ext cx="10741025" cy="60007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struct student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char name[ 20 ]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age , per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s1 ;       </a:t>
            </a:r>
            <a:r>
              <a:rPr lang="en-US" sz="1600">
                <a:latin typeface="Times New Roman" panose="02020603050405020304" charset="0"/>
                <a:cs typeface="Times New Roman" panose="02020603050405020304" charset="0"/>
                <a:sym typeface="+mn-ea"/>
              </a:rPr>
              <a:t>  //structure variable declaration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gets(s1.name)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 "%d %d" , &amp;s1.age , </a:t>
            </a:r>
            <a:r>
              <a:rPr lang="en-US" sz="1600">
                <a:latin typeface="Times New Roman" panose="02020603050405020304" charset="0"/>
                <a:cs typeface="Times New Roman" panose="02020603050405020304" charset="0"/>
                <a:sym typeface="+mn-ea"/>
              </a:rPr>
              <a:t>&amp;s1.per</a:t>
            </a:r>
            <a:r>
              <a:rPr lang="en-US" sz="1600">
                <a:latin typeface="Times New Roman" panose="02020603050405020304" charset="0"/>
                <a:cs typeface="Times New Roman" panose="02020603050405020304" charset="0"/>
              </a:rPr>
              <a:t> ) ;       //age and percentage  taking as input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display(s1.age , s1.per) ;  //call function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display( int a , int b )         //function definiion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"age:%d\n per : %d "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209550"/>
            <a:ext cx="77660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structure as an arguments in function</a:t>
            </a:r>
            <a:endParaRPr lang="en-US" sz="2200" b="1"/>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2000" y="782320"/>
            <a:ext cx="781812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sallery , bonus , a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hike(&amp;sallery,&amp;bonus) ;      //function calling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printf("total sallery:%d",a)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hike(int  *sallery , int  *bonus)    //with return type and with argument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return  *sallery  +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5470" y="196850"/>
            <a:ext cx="64623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pointer as an arguments in function</a:t>
            </a:r>
            <a:endParaRPr lang="en-US" sz="2200" b="1"/>
          </a:p>
        </p:txBody>
      </p:sp>
    </p:spTree>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02945" y="1306195"/>
            <a:ext cx="5993765" cy="4246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char a[ 20 ] = "umesh"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fun( a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fun(char  *p)</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"%s" , p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570865" y="577850"/>
            <a:ext cx="612584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string as an arguments in function</a:t>
            </a:r>
            <a:endParaRPr lang="en-US" sz="2200" b="1"/>
          </a:p>
        </p:txBody>
      </p:sp>
    </p:spTree>
  </p:cSld>
  <p:clrMapOvr>
    <a:masterClrMapping/>
  </p:clrMapOvr>
  <p:transition/>
  <p:timing/>
</p:sld>
</file>

<file path=ppt/tags/tag1.xml><?xml version="1.0" encoding="utf-8"?>
<p:tagLst xmlns:p="http://schemas.openxmlformats.org/presentationml/2006/main">
  <p:tag name="AS_NET" val="6.0.8"/>
  <p:tag name="AS_OS" val="Unix 5.15.0.1028"/>
  <p:tag name="AS_RELEASE_DATE" val="2022.10.14"/>
  <p:tag name="AS_TITLE" val="Aspose.Slides for .NET5"/>
  <p:tag name="AS_VERSION" val="22.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r="http://schemas.openxmlformats.org/officeDocument/2006/relationships"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1484</Paragraphs>
  <Slides>120</Slides>
  <Notes>1</Notes>
  <TotalTime>1</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120</vt:i4>
      </vt:variant>
    </vt:vector>
  </HeadingPairs>
  <TitlesOfParts>
    <vt:vector baseType="lpstr" size="126">
      <vt:lpstr>Arial</vt:lpstr>
      <vt:lpstr>Calibri</vt:lpstr>
      <vt:lpstr>Calibri Light</vt:lpstr>
      <vt:lpstr>Times New Roman</vt:lpstr>
      <vt:lpstr>Wingdings</vt:lpstr>
      <vt:lpstr>Office Theme</vt:lpstr>
      <vt:lpstr>PowerPoint Presentation</vt:lpstr>
      <vt:lpstr>PowerPoint Presentation</vt:lpstr>
      <vt:lpstr>Compilation stages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 by referance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2023-03-25T06:29:42.905</cp:lastPrinted>
  <dcterms:created xsi:type="dcterms:W3CDTF">2023-03-25T06:29:42Z</dcterms:created>
  <dcterms:modified xsi:type="dcterms:W3CDTF">2023-03-25T06:29:45Z</dcterms:modified>
</cp:coreProperties>
</file>