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695" r:id="rId4"/>
    <p:sldMasterId id="2147483707"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07" r:id="rId22"/>
    <p:sldId id="310" r:id="rId23"/>
    <p:sldId id="313" r:id="rId24"/>
    <p:sldId id="316" r:id="rId25"/>
    <p:sldId id="319" r:id="rId26"/>
    <p:sldId id="322" r:id="rId27"/>
    <p:sldId id="325" r:id="rId28"/>
    <p:sldId id="328" r:id="rId29"/>
    <p:sldId id="331" r:id="rId30"/>
    <p:sldId id="334" r:id="rId31"/>
    <p:sldId id="337" r:id="rId32"/>
    <p:sldId id="340" r:id="rId33"/>
    <p:sldId id="343" r:id="rId34"/>
    <p:sldId id="346" r:id="rId35"/>
    <p:sldId id="349" r:id="rId36"/>
    <p:sldId id="352" r:id="rId37"/>
    <p:sldId id="355" r:id="rId38"/>
    <p:sldId id="358" r:id="rId39"/>
    <p:sldId id="361" r:id="rId40"/>
    <p:sldId id="364" r:id="rId41"/>
    <p:sldId id="367" r:id="rId42"/>
    <p:sldId id="370" r:id="rId43"/>
    <p:sldId id="373" r:id="rId44"/>
    <p:sldId id="376" r:id="rId45"/>
    <p:sldId id="379" r:id="rId46"/>
    <p:sldId id="382" r:id="rId47"/>
    <p:sldId id="385" r:id="rId48"/>
    <p:sldId id="388" r:id="rId49"/>
    <p:sldId id="391" r:id="rId50"/>
    <p:sldId id="394" r:id="rId51"/>
    <p:sldId id="397" r:id="rId52"/>
    <p:sldId id="400" r:id="rId53"/>
    <p:sldId id="403" r:id="rId54"/>
    <p:sldId id="406" r:id="rId55"/>
    <p:sldId id="409" r:id="rId56"/>
    <p:sldId id="412" r:id="rId57"/>
    <p:sldId id="415" r:id="rId58"/>
    <p:sldId id="418" r:id="rId59"/>
    <p:sldId id="421" r:id="rId60"/>
    <p:sldId id="424" r:id="rId61"/>
    <p:sldId id="427" r:id="rId62"/>
    <p:sldId id="430" r:id="rId63"/>
    <p:sldId id="433" r:id="rId64"/>
    <p:sldId id="436" r:id="rId65"/>
    <p:sldId id="439" r:id="rId66"/>
    <p:sldId id="442" r:id="rId67"/>
    <p:sldId id="445" r:id="rId68"/>
    <p:sldId id="448" r:id="rId69"/>
    <p:sldId id="451" r:id="rId70"/>
    <p:sldId id="454" r:id="rId71"/>
    <p:sldId id="457" r:id="rId72"/>
    <p:sldId id="460" r:id="rId73"/>
    <p:sldId id="463" r:id="rId74"/>
    <p:sldId id="466" r:id="rId75"/>
    <p:sldId id="469" r:id="rId76"/>
    <p:sldId id="472" r:id="rId77"/>
    <p:sldId id="475" r:id="rId78"/>
    <p:sldId id="478" r:id="rId79"/>
    <p:sldId id="481" r:id="rId80"/>
    <p:sldId id="484" r:id="rId81"/>
    <p:sldId id="487" r:id="rId82"/>
    <p:sldId id="490" r:id="rId83"/>
    <p:sldId id="493" r:id="rId84"/>
  </p:sldIdLst>
  <p:sldSz cx="12192000" cy="6858000"/>
  <p:notesSz cx="6858000" cy="9144000"/>
  <p:custDataLst>
    <p:tags r:id="rId8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slideMaster" Target="slideMasters/slideMaster3.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 Type="http://schemas.openxmlformats.org/officeDocument/2006/relationships/slideMaster" Target="slideMasters/slideMaster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 Id="rId49" Type="http://schemas.openxmlformats.org/officeDocument/2006/relationships/slide" Target="slides/slide44.xml" /><Relationship Id="rId5" Type="http://schemas.openxmlformats.org/officeDocument/2006/relationships/slideMaster" Target="slideMasters/slideMaster5.xml" /><Relationship Id="rId50" Type="http://schemas.openxmlformats.org/officeDocument/2006/relationships/slide" Target="slides/slide45.xml" /><Relationship Id="rId51" Type="http://schemas.openxmlformats.org/officeDocument/2006/relationships/slide" Target="slides/slide46.xml" /><Relationship Id="rId52" Type="http://schemas.openxmlformats.org/officeDocument/2006/relationships/slide" Target="slides/slide47.xml" /><Relationship Id="rId53" Type="http://schemas.openxmlformats.org/officeDocument/2006/relationships/slide" Target="slides/slide48.xml" /><Relationship Id="rId54" Type="http://schemas.openxmlformats.org/officeDocument/2006/relationships/slide" Target="slides/slide49.xml" /><Relationship Id="rId55" Type="http://schemas.openxmlformats.org/officeDocument/2006/relationships/slide" Target="slides/slide50.xml" /><Relationship Id="rId56" Type="http://schemas.openxmlformats.org/officeDocument/2006/relationships/slide" Target="slides/slide51.xml" /><Relationship Id="rId57" Type="http://schemas.openxmlformats.org/officeDocument/2006/relationships/slide" Target="slides/slide52.xml" /><Relationship Id="rId58" Type="http://schemas.openxmlformats.org/officeDocument/2006/relationships/slide" Target="slides/slide53.xml" /><Relationship Id="rId59" Type="http://schemas.openxmlformats.org/officeDocument/2006/relationships/slide" Target="slides/slide54.xml" /><Relationship Id="rId6" Type="http://schemas.openxmlformats.org/officeDocument/2006/relationships/slide" Target="slides/slide1.xml" /><Relationship Id="rId60" Type="http://schemas.openxmlformats.org/officeDocument/2006/relationships/slide" Target="slides/slide55.xml" /><Relationship Id="rId61" Type="http://schemas.openxmlformats.org/officeDocument/2006/relationships/slide" Target="slides/slide56.xml" /><Relationship Id="rId62" Type="http://schemas.openxmlformats.org/officeDocument/2006/relationships/slide" Target="slides/slide57.xml" /><Relationship Id="rId63" Type="http://schemas.openxmlformats.org/officeDocument/2006/relationships/slide" Target="slides/slide58.xml" /><Relationship Id="rId64" Type="http://schemas.openxmlformats.org/officeDocument/2006/relationships/slide" Target="slides/slide59.xml" /><Relationship Id="rId65" Type="http://schemas.openxmlformats.org/officeDocument/2006/relationships/slide" Target="slides/slide60.xml" /><Relationship Id="rId66" Type="http://schemas.openxmlformats.org/officeDocument/2006/relationships/slide" Target="slides/slide61.xml" /><Relationship Id="rId67" Type="http://schemas.openxmlformats.org/officeDocument/2006/relationships/slide" Target="slides/slide62.xml" /><Relationship Id="rId68" Type="http://schemas.openxmlformats.org/officeDocument/2006/relationships/slide" Target="slides/slide63.xml" /><Relationship Id="rId69" Type="http://schemas.openxmlformats.org/officeDocument/2006/relationships/slide" Target="slides/slide64.xml" /><Relationship Id="rId7" Type="http://schemas.openxmlformats.org/officeDocument/2006/relationships/slide" Target="slides/slide2.xml" /><Relationship Id="rId70" Type="http://schemas.openxmlformats.org/officeDocument/2006/relationships/slide" Target="slides/slide65.xml" /><Relationship Id="rId71" Type="http://schemas.openxmlformats.org/officeDocument/2006/relationships/slide" Target="slides/slide66.xml" /><Relationship Id="rId72" Type="http://schemas.openxmlformats.org/officeDocument/2006/relationships/slide" Target="slides/slide67.xml" /><Relationship Id="rId73" Type="http://schemas.openxmlformats.org/officeDocument/2006/relationships/slide" Target="slides/slide68.xml" /><Relationship Id="rId74" Type="http://schemas.openxmlformats.org/officeDocument/2006/relationships/slide" Target="slides/slide69.xml" /><Relationship Id="rId75" Type="http://schemas.openxmlformats.org/officeDocument/2006/relationships/slide" Target="slides/slide70.xml" /><Relationship Id="rId76" Type="http://schemas.openxmlformats.org/officeDocument/2006/relationships/slide" Target="slides/slide71.xml" /><Relationship Id="rId77" Type="http://schemas.openxmlformats.org/officeDocument/2006/relationships/slide" Target="slides/slide72.xml" /><Relationship Id="rId78" Type="http://schemas.openxmlformats.org/officeDocument/2006/relationships/slide" Target="slides/slide73.xml" /><Relationship Id="rId79" Type="http://schemas.openxmlformats.org/officeDocument/2006/relationships/slide" Target="slides/slide74.xml" /><Relationship Id="rId8" Type="http://schemas.openxmlformats.org/officeDocument/2006/relationships/slide" Target="slides/slide3.xml" /><Relationship Id="rId80" Type="http://schemas.openxmlformats.org/officeDocument/2006/relationships/slide" Target="slides/slide75.xml" /><Relationship Id="rId81" Type="http://schemas.openxmlformats.org/officeDocument/2006/relationships/slide" Target="slides/slide76.xml" /><Relationship Id="rId82" Type="http://schemas.openxmlformats.org/officeDocument/2006/relationships/slide" Target="slides/slide77.xml" /><Relationship Id="rId83" Type="http://schemas.openxmlformats.org/officeDocument/2006/relationships/slide" Target="slides/slide78.xml" /><Relationship Id="rId84" Type="http://schemas.openxmlformats.org/officeDocument/2006/relationships/slide" Target="slides/slide79.xml" /><Relationship Id="rId85" Type="http://schemas.openxmlformats.org/officeDocument/2006/relationships/tags" Target="tags/tag1.xml" /><Relationship Id="rId86" Type="http://schemas.openxmlformats.org/officeDocument/2006/relationships/presProps" Target="presProps.xml" /><Relationship Id="rId87" Type="http://schemas.openxmlformats.org/officeDocument/2006/relationships/viewProps" Target="viewProps.xml" /><Relationship Id="rId88" Type="http://schemas.openxmlformats.org/officeDocument/2006/relationships/theme" Target="theme/theme1.xml" /><Relationship Id="rId89" Type="http://schemas.openxmlformats.org/officeDocument/2006/relationships/tableStyles" Target="tableStyles.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32683153-3C06-4A2B-90FC-3542BAFF7B9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624D702-3269-4A7A-B6A8-66837E5F95E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0E30DE73-A0C5-424A-A4B9-7AD9A9B5119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0BEB222-F03F-45DD-80CF-A3D4A12864B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98C397D4-69B3-4FCB-A06A-FD5E3DB4323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66EDAD65-5CA3-FBCE-A8A3-12FB68B40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0FB453-DAF5-A5C7-26EB-2447377C0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5D895-DACE-803B-A663-FE82129378A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AE3E3CF3-B6C8-AD5F-2B41-3A43ADE0B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A75F-4C48-3EB2-D3E7-DE040F70663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99958792"/>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D7D87B2-87EC-B200-69C2-E48D5C024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F75A8-4D90-47E2-2F9B-C91E08A7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C3F8-6038-1128-DE39-D50BA91359E3}"/>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E2F5AD05-2CAD-CCD8-617C-FC2CFD1B6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05D4C-7D29-7AE5-1AAC-6534E4CB5EF7}"/>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1928710"/>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F5CCE78-066E-52EA-C825-604706F58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6DDA3-718A-182C-0B71-0E80840A6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46659-564D-3498-0D16-F398C274CB1A}"/>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692242B3-FCFB-4824-73C0-06E58AD7F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7B45-9FFF-6849-7A57-1B367BBF028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78557893"/>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4BC737B0-5321-585B-E778-54A9EEE9C4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04540-FCE6-F5BD-520D-487A2266A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4F74C8-99C3-18E7-F01A-F4D867C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29A15-59CA-BF78-96D2-07652609C856}"/>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51DE8683-9453-C3F4-E41F-7DE7C02B9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21E6E-B148-85DC-68AB-0FA9CEF33D6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7262945"/>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08749334-7D7B-3EEE-114D-89009257FE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2DEAF-62CA-5AE1-032D-89BBD539E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A480-115D-627F-4B44-A7945E08D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C1F53-99AB-5314-07CE-7556D2F55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2AEE4-8AAE-A102-CDDA-A475427686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DB03C-19D6-B54E-0BCA-04AA0E829DB8}"/>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8" name="Footer Placeholder 7">
            <a:extLst>
              <a:ext uri="{FF2B5EF4-FFF2-40B4-BE49-F238E27FC236}">
                <a16:creationId xmlns:a16="http://schemas.microsoft.com/office/drawing/2014/main" id="{BD839ED0-6D26-372D-2AB4-07DF868B8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D6C6B-2CFE-6AFF-8D57-BB8E2237797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524704311"/>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579C37E4-1EDD-4588-1993-9300F78B8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B71C06-06F4-00EA-B8FB-67F0C4574D8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4" name="Footer Placeholder 3">
            <a:extLst>
              <a:ext uri="{FF2B5EF4-FFF2-40B4-BE49-F238E27FC236}">
                <a16:creationId xmlns:a16="http://schemas.microsoft.com/office/drawing/2014/main" id="{6BAF9779-5A6D-67B8-6EC5-C075AB80D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2A061-B25C-AC21-362B-0BA148C39E8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127148881"/>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82B23B61-3061-4633-A1C1-D5F4B65779A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3CB16A75-E90D-E0C9-EC3B-A08C81CDAD12}"/>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3" name="Footer Placeholder 2">
            <a:extLst>
              <a:ext uri="{FF2B5EF4-FFF2-40B4-BE49-F238E27FC236}">
                <a16:creationId xmlns:a16="http://schemas.microsoft.com/office/drawing/2014/main" id="{D21E6164-9A2C-B613-F4E5-333CE897B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C943B-4766-40E3-04ED-0720C5A51B8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70300704"/>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D2E9326-D19B-91CE-12F3-83110AB3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8F368A-DD4D-9470-7A6A-39F57908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31A0E-B6DD-239D-087E-6A3795504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306C-1FD4-FCF4-9E9D-4EEF7BD26F2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C7913F44-ADD7-5F7D-1EF0-45A0BCA86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327E-719D-12A6-AF55-E48B992E40D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4087717539"/>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1ADF0DE7-9159-96AB-D430-ADC0D61A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2B040-91F8-2395-4BFA-A24B7AD1C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0E9BD-8E5C-D32B-F2FA-D27410537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27635-DB50-4F25-EB40-5F37A3953C51}"/>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030AF3F1-91F8-4861-0E80-894193A36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A5E64-45DF-F6D2-2DA7-B9380FCE5FE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998400413"/>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4A41116C-468D-323D-44F7-D73897CB7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43D41-0267-4F5B-EB51-A2A312E40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53AF9-A00C-F797-F99F-690A0284384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13284377-5951-0F4C-4CAE-902A4A4B8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38EC4-A30A-D12E-CD01-1EAE86CEFEB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64092596"/>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7EA1AD1-3FAA-93FE-BD8E-5590ABD12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88EC5-4FBB-D344-ECCF-59EEE1D6D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E9558-F58C-0566-636D-D623D7BE30E5}"/>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3CB8E2A9-C14A-8966-8416-EB320F0BE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4E403-E9C9-D1AE-000B-631C484D63F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425268539"/>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66EDAD65-5CA3-FBCE-A8A3-12FB68B40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0FB453-DAF5-A5C7-26EB-2447377C0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5D895-DACE-803B-A663-FE82129378A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AE3E3CF3-B6C8-AD5F-2B41-3A43ADE0B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A75F-4C48-3EB2-D3E7-DE040F70663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99958792"/>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D7D87B2-87EC-B200-69C2-E48D5C024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F75A8-4D90-47E2-2F9B-C91E08A7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C3F8-6038-1128-DE39-D50BA91359E3}"/>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E2F5AD05-2CAD-CCD8-617C-FC2CFD1B6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05D4C-7D29-7AE5-1AAC-6534E4CB5EF7}"/>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1928710"/>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F5CCE78-066E-52EA-C825-604706F58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6DDA3-718A-182C-0B71-0E80840A6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46659-564D-3498-0D16-F398C274CB1A}"/>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692242B3-FCFB-4824-73C0-06E58AD7F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7B45-9FFF-6849-7A57-1B367BBF028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78557893"/>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4BC737B0-5321-585B-E778-54A9EEE9C4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04540-FCE6-F5BD-520D-487A2266A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4F74C8-99C3-18E7-F01A-F4D867C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29A15-59CA-BF78-96D2-07652609C856}"/>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51DE8683-9453-C3F4-E41F-7DE7C02B9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21E6E-B148-85DC-68AB-0FA9CEF33D6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7262945"/>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08749334-7D7B-3EEE-114D-89009257FE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2DEAF-62CA-5AE1-032D-89BBD539E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A480-115D-627F-4B44-A7945E08D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C1F53-99AB-5314-07CE-7556D2F55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2AEE4-8AAE-A102-CDDA-A475427686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DB03C-19D6-B54E-0BCA-04AA0E829DB8}"/>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8" name="Footer Placeholder 7">
            <a:extLst>
              <a:ext uri="{FF2B5EF4-FFF2-40B4-BE49-F238E27FC236}">
                <a16:creationId xmlns:a16="http://schemas.microsoft.com/office/drawing/2014/main" id="{BD839ED0-6D26-372D-2AB4-07DF868B8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D6C6B-2CFE-6AFF-8D57-BB8E2237797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52470431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6E146EEE-0673-463D-8F1F-68D0C2B1359A}"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579C37E4-1EDD-4588-1993-9300F78B8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B71C06-06F4-00EA-B8FB-67F0C4574D8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4" name="Footer Placeholder 3">
            <a:extLst>
              <a:ext uri="{FF2B5EF4-FFF2-40B4-BE49-F238E27FC236}">
                <a16:creationId xmlns:a16="http://schemas.microsoft.com/office/drawing/2014/main" id="{6BAF9779-5A6D-67B8-6EC5-C075AB80D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2A061-B25C-AC21-362B-0BA148C39E8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127148881"/>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3CB16A75-E90D-E0C9-EC3B-A08C81CDAD12}"/>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3" name="Footer Placeholder 2">
            <a:extLst>
              <a:ext uri="{FF2B5EF4-FFF2-40B4-BE49-F238E27FC236}">
                <a16:creationId xmlns:a16="http://schemas.microsoft.com/office/drawing/2014/main" id="{D21E6164-9A2C-B613-F4E5-333CE897B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C943B-4766-40E3-04ED-0720C5A51B8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70300704"/>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D2E9326-D19B-91CE-12F3-83110AB3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8F368A-DD4D-9470-7A6A-39F57908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31A0E-B6DD-239D-087E-6A3795504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306C-1FD4-FCF4-9E9D-4EEF7BD26F2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C7913F44-ADD7-5F7D-1EF0-45A0BCA86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327E-719D-12A6-AF55-E48B992E40D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4087717539"/>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1ADF0DE7-9159-96AB-D430-ADC0D61A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2B040-91F8-2395-4BFA-A24B7AD1C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0E9BD-8E5C-D32B-F2FA-D27410537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27635-DB50-4F25-EB40-5F37A3953C51}"/>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030AF3F1-91F8-4861-0E80-894193A36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A5E64-45DF-F6D2-2DA7-B9380FCE5FE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998400413"/>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4A41116C-468D-323D-44F7-D73897CB7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43D41-0267-4F5B-EB51-A2A312E40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53AF9-A00C-F797-F99F-690A0284384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13284377-5951-0F4C-4CAE-902A4A4B8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38EC4-A30A-D12E-CD01-1EAE86CEFEB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64092596"/>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7EA1AD1-3FAA-93FE-BD8E-5590ABD12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88EC5-4FBB-D344-ECCF-59EEE1D6D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E9558-F58C-0566-636D-D623D7BE30E5}"/>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3CB8E2A9-C14A-8966-8416-EB320F0BE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4E403-E9C9-D1AE-000B-631C484D63F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42526853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7ED3B75A-8C12-404D-A17B-C7970C244202}"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DF16329D-CBC6-4C70-BD6E-59E9D29B633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C289DBE9-5A07-4029-9917-EC09D9B1F61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20C7D244-3A89-424A-BF39-247E5E0CEAA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742E4F84-87F6-7522-06D8-F2346157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1C074F-32EA-7559-84B7-197CCBFAB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C777D-34ED-EBC7-3F5E-F6168A76D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CE6CBDE8-AE17-446B-0796-884B3F35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49990EDA-193B-D703-476D-8B5A8DD24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t>‹#›</a:t>
            </a:fld>
            <a:endParaRPr lang="en-IN"/>
          </a:p>
        </p:txBody>
      </p:sp>
    </p:spTree>
    <p:extLst>
      <p:ext uri="{BB962C8B-B14F-4D97-AF65-F5344CB8AC3E}">
        <p14:creationId xmlns:p14="http://schemas.microsoft.com/office/powerpoint/2010/main" val="136651355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742E4F84-87F6-7522-06D8-F2346157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1C074F-32EA-7559-84B7-197CCBFAB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C777D-34ED-EBC7-3F5E-F6168A76D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CE6CBDE8-AE17-446B-0796-884B3F35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49990EDA-193B-D703-476D-8B5A8DD24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t>‹#›</a:t>
            </a:fld>
            <a:endParaRPr lang="en-IN"/>
          </a:p>
        </p:txBody>
      </p:sp>
    </p:spTree>
    <p:extLst>
      <p:ext uri="{BB962C8B-B14F-4D97-AF65-F5344CB8AC3E}">
        <p14:creationId xmlns:p14="http://schemas.microsoft.com/office/powerpoint/2010/main" val="136651355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image" Target="../media/image1.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3.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5.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6.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8.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9.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0.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1.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4.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5.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6.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7.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8.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9.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0.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1.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2.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3.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png"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9.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9.png"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0.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1.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2.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33.png" /><Relationship Id="rId3" Type="http://schemas.openxmlformats.org/officeDocument/2006/relationships/image" Target="../media/image32.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2.png"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2.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2.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32.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32.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Subtitle 2"/>
          <p:cNvSpPr>
            <a:spLocks noGrp="1"/>
          </p:cNvSpPr>
          <p:nvPr>
            <p:ph type="subTitle" idx="1"/>
          </p:nvPr>
        </p:nvSpPr>
        <p:spPr>
          <a:xfrm>
            <a:off x="888365" y="589915"/>
            <a:ext cx="10682605" cy="5994400"/>
          </a:xfrm>
        </p:spPr>
        <p:txBody>
          <a:bodyPr>
            <a:normAutofit fontScale="50000"/>
          </a:bodyPr>
          <a:lstStyle/>
          <a:p>
            <a:pPr algn="just"/>
            <a:r>
              <a:rPr lang="en-US" sz="4890">
                <a:latin typeface="Times New Roman" panose="02020603050405020304" charset="0"/>
                <a:cs typeface="Times New Roman" panose="02020603050405020304" charset="0"/>
                <a:sym typeface="+mn-ea"/>
              </a:rPr>
              <a:t>                                               </a:t>
            </a:r>
            <a:r>
              <a:rPr lang="en-US" sz="6400">
                <a:latin typeface="Times New Roman" panose="02020603050405020304" charset="0"/>
                <a:cs typeface="Times New Roman" panose="02020603050405020304" charset="0"/>
                <a:sym typeface="+mn-ea"/>
              </a:rPr>
              <a:t>  C programming</a:t>
            </a:r>
            <a:endParaRPr lang="en-US" sz="3600">
              <a:latin typeface="Times New Roman" panose="02020603050405020304" charset="0"/>
              <a:cs typeface="Times New Roman" panose="02020603050405020304" charset="0"/>
              <a:sym typeface="+mn-ea"/>
            </a:endParaRPr>
          </a:p>
          <a:p>
            <a:pPr algn="just"/>
            <a:r>
              <a:rPr lang="en-US" sz="4665">
                <a:latin typeface="Times New Roman" panose="02020603050405020304" charset="0"/>
                <a:cs typeface="Times New Roman" panose="02020603050405020304" charset="0"/>
              </a:rPr>
              <a:t>History of C programming</a:t>
            </a:r>
            <a:endParaRPr lang="en-US" sz="4665">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The C language was developed by Dennis Ritchie in 1970s at AT&amp;T Bell laboratories.</a:t>
            </a:r>
            <a:endParaRPr lang="en-IN" sz="4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Initially it was designed for programming in the operating system called UNIX.</a:t>
            </a:r>
            <a:endParaRPr lang="en-IN" sz="4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4800">
              <a:latin typeface="Times New Roman" panose="02020603050405020304" charset="0"/>
              <a:cs typeface="Times New Roman" panose="02020603050405020304" charset="0"/>
              <a:sym typeface="+mn-ea"/>
            </a:endParaRPr>
          </a:p>
          <a:p>
            <a:pPr marL="342900" indent="-342900" algn="just">
              <a:buFont typeface="Arial" pitchFamily="34" charset="0"/>
              <a:buChar char="•"/>
            </a:pPr>
            <a:r>
              <a:rPr lang="en-US" altLang="en-IN" sz="48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4800">
              <a:latin typeface="Times New Roman" panose="02020603050405020304" charset="0"/>
              <a:cs typeface="Times New Roman" panose="02020603050405020304" charset="0"/>
              <a:sym typeface="+mn-ea"/>
            </a:endParaRPr>
          </a:p>
          <a:p>
            <a:pPr marL="342900" indent="-342900" algn="just">
              <a:buFont typeface="Arial" pitchFamily="34" charset="0"/>
              <a:buChar char="•"/>
            </a:pPr>
            <a:r>
              <a:rPr lang="en-US" altLang="en-IN" sz="48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48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73710"/>
            <a:ext cx="10515600" cy="5703570"/>
          </a:xfrm>
        </p:spPr>
        <p:txBody>
          <a:bodyPr/>
          <a:lstStyle/>
          <a:p>
            <a:pPr marL="0" indent="0">
              <a:buNone/>
            </a:pPr>
            <a:r>
              <a:rPr lang="en-US">
                <a:latin typeface="Times New Roman" panose="02020603050405020304" charset="0"/>
                <a:cs typeface="Times New Roman" panose="02020603050405020304" charset="0"/>
              </a:rPr>
              <a:t>Stack</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When we define a function and call that function then we use the stack frame.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Heap</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malloc() and calloc() functions are used to allocate the memory in the heap.</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83565"/>
            <a:ext cx="10515600" cy="5593715"/>
          </a:xfrm>
        </p:spPr>
        <p:txBody>
          <a:bodyPr/>
          <a:lstStyle/>
          <a:p>
            <a:pPr marL="0" indent="0">
              <a:buNone/>
            </a:pPr>
            <a:r>
              <a:rPr lang="en-US">
                <a:latin typeface="Times New Roman" panose="02020603050405020304" charset="0"/>
                <a:cs typeface="Times New Roman" panose="02020603050405020304" charset="0"/>
              </a:rPr>
              <a:t>printf() and scanf() in C</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printf() function</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printf() function is used for output. It prints the given statement to the console.</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syntax of printf() function is given below:</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printf("format string",argument_list)</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The format string can be %d (integer), %c (character), %s (string), %f (float) etc.</a:t>
            </a:r>
            <a:endParaRPr lang="en-US" sz="2400">
              <a:latin typeface="Times New Roman" panose="02020603050405020304" charset="0"/>
              <a:cs typeface="Times New Roman" panose="02020603050405020304" charset="0"/>
            </a:endParaRPr>
          </a:p>
          <a:p>
            <a:pPr marL="0" indent="0">
              <a:buFont typeface="Arial" pitchFamily="34" charset="0"/>
              <a:buNone/>
            </a:pPr>
            <a:r>
              <a:rPr lang="en-US">
                <a:latin typeface="Times New Roman" panose="02020603050405020304" charset="0"/>
                <a:cs typeface="Times New Roman" panose="02020603050405020304" charset="0"/>
              </a:rPr>
              <a:t>scanf() function</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scanf() function is used for input. It reads the input data from the console.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The syntax of scanf() function is given below:</a:t>
            </a:r>
            <a:endParaRPr lang="en-US" sz="2400">
              <a:latin typeface="Times New Roman" panose="02020603050405020304" charset="0"/>
              <a:cs typeface="Times New Roman" panose="02020603050405020304" charset="0"/>
            </a:endParaRPr>
          </a:p>
          <a:p>
            <a:pPr>
              <a:buFont typeface="Arial" pitchFamily="34" charset="0"/>
              <a:buNone/>
            </a:pPr>
            <a:r>
              <a:rPr lang="en-US" sz="2400">
                <a:latin typeface="Times New Roman" panose="02020603050405020304" charset="0"/>
                <a:cs typeface="Times New Roman" panose="02020603050405020304" charset="0"/>
              </a:rPr>
              <a:t>                   scanf("format string",argument_list);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buNone/>
            </a:pPr>
            <a:r>
              <a:rPr lang="en-US" sz="11200">
                <a:latin typeface="Times New Roman" panose="02020603050405020304" charset="0"/>
                <a:cs typeface="Times New Roman" panose="02020603050405020304" charset="0"/>
              </a:rPr>
              <a:t>Example for printf and scanf function.</a:t>
            </a:r>
            <a:endParaRPr lang="en-US" sz="112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Sum of two numbers</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#include&lt;stdio.h&gt;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main(){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x=0,y=0,result=0;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first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scanf("%d",&amp;x);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second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result=x+y;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printf("sum of 2 numbers:%d ",result);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return 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p:txBody>
      </p:sp>
      <p:pic>
        <p:nvPicPr>
          <p:cNvPr id="8" name="Content Placeholder 7" descr="sum"/>
          <p:cNvPicPr>
            <a:picLocks noChangeAspect="1"/>
          </p:cNvPicPr>
          <p:nvPr>
            <p:ph sz="half" idx="2"/>
          </p:nvPr>
        </p:nvPicPr>
        <p:blipFill>
          <a:blip r:embed="rId2"/>
          <a:stretch>
            <a:fillRect/>
          </a:stretch>
        </p:blipFill>
        <p:spPr>
          <a:xfrm>
            <a:off x="6687185" y="2734945"/>
            <a:ext cx="4323080" cy="2845435"/>
          </a:xfrm>
          <a:prstGeom prst="rect">
            <a:avLst/>
          </a:prstGeom>
        </p:spPr>
      </p:pic>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5"/>
          <p:cNvSpPr>
            <a:spLocks noGrp="1"/>
          </p:cNvSpPr>
          <p:nvPr>
            <p:ph type="subTitle" idx="1"/>
          </p:nvPr>
        </p:nvSpPr>
        <p:spPr>
          <a:xfrm>
            <a:off x="1288415" y="408305"/>
            <a:ext cx="9379585" cy="6170295"/>
          </a:xfrm>
        </p:spPr>
        <p:txBody>
          <a:bodyPr>
            <a:normAutofit/>
          </a:bodyPr>
          <a:lstStyle/>
          <a:p>
            <a:pPr algn="l"/>
            <a:r>
              <a:rPr lang="en-US" sz="2800">
                <a:latin typeface="Times New Roman" panose="02020603050405020304" charset="0"/>
                <a:cs typeface="Times New Roman" panose="02020603050405020304" charset="0"/>
              </a:rPr>
              <a:t>Variables in C</a:t>
            </a:r>
            <a:endParaRPr lang="en-US" sz="2800">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Let's see the syntax to declare a variable:</a:t>
            </a:r>
            <a:endParaRPr lang="en-US">
              <a:latin typeface="Times New Roman" panose="02020603050405020304" charset="0"/>
              <a:cs typeface="Times New Roman" panose="02020603050405020304" charset="0"/>
            </a:endParaRPr>
          </a:p>
          <a:p>
            <a:pPr marL="342900" indent="-342900" algn="l"/>
            <a:r>
              <a:rPr lang="en-US"/>
              <a:t>                </a:t>
            </a:r>
            <a:r>
              <a:rPr lang="en-US">
                <a:latin typeface="Times New Roman" panose="02020603050405020304" charset="0"/>
                <a:cs typeface="Times New Roman" panose="02020603050405020304" charset="0"/>
              </a:rPr>
              <a:t>type variable_list;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Example of Declaring a variable:-</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int a;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b;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 </a:t>
            </a:r>
            <a:endParaRPr lang="en-US">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We can also provide values while declaring the variables as given below:</a:t>
            </a:r>
            <a:endParaRPr lang="en-US">
              <a:latin typeface="Times New Roman" panose="02020603050405020304" charset="0"/>
              <a:cs typeface="Times New Roman" panose="02020603050405020304" charset="0"/>
            </a:endParaRPr>
          </a:p>
          <a:p>
            <a:pPr algn="l">
              <a:buFont typeface="Arial" pitchFamily="34" charset="0"/>
            </a:pPr>
            <a:r>
              <a:rPr lang="en-US">
                <a:latin typeface="Times New Roman" panose="02020603050405020304" charset="0"/>
                <a:cs typeface="Times New Roman" panose="02020603050405020304" charset="0"/>
              </a:rPr>
              <a:t>       int a=10,b=20;                     //declaring 2 variable of integer type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f=20.8;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c='A';  </a:t>
            </a:r>
            <a:endParaRPr lang="en-US">
              <a:latin typeface="Times New Roman" panose="02020603050405020304" charset="0"/>
              <a:cs typeface="Times New Roman" panose="0202060305040502030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1470"/>
            <a:ext cx="10515600" cy="6207760"/>
          </a:xfrm>
        </p:spPr>
        <p:txBody>
          <a:bodyPr>
            <a:normAutofit fontScale="90000"/>
          </a:bodyPr>
          <a:lstStyle/>
          <a:p>
            <a:pPr marL="0" indent="0">
              <a:buNone/>
            </a:pPr>
            <a:r>
              <a:rPr lang="en-US">
                <a:latin typeface="Times New Roman" panose="02020603050405020304" charset="0"/>
                <a:cs typeface="Times New Roman" panose="02020603050405020304" charset="0"/>
              </a:rPr>
              <a:t>Rules for defining variables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can have alphabets, digits, and underscore.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can start with the alphabet, and underscore only. It can't start with a digit.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No whitespace is allowed within the variable name.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must not be any reserved word or keyword, e.g. int, float, etc.</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Types of Variables in C</a:t>
            </a:r>
            <a:endParaRPr lang="en-US">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1) Local Variable</a:t>
            </a:r>
            <a:endParaRPr lang="en-US" sz="3110">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A variable that is declared inside the function or block is called a local variable.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It must be declared at the start of the block.</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function1(){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x=10;//local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2105"/>
            <a:ext cx="10515600" cy="6525895"/>
          </a:xfrm>
        </p:spPr>
        <p:txBody>
          <a:bodyPr>
            <a:normAutofit fontScale="90000"/>
          </a:bodyPr>
          <a:lstStyle/>
          <a:p>
            <a:pPr marL="0" indent="0">
              <a:buNone/>
            </a:pPr>
            <a:r>
              <a:rPr lang="en-US" sz="3110">
                <a:latin typeface="Times New Roman" panose="02020603050405020304" charset="0"/>
                <a:cs typeface="Times New Roman" panose="02020603050405020304" charset="0"/>
              </a:rPr>
              <a:t>Global Variable</a:t>
            </a:r>
            <a:endParaRPr lang="en-US" sz="311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must be declared at the start of the block.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value=20;                   //global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Automatic Variable</a:t>
            </a:r>
            <a:endParaRPr lang="en-US" sz="3110">
              <a:latin typeface="Times New Roman" panose="02020603050405020304" charset="0"/>
              <a:cs typeface="Times New Roman" panose="02020603050405020304" charset="0"/>
            </a:endParaRPr>
          </a:p>
          <a:p>
            <a:pPr>
              <a:buFont typeface="Arial" pitchFamily="34" charset="0"/>
              <a:buChar char="•"/>
            </a:pPr>
            <a:r>
              <a:rPr lang="en-US" sz="2665">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main(){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                 //local variable (also automatic)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auto int y=20;        //automatic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6621145"/>
          </a:xfrm>
        </p:spPr>
        <p:txBody>
          <a:bodyPr>
            <a:normAutofit/>
          </a:bodyPr>
          <a:lstStyle/>
          <a:p>
            <a:pPr marL="0" indent="0" algn="just">
              <a:buNone/>
            </a:pPr>
            <a:r>
              <a:rPr lang="en-US">
                <a:latin typeface="Times New Roman" panose="02020603050405020304" charset="0"/>
                <a:cs typeface="Times New Roman" panose="02020603050405020304" charset="0"/>
              </a:rPr>
              <a:t>Static Variable</a:t>
            </a:r>
            <a:endParaRPr lang="en-US">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variable that is declared with the static keyword is called static variable.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retains its value between multiple function calls.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static int y=10;           //static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x=x+1;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y=y+1;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printf("%d,%d",x,y);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External Variable</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extern int x=10;         //external variable (also global)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90335"/>
          </a:xfrm>
        </p:spPr>
        <p:txBody>
          <a:bodyPr/>
          <a:lstStyle/>
          <a:p>
            <a:pPr marL="0" indent="0" algn="just">
              <a:buNone/>
            </a:pPr>
            <a:r>
              <a:rPr lang="en-US">
                <a:latin typeface="Times New Roman" panose="02020603050405020304" charset="0"/>
                <a:cs typeface="Times New Roman" panose="02020603050405020304" charset="0"/>
              </a:rPr>
              <a:t>Data Types in C</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 data type specifies the type of data that a variable can store such as integer, floating, character, etc.</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There are different types of Data types.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DATA TYPES </a:t>
            </a:r>
            <a:endParaRPr lang="en-US" sz="24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BASIC</a:t>
            </a:r>
            <a:endParaRPr lang="en-US" sz="24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DERIVED</a:t>
            </a:r>
            <a:endParaRPr lang="en-US" sz="24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ENUMERATION</a:t>
            </a:r>
            <a:endParaRPr lang="en-US" sz="24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vert="horz" wrap="square"/>
                    <a:lstStyle/>
                    <a:p>
                      <a:pPr algn="ctr">
                        <a:buNone/>
                      </a:pPr>
                      <a:r>
                        <a:rPr lang="en-US" sz="2400">
                          <a:latin typeface="Times New Roman" panose="02020603050405020304" charset="0"/>
                          <a:cs typeface="Times New Roman" panose="02020603050405020304" charset="0"/>
                        </a:rPr>
                        <a:t>Types</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Data Types</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Basic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int, char, float, double</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Derived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array, pointer, structure, union</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Enumeration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Void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630555"/>
            <a:ext cx="10515600" cy="5546725"/>
          </a:xfrm>
        </p:spPr>
        <p:txBody>
          <a:bodyPr>
            <a:normAutofit lnSpcReduction="10000"/>
          </a:bodyPr>
          <a:lstStyle/>
          <a:p>
            <a:pPr marL="0" indent="0" algn="just">
              <a:buNone/>
            </a:pPr>
            <a:r>
              <a:rPr lang="en-US">
                <a:latin typeface="Times New Roman" panose="02020603050405020304" charset="0"/>
                <a:cs typeface="Times New Roman" panose="02020603050405020304" charset="0"/>
              </a:rPr>
              <a:t>Keywords in C</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list of 32 keywords in the c language is given below:</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vert="horz" wrap="square"/>
                    <a:lstStyle/>
                    <a:p>
                      <a:pPr algn="ctr">
                        <a:buNone/>
                      </a:pPr>
                      <a:r>
                        <a:rPr lang="en-US" sz="2400">
                          <a:latin typeface="Times New Roman" panose="02020603050405020304" charset="0"/>
                          <a:cs typeface="Times New Roman" panose="02020603050405020304" charset="0"/>
                        </a:rPr>
                        <a:t>auto</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break</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case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char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const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continue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default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do</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double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else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extern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float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for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goto</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if</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int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long</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register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return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short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signed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sizeof</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static</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struct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switch</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typedef</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union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unsigned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volatile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while</a:t>
                      </a:r>
                      <a:endParaRPr lang="en-US" sz="24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90220"/>
            <a:ext cx="10515600" cy="5687060"/>
          </a:xfrm>
        </p:spPr>
        <p:txBody>
          <a:bodyPr/>
          <a:lstStyle/>
          <a:p>
            <a:pPr marL="0" indent="0">
              <a:buNone/>
            </a:pPr>
            <a:r>
              <a:rPr lang="en-US">
                <a:latin typeface="Times New Roman" panose="02020603050405020304" charset="0"/>
                <a:cs typeface="Times New Roman" panose="02020603050405020304" charset="0"/>
              </a:rPr>
              <a:t>Characteristics of C</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middle level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It has the simplicity of a high level language as well as the power of a low level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language is consisting the 32 keywords.</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portable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case sensitive.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In C language compilation and execution is faster.</a:t>
            </a:r>
            <a:endParaRPr lang="en-IN" sz="2400">
              <a:latin typeface="Times New Roman" panose="02020603050405020304" charset="0"/>
              <a:cs typeface="Times New Roman" panose="02020603050405020304" charset="0"/>
              <a:sym typeface="+mn-ea"/>
            </a:endParaRPr>
          </a:p>
          <a:p>
            <a:pPr>
              <a:buFont typeface="Arial" pitchFamily="34" charset="0"/>
              <a:buChar char="•"/>
            </a:pPr>
            <a:r>
              <a:rPr lang="en-US" altLang="en-IN" sz="2400">
                <a:latin typeface="Times New Roman" panose="02020603050405020304" charset="0"/>
                <a:cs typeface="Times New Roman" panose="02020603050405020304" charset="0"/>
                <a:sym typeface="+mn-ea"/>
              </a:rPr>
              <a:t>C language is Extendible.</a:t>
            </a:r>
            <a:endParaRPr lang="en-US" altLang="en-IN" sz="2400">
              <a:latin typeface="Times New Roman" panose="02020603050405020304" charset="0"/>
              <a:cs typeface="Times New Roman" panose="02020603050405020304" charset="0"/>
              <a:sym typeface="+mn-ea"/>
            </a:endParaRPr>
          </a:p>
          <a:p>
            <a:pPr>
              <a:buFont typeface="Arial" pitchFamily="34" charset="0"/>
              <a:buChar char="•"/>
            </a:pPr>
            <a:r>
              <a:rPr lang="en-US" altLang="en-IN" sz="2400">
                <a:latin typeface="Times New Roman" panose="02020603050405020304" charset="0"/>
                <a:cs typeface="Times New Roman" panose="02020603050405020304" charset="0"/>
              </a:rPr>
              <a:t>C is a structured language.</a:t>
            </a:r>
            <a:endParaRPr lang="en-IN" sz="2400">
              <a:latin typeface="Times New Roman" panose="02020603050405020304" charset="0"/>
              <a:cs typeface="Times New Roman" panose="02020603050405020304" charset="0"/>
            </a:endParaRPr>
          </a:p>
          <a:p>
            <a:pPr>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67335"/>
            <a:ext cx="10515600" cy="6590665"/>
          </a:xfrm>
        </p:spPr>
        <p:txBody>
          <a:bodyPr>
            <a:normAutofit/>
          </a:bodyPr>
          <a:lstStyle/>
          <a:p>
            <a:pPr marL="0" indent="0" algn="just">
              <a:buFont typeface="Arial" pitchFamily="34" charset="0"/>
              <a:buNone/>
            </a:pPr>
            <a:r>
              <a:rPr lang="en-US">
                <a:latin typeface="Times New Roman" panose="02020603050405020304" charset="0"/>
                <a:cs typeface="Times New Roman" panose="02020603050405020304" charset="0"/>
              </a:rPr>
              <a:t>C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a:latin typeface="Times New Roman" panose="02020603050405020304" charset="0"/>
                <a:cs typeface="Times New Roman" panose="02020603050405020304" charset="0"/>
              </a:rPr>
              <a:t>Rules for constructing C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It should not begin with any numerical digit.</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Commas or blank spaces cannot be specified within an identifier.</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length of the identifiers should not be more than 31 characters.</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Identifiers should be written in such a way that it is meaningful, short, and easy to read.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some example :- total, sum, average, _m _, sum_1, etc.</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88315"/>
            <a:ext cx="10515600" cy="5688965"/>
          </a:xfrm>
        </p:spPr>
        <p:txBody>
          <a:bodyPr>
            <a:normAutofit lnSpcReduction="20000"/>
          </a:bodyPr>
          <a:lstStyle/>
          <a:p>
            <a:pPr marL="0" indent="0" algn="just">
              <a:buNone/>
            </a:pPr>
            <a:r>
              <a:rPr lang="en-US">
                <a:latin typeface="Times New Roman" panose="02020603050405020304" charset="0"/>
                <a:cs typeface="Times New Roman" panose="02020603050405020304" charset="0"/>
              </a:rPr>
              <a:t>Types of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Internal identifier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External Identifier</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a=10;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A=20;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printf("Value of a is : %d",a);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printf("\nValue of A is :%d",A);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8" name="Content Placeholder 7" descr="identifi"/>
          <p:cNvPicPr>
            <a:picLocks noChangeAspect="1"/>
          </p:cNvPicPr>
          <p:nvPr>
            <p:ph sz="half" idx="2"/>
          </p:nvPr>
        </p:nvPicPr>
        <p:blipFill>
          <a:blip r:embed="rId2"/>
          <a:stretch>
            <a:fillRect/>
          </a:stretch>
        </p:blipFill>
        <p:spPr>
          <a:xfrm>
            <a:off x="6783705" y="4088130"/>
            <a:ext cx="3881120" cy="1979295"/>
          </a:xfrm>
          <a:prstGeom prst="rect">
            <a:avLst/>
          </a:prstGeom>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7490"/>
            <a:ext cx="10515600" cy="6456680"/>
          </a:xfrm>
        </p:spPr>
        <p:txBody>
          <a:bodyPr/>
          <a:lstStyle/>
          <a:p>
            <a:pPr marL="0" indent="0">
              <a:buNone/>
            </a:pPr>
            <a:r>
              <a:rPr lang="en-US">
                <a:latin typeface="Times New Roman" panose="02020603050405020304" charset="0"/>
                <a:cs typeface="Times New Roman" panose="02020603050405020304" charset="0"/>
              </a:rPr>
              <a:t>C Operators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An operator is simply a symbol that is used to perform operations.</a:t>
            </a:r>
            <a:endParaRPr lang="en-US">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67765" y="1256665"/>
          <a:ext cx="9319260" cy="4922520"/>
        </p:xfrm>
        <a:graphic>
          <a:graphicData uri="http://schemas.openxmlformats.org/drawingml/2006/table">
            <a:tbl>
              <a:tblPr firstRow="1" bandRow="1">
                <a:tableStyleId>{5C22544A-7EE6-4342-B048-85BDC9FD1C3A}</a:tableStyleId>
              </a:tblPr>
              <a:tblGrid>
                <a:gridCol w="4659630"/>
                <a:gridCol w="4659630"/>
              </a:tblGrid>
              <a:tr h="615315">
                <a:tc>
                  <a:txBody>
                    <a:bodyPr vert="horz" wrap="square"/>
                    <a:lstStyle/>
                    <a:p>
                      <a:pPr algn="ctr">
                        <a:buNone/>
                      </a:pPr>
                      <a:r>
                        <a:rPr lang="en-US" sz="2000">
                          <a:latin typeface="Times New Roman" panose="02020603050405020304" charset="0"/>
                          <a:cs typeface="Times New Roman" panose="02020603050405020304" charset="0"/>
                        </a:rPr>
                        <a:t>Name of operators</a:t>
                      </a:r>
                      <a:endParaRPr lang="en-US" sz="2000">
                        <a:latin typeface="Times New Roman" panose="02020603050405020304" charset="0"/>
                        <a:cs typeface="Times New Roman" panose="02020603050405020304" charset="0"/>
                      </a:endParaRPr>
                    </a:p>
                  </a:txBody>
                  <a:tcPr/>
                </a:tc>
                <a:tc>
                  <a:txBody>
                    <a:bodyPr vert="horz" wrap="square"/>
                    <a:lstStyle/>
                    <a:p>
                      <a:pPr algn="ctr">
                        <a:buNone/>
                      </a:pPr>
                      <a:r>
                        <a:rPr lang="en-US" sz="2000">
                          <a:latin typeface="Times New Roman" panose="02020603050405020304" charset="0"/>
                          <a:cs typeface="Times New Roman" panose="02020603050405020304" charset="0"/>
                        </a:rPr>
                        <a:t>Operators</a:t>
                      </a:r>
                      <a:endParaRPr lang="en-US"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Arithmetic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_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Increment/Decrement operators</a:t>
                      </a:r>
                      <a:endParaRPr lang="en-IN" sz="2000">
                        <a:latin typeface="Times New Roman" panose="02020603050405020304" charset="0"/>
                        <a:cs typeface="Times New Roman" panose="02020603050405020304" charset="0"/>
                        <a:sym typeface="+mn-ea"/>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Relational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 , &lt; = ,  &gt; = , &lt; , &gt;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Logical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&amp;&amp;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Bitwise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&amp; , ^ , | , ~ , &gt;&gt; , &lt;&lt;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Assignment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 - = , *= , /= , %= , &lt;&lt;= , &gt;&gt;= , &amp;= , ^=  , |=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US" altLang="en-IN" sz="2000" b="0">
                          <a:solidFill>
                            <a:schemeClr val="tx1"/>
                          </a:solidFill>
                          <a:latin typeface="Times New Roman" panose="02020603050405020304" charset="0"/>
                          <a:cs typeface="Times New Roman" panose="02020603050405020304" charset="0"/>
                        </a:rPr>
                        <a:t>Other operators</a:t>
                      </a:r>
                      <a:endParaRPr lang="en-IN" sz="2000" b="0">
                        <a:solidFill>
                          <a:schemeClr val="bg1"/>
                        </a:solidFill>
                        <a:latin typeface="Times New Roman" panose="02020603050405020304" charset="0"/>
                        <a:cs typeface="Times New Roman" panose="02020603050405020304" charset="0"/>
                      </a:endParaRPr>
                    </a:p>
                    <a:p>
                      <a:pPr algn="ctr">
                        <a:buNone/>
                      </a:pPr>
                      <a:endParaRPr lang="en-US" sz="2000" b="0">
                        <a:latin typeface="Times New Roman" panose="02020603050405020304" charset="0"/>
                        <a:cs typeface="Times New Roman" panose="02020603050405020304" charset="0"/>
                      </a:endParaRPr>
                    </a:p>
                  </a:txBody>
                  <a:tcPr/>
                </a:tc>
                <a:tc>
                  <a:txBody>
                    <a:bodyPr vert="horz" wrap="square"/>
                    <a:lstStyle/>
                    <a:p>
                      <a:pPr algn="ctr">
                        <a:buNone/>
                      </a:pPr>
                      <a:r>
                        <a:rPr lang="en-IN" sz="2000">
                          <a:solidFill>
                            <a:schemeClr val="tx1"/>
                          </a:solidFill>
                          <a:latin typeface="Times New Roman" panose="02020603050405020304" charset="0"/>
                          <a:cs typeface="Times New Roman" panose="02020603050405020304" charset="0"/>
                          <a:sym typeface="+mn-ea"/>
                        </a:rPr>
                        <a:t>?:   &amp;    *  sizeof()    ,</a:t>
                      </a:r>
                      <a:endParaRPr lang="en-IN" sz="2000" b="0">
                        <a:solidFill>
                          <a:schemeClr val="tx1"/>
                        </a:solidFill>
                        <a:latin typeface="Times New Roman" panose="02020603050405020304" charset="0"/>
                        <a:cs typeface="Times New Roman" panose="02020603050405020304" charset="0"/>
                      </a:endParaRPr>
                    </a:p>
                    <a:p>
                      <a:pPr algn="ctr">
                        <a:buNone/>
                      </a:pPr>
                      <a:endParaRPr lang="en-IN" sz="2000" b="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All are binary operators = means two operands are required to perform operation.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For example :-        A   +   B</a:t>
            </a:r>
            <a:endParaRPr lang="en-IN" sz="2400">
              <a:latin typeface="Times New Roman" panose="02020603050405020304" charset="0"/>
              <a:cs typeface="Times New Roman" panose="02020603050405020304" charset="0"/>
              <a:sym typeface="+mn-ea"/>
            </a:endParaRPr>
          </a:p>
          <a:p>
            <a:pPr marL="0" indent="0" algn="just">
              <a:buNone/>
            </a:pPr>
            <a:r>
              <a:rPr lang="en-IN" sz="2400">
                <a:latin typeface="Times New Roman" panose="02020603050405020304" charset="0"/>
                <a:cs typeface="Times New Roman" panose="02020603050405020304" charset="0"/>
                <a:sym typeface="+mn-ea"/>
              </a:rPr>
              <a:t>#include&lt;stdio.h&gt;</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   int main()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a:t>
            </a:r>
            <a:r>
              <a:rPr lang="en-US" altLang="en-IN" sz="2400">
                <a:latin typeface="Times New Roman" panose="02020603050405020304" charset="0"/>
                <a:cs typeface="Times New Roman" panose="02020603050405020304" charset="0"/>
                <a:sym typeface="+mn-ea"/>
              </a:rPr>
              <a:t>=9</a:t>
            </a: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b=3</a:t>
            </a:r>
            <a:r>
              <a:rPr lang="en-IN" sz="2400">
                <a:latin typeface="Times New Roman" panose="02020603050405020304" charset="0"/>
                <a:cs typeface="Times New Roman" panose="02020603050405020304" charset="0"/>
                <a:sym typeface="+mn-ea"/>
              </a:rPr>
              <a:t>;                                               //declaring a and 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rintf(“enter the first and second number \n”);   </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s</a:t>
            </a:r>
            <a:r>
              <a:rPr lang="en-IN" sz="2400" err="1">
                <a:latin typeface="Times New Roman" panose="02020603050405020304" charset="0"/>
                <a:cs typeface="Times New Roman" panose="02020603050405020304" charset="0"/>
                <a:sym typeface="+mn-ea"/>
              </a:rPr>
              <a:t>canf(“%d %d”, &amp;a,&amp;b);                  //accept input from the user</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1" name="Content Placeholder 10" descr="arth"/>
          <p:cNvPicPr>
            <a:picLocks noChangeAspect="1"/>
          </p:cNvPicPr>
          <p:nvPr>
            <p:ph sz="half" idx="2"/>
          </p:nvPr>
        </p:nvPicPr>
        <p:blipFill>
          <a:blip r:embed="rId2"/>
          <a:stretch>
            <a:fillRect/>
          </a:stretch>
        </p:blipFill>
        <p:spPr>
          <a:xfrm>
            <a:off x="5243830" y="4762500"/>
            <a:ext cx="4235450" cy="1948180"/>
          </a:xfrm>
          <a:prstGeom prst="rect">
            <a:avLst/>
          </a:prstGeom>
        </p:spPr>
      </p:pic>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buNone/>
            </a:pPr>
            <a:r>
              <a:rPr lang="en-IN" sz="2400">
                <a:latin typeface="Times New Roman" panose="02020603050405020304" charset="0"/>
                <a:cs typeface="Times New Roman" panose="02020603050405020304" charset="0"/>
                <a:sym typeface="+mn-ea"/>
              </a:rPr>
              <a:t>Increment operator :-  It is used to increment the value of a variable by one.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Decrement operator :-  It is used to decrement the value of a variable by one.</a:t>
            </a:r>
            <a:endParaRPr lang="en-IN" sz="2400">
              <a:latin typeface="Times New Roman" panose="02020603050405020304" charset="0"/>
              <a:cs typeface="Times New Roman" panose="02020603050405020304" charset="0"/>
            </a:endParaRP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IN" sz="24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Example :-</a:t>
            </a:r>
            <a:endParaRPr lang="en-IN" sz="2400">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                a++,a--</a:t>
            </a:r>
            <a:endParaRPr lang="en-IN" sz="2400">
              <a:latin typeface="Times New Roman" panose="02020603050405020304" charset="0"/>
              <a:cs typeface="Times New Roman" panose="02020603050405020304" charset="0"/>
            </a:endParaRPr>
          </a:p>
          <a:p>
            <a:pPr marL="0" indent="0">
              <a:buNone/>
            </a:pPr>
            <a:endParaRPr lang="en-US" sz="2400"/>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Increment</a:t>
            </a:r>
            <a:endParaRPr lang="en-IN" sz="2400">
              <a:solidFill>
                <a:schemeClr val="tx1"/>
              </a:solidFill>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int a = 5;</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 = 6</a:t>
            </a:r>
            <a:endParaRPr lang="en-IN" sz="24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Decrement</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int a = 5;</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 = 4</a:t>
            </a:r>
            <a:endParaRPr lang="en-IN" sz="2400">
              <a:solidFill>
                <a:schemeClr val="tx1"/>
              </a:solidFill>
              <a:latin typeface="Times New Roman" panose="02020603050405020304" charset="0"/>
              <a:cs typeface="Times New Roman" panose="0202060305040502030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08635" y="1212215"/>
            <a:ext cx="11473815" cy="4965065"/>
          </a:xfrm>
        </p:spPr>
        <p:txBody>
          <a:bodyPr>
            <a:normAutofit lnSpcReduction="20000"/>
          </a:bodyPr>
          <a:lstStyle/>
          <a:p>
            <a:pPr marL="0" indent="0">
              <a:buNone/>
            </a:pPr>
            <a:r>
              <a:rPr lang="en-IN">
                <a:latin typeface="Times New Roman" panose="02020603050405020304" charset="0"/>
                <a:cs typeface="Times New Roman" panose="02020603050405020304" charset="0"/>
                <a:sym typeface="+mn-ea"/>
              </a:rPr>
              <a:t>There are two types of increment operator</a:t>
            </a:r>
            <a:endParaRPr lang="en-IN">
              <a:latin typeface="Times New Roman" panose="02020603050405020304" charset="0"/>
              <a:cs typeface="Times New Roman" panose="02020603050405020304" charset="0"/>
            </a:endParaRPr>
          </a:p>
          <a:p>
            <a:pPr marL="0" indent="0">
              <a:buNone/>
            </a:pPr>
            <a:r>
              <a:rPr lang="en-IN" sz="2665">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Pre-increment operator </a:t>
            </a: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Post-increment operator</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There are two types of decrement operator</a:t>
            </a:r>
            <a:endParaRPr lang="en-IN">
              <a:latin typeface="Times New Roman" panose="02020603050405020304" charset="0"/>
              <a:cs typeface="Times New Roman" panose="02020603050405020304" charset="0"/>
              <a:sym typeface="+mn-ea"/>
            </a:endParaRPr>
          </a:p>
          <a:p>
            <a:pPr marL="0" indent="0">
              <a:buNone/>
            </a:pP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Pre-decrement operator </a:t>
            </a:r>
            <a:r>
              <a:rPr lang="en-IN" sz="2400">
                <a:solidFill>
                  <a:schemeClr val="accent6">
                    <a:lumMod val="75000"/>
                  </a:schemeClr>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Post-decrement operator</a:t>
            </a:r>
            <a:endParaRPr lang="en-IN" sz="2400">
              <a:solidFill>
                <a:schemeClr val="accent6">
                  <a:lumMod val="75000"/>
                </a:schemeClr>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pre – means first increment/decrement then assign it to another variable.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post – means first assign it to another variable then increment/decrement.</a:t>
            </a:r>
            <a:endParaRPr lang="en-IN" sz="2400">
              <a:latin typeface="Times New Roman" panose="02020603050405020304" charset="0"/>
              <a:cs typeface="Times New Roman" panose="02020603050405020304" charset="0"/>
            </a:endParaRPr>
          </a:p>
          <a:p>
            <a:pPr marL="0" indent="0">
              <a:buNone/>
            </a:pPr>
            <a:endParaRPr lang="en-US" sz="2400"/>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6285865"/>
          </a:xfrm>
        </p:spPr>
        <p:txBody>
          <a:bodyPr>
            <a:normAutofit fontScale="70000"/>
          </a:bodyPr>
          <a:lstStyle/>
          <a:p>
            <a:pPr marL="0" indent="0">
              <a:buFont typeface="Arial" pitchFamily="34" charset="0"/>
              <a:buNone/>
            </a:pPr>
            <a:r>
              <a:rPr lang="en-US" altLang="en-IN" sz="4665">
                <a:latin typeface="Times New Roman" panose="02020603050405020304" charset="0"/>
                <a:cs typeface="Times New Roman" panose="02020603050405020304" charset="0"/>
                <a:sym typeface="+mn-ea"/>
              </a:rPr>
              <a:t>                              </a:t>
            </a:r>
            <a:r>
              <a:rPr lang="en-IN" sz="4665">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buFont typeface="Arial" pitchFamily="34" charset="0"/>
              <a:buChar char="•"/>
            </a:pPr>
            <a:r>
              <a:rPr lang="en-IN" sz="3000">
                <a:latin typeface="Times New Roman" panose="02020603050405020304" charset="0"/>
                <a:cs typeface="Times New Roman" panose="02020603050405020304" charset="0"/>
                <a:sym typeface="+mn-ea"/>
              </a:rPr>
              <a:t>Relational operators they are used to comparing two values.</a:t>
            </a:r>
            <a:endParaRPr lang="en-IN" sz="3000">
              <a:latin typeface="Times New Roman" panose="02020603050405020304" charset="0"/>
              <a:cs typeface="Times New Roman" panose="02020603050405020304" charset="0"/>
            </a:endParaRPr>
          </a:p>
          <a:p>
            <a:pPr>
              <a:buFont typeface="Arial" pitchFamily="34" charset="0"/>
              <a:buChar char="•"/>
            </a:pPr>
            <a:r>
              <a:rPr lang="en-IN" sz="3000">
                <a:latin typeface="Times New Roman" panose="02020603050405020304" charset="0"/>
                <a:cs typeface="Times New Roman" panose="02020603050405020304" charset="0"/>
                <a:sym typeface="+mn-ea"/>
              </a:rPr>
              <a:t>All Relational operators will return either True or False.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For  example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int a=300, b = 2090;</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if ( b &gt;= a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printf(“Bingo! You are in”);</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else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printf((“OOPS! You are out”);</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 </a:t>
            </a:r>
            <a:endParaRPr lang="en-US" sz="3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real"/>
          <p:cNvPicPr>
            <a:picLocks noChangeAspect="1"/>
          </p:cNvPicPr>
          <p:nvPr>
            <p:ph sz="half" idx="2"/>
          </p:nvPr>
        </p:nvPicPr>
        <p:blipFill>
          <a:blip r:embed="rId2"/>
          <a:stretch>
            <a:fillRect/>
          </a:stretch>
        </p:blipFill>
        <p:spPr>
          <a:xfrm>
            <a:off x="6351905" y="3536950"/>
            <a:ext cx="5001895" cy="2148840"/>
          </a:xfrm>
          <a:prstGeom prst="rect">
            <a:avLst/>
          </a:prstGeom>
        </p:spPr>
      </p:pic>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711950"/>
          </a:xfrm>
        </p:spPr>
        <p:txBody>
          <a:bodyPr>
            <a:normAutofit fontScale="6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IN" sz="4000">
                <a:latin typeface="Times New Roman" panose="02020603050405020304" charset="0"/>
                <a:cs typeface="Times New Roman" panose="02020603050405020304" charset="0"/>
                <a:sym typeface="+mn-ea"/>
              </a:rPr>
              <a:t>Logical operators</a:t>
            </a:r>
            <a:r>
              <a:rPr lang="en-US" altLang="en-IN" sz="4000">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buNone/>
            </a:pPr>
            <a:r>
              <a:rPr lang="en-IN" sz="3430">
                <a:latin typeface="Times New Roman" panose="02020603050405020304" charset="0"/>
                <a:cs typeface="Times New Roman" panose="02020603050405020304" charset="0"/>
                <a:sym typeface="+mn-ea"/>
              </a:rPr>
              <a:t>&amp;&amp; and || are used to combine two conditions.</a:t>
            </a:r>
            <a:endParaRPr lang="en-IN" sz="3430">
              <a:latin typeface="Times New Roman" panose="02020603050405020304" charset="0"/>
              <a:cs typeface="Times New Roman" panose="02020603050405020304" charset="0"/>
            </a:endParaRPr>
          </a:p>
          <a:p>
            <a:pPr marL="0" indent="0">
              <a:buNone/>
            </a:pPr>
            <a:r>
              <a:rPr lang="en-IN" sz="3430">
                <a:solidFill>
                  <a:srgbClr val="00B050"/>
                </a:solidFill>
                <a:latin typeface="Times New Roman" panose="02020603050405020304" charset="0"/>
                <a:cs typeface="Times New Roman" panose="02020603050405020304" charset="0"/>
                <a:sym typeface="+mn-ea"/>
              </a:rPr>
              <a:t>&amp;&amp; - </a:t>
            </a:r>
            <a:r>
              <a:rPr lang="en-IN" sz="3430">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For example :</a:t>
            </a:r>
            <a:endParaRPr lang="en-IN" sz="3430">
              <a:latin typeface="Times New Roman" panose="02020603050405020304" charset="0"/>
              <a:cs typeface="Times New Roman" panose="02020603050405020304" charset="0"/>
              <a:sym typeface="+mn-ea"/>
            </a:endParaRPr>
          </a:p>
          <a:p>
            <a:pPr marL="0" indent="0">
              <a:buNone/>
            </a:pPr>
            <a:r>
              <a:rPr lang="en-US" altLang="en-IN" sz="3430">
                <a:latin typeface="Times New Roman" panose="02020603050405020304" charset="0"/>
                <a:cs typeface="Times New Roman" panose="02020603050405020304" charset="0"/>
              </a:rPr>
              <a:t>#include&lt;stdio.h&gt;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int main(){</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int a = 5;</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 if(a == 5 &amp;&amp; a != 6 &amp;&amp; a &lt;= 56 &amp;&amp; a &gt; 4)</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IN" sz="3430" err="1">
                <a:latin typeface="Times New Roman" panose="02020603050405020304" charset="0"/>
                <a:cs typeface="Times New Roman" panose="02020603050405020304" charset="0"/>
                <a:sym typeface="+mn-ea"/>
              </a:rPr>
              <a:t>printf(“</a:t>
            </a:r>
            <a:r>
              <a:rPr lang="en-US" altLang="en-IN" sz="3430">
                <a:latin typeface="Times New Roman" panose="02020603050405020304" charset="0"/>
                <a:cs typeface="Times New Roman" panose="02020603050405020304" charset="0"/>
                <a:sym typeface="+mn-ea"/>
              </a:rPr>
              <a:t>The codition is true</a:t>
            </a: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          </a:t>
            </a:r>
            <a:r>
              <a:rPr lang="en-US" altLang="en-IN" sz="4000">
                <a:latin typeface="Times New Roman" panose="02020603050405020304" charset="0"/>
                <a:cs typeface="Times New Roman" panose="02020603050405020304" charset="0"/>
              </a:rPr>
              <a:t> True=1</a:t>
            </a:r>
            <a:endParaRPr lang="en-US" altLang="en-IN" sz="4000">
              <a:latin typeface="Times New Roman" panose="02020603050405020304" charset="0"/>
              <a:cs typeface="Times New Roman" panose="02020603050405020304" charset="0"/>
            </a:endParaRPr>
          </a:p>
          <a:p>
            <a:pPr marL="0" indent="0">
              <a:buNone/>
            </a:pPr>
            <a:r>
              <a:rPr lang="en-US" altLang="en-IN" sz="4000">
                <a:latin typeface="Times New Roman" panose="02020603050405020304" charset="0"/>
                <a:cs typeface="Times New Roman" panose="02020603050405020304" charset="0"/>
              </a:rPr>
              <a:t>          False=0</a:t>
            </a:r>
            <a:endParaRPr lang="en-IN" sz="4000">
              <a:latin typeface="Times New Roman" panose="02020603050405020304" charset="0"/>
              <a:cs typeface="Times New Roman" panose="02020603050405020304" charset="0"/>
            </a:endParaRPr>
          </a:p>
          <a:p>
            <a:pPr marL="0" indent="0">
              <a:buNone/>
            </a:pPr>
            <a:endParaRPr lang="en-IN" altLang="en-IN" sz="4000">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logi"/>
          <p:cNvPicPr>
            <a:picLocks noChangeAspect="1"/>
          </p:cNvPicPr>
          <p:nvPr>
            <p:ph sz="half" idx="2"/>
          </p:nvPr>
        </p:nvPicPr>
        <p:blipFill>
          <a:blip r:embed="rId2"/>
          <a:stretch>
            <a:fillRect/>
          </a:stretch>
        </p:blipFill>
        <p:spPr>
          <a:xfrm>
            <a:off x="6191885" y="4119880"/>
            <a:ext cx="4950460" cy="2183765"/>
          </a:xfrm>
          <a:prstGeom prst="rect">
            <a:avLst/>
          </a:prstGeom>
        </p:spPr>
      </p:pic>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int main(){</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if(a !=  5 || a == 6 || a &gt;= 56 || a &gt; 4)</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a:t>
            </a:r>
            <a:r>
              <a:rPr lang="en-US" altLang="en-IN" sz="2400">
                <a:latin typeface="Times New Roman" panose="02020603050405020304" charset="0"/>
                <a:cs typeface="Times New Roman" panose="02020603050405020304" charset="0"/>
                <a:sym typeface="+mn-ea"/>
              </a:rPr>
              <a:t>The codition is true</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b="1">
                <a:latin typeface="Times New Roman" panose="02020603050405020304" charset="0"/>
                <a:cs typeface="Times New Roman" panose="02020603050405020304" charset="0"/>
                <a:sym typeface="+mn-ea"/>
              </a:rPr>
              <a:t>}</a:t>
            </a:r>
            <a:r>
              <a:rPr lang="en-IN">
                <a:latin typeface="Times New Roman" panose="02020603050405020304" charset="0"/>
                <a:cs typeface="Times New Roman" panose="02020603050405020304" charset="0"/>
                <a:sym typeface="+mn-ea"/>
              </a:rPr>
              <a:t> </a:t>
            </a:r>
            <a:endParaRPr lang="en-IN">
              <a:latin typeface="Times New Roman" panose="02020603050405020304" charset="0"/>
              <a:cs typeface="Times New Roman" panose="02020603050405020304" charset="0"/>
              <a:sym typeface="+mn-ea"/>
            </a:endParaRPr>
          </a:p>
          <a:p>
            <a:pPr marL="0" indent="0">
              <a:buNone/>
            </a:pPr>
            <a:r>
              <a:rPr lang="en-US" altLang="en-IN">
                <a:latin typeface="Times New Roman" panose="02020603050405020304" charset="0"/>
                <a:cs typeface="Times New Roman" panose="02020603050405020304" charset="0"/>
                <a:sym typeface="+mn-ea"/>
              </a:rPr>
              <a:t>}</a:t>
            </a:r>
            <a:endParaRPr 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True=1</a:t>
            </a:r>
            <a:endParaRPr lang="en-US" alt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False=0</a:t>
            </a:r>
            <a:endParaRPr lang="en-IN">
              <a:latin typeface="Times New Roman" panose="02020603050405020304" charset="0"/>
              <a:cs typeface="Times New Roman" panose="02020603050405020304" charset="0"/>
            </a:endParaRPr>
          </a:p>
          <a:p>
            <a:pPr marL="0" indent="0">
              <a:buNone/>
            </a:pPr>
            <a:endParaRPr lang="en-US"/>
          </a:p>
        </p:txBody>
      </p:sp>
      <p:pic>
        <p:nvPicPr>
          <p:cNvPr id="8" name="Content Placeholder 7" descr="or"/>
          <p:cNvPicPr>
            <a:picLocks noChangeAspect="1"/>
          </p:cNvPicPr>
          <p:nvPr>
            <p:ph sz="half" idx="2"/>
          </p:nvPr>
        </p:nvPicPr>
        <p:blipFill>
          <a:blip r:embed="rId2"/>
          <a:stretch>
            <a:fillRect/>
          </a:stretch>
        </p:blipFill>
        <p:spPr>
          <a:xfrm>
            <a:off x="6107430" y="3832225"/>
            <a:ext cx="4116705" cy="2345055"/>
          </a:xfrm>
          <a:prstGeom prst="rect">
            <a:avLst/>
          </a:prstGeom>
        </p:spPr>
      </p:pic>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62585"/>
            <a:ext cx="10515600" cy="6270625"/>
          </a:xfrm>
        </p:spPr>
        <p:txBody>
          <a:bodyPr>
            <a:normAutofit lnSpcReduction="10000"/>
          </a:bodyPr>
          <a:lstStyle/>
          <a:p>
            <a:pPr marL="0" indent="0">
              <a:buNone/>
            </a:pPr>
            <a:r>
              <a:rPr lang="en-IN" sz="2400">
                <a:latin typeface="Times New Roman" panose="02020603050405020304" charset="0"/>
                <a:cs typeface="Times New Roman" panose="02020603050405020304" charset="0"/>
                <a:sym typeface="+mn-ea"/>
              </a:rPr>
              <a:t>! Operator is used to complement the condition under consideration.</a:t>
            </a: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condition is FLASE and returns when condition is TRUE.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int main()</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 = 5;</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f(!(a == 6))</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 (“Welcome to this beautiful world of operators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endParaRPr lang="en-US" sz="2400"/>
          </a:p>
        </p:txBody>
      </p:sp>
      <p:pic>
        <p:nvPicPr>
          <p:cNvPr id="4" name="Picture 3"/>
          <p:cNvPicPr>
            <a:picLocks noChangeAspect="1"/>
          </p:cNvPicPr>
          <p:nvPr/>
        </p:nvPicPr>
        <p:blipFill>
          <a:blip r:embed="rId2"/>
          <a:stretch>
            <a:fillRect/>
          </a:stretch>
        </p:blipFill>
        <p:spPr>
          <a:xfrm>
            <a:off x="4821555" y="4670425"/>
            <a:ext cx="6261735" cy="1607185"/>
          </a:xfrm>
          <a:prstGeom prst="rect">
            <a:avLst/>
          </a:prstGeom>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latin typeface="Times New Roman" panose="02020603050405020304" charset="0"/>
                <a:cs typeface="Times New Roman" panose="02020603050405020304" charset="0"/>
              </a:rPr>
              <a:t>Compilation stages</a:t>
            </a:r>
            <a:endParaRPr lang="en-US" sz="3200">
              <a:latin typeface="Times New Roman" panose="02020603050405020304" charset="0"/>
              <a:cs typeface="Times New Roman" panose="0202060305040502030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Bitwise AND (&amp;) operator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It takes two bits at a time and perform AND operation.</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AND (&amp;) is binary operator. It takes two numbers and perform bitwise AND.</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AND is 1 when both bits are 1</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3" name="Table 13"/>
          <p:cNvGraphicFramePr>
            <a:graphicFrameLocks noGrp="1"/>
          </p:cNvGraphicFramePr>
          <p:nvPr/>
        </p:nvGraphicFramePr>
        <p:xfrm>
          <a:off x="6136640" y="3860165"/>
          <a:ext cx="2421255" cy="2292350"/>
        </p:xfrm>
        <a:graphic>
          <a:graphicData uri="http://schemas.openxmlformats.org/drawingml/2006/table">
            <a:tbl>
              <a:tblPr firstRow="1" bandRow="1">
                <a:tableStyleId>{5C22544A-7EE6-4342-B048-85BDC9FD1C3A}</a:tableStyleId>
              </a:tblPr>
              <a:tblGrid>
                <a:gridCol w="807085"/>
                <a:gridCol w="807085"/>
                <a:gridCol w="807085"/>
              </a:tblGrid>
              <a:tr h="458470">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A&amp;B</a:t>
                      </a:r>
                      <a:endParaRPr lang="en-IN"/>
                    </a:p>
                  </a:txBody>
                  <a:tcPr/>
                </a:tc>
              </a:tr>
              <a:tr h="45847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5847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r h="45847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5847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456680" y="32289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gn="just">
              <a:buNone/>
            </a:pPr>
            <a:r>
              <a:rPr lang="en-US">
                <a:latin typeface="Times New Roman" panose="02020603050405020304" charset="0"/>
                <a:cs typeface="Times New Roman" panose="02020603050405020304" charset="0"/>
              </a:rPr>
              <a:t>Example for bitwise AND operator :-</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a=7, b=4;                      // variable declarations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printf("The output of the Bitwise AND operator a&amp;b is %d",a&amp;b);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10" name="Content Placeholder 9" descr="and1"/>
          <p:cNvPicPr>
            <a:picLocks noChangeAspect="1"/>
          </p:cNvPicPr>
          <p:nvPr>
            <p:ph sz="half" idx="2"/>
          </p:nvPr>
        </p:nvPicPr>
        <p:blipFill>
          <a:blip r:embed="rId2"/>
          <a:stretch>
            <a:fillRect/>
          </a:stretch>
        </p:blipFill>
        <p:spPr>
          <a:xfrm>
            <a:off x="4789805" y="3337560"/>
            <a:ext cx="4846955" cy="2569845"/>
          </a:xfrm>
          <a:prstGeom prst="rect">
            <a:avLst/>
          </a:prstGeom>
        </p:spPr>
      </p:pic>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5735320"/>
          </a:xfrm>
        </p:spPr>
        <p:txBody>
          <a:bodyPr/>
          <a:lstStyle/>
          <a:p>
            <a:pPr marL="0" indent="0">
              <a:buNone/>
            </a:pPr>
            <a:r>
              <a:rPr lang="en-IN">
                <a:latin typeface="Times New Roman" panose="02020603050405020304" charset="0"/>
                <a:cs typeface="Times New Roman" panose="02020603050405020304" charset="0"/>
                <a:sym typeface="+mn-ea"/>
              </a:rPr>
              <a:t>Bitwise OR (|) operator</a:t>
            </a:r>
            <a:endParaRPr lang="en-IN">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It takes two bits at a time and perform OR operation.</a:t>
            </a:r>
            <a:endParaRPr lang="en-IN" sz="2400">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OR (|) is binary operator. It takes two numbers and  perform bitwise OR.</a:t>
            </a:r>
            <a:endParaRPr lang="en-IN" sz="2400">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Result of OR is 0 when both bits are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9" name="Table 13"/>
          <p:cNvGraphicFramePr>
            <a:graphicFrameLocks noGrp="1"/>
          </p:cNvGraphicFramePr>
          <p:nvPr/>
        </p:nvGraphicFramePr>
        <p:xfrm>
          <a:off x="6543675" y="3293745"/>
          <a:ext cx="2489835" cy="2635250"/>
        </p:xfrm>
        <a:graphic>
          <a:graphicData uri="http://schemas.openxmlformats.org/drawingml/2006/table">
            <a:tbl>
              <a:tblPr firstRow="1" bandRow="1">
                <a:tableStyleId>{5C22544A-7EE6-4342-B048-85BDC9FD1C3A}</a:tableStyleId>
              </a:tblPr>
              <a:tblGrid>
                <a:gridCol w="829945"/>
                <a:gridCol w="829945"/>
                <a:gridCol w="829945"/>
              </a:tblGrid>
              <a:tr h="527050">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52705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52705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52705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52705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897370" y="258381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5595"/>
            <a:ext cx="10515600" cy="5861685"/>
          </a:xfrm>
        </p:spPr>
        <p:txBody>
          <a:bodyPr/>
          <a:lstStyle/>
          <a:p>
            <a:pPr marL="0" indent="0">
              <a:buNone/>
            </a:pPr>
            <a:r>
              <a:rPr lang="en-US">
                <a:latin typeface="Times New Roman" panose="02020603050405020304" charset="0"/>
                <a:cs typeface="Times New Roman" panose="02020603050405020304" charset="0"/>
                <a:sym typeface="+mn-ea"/>
              </a:rPr>
              <a:t>Example for bitwise OR operator :-</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a=7,b=4;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OR operator a|b is %d\n",a|b);</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or1"/>
          <p:cNvPicPr>
            <a:picLocks noChangeAspect="1"/>
          </p:cNvPicPr>
          <p:nvPr>
            <p:ph sz="half" idx="2"/>
          </p:nvPr>
        </p:nvPicPr>
        <p:blipFill>
          <a:blip r:embed="rId2"/>
          <a:stretch>
            <a:fillRect/>
          </a:stretch>
        </p:blipFill>
        <p:spPr>
          <a:xfrm>
            <a:off x="5041900" y="3559810"/>
            <a:ext cx="4672965" cy="1937385"/>
          </a:xfrm>
          <a:prstGeom prst="rect">
            <a:avLst/>
          </a:prstGeom>
        </p:spPr>
      </p:pic>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42875"/>
            <a:ext cx="10515600" cy="6034405"/>
          </a:xfrm>
        </p:spPr>
        <p:txBody>
          <a:bodyPr/>
          <a:lstStyle/>
          <a:p>
            <a:pPr marL="0" indent="0">
              <a:buNone/>
            </a:pPr>
            <a:r>
              <a:rPr lang="en-IN">
                <a:latin typeface="Times New Roman" panose="02020603050405020304" charset="0"/>
                <a:cs typeface="Times New Roman" panose="02020603050405020304" charset="0"/>
                <a:sym typeface="+mn-ea"/>
              </a:rPr>
              <a:t>Bitwise NOT (~) operator</a:t>
            </a:r>
            <a:endParaRPr lang="en-IN">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NOT is a unary operator.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Its job is to complement each bit one by one.</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NOT  is 0 when bits is 1 and 1 when bit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vert="horz" wrap="square"/>
                    <a:lstStyle/>
                    <a:p>
                      <a:r>
                        <a:rPr lang="en-IN"/>
                        <a:t>A</a:t>
                      </a:r>
                      <a:endParaRPr lang="en-IN"/>
                    </a:p>
                  </a:txBody>
                  <a:tcPr/>
                </a:tc>
                <a:tc>
                  <a:txBody>
                    <a:bodyPr vert="horz" wrap="square"/>
                    <a:lstStyle/>
                    <a:p>
                      <a:r>
                        <a:rPr lang="en-IN"/>
                        <a:t>~A</a:t>
                      </a:r>
                      <a:endParaRPr lang="en-IN"/>
                    </a:p>
                  </a:txBody>
                  <a:tcPr/>
                </a:tc>
              </a:tr>
              <a:tr h="549275">
                <a:tc>
                  <a:txBody>
                    <a:bodyPr vert="horz" wrap="square"/>
                    <a:lstStyle/>
                    <a:p>
                      <a:r>
                        <a:rPr lang="en-IN"/>
                        <a:t>0</a:t>
                      </a:r>
                      <a:endParaRPr lang="en-IN"/>
                    </a:p>
                  </a:txBody>
                  <a:tcPr/>
                </a:tc>
                <a:tc>
                  <a:txBody>
                    <a:bodyPr vert="horz" wrap="square"/>
                    <a:lstStyle/>
                    <a:p>
                      <a:r>
                        <a:rPr lang="en-IN"/>
                        <a:t>1</a:t>
                      </a:r>
                      <a:endParaRPr lang="en-IN"/>
                    </a:p>
                  </a:txBody>
                  <a:tcPr/>
                </a:tc>
              </a:tr>
              <a:tr h="549275">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228080" y="2929890"/>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lstStyle/>
          <a:p>
            <a:pPr marL="0" indent="0">
              <a:buNone/>
            </a:pPr>
            <a:r>
              <a:rPr lang="en-US">
                <a:latin typeface="Times New Roman" panose="02020603050405020304" charset="0"/>
                <a:cs typeface="Times New Roman" panose="02020603050405020304" charset="0"/>
                <a:sym typeface="+mn-ea"/>
              </a:rPr>
              <a:t>Example for bitwise NOT operator :-</a:t>
            </a:r>
            <a:endParaRPr lang="en-US">
              <a:latin typeface="Times New Roman" panose="02020603050405020304" charset="0"/>
              <a:cs typeface="Times New Roman" panose="02020603050405020304" charset="0"/>
            </a:endParaRPr>
          </a:p>
          <a:p>
            <a:pPr marL="0" indent="0">
              <a:buNone/>
            </a:pPr>
            <a:endParaRPr lang="en-US"/>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complement operator ~a is %d\n",~a);</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9" name="Content Placeholder 8" descr="not2"/>
          <p:cNvPicPr>
            <a:picLocks noChangeAspect="1"/>
          </p:cNvPicPr>
          <p:nvPr>
            <p:ph sz="half" idx="2"/>
          </p:nvPr>
        </p:nvPicPr>
        <p:blipFill>
          <a:blip r:embed="rId2"/>
          <a:stretch>
            <a:fillRect/>
          </a:stretch>
        </p:blipFill>
        <p:spPr>
          <a:xfrm>
            <a:off x="4532630" y="4231640"/>
            <a:ext cx="4685030" cy="1774825"/>
          </a:xfrm>
          <a:prstGeom prst="rect">
            <a:avLst/>
          </a:prstGeom>
        </p:spPr>
      </p:pic>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latin typeface="Times New Roman" panose="02020603050405020304" charset="0"/>
                <a:cs typeface="Times New Roman" panose="02020603050405020304" charset="0"/>
              </a:rPr>
              <a:t>Bitwise shift operators</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Two types of bitwise shift operators exist in C programming.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Left-shift operator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Right-shift operator</a:t>
            </a:r>
            <a:endParaRPr lang="en-US" sz="2400">
              <a:latin typeface="Times New Roman" panose="02020603050405020304" charset="0"/>
              <a:cs typeface="Times New Roman" panose="02020603050405020304" charset="0"/>
            </a:endParaRPr>
          </a:p>
          <a:p>
            <a:pPr marL="0" indent="0">
              <a:buNone/>
            </a:pPr>
            <a:r>
              <a:rPr lang="en-IN">
                <a:latin typeface="Times New Roman" panose="02020603050405020304" charset="0"/>
                <a:cs typeface="Times New Roman" panose="02020603050405020304" charset="0"/>
                <a:sym typeface="+mn-ea"/>
              </a:rPr>
              <a:t>Bitwise Left shift(&lt;&lt;) operator</a:t>
            </a:r>
            <a:endParaRPr lang="en-IN">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Left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sym typeface="+mn-ea"/>
            </a:endParaRPr>
          </a:p>
          <a:p>
            <a:pPr marL="0" indent="0">
              <a:buFont typeface="Arial"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First operand &lt;&lt; Second operand</a:t>
            </a:r>
            <a:endParaRPr lang="en-IN" sz="20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706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Whose bits get left shifted              Decides the number of</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                                                                places to shift the bits</a:t>
            </a:r>
            <a:endParaRPr lang="en-IN" sz="2000">
              <a:latin typeface="Times New Roman" panose="02020603050405020304" charset="0"/>
              <a:cs typeface="Times New Roman" panose="0202060305040502030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Left shift operator :-</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a=5;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value of a&lt;&lt;2 is : %d ", a&lt;&lt;2);   //0101&lt;&lt;2=00010100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7" name="Content Placeholder 6" descr="bitwise left"/>
          <p:cNvPicPr>
            <a:picLocks noChangeAspect="1"/>
          </p:cNvPicPr>
          <p:nvPr>
            <p:ph sz="half" idx="2"/>
          </p:nvPr>
        </p:nvPicPr>
        <p:blipFill>
          <a:blip r:embed="rId2"/>
          <a:stretch>
            <a:fillRect/>
          </a:stretch>
        </p:blipFill>
        <p:spPr>
          <a:xfrm>
            <a:off x="2609850" y="3731260"/>
            <a:ext cx="5650865" cy="1560830"/>
          </a:xfrm>
          <a:prstGeom prst="rect">
            <a:avLst/>
          </a:prstGeom>
        </p:spPr>
      </p:pic>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Bitwise </a:t>
            </a:r>
            <a:r>
              <a:rPr lang="en-US" altLang="en-IN">
                <a:latin typeface="Times New Roman" panose="02020603050405020304" charset="0"/>
                <a:cs typeface="Times New Roman" panose="02020603050405020304" charset="0"/>
                <a:sym typeface="+mn-ea"/>
              </a:rPr>
              <a:t>Right</a:t>
            </a:r>
            <a:r>
              <a:rPr lang="en-IN">
                <a:latin typeface="Times New Roman" panose="02020603050405020304" charset="0"/>
                <a:cs typeface="Times New Roman" panose="02020603050405020304" charset="0"/>
                <a:sym typeface="+mn-ea"/>
              </a:rPr>
              <a:t> shift(</a:t>
            </a:r>
            <a:r>
              <a:rPr lang="en-US" altLang="en-IN">
                <a:latin typeface="Times New Roman" panose="02020603050405020304" charset="0"/>
                <a:cs typeface="Times New Roman" panose="02020603050405020304" charset="0"/>
                <a:sym typeface="+mn-ea"/>
              </a:rPr>
              <a:t>&gt;&gt;</a:t>
            </a:r>
            <a:r>
              <a:rPr lang="en-IN">
                <a:latin typeface="Times New Roman" panose="02020603050405020304" charset="0"/>
                <a:cs typeface="Times New Roman" panose="02020603050405020304" charset="0"/>
                <a:sym typeface="+mn-ea"/>
              </a:rPr>
              <a:t>) operator</a:t>
            </a: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140329" y="3905948"/>
            <a:ext cx="4395216"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First operand &lt;&lt; Second operand</a:t>
            </a:r>
            <a:endParaRPr lang="en-IN">
              <a:latin typeface="Times New Roman" panose="02020603050405020304" charset="0"/>
              <a:cs typeface="Times New Roman" panose="02020603050405020304" charset="0"/>
            </a:endParaRPr>
          </a:p>
        </p:txBody>
      </p:sp>
      <p:cxnSp>
        <p:nvCxnSpPr>
          <p:cNvPr id="17" name="Straight Arrow Connector 16"/>
          <p:cNvCxnSpPr/>
          <p:nvPr/>
        </p:nvCxnSpPr>
        <p:spPr>
          <a:xfrm flipH="1">
            <a:off x="3622167" y="427464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096127" y="427464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1500" y="4937125"/>
            <a:ext cx="613473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   Whose bits get left shifted              Decides the number of</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places to shift the bits</a:t>
            </a:r>
            <a:endParaRPr lang="en-IN">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Right shift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int a=7;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printf("The value of a&gt;&gt;2 is : %d ", a&gt;&gt;2);  //0111&gt;&gt;2=0000 0001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6" name="Content Placeholder 5" descr="bit right"/>
          <p:cNvPicPr>
            <a:picLocks noChangeAspect="1"/>
          </p:cNvPicPr>
          <p:nvPr>
            <p:ph sz="half" idx="2"/>
          </p:nvPr>
        </p:nvPicPr>
        <p:blipFill>
          <a:blip r:embed="rId2"/>
          <a:stretch>
            <a:fillRect/>
          </a:stretch>
        </p:blipFill>
        <p:spPr>
          <a:xfrm>
            <a:off x="3300730" y="3710305"/>
            <a:ext cx="4342130" cy="1872615"/>
          </a:xfrm>
          <a:prstGeom prst="rect">
            <a:avLst/>
          </a:prstGeom>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p:nvPr>
            <p:ph idx="1"/>
          </p:nvPr>
        </p:nvSpPr>
        <p:spPr>
          <a:xfrm>
            <a:off x="838200" y="378460"/>
            <a:ext cx="10515600" cy="579882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Preprocessor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Compiler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Assembler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This assembly language code is converted to object code by system,s assembler.</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Linker</a:t>
            </a:r>
            <a:endParaRPr lang="en-US">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81305"/>
            <a:ext cx="10515600" cy="5895975"/>
          </a:xfrm>
        </p:spPr>
        <p:txBody>
          <a:bodyPr/>
          <a:lstStyle/>
          <a:p>
            <a:pPr marL="0" indent="0">
              <a:buNone/>
            </a:pPr>
            <a:r>
              <a:rPr lang="en-IN">
                <a:latin typeface="Times New Roman" panose="02020603050405020304" charset="0"/>
                <a:cs typeface="Times New Roman" panose="02020603050405020304" charset="0"/>
                <a:sym typeface="+mn-ea"/>
              </a:rPr>
              <a:t>Bitwise XOR(^) operator</a:t>
            </a:r>
            <a:endParaRPr lang="en-IN">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Bitwise XOR (^) is binary operator. It takes two numbers and perform bitwise XOR.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XOR is 1 when two bits are different otherwise the result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7" name="Table 13"/>
          <p:cNvGraphicFramePr>
            <a:graphicFrameLocks noGrp="1"/>
          </p:cNvGraphicFramePr>
          <p:nvPr/>
        </p:nvGraphicFramePr>
        <p:xfrm>
          <a:off x="6370320" y="3416935"/>
          <a:ext cx="2472690" cy="2400300"/>
        </p:xfrm>
        <a:graphic>
          <a:graphicData uri="http://schemas.openxmlformats.org/drawingml/2006/table">
            <a:tbl>
              <a:tblPr firstRow="1" bandRow="1">
                <a:tableStyleId>{5C22544A-7EE6-4342-B048-85BDC9FD1C3A}</a:tableStyleId>
              </a:tblPr>
              <a:tblGrid>
                <a:gridCol w="824230"/>
                <a:gridCol w="824230"/>
                <a:gridCol w="824230"/>
              </a:tblGrid>
              <a:tr h="480060">
                <a:tc>
                  <a:txBody>
                    <a:bodyPr vert="horz" wrap="square"/>
                    <a:lstStyle/>
                    <a:p>
                      <a:r>
                        <a:rPr lang="en-IN"/>
                        <a:t>A  </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48006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8006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48006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48006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715760" y="26701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95910"/>
            <a:ext cx="10515600" cy="5881370"/>
          </a:xfrm>
        </p:spPr>
        <p:txBody>
          <a:bodyPr/>
          <a:lstStyle/>
          <a:p>
            <a:pPr marL="0" indent="0">
              <a:buNone/>
            </a:pPr>
            <a:r>
              <a:rPr lang="en-US">
                <a:latin typeface="Times New Roman" panose="02020603050405020304" charset="0"/>
                <a:cs typeface="Times New Roman" panose="02020603050405020304" charset="0"/>
                <a:sym typeface="+mn-ea"/>
              </a:rPr>
              <a:t>Example for bitwise XOR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int main()</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int a=7,b=4;  // variable declarations</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printf("The output of the Bitwise XOR operator a|b is %d\n",a^b);</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return 0;</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endParaRPr lang="en-US" sz="2400"/>
          </a:p>
        </p:txBody>
      </p:sp>
      <p:pic>
        <p:nvPicPr>
          <p:cNvPr id="6" name="Content Placeholder 5" descr="xor"/>
          <p:cNvPicPr>
            <a:picLocks noChangeAspect="1"/>
          </p:cNvPicPr>
          <p:nvPr>
            <p:ph sz="half" idx="2"/>
          </p:nvPr>
        </p:nvPicPr>
        <p:blipFill>
          <a:blip r:embed="rId2"/>
          <a:stretch>
            <a:fillRect/>
          </a:stretch>
        </p:blipFill>
        <p:spPr>
          <a:xfrm>
            <a:off x="3275330" y="4454525"/>
            <a:ext cx="5706745" cy="1619250"/>
          </a:xfrm>
          <a:prstGeom prst="rect">
            <a:avLst/>
          </a:prstGeom>
        </p:spPr>
      </p:pic>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0055"/>
            <a:ext cx="10515600" cy="6184900"/>
          </a:xfrm>
        </p:spPr>
        <p:txBody>
          <a:bodyPr>
            <a:normAutofit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a:solidFill>
                <a:schemeClr val="tx1"/>
              </a:solidFill>
              <a:latin typeface="Times New Roman" panose="02020603050405020304" charset="0"/>
              <a:cs typeface="Times New Roman" panose="02020603050405020304" charset="0"/>
              <a:sym typeface="+mn-ea"/>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Assignment operator  is an operator which is used to assigned value to variable.</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Assignment operator is a binary operator.</a:t>
            </a:r>
            <a:endParaRPr lang="en-IN" sz="2400">
              <a:latin typeface="Times New Roman" panose="02020603050405020304" charset="0"/>
              <a:cs typeface="Times New Roman" panose="02020603050405020304" charset="0"/>
              <a:sym typeface="+mn-ea"/>
            </a:endParaRPr>
          </a:p>
          <a:p>
            <a:pPr marL="0" indent="0">
              <a:buFont typeface="Arial" pitchFamily="34" charset="0"/>
              <a:buNone/>
            </a:pPr>
            <a:r>
              <a:rPr lang="en-US" altLang="en-IN" sz="2400">
                <a:latin typeface="Times New Roman" panose="02020603050405020304" charset="0"/>
                <a:cs typeface="Times New Roman" panose="02020603050405020304" charset="0"/>
              </a:rPr>
              <a:t>          = Operator</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This is a simple Assignment Operator.</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#include &lt;stdio.h&gt;</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void main()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int x = 10;</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int y = x; // y will becomes x</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printf("x = %d\n" , x); // x =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printf("y = %d\n" , y); // y =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a:t>
            </a:r>
            <a:endParaRPr lang="en-US" altLang="en-IN" sz="2400">
              <a:latin typeface="Times New Roman" panose="02020603050405020304" charset="0"/>
              <a:cs typeface="Times New Roman" panose="02020603050405020304" charset="0"/>
            </a:endParaRPr>
          </a:p>
          <a:p>
            <a:pPr marL="0" indent="0">
              <a:buNone/>
            </a:pPr>
            <a:endParaRPr lang="en-IN" sz="2400">
              <a:solidFill>
                <a:schemeClr val="tx1"/>
              </a:solidFill>
              <a:latin typeface="Times New Roman" panose="02020603050405020304" charset="0"/>
              <a:cs typeface="Times New Roman" panose="02020603050405020304" charset="0"/>
              <a:sym typeface="+mn-ea"/>
            </a:endParaRPr>
          </a:p>
        </p:txBody>
      </p:sp>
      <p:pic>
        <p:nvPicPr>
          <p:cNvPr id="6" name="Content Placeholder 5" descr="ass"/>
          <p:cNvPicPr>
            <a:picLocks noChangeAspect="1"/>
          </p:cNvPicPr>
          <p:nvPr>
            <p:ph sz="half" idx="2"/>
          </p:nvPr>
        </p:nvPicPr>
        <p:blipFill>
          <a:blip r:embed="rId2"/>
          <a:stretch>
            <a:fillRect/>
          </a:stretch>
        </p:blipFill>
        <p:spPr>
          <a:xfrm>
            <a:off x="5873115" y="3910330"/>
            <a:ext cx="4817110" cy="2273300"/>
          </a:xfrm>
          <a:prstGeom prst="rect">
            <a:avLst/>
          </a:prstGeom>
        </p:spPr>
      </p:pic>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53060"/>
            <a:ext cx="10515600" cy="5824220"/>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Addition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the left operand becomes equal to the addition of the right operand and left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now?</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2"/>
          <a:stretch>
            <a:fillRect/>
          </a:stretch>
        </p:blipFill>
        <p:spPr>
          <a:xfrm>
            <a:off x="6546215" y="3030855"/>
            <a:ext cx="4375150" cy="1810385"/>
          </a:xfrm>
          <a:prstGeom prst="rect">
            <a:avLst/>
          </a:prstGeom>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24790"/>
            <a:ext cx="10515600" cy="5952490"/>
          </a:xfrm>
        </p:spPr>
        <p:txBody>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Subtraction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left operand becomes equal to the subtraction of right operator from left operand.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value of x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v"/>
          <p:cNvPicPr>
            <a:picLocks noChangeAspect="1"/>
          </p:cNvPicPr>
          <p:nvPr>
            <p:ph sz="half" idx="2"/>
          </p:nvPr>
        </p:nvPicPr>
        <p:blipFill>
          <a:blip r:embed="rId2"/>
          <a:stretch>
            <a:fillRect/>
          </a:stretch>
        </p:blipFill>
        <p:spPr>
          <a:xfrm>
            <a:off x="6275705" y="2954655"/>
            <a:ext cx="4625975" cy="1525905"/>
          </a:xfrm>
          <a:prstGeom prst="rect">
            <a:avLst/>
          </a:prstGeom>
        </p:spPr>
      </p:pic>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24485"/>
            <a:ext cx="10515600" cy="5852795"/>
          </a:xfrm>
        </p:spPr>
        <p:txBody>
          <a:bodyPr/>
          <a:lstStyle/>
          <a:p>
            <a:pPr marL="0" indent="0" algn="just">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b"/>
          <p:cNvPicPr>
            <a:picLocks noChangeAspect="1"/>
          </p:cNvPicPr>
          <p:nvPr>
            <p:ph sz="half" idx="2"/>
          </p:nvPr>
        </p:nvPicPr>
        <p:blipFill>
          <a:blip r:embed="rId2"/>
          <a:stretch>
            <a:fillRect/>
          </a:stretch>
        </p:blipFill>
        <p:spPr>
          <a:xfrm>
            <a:off x="5867400" y="3020060"/>
            <a:ext cx="4448175" cy="1760220"/>
          </a:xfrm>
          <a:prstGeom prst="rect">
            <a:avLst/>
          </a:prstGeom>
        </p:spPr>
      </p:pic>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99440"/>
            <a:ext cx="10515600" cy="5577840"/>
          </a:xfrm>
        </p:spPr>
        <p:txBody>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This one is Division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 this, the left operand becomes equal to the division of the left and right operand.</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n"/>
          <p:cNvPicPr>
            <a:picLocks noChangeAspect="1"/>
          </p:cNvPicPr>
          <p:nvPr>
            <p:ph sz="half" idx="2"/>
          </p:nvPr>
        </p:nvPicPr>
        <p:blipFill>
          <a:blip r:embed="rId2"/>
          <a:stretch>
            <a:fillRect/>
          </a:stretch>
        </p:blipFill>
        <p:spPr>
          <a:xfrm>
            <a:off x="5364480" y="3463290"/>
            <a:ext cx="5206365" cy="1454150"/>
          </a:xfrm>
          <a:prstGeom prst="rect">
            <a:avLst/>
          </a:prstGeom>
        </p:spPr>
      </p:pic>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It is well known Modulus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this , left operand becomes equal to the modulo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m"/>
          <p:cNvPicPr>
            <a:picLocks noChangeAspect="1"/>
          </p:cNvPicPr>
          <p:nvPr>
            <p:ph sz="half" idx="2"/>
          </p:nvPr>
        </p:nvPicPr>
        <p:blipFill>
          <a:blip r:embed="rId2"/>
          <a:stretch>
            <a:fillRect/>
          </a:stretch>
        </p:blipFill>
        <p:spPr>
          <a:xfrm>
            <a:off x="6052185" y="3472815"/>
            <a:ext cx="4773295" cy="1258570"/>
          </a:xfrm>
          <a:prstGeom prst="rect">
            <a:avLst/>
          </a:prstGeom>
        </p:spPr>
      </p:pic>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buNone/>
            </a:pPr>
            <a:r>
              <a:rPr lang="en-US">
                <a:latin typeface="Times New Roman" panose="02020603050405020304" charset="0"/>
                <a:cs typeface="Times New Roman" panose="02020603050405020304" charset="0"/>
              </a:rPr>
              <a:t>&lt;&lt;=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Left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&lt;&lt;= y so in this, x becomes equal to x left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&lt;&lt;= y; // similar to x = x &lt;&lt;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l"/>
          <p:cNvPicPr>
            <a:picLocks noChangeAspect="1"/>
          </p:cNvPicPr>
          <p:nvPr>
            <p:ph sz="half" idx="2"/>
          </p:nvPr>
        </p:nvPicPr>
        <p:blipFill>
          <a:blip r:embed="rId2"/>
          <a:stretch>
            <a:fillRect/>
          </a:stretch>
        </p:blipFill>
        <p:spPr>
          <a:xfrm>
            <a:off x="5545455" y="3982720"/>
            <a:ext cx="5513070" cy="1349375"/>
          </a:xfrm>
          <a:prstGeom prst="rect">
            <a:avLst/>
          </a:prstGeom>
        </p:spPr>
      </p:pic>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69900"/>
            <a:ext cx="10515600" cy="5707380"/>
          </a:xfrm>
        </p:spPr>
        <p:txBody>
          <a:bodyPr>
            <a:normAutofit lnSpcReduction="20000"/>
          </a:bodyPr>
          <a:lstStyle/>
          <a:p>
            <a:pPr marL="0" indent="0">
              <a:buNone/>
            </a:pPr>
            <a:r>
              <a:rPr lang="en-US">
                <a:latin typeface="Times New Roman" panose="02020603050405020304" charset="0"/>
                <a:cs typeface="Times New Roman" panose="02020603050405020304" charset="0"/>
              </a:rPr>
              <a:t>&gt;&gt;=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Right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&gt;&gt;= y so , x becomes equal to x right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&gt;&gt;= y; // similar to x = x &gt;&gt;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k"/>
          <p:cNvPicPr>
            <a:picLocks noChangeAspect="1"/>
          </p:cNvPicPr>
          <p:nvPr>
            <p:ph sz="half" idx="2"/>
          </p:nvPr>
        </p:nvPicPr>
        <p:blipFill>
          <a:blip r:embed="rId2"/>
          <a:stretch>
            <a:fillRect/>
          </a:stretch>
        </p:blipFill>
        <p:spPr>
          <a:xfrm>
            <a:off x="5615940" y="3747770"/>
            <a:ext cx="5189855" cy="1445895"/>
          </a:xfrm>
          <a:prstGeom prst="rect">
            <a:avLst/>
          </a:prstGeom>
        </p:spPr>
      </p:pic>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latin typeface="Times New Roman" panose="02020603050405020304" charset="0"/>
                <a:cs typeface="Times New Roman" panose="02020603050405020304" charset="0"/>
              </a:rPr>
              <a:t>C Memory Layout </a:t>
            </a:r>
            <a:endParaRPr lang="en-US">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20000"/>
          </a:bodyPr>
          <a:lstStyle/>
          <a:p>
            <a:pPr marL="0" indent="0">
              <a:buNone/>
            </a:pPr>
            <a:r>
              <a:rPr lang="en-US">
                <a:latin typeface="Times New Roman" panose="02020603050405020304" charset="0"/>
                <a:cs typeface="Times New Roman" panose="02020603050405020304" charset="0"/>
              </a:rPr>
              <a:t>&amp;=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operator is called the Bitwise AND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the bitwise AND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&amp;= y; // similar to x = x &amp; 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5208270" y="4449445"/>
            <a:ext cx="5775325" cy="1409065"/>
          </a:xfrm>
          <a:prstGeom prst="rect">
            <a:avLst/>
          </a:prstGeom>
        </p:spPr>
      </p:pic>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Inclusive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j"/>
          <p:cNvPicPr>
            <a:picLocks noChangeAspect="1"/>
          </p:cNvPicPr>
          <p:nvPr>
            <p:ph sz="half" idx="2"/>
          </p:nvPr>
        </p:nvPicPr>
        <p:blipFill>
          <a:blip r:embed="rId2"/>
          <a:stretch>
            <a:fillRect/>
          </a:stretch>
        </p:blipFill>
        <p:spPr>
          <a:xfrm>
            <a:off x="5476875" y="3775710"/>
            <a:ext cx="4862830" cy="1201420"/>
          </a:xfrm>
          <a:prstGeom prst="rect">
            <a:avLst/>
          </a:prstGeom>
        </p:spPr>
      </p:pic>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11480"/>
            <a:ext cx="10515600" cy="5765800"/>
          </a:xfrm>
        </p:spPr>
        <p:txBody>
          <a:bodyPr>
            <a:normAutofit lnSpcReduction="2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Exclusive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XOR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h"/>
          <p:cNvPicPr>
            <a:picLocks noChangeAspect="1"/>
          </p:cNvPicPr>
          <p:nvPr>
            <p:ph sz="half" idx="2"/>
          </p:nvPr>
        </p:nvPicPr>
        <p:blipFill>
          <a:blip r:embed="rId2"/>
          <a:stretch>
            <a:fillRect/>
          </a:stretch>
        </p:blipFill>
        <p:spPr>
          <a:xfrm>
            <a:off x="5425440" y="3444240"/>
            <a:ext cx="5389880" cy="1360170"/>
          </a:xfrm>
          <a:prstGeom prst="rect">
            <a:avLst/>
          </a:prstGeom>
        </p:spPr>
      </p:pic>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conditional operator is also known as a ternary operator.</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Syntax of a conditional operator :-    Expression1? Expression2: Expression3; </a:t>
            </a:r>
            <a:r>
              <a:rPr lang="en-US" sz="6000">
                <a:latin typeface="Times New Roman" panose="02020603050405020304" charset="0"/>
                <a:cs typeface="Times New Roman" panose="02020603050405020304" charset="0"/>
              </a:rPr>
              <a:t> </a:t>
            </a:r>
            <a:endParaRPr lang="en-US" sz="60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2"/>
          <a:stretch>
            <a:fillRect/>
          </a:stretch>
        </p:blipFill>
        <p:spPr>
          <a:xfrm>
            <a:off x="1958975" y="3643630"/>
            <a:ext cx="6351270" cy="2188845"/>
          </a:xfrm>
          <a:prstGeom prst="rect">
            <a:avLst/>
          </a:prstGeom>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lstStyle/>
          <a:p>
            <a:pPr marL="0" indent="0">
              <a:buNone/>
            </a:pPr>
            <a:r>
              <a:rPr lang="en-US">
                <a:latin typeface="Times New Roman" panose="02020603050405020304" charset="0"/>
                <a:cs typeface="Times New Roman" panose="02020603050405020304" charset="0"/>
              </a:rPr>
              <a:t>Examples of the Conditional operator in C</a:t>
            </a:r>
            <a:endParaRPr lang="en-US">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num;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scanf("%d", &amp;num);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(num % 2 == 0)? printf("The given number is even") : printf("The given number is odd");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d"/>
          <p:cNvPicPr>
            <a:picLocks noChangeAspect="1"/>
          </p:cNvPicPr>
          <p:nvPr>
            <p:ph sz="half" idx="2"/>
          </p:nvPr>
        </p:nvPicPr>
        <p:blipFill>
          <a:blip r:embed="rId2"/>
          <a:stretch>
            <a:fillRect/>
          </a:stretch>
        </p:blipFill>
        <p:spPr>
          <a:xfrm>
            <a:off x="4933950" y="4425950"/>
            <a:ext cx="4926330" cy="1503045"/>
          </a:xfrm>
          <a:prstGeom prst="rect">
            <a:avLst/>
          </a:prstGeom>
        </p:spPr>
      </p:pic>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6875"/>
            <a:ext cx="10515600" cy="6329045"/>
          </a:xfrm>
        </p:spPr>
        <p:txBody>
          <a:bodyPr>
            <a:normAutofit fontScale="90000" lnSpcReduction="10000"/>
          </a:bodyPr>
          <a:lstStyle/>
          <a:p>
            <a:pPr marL="0" indent="0">
              <a:buNone/>
            </a:pPr>
            <a:r>
              <a:rPr lang="en-US" sz="3110">
                <a:latin typeface="Times New Roman" panose="02020603050405020304" charset="0"/>
                <a:cs typeface="Times New Roman" panose="02020603050405020304" charset="0"/>
              </a:rPr>
              <a:t>                                         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To separate two or more expressions we use the comma operator in C.</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2400"/>
          </a:p>
          <a:p>
            <a:pPr marL="0" indent="0" algn="just">
              <a:buFont typeface="Arial" pitchFamily="34" charset="0"/>
              <a:buNone/>
            </a:pPr>
            <a:r>
              <a:rPr lang="en-US" sz="2665">
                <a:latin typeface="Times New Roman" panose="02020603050405020304" charset="0"/>
                <a:cs typeface="Times New Roman" panose="02020603050405020304" charset="0"/>
              </a:rPr>
              <a:t>Comma as an Operator</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x;</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 = (x=2,x+4);</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printf("%d", a);</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s"/>
          <p:cNvPicPr>
            <a:picLocks noChangeAspect="1"/>
          </p:cNvPicPr>
          <p:nvPr>
            <p:ph sz="half" idx="2"/>
          </p:nvPr>
        </p:nvPicPr>
        <p:blipFill>
          <a:blip r:embed="rId2"/>
          <a:stretch>
            <a:fillRect/>
          </a:stretch>
        </p:blipFill>
        <p:spPr>
          <a:xfrm>
            <a:off x="5054600" y="4478020"/>
            <a:ext cx="5443220" cy="1269365"/>
          </a:xfrm>
          <a:prstGeom prst="rect">
            <a:avLst/>
          </a:prstGeom>
        </p:spPr>
      </p:pic>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latin typeface="Times New Roman" panose="02020603050405020304" charset="0"/>
                <a:cs typeface="Times New Roman" panose="02020603050405020304" charset="0"/>
              </a:rPr>
              <a:t>Comma as a Separator</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int a = 10, b = 20, c = 30;</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printf("%d %d %d", a, b, c);</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sz="2400">
              <a:latin typeface="Times New Roman" panose="02020603050405020304" charset="0"/>
              <a:cs typeface="Times New Roman" panose="02020603050405020304" charset="0"/>
            </a:endParaRPr>
          </a:p>
        </p:txBody>
      </p:sp>
      <p:pic>
        <p:nvPicPr>
          <p:cNvPr id="6" name="Content Placeholder 5" descr="a"/>
          <p:cNvPicPr>
            <a:picLocks noChangeAspect="1"/>
          </p:cNvPicPr>
          <p:nvPr>
            <p:ph sz="half" idx="2"/>
          </p:nvPr>
        </p:nvPicPr>
        <p:blipFill>
          <a:blip r:embed="rId2"/>
          <a:stretch>
            <a:fillRect/>
          </a:stretch>
        </p:blipFill>
        <p:spPr>
          <a:xfrm>
            <a:off x="5078095" y="4319270"/>
            <a:ext cx="5896610" cy="1384935"/>
          </a:xfrm>
          <a:prstGeom prst="rect">
            <a:avLst/>
          </a:prstGeom>
        </p:spPr>
      </p:pic>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latin typeface="Times New Roman" panose="02020603050405020304" charset="0"/>
                <a:cs typeface="Times New Roman" panose="02020603050405020304" charset="0"/>
                <a:sym typeface="+mn-ea"/>
              </a:rPr>
              <a:t>Comments in C</a:t>
            </a:r>
            <a:endParaRPr lang="en-US" sz="3110">
              <a:latin typeface="Times New Roman" panose="02020603050405020304" charset="0"/>
              <a:cs typeface="Times New Roman" panose="02020603050405020304" charset="0"/>
            </a:endParaRPr>
          </a:p>
          <a:p>
            <a:pPr marL="0" indent="0" algn="just">
              <a:buNone/>
            </a:pPr>
            <a:r>
              <a:rPr lang="en-US" sz="2665">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2665">
              <a:latin typeface="Times New Roman" panose="02020603050405020304" charset="0"/>
              <a:cs typeface="Times New Roman" panose="02020603050405020304" charset="0"/>
            </a:endParaRPr>
          </a:p>
          <a:p>
            <a:pPr algn="just">
              <a:buFont typeface="Arial" pitchFamily="34" charset="0"/>
              <a:buChar char="•"/>
            </a:pPr>
            <a:r>
              <a:rPr lang="en-US" sz="2665">
                <a:latin typeface="Times New Roman" panose="02020603050405020304" charset="0"/>
                <a:cs typeface="Times New Roman" panose="02020603050405020304" charset="0"/>
                <a:sym typeface="+mn-ea"/>
              </a:rPr>
              <a:t>Single Line Comments</a:t>
            </a:r>
            <a:endParaRPr lang="en-US" sz="2665">
              <a:latin typeface="Times New Roman" panose="02020603050405020304" charset="0"/>
              <a:cs typeface="Times New Roman" panose="02020603050405020304" charset="0"/>
            </a:endParaRPr>
          </a:p>
          <a:p>
            <a:pPr algn="just">
              <a:buFont typeface="Arial" pitchFamily="34" charset="0"/>
              <a:buChar char="•"/>
            </a:pPr>
            <a:r>
              <a:rPr lang="en-US" sz="2665">
                <a:latin typeface="Times New Roman" panose="02020603050405020304" charset="0"/>
                <a:cs typeface="Times New Roman" panose="02020603050405020304" charset="0"/>
                <a:sym typeface="+mn-ea"/>
              </a:rPr>
              <a:t>Multi-Line Comments</a:t>
            </a:r>
            <a:endParaRPr lang="en-US" sz="2665">
              <a:latin typeface="Times New Roman" panose="02020603050405020304" charset="0"/>
              <a:cs typeface="Times New Roman" panose="02020603050405020304" charset="0"/>
              <a:sym typeface="+mn-ea"/>
            </a:endParaRPr>
          </a:p>
          <a:p>
            <a:pPr marL="0" indent="0" algn="just">
              <a:buFont typeface="Arial" pitchFamily="34" charset="0"/>
              <a:buNone/>
            </a:pPr>
            <a:r>
              <a:rPr lang="en-US" sz="2665">
                <a:latin typeface="Times New Roman" panose="02020603050405020304" charset="0"/>
                <a:cs typeface="Times New Roman" panose="02020603050405020304" charset="0"/>
              </a:rPr>
              <a:t>  Single Line Comments</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Single line comments are represented by double slash \\.</a:t>
            </a:r>
            <a:endParaRPr lang="en-US" sz="2665">
              <a:latin typeface="Times New Roman" panose="02020603050405020304" charset="0"/>
              <a:cs typeface="Times New Roman" panose="02020603050405020304" charset="0"/>
            </a:endParaRPr>
          </a:p>
          <a:p>
            <a:pPr marL="0" indent="0" algn="just">
              <a:buFont typeface="Arial" pitchFamily="34" charset="0"/>
              <a:buNone/>
            </a:pP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sym typeface="+mn-ea"/>
              </a:rPr>
              <a:t>For example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#include&lt;stdio.h&gt;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int main(){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    //printing information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    printf("Hello C");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return 0;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a:t>
            </a:r>
            <a:endParaRPr lang="en-US" sz="2665">
              <a:latin typeface="Times New Roman" panose="02020603050405020304" charset="0"/>
              <a:cs typeface="Times New Roman" panose="02020603050405020304" charset="0"/>
            </a:endParaRPr>
          </a:p>
          <a:p>
            <a:pPr algn="just"/>
            <a:endParaRPr lang="en-US" sz="2665"/>
          </a:p>
        </p:txBody>
      </p:sp>
      <p:pic>
        <p:nvPicPr>
          <p:cNvPr id="6" name="Content Placeholder 5" descr="Q"/>
          <p:cNvPicPr>
            <a:picLocks noChangeAspect="1"/>
          </p:cNvPicPr>
          <p:nvPr>
            <p:ph sz="half" idx="2"/>
          </p:nvPr>
        </p:nvPicPr>
        <p:blipFill>
          <a:blip r:embed="rId2"/>
          <a:stretch>
            <a:fillRect/>
          </a:stretch>
        </p:blipFill>
        <p:spPr>
          <a:xfrm>
            <a:off x="5641340" y="4399915"/>
            <a:ext cx="4280535" cy="1424940"/>
          </a:xfrm>
          <a:prstGeom prst="rect">
            <a:avLst/>
          </a:prstGeom>
        </p:spPr>
      </p:pic>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latin typeface="Times New Roman" panose="02020603050405020304" charset="0"/>
                <a:cs typeface="Times New Roman" panose="02020603050405020304" charset="0"/>
              </a:rPr>
              <a:t>Multi Line Comments</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/*printing information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Multi-Line Comment*/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printf("Hello 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Q"/>
          <p:cNvPicPr>
            <a:picLocks noChangeAspect="1"/>
          </p:cNvPicPr>
          <p:nvPr>
            <p:ph sz="half" idx="2"/>
          </p:nvPr>
        </p:nvPicPr>
        <p:blipFill>
          <a:blip r:embed="rId2"/>
          <a:stretch>
            <a:fillRect/>
          </a:stretch>
        </p:blipFill>
        <p:spPr>
          <a:xfrm>
            <a:off x="5568950" y="3192780"/>
            <a:ext cx="4280535" cy="1424940"/>
          </a:xfrm>
          <a:prstGeom prst="rect">
            <a:avLst/>
          </a:prstGeom>
        </p:spPr>
      </p:pic>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B21DA24D-0719-D088-0759-5D94EABFCE3D}"/>
              </a:ext>
            </a:extLst>
          </p:cNvPr>
          <p:cNvSpPr txBox="1"/>
          <p:nvPr/>
        </p:nvSpPr>
        <p:spPr>
          <a:xfrm>
            <a:off x="709127" y="700471"/>
            <a:ext cx="692331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i="1">
                <a:latin typeface="Times New Roman" panose="02020603050405020304" pitchFamily="18" charset="0"/>
                <a:cs typeface="Times New Roman" panose="02020603050405020304" pitchFamily="18" charset="0"/>
              </a:rPr>
              <a:t>Control statements in C</a:t>
            </a:r>
          </a:p>
        </p:txBody>
      </p:sp>
      <p:sp>
        <p:nvSpPr>
          <p:cNvPr id="7" name="TextBox 6">
            <a:extLst>
              <a:ext uri="{FF2B5EF4-FFF2-40B4-BE49-F238E27FC236}">
                <a16:creationId xmlns:a16="http://schemas.microsoft.com/office/drawing/2014/main" id="{A1819E8C-8B31-AAD5-3876-98A934AFD1AD}"/>
              </a:ext>
            </a:extLst>
          </p:cNvPr>
          <p:cNvSpPr txBox="1"/>
          <p:nvPr/>
        </p:nvSpPr>
        <p:spPr>
          <a:xfrm>
            <a:off x="1105677" y="1699088"/>
            <a:ext cx="9526555" cy="12890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The control statements in C help the computer to execute a certain logical statement  and decide whether to enable the control of the flow through a certain set of statements or not. </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And also these are used to direct the execution of statements under certain conditions.</a:t>
            </a:r>
          </a:p>
        </p:txBody>
      </p:sp>
      <p:sp>
        <p:nvSpPr>
          <p:cNvPr id="11" name="Rectangle 10">
            <a:extLst>
              <a:ext uri="{FF2B5EF4-FFF2-40B4-BE49-F238E27FC236}">
                <a16:creationId xmlns:a16="http://schemas.microsoft.com/office/drawing/2014/main" id="{02D27156-2C52-D886-2DC8-4FE9C5806833}"/>
              </a:ext>
            </a:extLst>
          </p:cNvPr>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b="1">
                <a:solidFill>
                  <a:schemeClr val="tx1"/>
                </a:solidFill>
                <a:latin typeface="Times New Roman" panose="02020603050405020304" pitchFamily="18" charset="0"/>
                <a:cs typeface="Times New Roman" panose="02020603050405020304" pitchFamily="18" charset="0"/>
              </a:rPr>
              <a:t>Control Statements</a:t>
            </a:r>
            <a:endParaRPr lang="en-IN" sz="1600">
              <a:solidFill>
                <a:schemeClr val="tx1"/>
              </a:solidFill>
            </a:endParaRPr>
          </a:p>
        </p:txBody>
      </p:sp>
      <p:sp>
        <p:nvSpPr>
          <p:cNvPr id="12" name="Rectangle 11">
            <a:extLst>
              <a:ext uri="{FF2B5EF4-FFF2-40B4-BE49-F238E27FC236}">
                <a16:creationId xmlns:a16="http://schemas.microsoft.com/office/drawing/2014/main" id="{67DAC5DB-7F52-0069-6AE9-7872D4C01391}"/>
              </a:ext>
            </a:extLst>
          </p:cNvPr>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chemeClr val="accent2">
                    <a:lumMod val="75000"/>
                  </a:schemeClr>
                </a:solidFill>
                <a:latin typeface="Times New Roman" panose="02020603050405020304" pitchFamily="18" charset="0"/>
                <a:cs typeface="Times New Roman" panose="02020603050405020304" pitchFamily="18" charset="0"/>
              </a:rPr>
              <a:t>Decision control statements.</a:t>
            </a:r>
            <a:endParaRPr lang="en-IN" sz="1600">
              <a:solidFill>
                <a:schemeClr val="accent2">
                  <a:lumMod val="75000"/>
                </a:schemeClr>
              </a:solidFill>
            </a:endParaRPr>
          </a:p>
        </p:txBody>
      </p:sp>
      <p:sp>
        <p:nvSpPr>
          <p:cNvPr id="13" name="Rectangle 12">
            <a:extLst>
              <a:ext uri="{FF2B5EF4-FFF2-40B4-BE49-F238E27FC236}">
                <a16:creationId xmlns:a16="http://schemas.microsoft.com/office/drawing/2014/main" id="{3BEABF33-1709-A2A1-0727-5D3242EBFCF2}"/>
              </a:ext>
            </a:extLst>
          </p:cNvPr>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70C0"/>
                </a:solidFill>
                <a:latin typeface="Times New Roman" panose="02020603050405020304" pitchFamily="18" charset="0"/>
                <a:cs typeface="Times New Roman" panose="02020603050405020304" pitchFamily="18" charset="0"/>
              </a:rPr>
              <a:t>Iterative control statements.</a:t>
            </a:r>
            <a:endParaRPr lang="en-IN" sz="1600">
              <a:solidFill>
                <a:srgbClr val="0070C0"/>
              </a:solidFill>
            </a:endParaRPr>
          </a:p>
        </p:txBody>
      </p:sp>
      <p:sp>
        <p:nvSpPr>
          <p:cNvPr id="14" name="Rectangle 13">
            <a:extLst>
              <a:ext uri="{FF2B5EF4-FFF2-40B4-BE49-F238E27FC236}">
                <a16:creationId xmlns:a16="http://schemas.microsoft.com/office/drawing/2014/main" id="{6A9D210F-608C-26FD-B5B8-762729CF77A5}"/>
              </a:ext>
            </a:extLst>
          </p:cNvPr>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B050"/>
                </a:solidFill>
                <a:latin typeface="Times New Roman" panose="02020603050405020304" pitchFamily="18" charset="0"/>
                <a:cs typeface="Times New Roman" panose="02020603050405020304" pitchFamily="18" charset="0"/>
              </a:rPr>
              <a:t>Jumping control statements</a:t>
            </a:r>
            <a:endParaRPr lang="en-IN" sz="1600">
              <a:solidFill>
                <a:srgbClr val="00B050"/>
              </a:solidFill>
            </a:endParaRPr>
          </a:p>
        </p:txBody>
      </p:sp>
      <p:cxnSp>
        <p:nvCxnSpPr>
          <p:cNvPr id="16" name="Straight Arrow Connector 15">
            <a:extLst>
              <a:ext uri="{FF2B5EF4-FFF2-40B4-BE49-F238E27FC236}">
                <a16:creationId xmlns:a16="http://schemas.microsoft.com/office/drawing/2014/main" id="{C8F1F770-1034-A998-072C-55FD13374A81}"/>
              </a:ext>
            </a:extLst>
          </p:cNvPr>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1535DAF-7325-FFFF-FC3A-05E996FB6F6C}"/>
              </a:ext>
            </a:extLst>
          </p:cNvPr>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9716503-21CD-EE66-AFBF-5172B8E56BD1}"/>
              </a:ext>
            </a:extLst>
          </p:cNvPr>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B1ECAF-CADF-E3A4-1565-F2C24F753DBA}"/>
              </a:ext>
            </a:extLst>
          </p:cNvPr>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0C9718D-A089-582A-D1D3-92AA260E64E9}"/>
              </a:ext>
            </a:extLst>
          </p:cNvPr>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959DB4DC-3758-0220-2DBE-933651EFA5D8}"/>
              </a:ext>
            </a:extLst>
          </p:cNvPr>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if</a:t>
            </a:r>
          </a:p>
        </p:txBody>
      </p:sp>
      <p:sp>
        <p:nvSpPr>
          <p:cNvPr id="31" name="TextBox 30">
            <a:extLst>
              <a:ext uri="{FF2B5EF4-FFF2-40B4-BE49-F238E27FC236}">
                <a16:creationId xmlns:a16="http://schemas.microsoft.com/office/drawing/2014/main" id="{BD6158C1-9ED2-6736-8A8D-974D8AE1606B}"/>
              </a:ext>
            </a:extLst>
          </p:cNvPr>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if else</a:t>
            </a:r>
          </a:p>
        </p:txBody>
      </p:sp>
      <p:sp>
        <p:nvSpPr>
          <p:cNvPr id="32" name="TextBox 31">
            <a:extLst>
              <a:ext uri="{FF2B5EF4-FFF2-40B4-BE49-F238E27FC236}">
                <a16:creationId xmlns:a16="http://schemas.microsoft.com/office/drawing/2014/main" id="{84B4F315-0B9D-97DF-AD84-B82621862E20}"/>
              </a:ext>
            </a:extLst>
          </p:cNvPr>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Nested if else</a:t>
            </a:r>
          </a:p>
        </p:txBody>
      </p:sp>
      <p:cxnSp>
        <p:nvCxnSpPr>
          <p:cNvPr id="33" name="Straight Connector 32">
            <a:extLst>
              <a:ext uri="{FF2B5EF4-FFF2-40B4-BE49-F238E27FC236}">
                <a16:creationId xmlns:a16="http://schemas.microsoft.com/office/drawing/2014/main" id="{08E80189-1ACD-16B4-5641-CFD5E6D5A247}"/>
              </a:ext>
            </a:extLst>
          </p:cNvPr>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5B1C548-B2B4-D35E-F76F-5E698322E404}"/>
              </a:ext>
            </a:extLst>
          </p:cNvPr>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C55BDDC-2C0A-2429-A77B-6163FDE6E4E2}"/>
              </a:ext>
            </a:extLst>
          </p:cNvPr>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2DA99B7-07A5-72EE-1824-DF244CDF263D}"/>
              </a:ext>
            </a:extLst>
          </p:cNvPr>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switch</a:t>
            </a:r>
          </a:p>
        </p:txBody>
      </p:sp>
      <p:cxnSp>
        <p:nvCxnSpPr>
          <p:cNvPr id="38" name="Straight Connector 37">
            <a:extLst>
              <a:ext uri="{FF2B5EF4-FFF2-40B4-BE49-F238E27FC236}">
                <a16:creationId xmlns:a16="http://schemas.microsoft.com/office/drawing/2014/main" id="{C540DB78-1E7D-9D83-2352-5DDF242E75E2}"/>
              </a:ext>
            </a:extLst>
          </p:cNvPr>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BB46CFF7-D652-0C47-0AC4-62FE7B4B9774}"/>
              </a:ext>
            </a:extLst>
          </p:cNvPr>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011AE37-1D3A-E530-A6F7-BC361E572713}"/>
              </a:ext>
            </a:extLst>
          </p:cNvPr>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D41DACB-ADCF-B423-4F1B-7AFEC56A1C6C}"/>
              </a:ext>
            </a:extLst>
          </p:cNvPr>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24CC6C5-7317-109B-F1A6-52272705221F}"/>
              </a:ext>
            </a:extLst>
          </p:cNvPr>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458029E-D1B1-9AD4-B2B0-CDCEF5F6CB43}"/>
              </a:ext>
            </a:extLst>
          </p:cNvPr>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EC08D95-1371-991D-DF05-69A23110CB15}"/>
              </a:ext>
            </a:extLst>
          </p:cNvPr>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21849460-12A2-AC54-5308-3A85B2EACF8D}"/>
              </a:ext>
            </a:extLst>
          </p:cNvPr>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for</a:t>
            </a:r>
          </a:p>
        </p:txBody>
      </p:sp>
      <p:sp>
        <p:nvSpPr>
          <p:cNvPr id="51" name="TextBox 50">
            <a:extLst>
              <a:ext uri="{FF2B5EF4-FFF2-40B4-BE49-F238E27FC236}">
                <a16:creationId xmlns:a16="http://schemas.microsoft.com/office/drawing/2014/main" id="{A0CF2708-2841-C73D-B54C-5910BCB28954}"/>
              </a:ext>
            </a:extLst>
          </p:cNvPr>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while</a:t>
            </a:r>
          </a:p>
        </p:txBody>
      </p:sp>
      <p:sp>
        <p:nvSpPr>
          <p:cNvPr id="52" name="TextBox 51">
            <a:extLst>
              <a:ext uri="{FF2B5EF4-FFF2-40B4-BE49-F238E27FC236}">
                <a16:creationId xmlns:a16="http://schemas.microsoft.com/office/drawing/2014/main" id="{167DA7D9-B4AE-63E8-3B1E-E160B8648635}"/>
              </a:ext>
            </a:extLst>
          </p:cNvPr>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do while</a:t>
            </a:r>
          </a:p>
        </p:txBody>
      </p:sp>
      <p:sp>
        <p:nvSpPr>
          <p:cNvPr id="54" name="TextBox 53">
            <a:extLst>
              <a:ext uri="{FF2B5EF4-FFF2-40B4-BE49-F238E27FC236}">
                <a16:creationId xmlns:a16="http://schemas.microsoft.com/office/drawing/2014/main" id="{EC87AAEB-0FFF-8288-8FDA-F19148BB8FB3}"/>
              </a:ext>
            </a:extLst>
          </p:cNvPr>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pitchFamily="18" charset="0"/>
                <a:cs typeface="Times New Roman" panose="02020603050405020304" pitchFamily="18" charset="0"/>
              </a:rPr>
              <a:t>break</a:t>
            </a:r>
          </a:p>
        </p:txBody>
      </p:sp>
      <p:sp>
        <p:nvSpPr>
          <p:cNvPr id="56" name="TextBox 55">
            <a:extLst>
              <a:ext uri="{FF2B5EF4-FFF2-40B4-BE49-F238E27FC236}">
                <a16:creationId xmlns:a16="http://schemas.microsoft.com/office/drawing/2014/main" id="{02A8D8D2-6B7E-8F45-2A39-70F93BDA9314}"/>
              </a:ext>
            </a:extLst>
          </p:cNvPr>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1924822525"/>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04825"/>
            <a:ext cx="10515600" cy="5672455"/>
          </a:xfrm>
        </p:spPr>
        <p:txBody>
          <a:bodyPr>
            <a:normAutofit lnSpcReduction="10000"/>
          </a:bodyPr>
          <a:lstStyle/>
          <a:p>
            <a:pPr marL="0" indent="0">
              <a:buNone/>
            </a:pPr>
            <a:r>
              <a:rPr lang="en-US">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a:latin typeface="Times New Roman" panose="02020603050405020304" charset="0"/>
                <a:cs typeface="Times New Roman" panose="02020603050405020304" charset="0"/>
              </a:rPr>
              <a:t>Data section</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3ADA2505-B35A-1D90-7B79-05121F525485}"/>
              </a:ext>
            </a:extLst>
          </p:cNvPr>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An </a:t>
            </a:r>
            <a:r>
              <a:rPr lang="en-IN" sz="1600" b="1">
                <a:latin typeface="Times New Roman" panose="02020603050405020304" pitchFamily="18" charset="0"/>
                <a:cs typeface="Times New Roman" panose="02020603050405020304" pitchFamily="18" charset="0"/>
              </a:rPr>
              <a:t>if </a:t>
            </a:r>
            <a:r>
              <a:rPr lang="en-IN" sz="1600">
                <a:latin typeface="Times New Roman" panose="02020603050405020304" pitchFamily="18" charset="0"/>
                <a:cs typeface="Times New Roman" panose="02020603050405020304" pitchFamily="18" charset="0"/>
              </a:rPr>
              <a:t>statement consist of an Expression followed by one or more statements .</a:t>
            </a:r>
          </a:p>
        </p:txBody>
      </p:sp>
      <p:sp>
        <p:nvSpPr>
          <p:cNvPr id="5" name="TextBox 4">
            <a:extLst>
              <a:ext uri="{FF2B5EF4-FFF2-40B4-BE49-F238E27FC236}">
                <a16:creationId xmlns:a16="http://schemas.microsoft.com/office/drawing/2014/main" id="{DEDBF0E1-794F-739F-0570-4CB6A4A95913}"/>
              </a:ext>
            </a:extLst>
          </p:cNvPr>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1.if statement:</a:t>
            </a:r>
          </a:p>
        </p:txBody>
      </p:sp>
      <p:sp>
        <p:nvSpPr>
          <p:cNvPr id="6" name="TextBox 5">
            <a:extLst>
              <a:ext uri="{FF2B5EF4-FFF2-40B4-BE49-F238E27FC236}">
                <a16:creationId xmlns:a16="http://schemas.microsoft.com/office/drawing/2014/main" id="{8552CB04-9241-BAF3-F90D-FBAC5BD0276F}"/>
              </a:ext>
            </a:extLst>
          </p:cNvPr>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7" name="TextBox 6">
            <a:extLst>
              <a:ext uri="{FF2B5EF4-FFF2-40B4-BE49-F238E27FC236}">
                <a16:creationId xmlns:a16="http://schemas.microsoft.com/office/drawing/2014/main" id="{78BCC77C-05E8-2CBF-BBBA-BFCD5341F547}"/>
              </a:ext>
            </a:extLst>
          </p:cNvPr>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if (expression/Condition)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true.</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9AF937C6-0DC2-8682-EDCD-F38D5CF9BB4D}"/>
              </a:ext>
            </a:extLst>
          </p:cNvPr>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entered expression/Condition is validated to true, then block of code inside the if is going to execute.</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entered expression/Condition is validated to false, then first set of  code after the end of  the if statement is going to execute.</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C language assumes that any non zero or non null values are true value, and if it is either zero or null then it is false value.</a:t>
            </a:r>
          </a:p>
        </p:txBody>
      </p:sp>
      <p:sp>
        <p:nvSpPr>
          <p:cNvPr id="11" name="TextBox 10">
            <a:extLst>
              <a:ext uri="{FF2B5EF4-FFF2-40B4-BE49-F238E27FC236}">
                <a16:creationId xmlns:a16="http://schemas.microsoft.com/office/drawing/2014/main" id="{114668AB-2D0E-FBF3-A3B4-D2EAF7FD7238}"/>
              </a:ext>
            </a:extLst>
          </p:cNvPr>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13" name="Oval 12">
            <a:extLst>
              <a:ext uri="{FF2B5EF4-FFF2-40B4-BE49-F238E27FC236}">
                <a16:creationId xmlns:a16="http://schemas.microsoft.com/office/drawing/2014/main" id="{4D3B44CC-9481-730C-FCEC-2186E3AC55F7}"/>
              </a:ext>
            </a:extLst>
          </p:cNvPr>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10B3F9C4-CCF0-BC50-A2B4-D39AEFF86A7E}"/>
              </a:ext>
            </a:extLst>
          </p:cNvPr>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AA8ADBBC-182E-8932-9B11-DAA3A865EE6B}"/>
              </a:ext>
            </a:extLst>
          </p:cNvPr>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BECE201-5B95-0CF2-B9B9-D5F062004369}"/>
              </a:ext>
            </a:extLst>
          </p:cNvPr>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statements</a:t>
            </a:r>
          </a:p>
        </p:txBody>
      </p:sp>
      <p:cxnSp>
        <p:nvCxnSpPr>
          <p:cNvPr id="19" name="Straight Arrow Connector 18">
            <a:extLst>
              <a:ext uri="{FF2B5EF4-FFF2-40B4-BE49-F238E27FC236}">
                <a16:creationId xmlns:a16="http://schemas.microsoft.com/office/drawing/2014/main" id="{746E174D-D732-BBF9-0E51-C11B38CDAB23}"/>
              </a:ext>
            </a:extLst>
          </p:cNvPr>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D9B70F-91FF-8183-FBD8-4DB63C268783}"/>
              </a:ext>
            </a:extLst>
          </p:cNvPr>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5D1C91-DF1A-CDFD-7A3F-762544DECEC2}"/>
              </a:ext>
            </a:extLst>
          </p:cNvPr>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ADB172-3243-4656-2052-90A6D58B62EB}"/>
              </a:ext>
            </a:extLst>
          </p:cNvPr>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6BAF1A-B74D-C061-D57F-5B088824C5D2}"/>
              </a:ext>
            </a:extLst>
          </p:cNvPr>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6BE6CB1-D5C4-8A92-DDBA-2FB66CC742AA}"/>
              </a:ext>
            </a:extLst>
          </p:cNvPr>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42" name="TextBox 41">
            <a:extLst>
              <a:ext uri="{FF2B5EF4-FFF2-40B4-BE49-F238E27FC236}">
                <a16:creationId xmlns:a16="http://schemas.microsoft.com/office/drawing/2014/main" id="{5C196D7F-DFB9-CB51-0805-372351A26A07}"/>
              </a:ext>
            </a:extLst>
          </p:cNvPr>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 name="Rectangle 1">
            <a:extLst>
              <a:ext uri="{FF2B5EF4-FFF2-40B4-BE49-F238E27FC236}">
                <a16:creationId xmlns:a16="http://schemas.microsoft.com/office/drawing/2014/main" id="{2CF8618A-027C-A650-FA86-0C5F2E821261}"/>
              </a:ext>
            </a:extLst>
          </p:cNvPr>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chemeClr val="accent2">
                    <a:lumMod val="75000"/>
                  </a:schemeClr>
                </a:solidFill>
                <a:latin typeface="Times New Roman" panose="02020603050405020304" pitchFamily="18" charset="0"/>
                <a:cs typeface="Times New Roman" panose="02020603050405020304" pitchFamily="18" charset="0"/>
              </a:rPr>
              <a:t>1.Decision Control Statements:</a:t>
            </a:r>
            <a:endParaRPr lang="en-IN" sz="2000" b="1" i="1">
              <a:solidFill>
                <a:schemeClr val="accent2">
                  <a:lumMod val="75000"/>
                </a:schemeClr>
              </a:solidFill>
            </a:endParaRPr>
          </a:p>
        </p:txBody>
      </p:sp>
    </p:spTree>
    <p:extLst>
      <p:ext uri="{BB962C8B-B14F-4D97-AF65-F5344CB8AC3E}">
        <p14:creationId xmlns:p14="http://schemas.microsoft.com/office/powerpoint/2010/main" val="2369919582"/>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CE6ADBA3-8C80-DF5D-B1F7-4AC407DADC9F}"/>
              </a:ext>
            </a:extLst>
          </p:cNvPr>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pitchFamily="18" charset="0"/>
                <a:cs typeface="Times New Roman" panose="02020603050405020304" pitchFamily="18" charset="0"/>
              </a:rPr>
              <a:t>#include &lt;stdio.h&gt;</a:t>
            </a:r>
          </a:p>
          <a:p>
            <a:pPr>
              <a:lnSpc>
                <a:spcPct val="150000"/>
              </a:lnSpc>
            </a:pPr>
            <a:r>
              <a:rPr lang="en-US">
                <a:latin typeface="Times New Roman" panose="02020603050405020304" pitchFamily="18" charset="0"/>
                <a:cs typeface="Times New Roman" panose="02020603050405020304" pitchFamily="18" charset="0"/>
              </a:rPr>
              <a:t>int main ()</a:t>
            </a:r>
          </a:p>
          <a:p>
            <a:pPr>
              <a:lnSpc>
                <a:spcPct val="150000"/>
              </a:lnSpc>
            </a:pPr>
            <a:r>
              <a:rPr lang="en-US">
                <a:latin typeface="Times New Roman" panose="02020603050405020304" pitchFamily="18" charset="0"/>
                <a:cs typeface="Times New Roman" panose="02020603050405020304" pitchFamily="18" charset="0"/>
              </a:rPr>
              <a:t>{</a:t>
            </a:r>
          </a:p>
          <a:p>
            <a:pPr>
              <a:lnSpc>
                <a:spcPct val="150000"/>
              </a:lnSpc>
            </a:pPr>
            <a:r>
              <a:rPr lang="en-US">
                <a:latin typeface="Times New Roman" panose="02020603050405020304" pitchFamily="18" charset="0"/>
                <a:cs typeface="Times New Roman" panose="02020603050405020304" pitchFamily="18" charset="0"/>
              </a:rPr>
              <a:t>   int a = 10;                                        </a:t>
            </a:r>
            <a:r>
              <a:rPr lang="en-US" sz="1400">
                <a:solidFill>
                  <a:srgbClr val="FF0000"/>
                </a:solidFill>
                <a:latin typeface="Times New Roman" panose="02020603050405020304" pitchFamily="18" charset="0"/>
                <a:cs typeface="Times New Roman" panose="02020603050405020304" pitchFamily="18" charset="0"/>
              </a:rPr>
              <a:t>// local variable definition </a:t>
            </a:r>
          </a:p>
          <a:p>
            <a:pPr>
              <a:lnSpc>
                <a:spcPct val="150000"/>
              </a:lnSpc>
            </a:pPr>
            <a:r>
              <a:rPr lang="en-US">
                <a:latin typeface="Times New Roman" panose="02020603050405020304" pitchFamily="18" charset="0"/>
                <a:cs typeface="Times New Roman" panose="02020603050405020304" pitchFamily="18" charset="0"/>
              </a:rPr>
              <a:t>   if( a &lt; 20 )                                       </a:t>
            </a:r>
            <a:r>
              <a:rPr lang="en-US" sz="1400">
                <a:solidFill>
                  <a:srgbClr val="FF0000"/>
                </a:solidFill>
                <a:latin typeface="Times New Roman" panose="02020603050405020304" pitchFamily="18" charset="0"/>
                <a:cs typeface="Times New Roman" panose="02020603050405020304" pitchFamily="18" charset="0"/>
              </a:rPr>
              <a:t>// check the condition using if statement </a:t>
            </a:r>
          </a:p>
          <a:p>
            <a:pPr>
              <a:lnSpc>
                <a:spcPct val="150000"/>
              </a:lnSpc>
            </a:pPr>
            <a:r>
              <a:rPr lang="en-US">
                <a:latin typeface="Times New Roman" panose="02020603050405020304" pitchFamily="18" charset="0"/>
                <a:cs typeface="Times New Roman" panose="02020603050405020304" pitchFamily="18" charset="0"/>
              </a:rPr>
              <a:t>    {</a:t>
            </a:r>
          </a:p>
          <a:p>
            <a:pPr>
              <a:lnSpc>
                <a:spcPct val="150000"/>
              </a:lnSpc>
            </a:pPr>
            <a:r>
              <a:rPr lang="en-US">
                <a:latin typeface="Times New Roman" panose="02020603050405020304" pitchFamily="18" charset="0"/>
                <a:cs typeface="Times New Roman" panose="02020603050405020304" pitchFamily="18" charset="0"/>
              </a:rPr>
              <a:t>      printf("a is less than 20\n" );       </a:t>
            </a:r>
            <a:r>
              <a:rPr lang="en-US" sz="1400">
                <a:solidFill>
                  <a:srgbClr val="FF0000"/>
                </a:solidFill>
                <a:latin typeface="Times New Roman" panose="02020603050405020304" pitchFamily="18" charset="0"/>
                <a:cs typeface="Times New Roman" panose="02020603050405020304" pitchFamily="18" charset="0"/>
              </a:rPr>
              <a:t>//if condition is true then print the following </a:t>
            </a:r>
          </a:p>
          <a:p>
            <a:pPr>
              <a:lnSpc>
                <a:spcPct val="150000"/>
              </a:lnSpc>
            </a:pPr>
            <a:r>
              <a:rPr lang="en-US">
                <a:latin typeface="Times New Roman" panose="02020603050405020304" pitchFamily="18" charset="0"/>
                <a:cs typeface="Times New Roman" panose="02020603050405020304" pitchFamily="18" charset="0"/>
              </a:rPr>
              <a:t>   }</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printf("value of a is : %d\n", a);</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return 0;</a:t>
            </a:r>
          </a:p>
          <a:p>
            <a:pPr>
              <a:lnSpc>
                <a:spcPct val="150000"/>
              </a:lnSpc>
            </a:pPr>
            <a:r>
              <a:rPr lang="en-US">
                <a:latin typeface="Times New Roman" panose="02020603050405020304" pitchFamily="18" charset="0"/>
                <a:cs typeface="Times New Roman" panose="02020603050405020304" pitchFamily="18" charset="0"/>
              </a:rPr>
              <a:t>}</a:t>
            </a:r>
          </a:p>
          <a:p>
            <a:endParaRPr lang="en-I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88784FE-B118-EFE8-E5CA-DD09E5855E83}"/>
              </a:ext>
            </a:extLst>
          </p:cNvPr>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Output:</a:t>
            </a:r>
          </a:p>
        </p:txBody>
      </p:sp>
      <p:sp>
        <p:nvSpPr>
          <p:cNvPr id="8" name="TextBox 7">
            <a:extLst>
              <a:ext uri="{FF2B5EF4-FFF2-40B4-BE49-F238E27FC236}">
                <a16:creationId xmlns:a16="http://schemas.microsoft.com/office/drawing/2014/main" id="{C100D8CC-9F09-5C96-22B4-93BF0B77155E}"/>
              </a:ext>
            </a:extLst>
          </p:cNvPr>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a is less than 20</a:t>
            </a:r>
          </a:p>
          <a:p>
            <a:r>
              <a:rPr lang="en-IN">
                <a:latin typeface="Times New Roman" panose="02020603050405020304" pitchFamily="18" charset="0"/>
                <a:cs typeface="Times New Roman" panose="02020603050405020304" pitchFamily="18" charset="0"/>
              </a:rPr>
              <a:t>value of a is : 10</a:t>
            </a:r>
          </a:p>
        </p:txBody>
      </p:sp>
      <p:sp>
        <p:nvSpPr>
          <p:cNvPr id="11" name="TextBox 10">
            <a:extLst>
              <a:ext uri="{FF2B5EF4-FFF2-40B4-BE49-F238E27FC236}">
                <a16:creationId xmlns:a16="http://schemas.microsoft.com/office/drawing/2014/main" id="{A5543FCC-63A4-7C66-C01B-19CBCD3BC4C3}"/>
              </a:ext>
            </a:extLst>
          </p:cNvPr>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868766506"/>
      </p:ext>
    </p:ext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924F2BE0-1E55-13E9-E874-59AAB88509BC}"/>
              </a:ext>
            </a:extLst>
          </p:cNvPr>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3" name="TextBox 2">
            <a:extLst>
              <a:ext uri="{FF2B5EF4-FFF2-40B4-BE49-F238E27FC236}">
                <a16:creationId xmlns:a16="http://schemas.microsoft.com/office/drawing/2014/main" id="{0952F7F9-4D42-3B9D-C8BC-FADC6BFCF3F1}"/>
              </a:ext>
            </a:extLst>
          </p:cNvPr>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4" name="TextBox 3">
            <a:extLst>
              <a:ext uri="{FF2B5EF4-FFF2-40B4-BE49-F238E27FC236}">
                <a16:creationId xmlns:a16="http://schemas.microsoft.com/office/drawing/2014/main" id="{799B041B-8DF9-6694-F595-4D42C5396F31}"/>
              </a:ext>
            </a:extLst>
          </p:cNvPr>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2.if-else statement:</a:t>
            </a:r>
          </a:p>
        </p:txBody>
      </p:sp>
      <p:sp>
        <p:nvSpPr>
          <p:cNvPr id="7" name="TextBox 6">
            <a:extLst>
              <a:ext uri="{FF2B5EF4-FFF2-40B4-BE49-F238E27FC236}">
                <a16:creationId xmlns:a16="http://schemas.microsoft.com/office/drawing/2014/main" id="{72A0B7DD-82FE-BA92-C1D1-AC9E22668AA2}"/>
              </a:ext>
            </a:extLst>
          </p:cNvPr>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pitchFamily="18" charset="0"/>
                <a:cs typeface="Times New Roman" panose="02020603050405020304" pitchFamily="18" charset="0"/>
              </a:rPr>
              <a:t>In </a:t>
            </a:r>
            <a:r>
              <a:rPr lang="en-IN" sz="1600" b="1">
                <a:latin typeface="Times New Roman" panose="02020603050405020304" pitchFamily="18" charset="0"/>
                <a:cs typeface="Times New Roman" panose="02020603050405020304" pitchFamily="18" charset="0"/>
              </a:rPr>
              <a:t>if-else </a:t>
            </a:r>
            <a:r>
              <a:rPr lang="en-IN" sz="1600">
                <a:latin typeface="Times New Roman" panose="02020603050405020304" pitchFamily="18" charset="0"/>
                <a:cs typeface="Times New Roman" panose="02020603050405020304" pitchFamily="18" charset="0"/>
              </a:rPr>
              <a:t>statement an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statement can be followed by an optional </a:t>
            </a:r>
            <a:r>
              <a:rPr lang="en-IN" sz="1600" b="1">
                <a:latin typeface="Times New Roman" panose="02020603050405020304" pitchFamily="18" charset="0"/>
                <a:cs typeface="Times New Roman" panose="02020603050405020304" pitchFamily="18" charset="0"/>
              </a:rPr>
              <a:t>else</a:t>
            </a:r>
            <a:r>
              <a:rPr lang="en-IN" sz="1600">
                <a:latin typeface="Times New Roman" panose="02020603050405020304" pitchFamily="18" charset="0"/>
                <a:cs typeface="Times New Roman" panose="02020603050405020304" pitchFamily="18" charset="0"/>
              </a:rPr>
              <a:t> statement ,which executes only when the expression or condition is false.</a:t>
            </a:r>
          </a:p>
        </p:txBody>
      </p:sp>
      <p:sp>
        <p:nvSpPr>
          <p:cNvPr id="9" name="TextBox 8">
            <a:extLst>
              <a:ext uri="{FF2B5EF4-FFF2-40B4-BE49-F238E27FC236}">
                <a16:creationId xmlns:a16="http://schemas.microsoft.com/office/drawing/2014/main" id="{11FA5A9C-23F5-91E7-FDE0-F19F596D8C73}"/>
              </a:ext>
            </a:extLst>
          </p:cNvPr>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if (expression/Condition)</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true.</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else</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false.</a:t>
            </a:r>
          </a:p>
          <a:p>
            <a:r>
              <a:rPr lang="en-IN" sz="1600">
                <a:latin typeface="Times New Roman" panose="02020603050405020304" pitchFamily="18" charset="0"/>
                <a:cs typeface="Times New Roman" panose="02020603050405020304" pitchFamily="18" charset="0"/>
              </a:rPr>
              <a:t>      }</a:t>
            </a:r>
          </a:p>
        </p:txBody>
      </p:sp>
      <p:sp>
        <p:nvSpPr>
          <p:cNvPr id="15" name="Oval 14">
            <a:extLst>
              <a:ext uri="{FF2B5EF4-FFF2-40B4-BE49-F238E27FC236}">
                <a16:creationId xmlns:a16="http://schemas.microsoft.com/office/drawing/2014/main" id="{0ADF0B0E-0A0C-39BB-6978-03B6AEF1206D}"/>
              </a:ext>
            </a:extLst>
          </p:cNvPr>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6" name="Oval 15">
            <a:extLst>
              <a:ext uri="{FF2B5EF4-FFF2-40B4-BE49-F238E27FC236}">
                <a16:creationId xmlns:a16="http://schemas.microsoft.com/office/drawing/2014/main" id="{043E53D5-5F93-4240-3549-2E414BF8768D}"/>
              </a:ext>
            </a:extLst>
          </p:cNvPr>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7" name="Diamond 16">
            <a:extLst>
              <a:ext uri="{FF2B5EF4-FFF2-40B4-BE49-F238E27FC236}">
                <a16:creationId xmlns:a16="http://schemas.microsoft.com/office/drawing/2014/main" id="{CF4E92AF-16E7-CC58-E38C-BDE68EE6BF55}"/>
              </a:ext>
            </a:extLst>
          </p:cNvPr>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5B165B0-197C-8D30-B973-D95650B25E26}"/>
              </a:ext>
            </a:extLst>
          </p:cNvPr>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 Code</a:t>
            </a:r>
          </a:p>
        </p:txBody>
      </p:sp>
      <p:cxnSp>
        <p:nvCxnSpPr>
          <p:cNvPr id="19" name="Straight Arrow Connector 18">
            <a:extLst>
              <a:ext uri="{FF2B5EF4-FFF2-40B4-BE49-F238E27FC236}">
                <a16:creationId xmlns:a16="http://schemas.microsoft.com/office/drawing/2014/main" id="{14A5EB9F-3A14-5DF3-DAD9-3F20F9F57B12}"/>
              </a:ext>
            </a:extLst>
          </p:cNvPr>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2DBBC4-B400-D68D-9790-5600D7CEE133}"/>
              </a:ext>
            </a:extLst>
          </p:cNvPr>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9FCA82-31BC-4A3A-C220-C4B9A0823A5D}"/>
              </a:ext>
            </a:extLst>
          </p:cNvPr>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239A4A-44C8-840A-4209-38CA014A2686}"/>
              </a:ext>
            </a:extLst>
          </p:cNvPr>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7E9F53-01FC-B114-88C0-DA7F8CAA80C9}"/>
              </a:ext>
            </a:extLst>
          </p:cNvPr>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52145E-71AB-D36D-E9E9-29DA993D749A}"/>
              </a:ext>
            </a:extLst>
          </p:cNvPr>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5" name="TextBox 24">
            <a:extLst>
              <a:ext uri="{FF2B5EF4-FFF2-40B4-BE49-F238E27FC236}">
                <a16:creationId xmlns:a16="http://schemas.microsoft.com/office/drawing/2014/main" id="{76459F4B-CF62-1BB9-B6B9-C6FB2F5F4A55}"/>
              </a:ext>
            </a:extLst>
          </p:cNvPr>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6" name="TextBox 25">
            <a:extLst>
              <a:ext uri="{FF2B5EF4-FFF2-40B4-BE49-F238E27FC236}">
                <a16:creationId xmlns:a16="http://schemas.microsoft.com/office/drawing/2014/main" id="{7D344A52-83E4-64A0-1C14-1F9CAB2D1847}"/>
              </a:ext>
            </a:extLst>
          </p:cNvPr>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If the entered expression or condition is validated to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 , then the if block will be executed, otherwise the else block will be executed. </a:t>
            </a:r>
          </a:p>
        </p:txBody>
      </p:sp>
      <p:sp>
        <p:nvSpPr>
          <p:cNvPr id="27" name="Rectangle 26">
            <a:extLst>
              <a:ext uri="{FF2B5EF4-FFF2-40B4-BE49-F238E27FC236}">
                <a16:creationId xmlns:a16="http://schemas.microsoft.com/office/drawing/2014/main" id="{EB5BAA34-A30E-2534-F06F-0353E9F2E34C}"/>
              </a:ext>
            </a:extLst>
          </p:cNvPr>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if Code</a:t>
            </a:r>
          </a:p>
        </p:txBody>
      </p:sp>
      <p:sp>
        <p:nvSpPr>
          <p:cNvPr id="29" name="Rectangle 28">
            <a:extLst>
              <a:ext uri="{FF2B5EF4-FFF2-40B4-BE49-F238E27FC236}">
                <a16:creationId xmlns:a16="http://schemas.microsoft.com/office/drawing/2014/main" id="{1C1743CB-5E12-A2C3-902A-7E11FA270FD6}"/>
              </a:ext>
            </a:extLst>
          </p:cNvPr>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else Code</a:t>
            </a:r>
          </a:p>
        </p:txBody>
      </p:sp>
      <p:pic>
        <p:nvPicPr>
          <p:cNvPr id="36" name="Picture 35">
            <a:extLst>
              <a:ext uri="{FF2B5EF4-FFF2-40B4-BE49-F238E27FC236}">
                <a16:creationId xmlns:a16="http://schemas.microsoft.com/office/drawing/2014/main" id="{A6DE92C8-7A29-C3E0-AB90-F0B3B2CA21E5}"/>
              </a:ext>
            </a:extLst>
          </p:cNvPr>
          <p:cNvPicPr>
            <a:picLocks noChangeAspect="1"/>
          </p:cNvPicPr>
          <p:nvPr/>
        </p:nvPicPr>
        <p:blipFill>
          <a:blip r:embed="rId2"/>
          <a:stretch>
            <a:fillRect/>
          </a:stretch>
        </p:blipFill>
        <p:spPr>
          <a:xfrm>
            <a:off x="8413337" y="4507285"/>
            <a:ext cx="164606" cy="402371"/>
          </a:xfrm>
          <a:prstGeom prst="rect">
            <a:avLst/>
          </a:prstGeom>
        </p:spPr>
      </p:pic>
    </p:spTree>
    <p:extLst>
      <p:ext uri="{BB962C8B-B14F-4D97-AF65-F5344CB8AC3E}">
        <p14:creationId xmlns:p14="http://schemas.microsoft.com/office/powerpoint/2010/main" val="584577138"/>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Box 5">
            <a:extLst>
              <a:ext uri="{FF2B5EF4-FFF2-40B4-BE49-F238E27FC236}">
                <a16:creationId xmlns:a16="http://schemas.microsoft.com/office/drawing/2014/main" id="{BB701614-3291-B7F4-35B3-84F907B05F09}"/>
              </a:ext>
            </a:extLst>
          </p:cNvPr>
          <p:cNvSpPr txBox="1"/>
          <p:nvPr/>
        </p:nvSpPr>
        <p:spPr>
          <a:xfrm>
            <a:off x="451056" y="880188"/>
            <a:ext cx="7050957" cy="554190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 &lt;stdio.h&gt;</a:t>
            </a:r>
          </a:p>
          <a:p>
            <a:pPr>
              <a:lnSpc>
                <a:spcPct val="150000"/>
              </a:lnSpc>
            </a:pPr>
            <a:r>
              <a:rPr lang="en-IN" sz="1600">
                <a:latin typeface="Times New Roman" panose="02020603050405020304" pitchFamily="18" charset="0"/>
                <a:cs typeface="Times New Roman" panose="02020603050405020304" pitchFamily="18" charset="0"/>
              </a:rPr>
              <a:t>int main ()</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a = 100;  			</a:t>
            </a:r>
            <a:r>
              <a:rPr lang="en-IN" sz="1400">
                <a:solidFill>
                  <a:srgbClr val="FF0000"/>
                </a:solidFill>
                <a:latin typeface="Times New Roman" panose="02020603050405020304" pitchFamily="18" charset="0"/>
                <a:cs typeface="Times New Roman" panose="02020603050405020304" pitchFamily="18" charset="0"/>
              </a:rPr>
              <a:t>// local variable definition</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chemeClr val="accent2">
                    <a:lumMod val="75000"/>
                  </a:schemeClr>
                </a:solidFill>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a &lt; 20 )		 	</a:t>
            </a:r>
            <a:r>
              <a:rPr lang="en-IN" sz="1400">
                <a:solidFill>
                  <a:srgbClr val="FF0000"/>
                </a:solidFill>
                <a:latin typeface="Times New Roman" panose="02020603050405020304" pitchFamily="18" charset="0"/>
                <a:cs typeface="Times New Roman" panose="02020603050405020304" pitchFamily="18" charset="0"/>
              </a:rPr>
              <a:t> //check the Boolean condition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printf("a is less than 20\n" );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//if condition is true then print the following</a:t>
            </a:r>
          </a:p>
          <a:p>
            <a:pPr>
              <a:lnSpc>
                <a:spcPct val="150000"/>
              </a:lnSpc>
            </a:pPr>
            <a:r>
              <a:rPr lang="en-IN" sz="14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chemeClr val="accent2">
                    <a:lumMod val="75000"/>
                  </a:schemeClr>
                </a:solidFill>
                <a:latin typeface="Times New Roman" panose="02020603050405020304" pitchFamily="18" charset="0"/>
                <a:cs typeface="Times New Roman" panose="02020603050405020304" pitchFamily="18" charset="0"/>
              </a:rPr>
              <a:t>else</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printf("a is not less than 20\n" );  	</a:t>
            </a:r>
            <a:r>
              <a:rPr lang="en-IN" sz="1400">
                <a:solidFill>
                  <a:srgbClr val="FF0000"/>
                </a:solidFill>
                <a:latin typeface="Times New Roman" panose="02020603050405020304" pitchFamily="18" charset="0"/>
                <a:cs typeface="Times New Roman" panose="02020603050405020304" pitchFamily="18" charset="0"/>
              </a:rPr>
              <a:t>//if condition is false then print the following</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printf("value of a is : %d\n", a);</a:t>
            </a: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E0CBC636-FF57-6CAF-A52F-ECBA06C389A1}"/>
              </a:ext>
            </a:extLst>
          </p:cNvPr>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
        <p:nvSpPr>
          <p:cNvPr id="8" name="TextBox 7">
            <a:extLst>
              <a:ext uri="{FF2B5EF4-FFF2-40B4-BE49-F238E27FC236}">
                <a16:creationId xmlns:a16="http://schemas.microsoft.com/office/drawing/2014/main" id="{322E196C-C60E-0085-3B72-2AC0817FE7BA}"/>
              </a:ext>
            </a:extLst>
          </p:cNvPr>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Output:</a:t>
            </a:r>
          </a:p>
        </p:txBody>
      </p:sp>
      <p:sp>
        <p:nvSpPr>
          <p:cNvPr id="10" name="TextBox 9">
            <a:extLst>
              <a:ext uri="{FF2B5EF4-FFF2-40B4-BE49-F238E27FC236}">
                <a16:creationId xmlns:a16="http://schemas.microsoft.com/office/drawing/2014/main" id="{6E117C47-8E27-914D-B287-622247BC3F65}"/>
              </a:ext>
            </a:extLst>
          </p:cNvPr>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a is not less than 20</a:t>
            </a:r>
          </a:p>
          <a:p>
            <a:pPr algn="just">
              <a:lnSpc>
                <a:spcPct val="150000"/>
              </a:lnSpc>
            </a:pPr>
            <a:r>
              <a:rPr lang="en-IN" sz="1600">
                <a:latin typeface="Times New Roman" panose="02020603050405020304" pitchFamily="18" charset="0"/>
                <a:cs typeface="Times New Roman" panose="02020603050405020304" pitchFamily="18" charset="0"/>
              </a:rPr>
              <a:t>value of a is : 100</a:t>
            </a:r>
          </a:p>
        </p:txBody>
      </p:sp>
    </p:spTree>
    <p:extLst>
      <p:ext uri="{BB962C8B-B14F-4D97-AF65-F5344CB8AC3E}">
        <p14:creationId xmlns:p14="http://schemas.microsoft.com/office/powerpoint/2010/main" val="901935974"/>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A192F20-90ED-5E81-D973-4FA5E544FFB5}"/>
              </a:ext>
            </a:extLst>
          </p:cNvPr>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5" name="TextBox 4">
            <a:extLst>
              <a:ext uri="{FF2B5EF4-FFF2-40B4-BE49-F238E27FC236}">
                <a16:creationId xmlns:a16="http://schemas.microsoft.com/office/drawing/2014/main" id="{5D16EA6D-2BC6-202E-B2D1-2AF08F52D4CC}"/>
              </a:ext>
            </a:extLst>
          </p:cNvPr>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2C656516-B73D-4A1A-6120-4AE05BC9AC34}"/>
              </a:ext>
            </a:extLst>
          </p:cNvPr>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pitchFamily="18" charset="0"/>
                <a:cs typeface="Times New Roman" panose="02020603050405020304" pitchFamily="18" charset="0"/>
              </a:rPr>
              <a:t>3.Nested if else statement:</a:t>
            </a:r>
          </a:p>
        </p:txBody>
      </p:sp>
      <p:sp>
        <p:nvSpPr>
          <p:cNvPr id="8" name="TextBox 7">
            <a:extLst>
              <a:ext uri="{FF2B5EF4-FFF2-40B4-BE49-F238E27FC236}">
                <a16:creationId xmlns:a16="http://schemas.microsoft.com/office/drawing/2014/main" id="{6B2E4256-96F2-6A35-EE2D-D3B02C3CE1F4}"/>
              </a:ext>
            </a:extLst>
          </p:cNvPr>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pitchFamily="18" charset="0"/>
                <a:cs typeface="Times New Roman" panose="02020603050405020304" pitchFamily="18" charset="0"/>
              </a:rPr>
              <a:t>if (expression/Condition 1)</a:t>
            </a:r>
          </a:p>
          <a:p>
            <a:r>
              <a:rPr lang="en-IN" sz="1500">
                <a:latin typeface="Times New Roman" panose="02020603050405020304" pitchFamily="18" charset="0"/>
                <a:cs typeface="Times New Roman" panose="02020603050405020304" pitchFamily="18" charset="0"/>
              </a:rPr>
              <a:t>{</a:t>
            </a:r>
          </a:p>
          <a:p>
            <a:r>
              <a:rPr lang="en-IN" sz="1500">
                <a:latin typeface="Times New Roman" panose="02020603050405020304" pitchFamily="18" charset="0"/>
                <a:cs typeface="Times New Roman" panose="02020603050405020304" pitchFamily="18" charset="0"/>
              </a:rPr>
              <a:t>if (expression/Condition 2)</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1; </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else</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2;</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else</a:t>
            </a:r>
          </a:p>
          <a:p>
            <a:r>
              <a:rPr lang="en-IN" sz="1500">
                <a:latin typeface="Times New Roman" panose="02020603050405020304" pitchFamily="18" charset="0"/>
                <a:cs typeface="Times New Roman" panose="02020603050405020304" pitchFamily="18" charset="0"/>
              </a:rPr>
              <a:t>{</a:t>
            </a:r>
          </a:p>
          <a:p>
            <a:r>
              <a:rPr lang="en-IN" sz="1500">
                <a:latin typeface="Times New Roman" panose="02020603050405020304" pitchFamily="18" charset="0"/>
                <a:cs typeface="Times New Roman" panose="02020603050405020304" pitchFamily="18" charset="0"/>
              </a:rPr>
              <a:t>if(condition 3)</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3;</a:t>
            </a:r>
          </a:p>
          <a:p>
            <a:r>
              <a:rPr lang="en-IN" sz="1500">
                <a:latin typeface="Times New Roman" panose="02020603050405020304" pitchFamily="18" charset="0"/>
                <a:cs typeface="Times New Roman" panose="02020603050405020304" pitchFamily="18" charset="0"/>
              </a:rPr>
              <a:t>       } </a:t>
            </a:r>
          </a:p>
          <a:p>
            <a:r>
              <a:rPr lang="en-IN" sz="1500">
                <a:latin typeface="Times New Roman" panose="02020603050405020304" pitchFamily="18" charset="0"/>
                <a:cs typeface="Times New Roman" panose="02020603050405020304" pitchFamily="18" charset="0"/>
              </a:rPr>
              <a:t>else{</a:t>
            </a:r>
          </a:p>
          <a:p>
            <a:r>
              <a:rPr lang="en-IN" sz="1500">
                <a:latin typeface="Times New Roman" panose="02020603050405020304" pitchFamily="18" charset="0"/>
                <a:cs typeface="Times New Roman" panose="02020603050405020304" pitchFamily="18" charset="0"/>
              </a:rPr>
              <a:t>      Statement 4;</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269945B2-4A19-7C58-9C15-9E1749980206}"/>
              </a:ext>
            </a:extLst>
          </p:cNvPr>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The C language gives the permission to </a:t>
            </a:r>
            <a:r>
              <a:rPr lang="en-IN" sz="1600" b="1">
                <a:latin typeface="Times New Roman" panose="02020603050405020304" pitchFamily="18" charset="0"/>
                <a:cs typeface="Times New Roman" panose="02020603050405020304" pitchFamily="18" charset="0"/>
              </a:rPr>
              <a:t>nest</a:t>
            </a:r>
            <a:r>
              <a:rPr lang="en-IN" sz="1600">
                <a:latin typeface="Times New Roman" panose="02020603050405020304" pitchFamily="18" charset="0"/>
                <a:cs typeface="Times New Roman" panose="02020603050405020304" pitchFamily="18" charset="0"/>
              </a:rPr>
              <a:t> if-else statements, means that we can use one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or </a:t>
            </a:r>
            <a:r>
              <a:rPr lang="en-IN" sz="1600" b="1">
                <a:latin typeface="Times New Roman" panose="02020603050405020304" pitchFamily="18" charset="0"/>
                <a:cs typeface="Times New Roman" panose="02020603050405020304" pitchFamily="18" charset="0"/>
              </a:rPr>
              <a:t>else </a:t>
            </a:r>
            <a:r>
              <a:rPr lang="en-IN" sz="1600">
                <a:latin typeface="Times New Roman" panose="02020603050405020304" pitchFamily="18" charset="0"/>
                <a:cs typeface="Times New Roman" panose="02020603050405020304" pitchFamily="18" charset="0"/>
              </a:rPr>
              <a:t>if statement inside another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or </a:t>
            </a:r>
            <a:r>
              <a:rPr lang="en-IN" sz="1600" b="1">
                <a:latin typeface="Times New Roman" panose="02020603050405020304" pitchFamily="18" charset="0"/>
                <a:cs typeface="Times New Roman" panose="02020603050405020304" pitchFamily="18" charset="0"/>
              </a:rPr>
              <a:t>else if</a:t>
            </a:r>
            <a:r>
              <a:rPr lang="en-IN" sz="1600">
                <a:latin typeface="Times New Roman" panose="02020603050405020304" pitchFamily="18" charset="0"/>
                <a:cs typeface="Times New Roman" panose="02020603050405020304" pitchFamily="18" charset="0"/>
              </a:rPr>
              <a:t> statements.</a:t>
            </a:r>
          </a:p>
        </p:txBody>
      </p:sp>
      <p:pic>
        <p:nvPicPr>
          <p:cNvPr id="14" name="Picture 13">
            <a:extLst>
              <a:ext uri="{FF2B5EF4-FFF2-40B4-BE49-F238E27FC236}">
                <a16:creationId xmlns:a16="http://schemas.microsoft.com/office/drawing/2014/main" id="{BC97F516-F923-3AB0-4A4E-9C5F2D22072C}"/>
              </a:ext>
            </a:extLst>
          </p:cNvPr>
          <p:cNvPicPr>
            <a:picLocks noChangeAspect="1"/>
          </p:cNvPicPr>
          <p:nvPr/>
        </p:nvPicPr>
        <p:blipFill>
          <a:blip r:embed="rId2"/>
          <a:stretch>
            <a:fillRect/>
          </a:stretch>
        </p:blipFill>
        <p:spPr>
          <a:xfrm>
            <a:off x="5225143" y="2453671"/>
            <a:ext cx="6624734" cy="3626527"/>
          </a:xfrm>
          <a:prstGeom prst="rect">
            <a:avLst/>
          </a:prstGeom>
        </p:spPr>
      </p:pic>
    </p:spTree>
    <p:extLst>
      <p:ext uri="{BB962C8B-B14F-4D97-AF65-F5344CB8AC3E}">
        <p14:creationId xmlns:p14="http://schemas.microsoft.com/office/powerpoint/2010/main" val="3973894051"/>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10" name="TextBox 9">
            <a:extLst>
              <a:ext uri="{FF2B5EF4-FFF2-40B4-BE49-F238E27FC236}">
                <a16:creationId xmlns:a16="http://schemas.microsoft.com/office/drawing/2014/main" id="{236D49C1-26B6-0329-04DA-D7DF648F765B}"/>
              </a:ext>
            </a:extLst>
          </p:cNvPr>
          <p:cNvSpPr txBox="1"/>
          <p:nvPr/>
        </p:nvSpPr>
        <p:spPr>
          <a:xfrm>
            <a:off x="0" y="613165"/>
            <a:ext cx="6794090" cy="632480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pitchFamily="18" charset="0"/>
                <a:cs typeface="Times New Roman" panose="02020603050405020304" pitchFamily="18" charset="0"/>
              </a:rPr>
              <a:t>           #include&lt;stdio.h&gt;</a:t>
            </a:r>
          </a:p>
          <a:p>
            <a:r>
              <a:rPr lang="en-IN" sz="1350">
                <a:latin typeface="Times New Roman" panose="02020603050405020304" pitchFamily="18" charset="0"/>
                <a:cs typeface="Times New Roman" panose="02020603050405020304" pitchFamily="18" charset="0"/>
              </a:rPr>
              <a:t>           int main()</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int num1, num2, num3;</a:t>
            </a:r>
          </a:p>
          <a:p>
            <a:r>
              <a:rPr lang="en-IN" sz="1350">
                <a:latin typeface="Times New Roman" panose="02020603050405020304" pitchFamily="18" charset="0"/>
                <a:cs typeface="Times New Roman" panose="02020603050405020304" pitchFamily="18" charset="0"/>
              </a:rPr>
              <a:t>	 printf("Enter three numbers:\n");</a:t>
            </a:r>
          </a:p>
          <a:p>
            <a:r>
              <a:rPr lang="en-IN" sz="1350">
                <a:latin typeface="Times New Roman" panose="02020603050405020304" pitchFamily="18" charset="0"/>
                <a:cs typeface="Times New Roman" panose="02020603050405020304" pitchFamily="18" charset="0"/>
              </a:rPr>
              <a:t>	 scanf("%d%d%d",&amp;num1, &amp;num2, &amp;num3);</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 if</a:t>
            </a:r>
            <a:r>
              <a:rPr lang="en-IN" sz="1350">
                <a:latin typeface="Times New Roman" panose="02020603050405020304" pitchFamily="18" charset="0"/>
                <a:cs typeface="Times New Roman" panose="02020603050405020304" pitchFamily="18" charset="0"/>
              </a:rPr>
              <a:t>(num1&gt;num2)</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if</a:t>
            </a:r>
            <a:r>
              <a:rPr lang="en-IN" sz="1350">
                <a:latin typeface="Times New Roman" panose="02020603050405020304" pitchFamily="18" charset="0"/>
                <a:cs typeface="Times New Roman" panose="02020603050405020304" pitchFamily="18" charset="0"/>
              </a:rPr>
              <a:t>(num1&gt;num3)                                                       </a:t>
            </a:r>
            <a:r>
              <a:rPr lang="en-IN" sz="1350">
                <a:solidFill>
                  <a:srgbClr val="FF0000"/>
                </a:solidFill>
                <a:latin typeface="Times New Roman" panose="02020603050405020304" pitchFamily="18" charset="0"/>
                <a:cs typeface="Times New Roman" panose="02020603050405020304" pitchFamily="18" charset="0"/>
              </a:rPr>
              <a:t>//This is nested if-else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num1);</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num3);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if</a:t>
            </a:r>
            <a:r>
              <a:rPr lang="en-IN" sz="1350">
                <a:latin typeface="Times New Roman" panose="02020603050405020304" pitchFamily="18" charset="0"/>
                <a:cs typeface="Times New Roman" panose="02020603050405020304" pitchFamily="18" charset="0"/>
              </a:rPr>
              <a:t>(num2&gt;num3)                                 </a:t>
            </a:r>
            <a:r>
              <a:rPr lang="en-IN" sz="1350">
                <a:solidFill>
                  <a:srgbClr val="FF0000"/>
                </a:solidFill>
                <a:latin typeface="Times New Roman" panose="02020603050405020304" pitchFamily="18" charset="0"/>
                <a:cs typeface="Times New Roman" panose="02020603050405020304" pitchFamily="18" charset="0"/>
              </a:rPr>
              <a:t>/ /This is nested if-else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num2);</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num3);</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return(0);</a:t>
            </a:r>
          </a:p>
          <a:p>
            <a:r>
              <a:rPr lang="en-IN" sz="1350">
                <a:latin typeface="Times New Roman" panose="02020603050405020304" pitchFamily="18" charset="0"/>
                <a:cs typeface="Times New Roman" panose="02020603050405020304" pitchFamily="18" charset="0"/>
              </a:rPr>
              <a:t>           }   </a:t>
            </a:r>
          </a:p>
        </p:txBody>
      </p:sp>
      <p:sp>
        <p:nvSpPr>
          <p:cNvPr id="11" name="TextBox 10">
            <a:extLst>
              <a:ext uri="{FF2B5EF4-FFF2-40B4-BE49-F238E27FC236}">
                <a16:creationId xmlns:a16="http://schemas.microsoft.com/office/drawing/2014/main" id="{DFC2C6B2-A3A4-0695-074D-95803DCC3B2F}"/>
              </a:ext>
            </a:extLst>
          </p:cNvPr>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12" name="Picture 11">
            <a:extLst>
              <a:ext uri="{FF2B5EF4-FFF2-40B4-BE49-F238E27FC236}">
                <a16:creationId xmlns:a16="http://schemas.microsoft.com/office/drawing/2014/main" id="{F700E5FA-E92D-C65E-6772-F979F9BC8826}"/>
              </a:ext>
            </a:extLst>
          </p:cNvPr>
          <p:cNvPicPr>
            <a:picLocks noChangeAspect="1"/>
          </p:cNvPicPr>
          <p:nvPr/>
        </p:nvPicPr>
        <p:blipFill>
          <a:blip r:embed="rId2"/>
          <a:stretch>
            <a:fillRect/>
          </a:stretch>
        </p:blipFill>
        <p:spPr>
          <a:xfrm>
            <a:off x="7109927" y="790405"/>
            <a:ext cx="1274174" cy="499915"/>
          </a:xfrm>
          <a:prstGeom prst="rect">
            <a:avLst/>
          </a:prstGeom>
        </p:spPr>
      </p:pic>
      <p:sp>
        <p:nvSpPr>
          <p:cNvPr id="14" name="TextBox 13">
            <a:extLst>
              <a:ext uri="{FF2B5EF4-FFF2-40B4-BE49-F238E27FC236}">
                <a16:creationId xmlns:a16="http://schemas.microsoft.com/office/drawing/2014/main" id="{0D7CD637-23F0-CDE5-4DCB-EB2DE68F2178}"/>
              </a:ext>
            </a:extLst>
          </p:cNvPr>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Enter three numbers:</a:t>
            </a:r>
          </a:p>
          <a:p>
            <a:pPr>
              <a:lnSpc>
                <a:spcPct val="150000"/>
              </a:lnSpc>
            </a:pPr>
            <a:r>
              <a:rPr lang="en-IN" sz="1600">
                <a:latin typeface="Times New Roman" panose="02020603050405020304" pitchFamily="18" charset="0"/>
                <a:cs typeface="Times New Roman" panose="02020603050405020304" pitchFamily="18" charset="0"/>
              </a:rPr>
              <a:t>200</a:t>
            </a:r>
          </a:p>
          <a:p>
            <a:pPr>
              <a:lnSpc>
                <a:spcPct val="150000"/>
              </a:lnSpc>
            </a:pPr>
            <a:r>
              <a:rPr lang="en-IN" sz="1600">
                <a:latin typeface="Times New Roman" panose="02020603050405020304" pitchFamily="18" charset="0"/>
                <a:cs typeface="Times New Roman" panose="02020603050405020304" pitchFamily="18" charset="0"/>
              </a:rPr>
              <a:t>18</a:t>
            </a:r>
          </a:p>
          <a:p>
            <a:pPr>
              <a:lnSpc>
                <a:spcPct val="150000"/>
              </a:lnSpc>
            </a:pPr>
            <a:r>
              <a:rPr lang="en-IN" sz="1600">
                <a:latin typeface="Times New Roman" panose="02020603050405020304" pitchFamily="18" charset="0"/>
                <a:cs typeface="Times New Roman" panose="02020603050405020304" pitchFamily="18" charset="0"/>
              </a:rPr>
              <a:t>29</a:t>
            </a:r>
          </a:p>
          <a:p>
            <a:pPr>
              <a:lnSpc>
                <a:spcPct val="150000"/>
              </a:lnSpc>
            </a:pPr>
            <a:r>
              <a:rPr lang="en-IN" sz="1600">
                <a:latin typeface="Times New Roman" panose="02020603050405020304" pitchFamily="18" charset="0"/>
                <a:cs typeface="Times New Roman" panose="02020603050405020304" pitchFamily="18" charset="0"/>
              </a:rPr>
              <a:t>Largest = 200</a:t>
            </a:r>
          </a:p>
        </p:txBody>
      </p:sp>
    </p:spTree>
    <p:extLst>
      <p:ext uri="{BB962C8B-B14F-4D97-AF65-F5344CB8AC3E}">
        <p14:creationId xmlns:p14="http://schemas.microsoft.com/office/powerpoint/2010/main" val="1836720408"/>
      </p:ext>
    </p:ext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8C436DAA-E77E-6EDB-28B8-BD593955C9F0}"/>
              </a:ext>
            </a:extLst>
          </p:cNvPr>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4.switch statement:</a:t>
            </a:r>
          </a:p>
        </p:txBody>
      </p:sp>
      <p:sp>
        <p:nvSpPr>
          <p:cNvPr id="5" name="TextBox 4">
            <a:extLst>
              <a:ext uri="{FF2B5EF4-FFF2-40B4-BE49-F238E27FC236}">
                <a16:creationId xmlns:a16="http://schemas.microsoft.com/office/drawing/2014/main" id="{B9833AAE-B542-DE2D-E43C-59AA3D603507}"/>
              </a:ext>
            </a:extLst>
          </p:cNvPr>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263F412E-6A57-CCA7-2D1B-CD4BC3205B22}"/>
              </a:ext>
            </a:extLst>
          </p:cNvPr>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7" name="TextBox 6">
            <a:extLst>
              <a:ext uri="{FF2B5EF4-FFF2-40B4-BE49-F238E27FC236}">
                <a16:creationId xmlns:a16="http://schemas.microsoft.com/office/drawing/2014/main" id="{E1BF78FE-96EB-C97E-5EAD-F5CBE224BC0B}"/>
              </a:ext>
            </a:extLst>
          </p:cNvPr>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pitchFamily="18" charset="0"/>
                <a:cs typeface="Times New Roman" panose="02020603050405020304" pitchFamily="18" charset="0"/>
              </a:rPr>
              <a:t>switch</a:t>
            </a:r>
            <a:r>
              <a:rPr lang="en-US" sz="1600" b="0" i="0">
                <a:solidFill>
                  <a:srgbClr val="000000"/>
                </a:solidFill>
                <a:effectLst/>
                <a:latin typeface="Times New Roman" panose="02020603050405020304" pitchFamily="18" charset="0"/>
                <a:cs typeface="Times New Roman" panose="02020603050405020304" pitchFamily="18" charset="0"/>
              </a:rPr>
              <a:t> statement allows a variable to be tested for equality against a list of values. Each value is called as a </a:t>
            </a:r>
            <a:r>
              <a:rPr lang="en-US" sz="1600" b="1" i="0">
                <a:solidFill>
                  <a:srgbClr val="000000"/>
                </a:solidFill>
                <a:effectLst/>
                <a:latin typeface="Times New Roman" panose="02020603050405020304" pitchFamily="18" charset="0"/>
                <a:cs typeface="Times New Roman" panose="02020603050405020304" pitchFamily="18" charset="0"/>
              </a:rPr>
              <a:t>case</a:t>
            </a:r>
            <a:r>
              <a:rPr lang="en-US" sz="1600" b="0" i="0">
                <a:solidFill>
                  <a:srgbClr val="000000"/>
                </a:solidFill>
                <a:effectLst/>
                <a:latin typeface="Times New Roman" panose="02020603050405020304" pitchFamily="18" charset="0"/>
                <a:cs typeface="Times New Roman" panose="02020603050405020304" pitchFamily="18" charset="0"/>
              </a:rPr>
              <a:t>, and the variable being switched on is checked for each </a:t>
            </a:r>
            <a:r>
              <a:rPr lang="en-US" sz="1600" b="1" i="0">
                <a:solidFill>
                  <a:srgbClr val="000000"/>
                </a:solidFill>
                <a:effectLst/>
                <a:latin typeface="Times New Roman" panose="02020603050405020304" pitchFamily="18" charset="0"/>
                <a:cs typeface="Times New Roman" panose="02020603050405020304" pitchFamily="18" charset="0"/>
              </a:rPr>
              <a:t>switch case</a:t>
            </a:r>
            <a:r>
              <a:rPr lang="en-US" sz="1600" b="0" i="0">
                <a:solidFill>
                  <a:srgbClr val="000000"/>
                </a:solidFill>
                <a:effectLst/>
                <a:latin typeface="Times New Roman" panose="02020603050405020304" pitchFamily="18" charset="0"/>
                <a:cs typeface="Times New Roman" panose="02020603050405020304" pitchFamily="18" charset="0"/>
              </a:rPr>
              <a:t>.</a:t>
            </a:r>
            <a:endParaRPr lang="en-IN" sz="16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009A83-A918-B4D2-FC94-A19DB5CF07B5}"/>
              </a:ext>
            </a:extLst>
          </p:cNvPr>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switch(expression)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case ‘constant expression’:</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break;</a:t>
            </a:r>
          </a:p>
          <a:p>
            <a:pPr>
              <a:lnSpc>
                <a:spcPct val="150000"/>
              </a:lnSpc>
            </a:pPr>
            <a:r>
              <a:rPr lang="en-IN" sz="1600">
                <a:latin typeface="Times New Roman" panose="02020603050405020304" pitchFamily="18" charset="0"/>
                <a:cs typeface="Times New Roman" panose="02020603050405020304" pitchFamily="18" charset="0"/>
              </a:rPr>
              <a:t>case ‘constant expression’:</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break;</a:t>
            </a:r>
          </a:p>
          <a:p>
            <a:pPr>
              <a:lnSpc>
                <a:spcPct val="150000"/>
              </a:lnSpc>
            </a:pPr>
            <a:r>
              <a:rPr lang="en-IN" sz="1200" b="1">
                <a:solidFill>
                  <a:srgbClr val="FF0000"/>
                </a:solidFill>
                <a:latin typeface="Times New Roman" panose="02020603050405020304" pitchFamily="18" charset="0"/>
                <a:cs typeface="Times New Roman" panose="02020603050405020304" pitchFamily="18" charset="0"/>
              </a:rPr>
              <a:t>//you can have any number of cases </a:t>
            </a:r>
          </a:p>
          <a:p>
            <a:pPr>
              <a:lnSpc>
                <a:spcPct val="150000"/>
              </a:lnSpc>
            </a:pPr>
            <a:r>
              <a:rPr lang="en-IN" sz="1600">
                <a:latin typeface="Times New Roman" panose="02020603050405020304" pitchFamily="18" charset="0"/>
                <a:cs typeface="Times New Roman" panose="02020603050405020304" pitchFamily="18" charset="0"/>
              </a:rPr>
              <a:t>default :</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9" name="Diamond 8">
            <a:extLst>
              <a:ext uri="{FF2B5EF4-FFF2-40B4-BE49-F238E27FC236}">
                <a16:creationId xmlns:a16="http://schemas.microsoft.com/office/drawing/2014/main" id="{19FA1405-0397-244E-2AD4-24BB5BC97520}"/>
              </a:ext>
            </a:extLst>
          </p:cNvPr>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1</a:t>
            </a:r>
            <a:endParaRPr lang="en-IN" sz="900"/>
          </a:p>
        </p:txBody>
      </p:sp>
      <p:sp>
        <p:nvSpPr>
          <p:cNvPr id="10" name="Oval 9">
            <a:extLst>
              <a:ext uri="{FF2B5EF4-FFF2-40B4-BE49-F238E27FC236}">
                <a16:creationId xmlns:a16="http://schemas.microsoft.com/office/drawing/2014/main" id="{B10B511E-EFA1-DA17-3782-C1CE00A045B0}"/>
              </a:ext>
            </a:extLst>
          </p:cNvPr>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1" name="Rectangle 10">
            <a:extLst>
              <a:ext uri="{FF2B5EF4-FFF2-40B4-BE49-F238E27FC236}">
                <a16:creationId xmlns:a16="http://schemas.microsoft.com/office/drawing/2014/main" id="{56E12C08-E810-0B6C-94B2-B14792C2A9EA}"/>
              </a:ext>
            </a:extLst>
          </p:cNvPr>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1</a:t>
            </a:r>
          </a:p>
        </p:txBody>
      </p:sp>
      <p:sp>
        <p:nvSpPr>
          <p:cNvPr id="12" name="Rectangle 11">
            <a:extLst>
              <a:ext uri="{FF2B5EF4-FFF2-40B4-BE49-F238E27FC236}">
                <a16:creationId xmlns:a16="http://schemas.microsoft.com/office/drawing/2014/main" id="{07BDAC0F-3776-0914-23AF-8FA20D0AAD58}"/>
              </a:ext>
            </a:extLst>
          </p:cNvPr>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2</a:t>
            </a:r>
          </a:p>
        </p:txBody>
      </p:sp>
      <p:sp>
        <p:nvSpPr>
          <p:cNvPr id="13" name="Rectangle 12">
            <a:extLst>
              <a:ext uri="{FF2B5EF4-FFF2-40B4-BE49-F238E27FC236}">
                <a16:creationId xmlns:a16="http://schemas.microsoft.com/office/drawing/2014/main" id="{BB61F9A5-F7E4-FEEF-72CB-FD172CC8FE56}"/>
              </a:ext>
            </a:extLst>
          </p:cNvPr>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N</a:t>
            </a:r>
          </a:p>
        </p:txBody>
      </p:sp>
      <p:cxnSp>
        <p:nvCxnSpPr>
          <p:cNvPr id="15" name="Straight Connector 14">
            <a:extLst>
              <a:ext uri="{FF2B5EF4-FFF2-40B4-BE49-F238E27FC236}">
                <a16:creationId xmlns:a16="http://schemas.microsoft.com/office/drawing/2014/main" id="{B29EEE5C-783B-D9F6-084C-562DA17F4C22}"/>
              </a:ext>
            </a:extLst>
          </p:cNvPr>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522A06E2-C5FD-BCF8-FCDD-0D9911E6896A}"/>
              </a:ext>
            </a:extLst>
          </p:cNvPr>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842BBA0F-863C-A3BA-C1BD-B6FEE0B383DD}"/>
              </a:ext>
            </a:extLst>
          </p:cNvPr>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2</a:t>
            </a:r>
            <a:endParaRPr lang="en-IN" sz="900"/>
          </a:p>
        </p:txBody>
      </p:sp>
      <p:sp>
        <p:nvSpPr>
          <p:cNvPr id="23" name="Diamond 22">
            <a:extLst>
              <a:ext uri="{FF2B5EF4-FFF2-40B4-BE49-F238E27FC236}">
                <a16:creationId xmlns:a16="http://schemas.microsoft.com/office/drawing/2014/main" id="{0FC529E7-336B-8AA3-075C-CC2168A26BB2}"/>
              </a:ext>
            </a:extLst>
          </p:cNvPr>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N</a:t>
            </a:r>
            <a:endParaRPr lang="en-IN" sz="900"/>
          </a:p>
        </p:txBody>
      </p:sp>
      <p:cxnSp>
        <p:nvCxnSpPr>
          <p:cNvPr id="24" name="Straight Connector 23">
            <a:extLst>
              <a:ext uri="{FF2B5EF4-FFF2-40B4-BE49-F238E27FC236}">
                <a16:creationId xmlns:a16="http://schemas.microsoft.com/office/drawing/2014/main" id="{7F372CFE-B817-DCBF-2E7D-BF412D92885E}"/>
              </a:ext>
            </a:extLst>
          </p:cNvPr>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277C3BC-1DCF-0015-BDEF-5966BDFC049C}"/>
              </a:ext>
            </a:extLst>
          </p:cNvPr>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AEF7552E-E633-C3CE-0103-34D84E74A537}"/>
              </a:ext>
            </a:extLst>
          </p:cNvPr>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7" name="TextBox 26">
            <a:extLst>
              <a:ext uri="{FF2B5EF4-FFF2-40B4-BE49-F238E27FC236}">
                <a16:creationId xmlns:a16="http://schemas.microsoft.com/office/drawing/2014/main" id="{745BF020-0959-392C-3C54-5C3065149ECF}"/>
              </a:ext>
            </a:extLst>
          </p:cNvPr>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8" name="TextBox 27">
            <a:extLst>
              <a:ext uri="{FF2B5EF4-FFF2-40B4-BE49-F238E27FC236}">
                <a16:creationId xmlns:a16="http://schemas.microsoft.com/office/drawing/2014/main" id="{281C0125-AF3D-86A2-F681-0EDDCAF70640}"/>
              </a:ext>
            </a:extLst>
          </p:cNvPr>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9" name="TextBox 28">
            <a:extLst>
              <a:ext uri="{FF2B5EF4-FFF2-40B4-BE49-F238E27FC236}">
                <a16:creationId xmlns:a16="http://schemas.microsoft.com/office/drawing/2014/main" id="{BF8B5740-6C52-E99B-A367-7280B48DE6BA}"/>
              </a:ext>
            </a:extLst>
          </p:cNvPr>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30" name="TextBox 29">
            <a:extLst>
              <a:ext uri="{FF2B5EF4-FFF2-40B4-BE49-F238E27FC236}">
                <a16:creationId xmlns:a16="http://schemas.microsoft.com/office/drawing/2014/main" id="{2E0CB839-FC8A-814E-63A3-F2FF829FA112}"/>
              </a:ext>
            </a:extLst>
          </p:cNvPr>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cxnSp>
        <p:nvCxnSpPr>
          <p:cNvPr id="32" name="Straight Connector 31">
            <a:extLst>
              <a:ext uri="{FF2B5EF4-FFF2-40B4-BE49-F238E27FC236}">
                <a16:creationId xmlns:a16="http://schemas.microsoft.com/office/drawing/2014/main" id="{70058F18-6C29-0C5F-BCDC-FD8C7BE70F0B}"/>
              </a:ext>
            </a:extLst>
          </p:cNvPr>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8B05E483-C571-C93C-18F6-A75918ABE5A2}"/>
              </a:ext>
            </a:extLst>
          </p:cNvPr>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Default statement</a:t>
            </a:r>
          </a:p>
        </p:txBody>
      </p:sp>
      <p:cxnSp>
        <p:nvCxnSpPr>
          <p:cNvPr id="35" name="Straight Connector 34">
            <a:extLst>
              <a:ext uri="{FF2B5EF4-FFF2-40B4-BE49-F238E27FC236}">
                <a16:creationId xmlns:a16="http://schemas.microsoft.com/office/drawing/2014/main" id="{2451B4A3-4591-140B-906A-EC8B1BCB6EAE}"/>
              </a:ext>
            </a:extLst>
          </p:cNvPr>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7F9232E3-FBD5-3ACC-2053-48482392C04C}"/>
              </a:ext>
            </a:extLst>
          </p:cNvPr>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38" name="Rectangle 37">
            <a:extLst>
              <a:ext uri="{FF2B5EF4-FFF2-40B4-BE49-F238E27FC236}">
                <a16:creationId xmlns:a16="http://schemas.microsoft.com/office/drawing/2014/main" id="{7132A76F-D127-AC11-A4B6-68B595E386F6}"/>
              </a:ext>
            </a:extLst>
          </p:cNvPr>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Switch expression</a:t>
            </a:r>
          </a:p>
        </p:txBody>
      </p:sp>
      <p:cxnSp>
        <p:nvCxnSpPr>
          <p:cNvPr id="40" name="Straight Arrow Connector 39">
            <a:extLst>
              <a:ext uri="{FF2B5EF4-FFF2-40B4-BE49-F238E27FC236}">
                <a16:creationId xmlns:a16="http://schemas.microsoft.com/office/drawing/2014/main" id="{C704F41D-4BC7-8E5A-BC7E-0F2FC7073EBC}"/>
              </a:ext>
            </a:extLst>
          </p:cNvPr>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F15ACCA-9729-852C-42C0-DB611DD9522E}"/>
              </a:ext>
            </a:extLst>
          </p:cNvPr>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C50BDD4-53FF-EA3F-CDD9-DDB638884602}"/>
              </a:ext>
            </a:extLst>
          </p:cNvPr>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F3C3963-7A5C-CFA9-DC14-AAF4E48DC510}"/>
              </a:ext>
            </a:extLst>
          </p:cNvPr>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7314C30-0398-FBCF-B02B-FC51C71FCF95}"/>
              </a:ext>
            </a:extLst>
          </p:cNvPr>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B4BA72-A994-25F9-F1F5-C0FB94C32329}"/>
              </a:ext>
            </a:extLst>
          </p:cNvPr>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E4C1013-DA98-8926-4891-D3D0211425F4}"/>
              </a:ext>
            </a:extLst>
          </p:cNvPr>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A3EBD0F0-35AD-CE3E-3980-B3CDBCBB4920}"/>
              </a:ext>
            </a:extLst>
          </p:cNvPr>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329410EB-71E7-5F4E-6AE4-43E208042CFD}"/>
              </a:ext>
            </a:extLst>
          </p:cNvPr>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cxnSp>
        <p:nvCxnSpPr>
          <p:cNvPr id="58" name="Straight Connector 57">
            <a:extLst>
              <a:ext uri="{FF2B5EF4-FFF2-40B4-BE49-F238E27FC236}">
                <a16:creationId xmlns:a16="http://schemas.microsoft.com/office/drawing/2014/main" id="{1F09D784-6892-3B69-B980-F6E75F90AB10}"/>
              </a:ext>
            </a:extLst>
          </p:cNvPr>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B504BA5-EA64-D4E9-72D2-F4C405C46A70}"/>
              </a:ext>
            </a:extLst>
          </p:cNvPr>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B7D7BD89-0661-6DDA-2F5A-F0FC27A0F7CC}"/>
              </a:ext>
            </a:extLst>
          </p:cNvPr>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D781F65-A1EF-6C01-2DB2-6D6AF2C183FB}"/>
              </a:ext>
            </a:extLst>
          </p:cNvPr>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E87E082-2920-79AB-C236-ED3DC96D98CE}"/>
              </a:ext>
            </a:extLst>
          </p:cNvPr>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A0353A3-F752-ACA4-0E4B-7025518EF594}"/>
              </a:ext>
            </a:extLst>
          </p:cNvPr>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36C793D-7F67-C08B-4F70-6532C4CD2217}"/>
              </a:ext>
            </a:extLst>
          </p:cNvPr>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4288227"/>
      </p:ext>
    </p:ext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F03466D-34C5-84E7-ABE4-1548AE31BF4F}"/>
              </a:ext>
            </a:extLst>
          </p:cNvPr>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expression used in switch must be an integral or enumerated type. </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We can use any number of case statements within a switch. Each case is followed by the value to be compared to and a colon.</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constant expression for a case must be the same data types as the variable in the switch, and it must be constant or a literal.</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In switch case when the variable is equal to a case, then statement following that case will execute until it reaches the break statement.</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After break statement is reached the switch terminates and flow of control jumps to next line following the switch statements.</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Not every case needs to contain a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If no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appears, the flow of control will </a:t>
            </a:r>
            <a:r>
              <a:rPr lang="en-US" sz="1600" b="0" i="1">
                <a:solidFill>
                  <a:srgbClr val="000000"/>
                </a:solidFill>
                <a:effectLst/>
                <a:latin typeface="Times New Roman" panose="02020603050405020304" pitchFamily="18" charset="0"/>
                <a:cs typeface="Times New Roman" panose="02020603050405020304" pitchFamily="18" charset="0"/>
              </a:rPr>
              <a:t>fall through</a:t>
            </a:r>
            <a:r>
              <a:rPr lang="en-US" sz="1600" b="0" i="0">
                <a:solidFill>
                  <a:srgbClr val="000000"/>
                </a:solidFill>
                <a:effectLst/>
                <a:latin typeface="Times New Roman" panose="02020603050405020304" pitchFamily="18" charset="0"/>
                <a:cs typeface="Times New Roman" panose="02020603050405020304" pitchFamily="18" charset="0"/>
              </a:rPr>
              <a:t> to subsequent cases until a break is reached.</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A </a:t>
            </a:r>
            <a:r>
              <a:rPr lang="en-US" sz="1600" b="1" i="0">
                <a:solidFill>
                  <a:srgbClr val="000000"/>
                </a:solidFill>
                <a:effectLst/>
                <a:latin typeface="Times New Roman" panose="02020603050405020304" pitchFamily="18" charset="0"/>
                <a:cs typeface="Times New Roman" panose="02020603050405020304" pitchFamily="18" charset="0"/>
              </a:rPr>
              <a:t>switch</a:t>
            </a:r>
            <a:r>
              <a:rPr lang="en-US" sz="1600" b="0" i="0">
                <a:solidFill>
                  <a:srgbClr val="000000"/>
                </a:solidFill>
                <a:effectLst/>
                <a:latin typeface="Times New Roman" panose="02020603050405020304" pitchFamily="18" charset="0"/>
                <a:cs typeface="Times New Roman" panose="02020603050405020304" pitchFamily="18" charset="0"/>
              </a:rPr>
              <a:t> statement can have an optional </a:t>
            </a:r>
            <a:r>
              <a:rPr lang="en-US" sz="1600" b="1" i="0">
                <a:solidFill>
                  <a:srgbClr val="000000"/>
                </a:solidFill>
                <a:effectLst/>
                <a:latin typeface="Times New Roman" panose="02020603050405020304" pitchFamily="18" charset="0"/>
                <a:cs typeface="Times New Roman" panose="02020603050405020304" pitchFamily="18" charset="0"/>
              </a:rPr>
              <a:t>default</a:t>
            </a:r>
            <a:r>
              <a:rPr lang="en-US" sz="1600" b="0" i="0">
                <a:solidFill>
                  <a:srgbClr val="000000"/>
                </a:solidFill>
                <a:effectLst/>
                <a:latin typeface="Times New Roman" panose="02020603050405020304" pitchFamily="18" charset="0"/>
                <a:cs typeface="Times New Roman" panose="02020603050405020304" pitchFamily="18"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is needed in the default case</a:t>
            </a:r>
            <a:endParaRPr lang="en-IN" sz="16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16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D1B375-C15D-5853-CE28-3D8AC4D15908}"/>
              </a:ext>
            </a:extLst>
          </p:cNvPr>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pitchFamily="18" charset="0"/>
                <a:cs typeface="Times New Roman" panose="02020603050405020304" pitchFamily="18" charset="0"/>
              </a:rPr>
              <a:t>Rules and working of switch statement:</a:t>
            </a:r>
          </a:p>
        </p:txBody>
      </p:sp>
    </p:spTree>
    <p:extLst>
      <p:ext uri="{BB962C8B-B14F-4D97-AF65-F5344CB8AC3E}">
        <p14:creationId xmlns:p14="http://schemas.microsoft.com/office/powerpoint/2010/main" val="1861850529"/>
      </p:ext>
    </p:ext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Picture 1">
            <a:extLst>
              <a:ext uri="{FF2B5EF4-FFF2-40B4-BE49-F238E27FC236}">
                <a16:creationId xmlns:a16="http://schemas.microsoft.com/office/drawing/2014/main" id="{4C283E60-8AF0-6855-D94E-29C78FB4DCEA}"/>
              </a:ext>
            </a:extLst>
          </p:cNvPr>
          <p:cNvPicPr>
            <a:picLocks noChangeAspect="1"/>
          </p:cNvPicPr>
          <p:nvPr/>
        </p:nvPicPr>
        <p:blipFill>
          <a:blip r:embed="rId2"/>
          <a:stretch>
            <a:fillRect/>
          </a:stretch>
        </p:blipFill>
        <p:spPr>
          <a:xfrm>
            <a:off x="397056" y="163699"/>
            <a:ext cx="1274174" cy="499915"/>
          </a:xfrm>
          <a:prstGeom prst="rect">
            <a:avLst/>
          </a:prstGeom>
        </p:spPr>
      </p:pic>
      <p:pic>
        <p:nvPicPr>
          <p:cNvPr id="3" name="Picture 2">
            <a:extLst>
              <a:ext uri="{FF2B5EF4-FFF2-40B4-BE49-F238E27FC236}">
                <a16:creationId xmlns:a16="http://schemas.microsoft.com/office/drawing/2014/main" id="{22793562-E78A-6CBE-53D7-FB94718D8E2A}"/>
              </a:ext>
            </a:extLst>
          </p:cNvPr>
          <p:cNvPicPr>
            <a:picLocks noChangeAspect="1"/>
          </p:cNvPicPr>
          <p:nvPr/>
        </p:nvPicPr>
        <p:blipFill>
          <a:blip r:embed="rId3"/>
          <a:stretch>
            <a:fillRect/>
          </a:stretch>
        </p:blipFill>
        <p:spPr>
          <a:xfrm>
            <a:off x="6923314" y="1046270"/>
            <a:ext cx="1274174" cy="499915"/>
          </a:xfrm>
          <a:prstGeom prst="rect">
            <a:avLst/>
          </a:prstGeom>
        </p:spPr>
      </p:pic>
      <p:sp>
        <p:nvSpPr>
          <p:cNvPr id="5" name="TextBox 4">
            <a:extLst>
              <a:ext uri="{FF2B5EF4-FFF2-40B4-BE49-F238E27FC236}">
                <a16:creationId xmlns:a16="http://schemas.microsoft.com/office/drawing/2014/main" id="{CA6AA7C9-54B9-8BE4-60A2-7C2C2B4B4835}"/>
              </a:ext>
            </a:extLst>
          </p:cNvPr>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pitchFamily="18" charset="0"/>
                <a:cs typeface="Times New Roman" panose="02020603050405020304" pitchFamily="18" charset="0"/>
              </a:rPr>
              <a:t>#include &lt;stdio.h&gt;</a:t>
            </a:r>
          </a:p>
          <a:p>
            <a:r>
              <a:rPr lang="en-IN" sz="1050">
                <a:latin typeface="Times New Roman" panose="02020603050405020304" pitchFamily="18" charset="0"/>
                <a:cs typeface="Times New Roman" panose="02020603050405020304" pitchFamily="18" charset="0"/>
              </a:rPr>
              <a:t>int main()</a:t>
            </a:r>
          </a:p>
          <a:p>
            <a:r>
              <a:rPr lang="en-IN" sz="1050">
                <a:latin typeface="Times New Roman" panose="02020603050405020304" pitchFamily="18" charset="0"/>
                <a:cs typeface="Times New Roman" panose="02020603050405020304" pitchFamily="18" charset="0"/>
              </a:rPr>
              <a:t>{</a:t>
            </a:r>
          </a:p>
          <a:p>
            <a:r>
              <a:rPr lang="en-IN" sz="1050">
                <a:latin typeface="Times New Roman" panose="02020603050405020304" pitchFamily="18" charset="0"/>
                <a:cs typeface="Times New Roman" panose="02020603050405020304" pitchFamily="18" charset="0"/>
              </a:rPr>
              <a:t>    int week;                               		</a:t>
            </a:r>
            <a:r>
              <a:rPr lang="en-IN" sz="1050">
                <a:solidFill>
                  <a:srgbClr val="FF0000"/>
                </a:solidFill>
                <a:latin typeface="Times New Roman" panose="02020603050405020304" pitchFamily="18" charset="0"/>
                <a:cs typeface="Times New Roman" panose="02020603050405020304" pitchFamily="18" charset="0"/>
              </a:rPr>
              <a:t>     //Declare integer variable to store week number</a:t>
            </a:r>
          </a:p>
          <a:p>
            <a:r>
              <a:rPr lang="en-IN" sz="1050">
                <a:latin typeface="Times New Roman" panose="02020603050405020304" pitchFamily="18" charset="0"/>
                <a:cs typeface="Times New Roman" panose="02020603050405020304" pitchFamily="18" charset="0"/>
              </a:rPr>
              <a:t>    printf("Enter day  number of week (1-7): ");           </a:t>
            </a:r>
            <a:r>
              <a:rPr lang="en-IN" sz="1050">
                <a:solidFill>
                  <a:srgbClr val="FF0000"/>
                </a:solidFill>
                <a:latin typeface="Times New Roman" panose="02020603050405020304" pitchFamily="18" charset="0"/>
                <a:cs typeface="Times New Roman" panose="02020603050405020304" pitchFamily="18" charset="0"/>
              </a:rPr>
              <a:t>//Input week number from user</a:t>
            </a:r>
          </a:p>
          <a:p>
            <a:r>
              <a:rPr lang="en-IN" sz="1050">
                <a:latin typeface="Times New Roman" panose="02020603050405020304" pitchFamily="18" charset="0"/>
                <a:cs typeface="Times New Roman" panose="02020603050405020304" pitchFamily="18" charset="0"/>
              </a:rPr>
              <a:t>    scanf("%d", &amp;week);</a:t>
            </a:r>
          </a:p>
          <a:p>
            <a:r>
              <a:rPr lang="en-IN" sz="1050">
                <a:latin typeface="Times New Roman" panose="02020603050405020304" pitchFamily="18" charset="0"/>
                <a:cs typeface="Times New Roman" panose="02020603050405020304" pitchFamily="18" charset="0"/>
              </a:rPr>
              <a:t>    switch(week)</a:t>
            </a:r>
          </a:p>
          <a:p>
            <a:r>
              <a:rPr lang="en-IN" sz="1050">
                <a:latin typeface="Times New Roman" panose="02020603050405020304" pitchFamily="18" charset="0"/>
                <a:cs typeface="Times New Roman" panose="02020603050405020304" pitchFamily="18" charset="0"/>
              </a:rPr>
              <a:t>    {</a:t>
            </a:r>
          </a:p>
          <a:p>
            <a:r>
              <a:rPr lang="en-IN" sz="1050">
                <a:latin typeface="Times New Roman" panose="02020603050405020304" pitchFamily="18" charset="0"/>
                <a:cs typeface="Times New Roman" panose="02020603050405020304" pitchFamily="18" charset="0"/>
              </a:rPr>
              <a:t>        case 1:</a:t>
            </a:r>
          </a:p>
          <a:p>
            <a:r>
              <a:rPr lang="en-IN" sz="1050">
                <a:latin typeface="Times New Roman" panose="02020603050405020304" pitchFamily="18" charset="0"/>
                <a:cs typeface="Times New Roman" panose="02020603050405020304" pitchFamily="18" charset="0"/>
              </a:rPr>
              <a:t>            printf("Its Monday.\n");       	  </a:t>
            </a:r>
            <a:r>
              <a:rPr lang="en-IN" sz="1050">
                <a:solidFill>
                  <a:srgbClr val="FF0000"/>
                </a:solidFill>
                <a:latin typeface="Times New Roman" panose="02020603050405020304" pitchFamily="18" charset="0"/>
                <a:cs typeface="Times New Roman" panose="02020603050405020304" pitchFamily="18" charset="0"/>
              </a:rPr>
              <a:t>//If day == 1</a:t>
            </a:r>
          </a:p>
          <a:p>
            <a:r>
              <a:rPr lang="en-IN" sz="1050">
                <a:latin typeface="Times New Roman" panose="02020603050405020304" pitchFamily="18" charset="0"/>
                <a:cs typeface="Times New Roman" panose="02020603050405020304" pitchFamily="18" charset="0"/>
              </a:rPr>
              <a:t>            printf("Its a busy day.");</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2:</a:t>
            </a:r>
          </a:p>
          <a:p>
            <a:r>
              <a:rPr lang="en-IN" sz="1050">
                <a:latin typeface="Times New Roman" panose="02020603050405020304" pitchFamily="18" charset="0"/>
                <a:cs typeface="Times New Roman" panose="02020603050405020304" pitchFamily="18" charset="0"/>
              </a:rPr>
              <a:t>             printf("Its Tuesday.");        	</a:t>
            </a:r>
            <a:r>
              <a:rPr lang="en-IN" sz="1050">
                <a:solidFill>
                  <a:srgbClr val="FF0000"/>
                </a:solidFill>
                <a:latin typeface="Times New Roman" panose="02020603050405020304" pitchFamily="18" charset="0"/>
                <a:cs typeface="Times New Roman" panose="02020603050405020304" pitchFamily="18" charset="0"/>
              </a:rPr>
              <a:t>//If day == 2</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3:</a:t>
            </a:r>
          </a:p>
          <a:p>
            <a:r>
              <a:rPr lang="en-IN" sz="1050">
                <a:latin typeface="Times New Roman" panose="02020603050405020304" pitchFamily="18" charset="0"/>
                <a:cs typeface="Times New Roman" panose="02020603050405020304" pitchFamily="18" charset="0"/>
              </a:rPr>
              <a:t>            printf("Its Wednesday.");		</a:t>
            </a:r>
            <a:r>
              <a:rPr lang="en-IN" sz="1050">
                <a:solidFill>
                  <a:srgbClr val="FF0000"/>
                </a:solidFill>
                <a:latin typeface="Times New Roman" panose="02020603050405020304" pitchFamily="18" charset="0"/>
                <a:cs typeface="Times New Roman" panose="02020603050405020304" pitchFamily="18" charset="0"/>
              </a:rPr>
              <a:t>//If day == 3</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4:</a:t>
            </a:r>
          </a:p>
          <a:p>
            <a:r>
              <a:rPr lang="en-IN" sz="1050">
                <a:latin typeface="Times New Roman" panose="02020603050405020304" pitchFamily="18" charset="0"/>
                <a:cs typeface="Times New Roman" panose="02020603050405020304" pitchFamily="18" charset="0"/>
              </a:rPr>
              <a:t>            printf("Its Thursday.\n");		</a:t>
            </a:r>
            <a:r>
              <a:rPr lang="en-IN" sz="1050">
                <a:solidFill>
                  <a:srgbClr val="FF0000"/>
                </a:solidFill>
                <a:latin typeface="Times New Roman" panose="02020603050405020304" pitchFamily="18" charset="0"/>
                <a:cs typeface="Times New Roman" panose="02020603050405020304" pitchFamily="18" charset="0"/>
              </a:rPr>
              <a:t>//If day == 4</a:t>
            </a:r>
          </a:p>
          <a:p>
            <a:r>
              <a:rPr lang="en-IN" sz="1050">
                <a:latin typeface="Times New Roman" panose="02020603050405020304" pitchFamily="18" charset="0"/>
                <a:cs typeface="Times New Roman" panose="02020603050405020304" pitchFamily="18" charset="0"/>
              </a:rPr>
              <a:t>            printf("Feeling bit relaxed.");</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5:</a:t>
            </a:r>
          </a:p>
          <a:p>
            <a:r>
              <a:rPr lang="en-IN" sz="1050">
                <a:latin typeface="Times New Roman" panose="02020603050405020304" pitchFamily="18" charset="0"/>
                <a:cs typeface="Times New Roman" panose="02020603050405020304" pitchFamily="18" charset="0"/>
              </a:rPr>
              <a:t>            printf("Its Friday.");		</a:t>
            </a:r>
            <a:r>
              <a:rPr lang="en-IN" sz="1050">
                <a:solidFill>
                  <a:srgbClr val="FF0000"/>
                </a:solidFill>
                <a:latin typeface="Times New Roman" panose="02020603050405020304" pitchFamily="18" charset="0"/>
                <a:cs typeface="Times New Roman" panose="02020603050405020304" pitchFamily="18" charset="0"/>
              </a:rPr>
              <a:t>//If day == 5</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6:</a:t>
            </a:r>
          </a:p>
          <a:p>
            <a:r>
              <a:rPr lang="en-IN" sz="1050">
                <a:latin typeface="Times New Roman" panose="02020603050405020304" pitchFamily="18" charset="0"/>
                <a:cs typeface="Times New Roman" panose="02020603050405020304" pitchFamily="18" charset="0"/>
              </a:rPr>
              <a:t>            printf("Its Saturday.\n");		</a:t>
            </a:r>
            <a:r>
              <a:rPr lang="en-IN" sz="1050">
                <a:solidFill>
                  <a:srgbClr val="FF0000"/>
                </a:solidFill>
                <a:latin typeface="Times New Roman" panose="02020603050405020304" pitchFamily="18" charset="0"/>
                <a:cs typeface="Times New Roman" panose="02020603050405020304" pitchFamily="18" charset="0"/>
              </a:rPr>
              <a:t>//If day == 6</a:t>
            </a:r>
          </a:p>
          <a:p>
            <a:r>
              <a:rPr lang="en-IN" sz="1050">
                <a:latin typeface="Times New Roman" panose="02020603050405020304" pitchFamily="18" charset="0"/>
                <a:cs typeface="Times New Roman" panose="02020603050405020304" pitchFamily="18" charset="0"/>
              </a:rPr>
              <a:t>            printf("It is weekend.");</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7:</a:t>
            </a:r>
          </a:p>
          <a:p>
            <a:r>
              <a:rPr lang="en-IN" sz="1050">
                <a:latin typeface="Times New Roman" panose="02020603050405020304" pitchFamily="18" charset="0"/>
                <a:cs typeface="Times New Roman" panose="02020603050405020304" pitchFamily="18" charset="0"/>
              </a:rPr>
              <a:t>             printf("Its Sunday.\n");		 </a:t>
            </a:r>
            <a:r>
              <a:rPr lang="en-IN" sz="1050">
                <a:solidFill>
                  <a:srgbClr val="FF0000"/>
                </a:solidFill>
                <a:latin typeface="Times New Roman" panose="02020603050405020304" pitchFamily="18" charset="0"/>
                <a:cs typeface="Times New Roman" panose="02020603050405020304" pitchFamily="18" charset="0"/>
              </a:rPr>
              <a:t>//If day == 7</a:t>
            </a:r>
          </a:p>
          <a:p>
            <a:r>
              <a:rPr lang="en-IN" sz="1050">
                <a:latin typeface="Times New Roman" panose="02020603050405020304" pitchFamily="18" charset="0"/>
                <a:cs typeface="Times New Roman" panose="02020603050405020304" pitchFamily="18" charset="0"/>
              </a:rPr>
              <a:t>            printf("Hurray! Its holiday.");</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default:</a:t>
            </a:r>
          </a:p>
          <a:p>
            <a:r>
              <a:rPr lang="en-IN" sz="1050">
                <a:latin typeface="Times New Roman" panose="02020603050405020304" pitchFamily="18" charset="0"/>
                <a:cs typeface="Times New Roman" panose="02020603050405020304" pitchFamily="18" charset="0"/>
              </a:rPr>
              <a:t>            printf("Um! Please enter day  number between 1-7.");    	</a:t>
            </a:r>
            <a:r>
              <a:rPr lang="en-IN" sz="1050">
                <a:solidFill>
                  <a:srgbClr val="FF0000"/>
                </a:solidFill>
                <a:latin typeface="Times New Roman" panose="02020603050405020304" pitchFamily="18" charset="0"/>
                <a:cs typeface="Times New Roman" panose="02020603050405020304" pitchFamily="18" charset="0"/>
              </a:rPr>
              <a:t>//If day 1 to 7 </a:t>
            </a:r>
          </a:p>
          <a:p>
            <a:r>
              <a:rPr lang="en-IN" sz="1050">
                <a:latin typeface="Times New Roman" panose="02020603050405020304" pitchFamily="18" charset="0"/>
                <a:cs typeface="Times New Roman" panose="02020603050405020304" pitchFamily="18" charset="0"/>
              </a:rPr>
              <a:t>    }</a:t>
            </a:r>
          </a:p>
          <a:p>
            <a:r>
              <a:rPr lang="en-IN" sz="1050">
                <a:latin typeface="Times New Roman" panose="02020603050405020304" pitchFamily="18" charset="0"/>
                <a:cs typeface="Times New Roman" panose="02020603050405020304" pitchFamily="18" charset="0"/>
              </a:rPr>
              <a:t>    return 0;</a:t>
            </a:r>
          </a:p>
          <a:p>
            <a:r>
              <a:rPr lang="en-IN" sz="105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AAB2CAC7-99DC-E037-4E5C-F27CEE26F93D}"/>
              </a:ext>
            </a:extLst>
          </p:cNvPr>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Enter day  number of week (1-7): 7</a:t>
            </a:r>
          </a:p>
          <a:p>
            <a:r>
              <a:rPr lang="en-IN">
                <a:latin typeface="Times New Roman" panose="02020603050405020304" pitchFamily="18" charset="0"/>
                <a:cs typeface="Times New Roman" panose="02020603050405020304" pitchFamily="18" charset="0"/>
              </a:rPr>
              <a:t>Its Sunday.</a:t>
            </a:r>
          </a:p>
          <a:p>
            <a:r>
              <a:rPr lang="en-IN">
                <a:latin typeface="Times New Roman" panose="02020603050405020304" pitchFamily="18" charset="0"/>
                <a:cs typeface="Times New Roman" panose="02020603050405020304" pitchFamily="18" charset="0"/>
              </a:rPr>
              <a:t>Hurray! Its holiday.</a:t>
            </a:r>
          </a:p>
        </p:txBody>
      </p:sp>
      <p:sp>
        <p:nvSpPr>
          <p:cNvPr id="9" name="TextBox 8">
            <a:extLst>
              <a:ext uri="{FF2B5EF4-FFF2-40B4-BE49-F238E27FC236}">
                <a16:creationId xmlns:a16="http://schemas.microsoft.com/office/drawing/2014/main" id="{0E0A698A-F033-1694-BD97-CE308A5CE053}"/>
              </a:ext>
            </a:extLst>
          </p:cNvPr>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Enter day  number of week (1-7): 4</a:t>
            </a:r>
          </a:p>
          <a:p>
            <a:r>
              <a:rPr lang="en-IN">
                <a:latin typeface="Times New Roman" panose="02020603050405020304" pitchFamily="18" charset="0"/>
                <a:cs typeface="Times New Roman" panose="02020603050405020304" pitchFamily="18" charset="0"/>
              </a:rPr>
              <a:t>Its Thursday.</a:t>
            </a:r>
          </a:p>
          <a:p>
            <a:r>
              <a:rPr lang="en-IN">
                <a:latin typeface="Times New Roman" panose="02020603050405020304" pitchFamily="18" charset="0"/>
                <a:cs typeface="Times New Roman" panose="02020603050405020304" pitchFamily="18" charset="0"/>
              </a:rPr>
              <a:t>Feeling bit relaxed.</a:t>
            </a:r>
          </a:p>
        </p:txBody>
      </p:sp>
    </p:spTree>
    <p:extLst>
      <p:ext uri="{BB962C8B-B14F-4D97-AF65-F5344CB8AC3E}">
        <p14:creationId xmlns:p14="http://schemas.microsoft.com/office/powerpoint/2010/main" val="3140487237"/>
      </p:ext>
    </p:extLst>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CB68B6DD-3A27-7975-FDE3-A8051BA11DFD}"/>
              </a:ext>
            </a:extLst>
          </p:cNvPr>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i="1">
                <a:solidFill>
                  <a:srgbClr val="0070C0"/>
                </a:solidFill>
                <a:latin typeface="Times New Roman" panose="02020603050405020304" pitchFamily="18" charset="0"/>
                <a:cs typeface="Times New Roman" panose="02020603050405020304" pitchFamily="18" charset="0"/>
              </a:rPr>
              <a:t>LOOPS in C</a:t>
            </a:r>
          </a:p>
        </p:txBody>
      </p:sp>
      <p:sp>
        <p:nvSpPr>
          <p:cNvPr id="6" name="TextBox 5">
            <a:extLst>
              <a:ext uri="{FF2B5EF4-FFF2-40B4-BE49-F238E27FC236}">
                <a16:creationId xmlns:a16="http://schemas.microsoft.com/office/drawing/2014/main" id="{BF72796D-B485-64C3-E7E4-40B67FF5D807}"/>
              </a:ext>
            </a:extLst>
          </p:cNvPr>
          <p:cNvSpPr txBox="1"/>
          <p:nvPr/>
        </p:nvSpPr>
        <p:spPr>
          <a:xfrm>
            <a:off x="998375" y="3681535"/>
            <a:ext cx="5990253" cy="2223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a:latin typeface="Times New Roman" panose="02020603050405020304" pitchFamily="18" charset="0"/>
                <a:cs typeface="Times New Roman" panose="02020603050405020304" pitchFamily="18" charset="0"/>
              </a:rPr>
              <a:t>There are 3 loops in C;</a:t>
            </a:r>
          </a:p>
          <a:p>
            <a:pPr>
              <a:lnSpc>
                <a:spcPct val="200000"/>
              </a:lnSpc>
            </a:pPr>
            <a:r>
              <a:rPr lang="en-IN">
                <a:latin typeface="Times New Roman" panose="02020603050405020304" pitchFamily="18" charset="0"/>
                <a:cs typeface="Times New Roman" panose="02020603050405020304" pitchFamily="18" charset="0"/>
              </a:rPr>
              <a:t>1.while loop,</a:t>
            </a:r>
          </a:p>
          <a:p>
            <a:pPr>
              <a:lnSpc>
                <a:spcPct val="200000"/>
              </a:lnSpc>
            </a:pPr>
            <a:r>
              <a:rPr lang="en-IN">
                <a:latin typeface="Times New Roman" panose="02020603050405020304" pitchFamily="18" charset="0"/>
                <a:cs typeface="Times New Roman" panose="02020603050405020304" pitchFamily="18" charset="0"/>
              </a:rPr>
              <a:t>2.for loop.</a:t>
            </a:r>
          </a:p>
          <a:p>
            <a:pPr>
              <a:lnSpc>
                <a:spcPct val="200000"/>
              </a:lnSpc>
            </a:pPr>
            <a:r>
              <a:rPr lang="en-IN">
                <a:latin typeface="Times New Roman" panose="02020603050405020304" pitchFamily="18" charset="0"/>
                <a:cs typeface="Times New Roman" panose="02020603050405020304" pitchFamily="18" charset="0"/>
              </a:rPr>
              <a:t>3.do while loop.</a:t>
            </a:r>
          </a:p>
        </p:txBody>
      </p:sp>
      <p:sp>
        <p:nvSpPr>
          <p:cNvPr id="9" name="TextBox 8">
            <a:extLst>
              <a:ext uri="{FF2B5EF4-FFF2-40B4-BE49-F238E27FC236}">
                <a16:creationId xmlns:a16="http://schemas.microsoft.com/office/drawing/2014/main" id="{BA5FCBD2-7D0C-E4D8-02B7-134E6AF07F8A}"/>
              </a:ext>
            </a:extLst>
          </p:cNvPr>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Loops are also called as </a:t>
            </a:r>
            <a:r>
              <a:rPr lang="en-IN" sz="1600" b="1">
                <a:latin typeface="Times New Roman" panose="02020603050405020304" pitchFamily="18" charset="0"/>
                <a:cs typeface="Times New Roman" panose="02020603050405020304" pitchFamily="18" charset="0"/>
              </a:rPr>
              <a:t>Iterative statements.</a:t>
            </a:r>
          </a:p>
          <a:p>
            <a:pPr>
              <a:lnSpc>
                <a:spcPct val="150000"/>
              </a:lnSpc>
            </a:pPr>
            <a:r>
              <a:rPr lang="en-IN" sz="1600">
                <a:latin typeface="Times New Roman" panose="02020603050405020304" pitchFamily="18" charset="0"/>
                <a:cs typeface="Times New Roman" panose="02020603050405020304" pitchFamily="18" charset="0"/>
              </a:rPr>
              <a:t>Loops are used in c because</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These provides code reusability.</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Using loops we do not need to write the same code again  and again.</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Using loops we can traverse over the elements of data structures.(array or linked lists)</a:t>
            </a:r>
          </a:p>
        </p:txBody>
      </p:sp>
      <p:sp>
        <p:nvSpPr>
          <p:cNvPr id="2" name="Rectangle 1">
            <a:extLst>
              <a:ext uri="{FF2B5EF4-FFF2-40B4-BE49-F238E27FC236}">
                <a16:creationId xmlns:a16="http://schemas.microsoft.com/office/drawing/2014/main" id="{CCF2B813-7FB3-F258-2E67-43F186CE28E6}"/>
              </a:ext>
            </a:extLst>
          </p:cNvPr>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70C0"/>
                </a:solidFill>
                <a:latin typeface="Times New Roman" panose="02020603050405020304" pitchFamily="18" charset="0"/>
                <a:cs typeface="Times New Roman" panose="02020603050405020304" pitchFamily="18" charset="0"/>
              </a:rPr>
              <a:t>2.Iterative control statements.</a:t>
            </a:r>
            <a:endParaRPr lang="en-IN" sz="2000" b="1" i="1">
              <a:solidFill>
                <a:srgbClr val="0070C0"/>
              </a:solidFill>
            </a:endParaRPr>
          </a:p>
        </p:txBody>
      </p:sp>
    </p:spTree>
    <p:extLst>
      <p:ext uri="{BB962C8B-B14F-4D97-AF65-F5344CB8AC3E}">
        <p14:creationId xmlns:p14="http://schemas.microsoft.com/office/powerpoint/2010/main" val="2272410345"/>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normAutofit lnSpcReduction="20000"/>
          </a:bodyPr>
          <a:lstStyle/>
          <a:p>
            <a:pPr marL="0" indent="0">
              <a:buNone/>
            </a:pPr>
            <a:r>
              <a:rPr lang="en-US">
                <a:latin typeface="Times New Roman" panose="02020603050405020304" charset="0"/>
                <a:cs typeface="Times New Roman" panose="02020603050405020304" charset="0"/>
              </a:rPr>
              <a:t>Example for </a:t>
            </a:r>
            <a:r>
              <a:rPr lang="en-US">
                <a:latin typeface="Times New Roman" panose="02020603050405020304" charset="0"/>
                <a:cs typeface="Times New Roman" panose="02020603050405020304" charset="0"/>
                <a:sym typeface="+mn-ea"/>
              </a:rPr>
              <a:t>Uninitialized and Initialized </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var2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printf("I am function");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DE8C27D4-715F-AF3F-C059-715A87861E02}"/>
              </a:ext>
            </a:extLst>
          </p:cNvPr>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1.While loop:</a:t>
            </a:r>
          </a:p>
        </p:txBody>
      </p:sp>
      <p:sp>
        <p:nvSpPr>
          <p:cNvPr id="7" name="TextBox 6">
            <a:extLst>
              <a:ext uri="{FF2B5EF4-FFF2-40B4-BE49-F238E27FC236}">
                <a16:creationId xmlns:a16="http://schemas.microsoft.com/office/drawing/2014/main" id="{F7B5E8ED-8E71-A453-9038-0AB65E705187}"/>
              </a:ext>
            </a:extLst>
          </p:cNvPr>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pitchFamily="18" charset="0"/>
                <a:cs typeface="Times New Roman" panose="02020603050405020304" pitchFamily="18" charset="0"/>
              </a:rPr>
              <a:t>The </a:t>
            </a:r>
            <a:r>
              <a:rPr lang="en-IN" sz="1600" b="1">
                <a:latin typeface="Times New Roman" panose="02020603050405020304" pitchFamily="18" charset="0"/>
                <a:cs typeface="Times New Roman" panose="02020603050405020304" pitchFamily="18" charset="0"/>
              </a:rPr>
              <a:t>while </a:t>
            </a:r>
            <a:r>
              <a:rPr lang="en-IN" sz="1600">
                <a:latin typeface="Times New Roman" panose="02020603050405020304" pitchFamily="18" charset="0"/>
                <a:cs typeface="Times New Roman" panose="02020603050405020304" pitchFamily="18" charset="0"/>
              </a:rPr>
              <a:t>loop in C will repeatedly executes the target statement as long as the entered condition is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A53CBFC-2926-E174-3C99-86C85B12E379}"/>
              </a:ext>
            </a:extLst>
          </p:cNvPr>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9" name="TextBox 8">
            <a:extLst>
              <a:ext uri="{FF2B5EF4-FFF2-40B4-BE49-F238E27FC236}">
                <a16:creationId xmlns:a16="http://schemas.microsoft.com/office/drawing/2014/main" id="{6F6F2695-3F3E-3700-4FF8-53E86BE56159}"/>
              </a:ext>
            </a:extLst>
          </p:cNvPr>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11" name="TextBox 10">
            <a:extLst>
              <a:ext uri="{FF2B5EF4-FFF2-40B4-BE49-F238E27FC236}">
                <a16:creationId xmlns:a16="http://schemas.microsoft.com/office/drawing/2014/main" id="{C893E5FF-543F-7D12-C193-C876622C5F99}"/>
              </a:ext>
            </a:extLst>
          </p:cNvPr>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While(condition)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BC68BECB-6712-E8C1-509E-71AC52A7A7D9}"/>
              </a:ext>
            </a:extLst>
          </p:cNvPr>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Here, </a:t>
            </a:r>
            <a:r>
              <a:rPr lang="en-US" sz="1600" b="1" i="0">
                <a:solidFill>
                  <a:srgbClr val="000000"/>
                </a:solidFill>
                <a:effectLst/>
                <a:latin typeface="Times New Roman" panose="02020603050405020304" pitchFamily="18" charset="0"/>
                <a:cs typeface="Times New Roman" panose="02020603050405020304" pitchFamily="18" charset="0"/>
              </a:rPr>
              <a:t>statement(s)</a:t>
            </a:r>
            <a:r>
              <a:rPr lang="en-US" sz="1600" b="0" i="0">
                <a:solidFill>
                  <a:srgbClr val="000000"/>
                </a:solidFill>
                <a:effectLst/>
                <a:latin typeface="Times New Roman" panose="02020603050405020304" pitchFamily="18" charset="0"/>
                <a:cs typeface="Times New Roman" panose="02020603050405020304" pitchFamily="18" charset="0"/>
              </a:rPr>
              <a:t> may be of single statement or are of block statements. The </a:t>
            </a:r>
            <a:r>
              <a:rPr lang="en-US" sz="1600" b="1" i="0">
                <a:solidFill>
                  <a:srgbClr val="000000"/>
                </a:solidFill>
                <a:effectLst/>
                <a:latin typeface="Times New Roman" panose="02020603050405020304" pitchFamily="18" charset="0"/>
                <a:cs typeface="Times New Roman" panose="02020603050405020304" pitchFamily="18" charset="0"/>
              </a:rPr>
              <a:t>condition</a:t>
            </a:r>
            <a:r>
              <a:rPr lang="en-US" sz="1600" b="0" i="0">
                <a:solidFill>
                  <a:srgbClr val="000000"/>
                </a:solidFill>
                <a:effectLst/>
                <a:latin typeface="Times New Roman" panose="02020603050405020304" pitchFamily="18" charset="0"/>
                <a:cs typeface="Times New Roman" panose="02020603050405020304" pitchFamily="18" charset="0"/>
              </a:rPr>
              <a:t> may be any expression, and true is any nonzero value. The loop iterates while the condition is true.</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When the condition becomes false, the program control passes to the line immediately following the loop.</a:t>
            </a:r>
          </a:p>
        </p:txBody>
      </p:sp>
      <p:sp>
        <p:nvSpPr>
          <p:cNvPr id="14" name="Oval 13">
            <a:extLst>
              <a:ext uri="{FF2B5EF4-FFF2-40B4-BE49-F238E27FC236}">
                <a16:creationId xmlns:a16="http://schemas.microsoft.com/office/drawing/2014/main" id="{4DCAD8D6-667D-177F-5FE0-F67D1BF5D388}"/>
              </a:ext>
            </a:extLst>
          </p:cNvPr>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9B3511B4-3559-B276-7AA2-3D0046164BFC}"/>
              </a:ext>
            </a:extLst>
          </p:cNvPr>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71468039-D7DC-8F2A-3F8C-B20208FD9A71}"/>
              </a:ext>
            </a:extLst>
          </p:cNvPr>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63297AC6-9461-E58D-FEDF-E6963E7E2F14}"/>
              </a:ext>
            </a:extLst>
          </p:cNvPr>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FCBB3A-9F4C-9A70-1284-8733402320B5}"/>
              </a:ext>
            </a:extLst>
          </p:cNvPr>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F4DFB9-958D-4ECF-255D-B38AA875D3B5}"/>
              </a:ext>
            </a:extLst>
          </p:cNvPr>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5FB2A4-DD0C-ACAD-28F0-4E20F61BFD4E}"/>
              </a:ext>
            </a:extLst>
          </p:cNvPr>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7DFC3D-5B46-F5DD-ADC5-944FD22D31D3}"/>
              </a:ext>
            </a:extLst>
          </p:cNvPr>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4" name="TextBox 23">
            <a:extLst>
              <a:ext uri="{FF2B5EF4-FFF2-40B4-BE49-F238E27FC236}">
                <a16:creationId xmlns:a16="http://schemas.microsoft.com/office/drawing/2014/main" id="{323A34AE-F802-871D-DB0A-0B6086F7C93C}"/>
              </a:ext>
            </a:extLst>
          </p:cNvPr>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5" name="Rectangle 24">
            <a:extLst>
              <a:ext uri="{FF2B5EF4-FFF2-40B4-BE49-F238E27FC236}">
                <a16:creationId xmlns:a16="http://schemas.microsoft.com/office/drawing/2014/main" id="{6CDB3790-1F54-3DFB-C475-B4C66F6F170A}"/>
              </a:ext>
            </a:extLst>
          </p:cNvPr>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Code block</a:t>
            </a:r>
          </a:p>
        </p:txBody>
      </p:sp>
      <p:cxnSp>
        <p:nvCxnSpPr>
          <p:cNvPr id="31" name="Straight Arrow Connector 30">
            <a:extLst>
              <a:ext uri="{FF2B5EF4-FFF2-40B4-BE49-F238E27FC236}">
                <a16:creationId xmlns:a16="http://schemas.microsoft.com/office/drawing/2014/main" id="{DBC7982F-A837-FE51-402A-BABC6461376D}"/>
              </a:ext>
            </a:extLst>
          </p:cNvPr>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A78AD90-D4B2-5D78-AAB3-43C6DC352CB9}"/>
              </a:ext>
            </a:extLst>
          </p:cNvPr>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D965072-F664-9F79-5732-CB99E32EF3E0}"/>
              </a:ext>
            </a:extLst>
          </p:cNvPr>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E674C7-FA87-7785-DFDF-26CC54B609A0}"/>
              </a:ext>
            </a:extLst>
          </p:cNvPr>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286D85-5831-D042-07AE-34F8C4197EE6}"/>
              </a:ext>
            </a:extLst>
          </p:cNvPr>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283893"/>
      </p:ext>
    </p:ext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27B85EE4-1135-B614-6468-8133D121BC95}"/>
              </a:ext>
            </a:extLst>
          </p:cNvPr>
          <p:cNvSpPr txBox="1"/>
          <p:nvPr/>
        </p:nvSpPr>
        <p:spPr>
          <a:xfrm>
            <a:off x="743292" y="1587522"/>
            <a:ext cx="6097554" cy="448007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#include &lt;stdio.h&gt;</a:t>
            </a:r>
          </a:p>
          <a:p>
            <a:pPr algn="just">
              <a:lnSpc>
                <a:spcPct val="150000"/>
              </a:lnSpc>
            </a:pPr>
            <a:r>
              <a:rPr lang="en-IN" sz="1600">
                <a:latin typeface="Times New Roman" panose="02020603050405020304" pitchFamily="18" charset="0"/>
                <a:cs typeface="Times New Roman" panose="02020603050405020304" pitchFamily="18" charset="0"/>
              </a:rPr>
              <a:t>int main ()</a:t>
            </a:r>
          </a:p>
          <a:p>
            <a:pPr algn="just">
              <a:lnSpc>
                <a:spcPct val="150000"/>
              </a:lnSpc>
            </a:pPr>
            <a:r>
              <a:rPr lang="en-IN" sz="1600">
                <a:latin typeface="Times New Roman" panose="02020603050405020304" pitchFamily="18" charset="0"/>
                <a:cs typeface="Times New Roman" panose="02020603050405020304" pitchFamily="18" charset="0"/>
              </a:rPr>
              <a:t>{</a:t>
            </a:r>
          </a:p>
          <a:p>
            <a:pPr algn="just">
              <a:lnSpc>
                <a:spcPct val="150000"/>
              </a:lnSpc>
            </a:pPr>
            <a:r>
              <a:rPr lang="en-IN" sz="1600">
                <a:latin typeface="Times New Roman" panose="02020603050405020304" pitchFamily="18" charset="0"/>
                <a:cs typeface="Times New Roman" panose="02020603050405020304" pitchFamily="18" charset="0"/>
              </a:rPr>
              <a:t>   int a = 10;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//local variable definition</a:t>
            </a:r>
          </a:p>
          <a:p>
            <a:pPr algn="just">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while</a:t>
            </a:r>
            <a:r>
              <a:rPr lang="en-IN" sz="1600">
                <a:latin typeface="Times New Roman" panose="02020603050405020304" pitchFamily="18" charset="0"/>
                <a:cs typeface="Times New Roman" panose="02020603050405020304" pitchFamily="18" charset="0"/>
              </a:rPr>
              <a:t>( a &lt; 20 )                             </a:t>
            </a:r>
            <a:r>
              <a:rPr lang="en-IN" sz="1400">
                <a:solidFill>
                  <a:srgbClr val="FF0000"/>
                </a:solidFill>
                <a:latin typeface="Times New Roman" panose="02020603050405020304" pitchFamily="18" charset="0"/>
                <a:cs typeface="Times New Roman" panose="02020603050405020304" pitchFamily="18" charset="0"/>
              </a:rPr>
              <a:t>//while loop execution</a:t>
            </a:r>
          </a:p>
          <a:p>
            <a:pPr algn="just">
              <a:lnSpc>
                <a:spcPct val="150000"/>
              </a:lnSpc>
            </a:pPr>
            <a:r>
              <a:rPr lang="en-IN" sz="1600">
                <a:latin typeface="Times New Roman" panose="02020603050405020304" pitchFamily="18" charset="0"/>
                <a:cs typeface="Times New Roman" panose="02020603050405020304" pitchFamily="18" charset="0"/>
              </a:rPr>
              <a:t>    {</a:t>
            </a:r>
          </a:p>
          <a:p>
            <a:pPr algn="just">
              <a:lnSpc>
                <a:spcPct val="150000"/>
              </a:lnSpc>
            </a:pPr>
            <a:r>
              <a:rPr lang="en-IN" sz="1600">
                <a:latin typeface="Times New Roman" panose="02020603050405020304" pitchFamily="18" charset="0"/>
                <a:cs typeface="Times New Roman" panose="02020603050405020304" pitchFamily="18" charset="0"/>
              </a:rPr>
              <a:t>      printf("value of a: %d\n", a);</a:t>
            </a:r>
          </a:p>
          <a:p>
            <a:pPr algn="just">
              <a:lnSpc>
                <a:spcPct val="150000"/>
              </a:lnSpc>
            </a:pPr>
            <a:r>
              <a:rPr lang="en-IN" sz="1600">
                <a:latin typeface="Times New Roman" panose="02020603050405020304" pitchFamily="18" charset="0"/>
                <a:cs typeface="Times New Roman" panose="02020603050405020304" pitchFamily="18" charset="0"/>
              </a:rPr>
              <a:t>      a++;</a:t>
            </a:r>
          </a:p>
          <a:p>
            <a:pPr algn="just">
              <a:lnSpc>
                <a:spcPct val="150000"/>
              </a:lnSpc>
            </a:pPr>
            <a:r>
              <a:rPr lang="en-IN" sz="1600">
                <a:latin typeface="Times New Roman" panose="02020603050405020304" pitchFamily="18" charset="0"/>
                <a:cs typeface="Times New Roman" panose="02020603050405020304" pitchFamily="18" charset="0"/>
              </a:rPr>
              <a:t>    }</a:t>
            </a:r>
          </a:p>
          <a:p>
            <a:pPr algn="just">
              <a:lnSpc>
                <a:spcPct val="150000"/>
              </a:lnSpc>
            </a:pPr>
            <a:endParaRPr lang="en-IN" sz="1600">
              <a:latin typeface="Times New Roman" panose="02020603050405020304" pitchFamily="18" charset="0"/>
              <a:cs typeface="Times New Roman" panose="02020603050405020304" pitchFamily="18" charset="0"/>
            </a:endParaRPr>
          </a:p>
          <a:p>
            <a:pPr algn="just">
              <a:lnSpc>
                <a:spcPct val="150000"/>
              </a:lnSpc>
            </a:pPr>
            <a:r>
              <a:rPr lang="en-IN" sz="1600">
                <a:latin typeface="Times New Roman" panose="02020603050405020304" pitchFamily="18" charset="0"/>
                <a:cs typeface="Times New Roman" panose="02020603050405020304" pitchFamily="18" charset="0"/>
              </a:rPr>
              <a:t>   return 0;</a:t>
            </a:r>
          </a:p>
          <a:p>
            <a:pPr algn="just">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8162E4-01B6-73CE-6BA0-D178EE9EEC8C}"/>
              </a:ext>
            </a:extLst>
          </p:cNvPr>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5DD5F51-745C-8FD3-5891-13B976BE1D9F}"/>
              </a:ext>
            </a:extLst>
          </p:cNvPr>
          <p:cNvPicPr>
            <a:picLocks noChangeAspect="1"/>
          </p:cNvPicPr>
          <p:nvPr/>
        </p:nvPicPr>
        <p:blipFill>
          <a:blip r:embed="rId2"/>
          <a:stretch>
            <a:fillRect/>
          </a:stretch>
        </p:blipFill>
        <p:spPr>
          <a:xfrm>
            <a:off x="7109927" y="790405"/>
            <a:ext cx="1274174" cy="499915"/>
          </a:xfrm>
          <a:prstGeom prst="rect">
            <a:avLst/>
          </a:prstGeom>
        </p:spPr>
      </p:pic>
      <p:sp>
        <p:nvSpPr>
          <p:cNvPr id="9" name="TextBox 8">
            <a:extLst>
              <a:ext uri="{FF2B5EF4-FFF2-40B4-BE49-F238E27FC236}">
                <a16:creationId xmlns:a16="http://schemas.microsoft.com/office/drawing/2014/main" id="{482D6BA5-0A75-BF38-BD58-F11A0EDD16C3}"/>
              </a:ext>
            </a:extLst>
          </p:cNvPr>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value of a: 10</a:t>
            </a:r>
          </a:p>
          <a:p>
            <a:pPr>
              <a:lnSpc>
                <a:spcPct val="150000"/>
              </a:lnSpc>
            </a:pPr>
            <a:r>
              <a:rPr lang="en-IN" sz="1600">
                <a:latin typeface="Times New Roman" panose="02020603050405020304" pitchFamily="18" charset="0"/>
                <a:cs typeface="Times New Roman" panose="02020603050405020304" pitchFamily="18" charset="0"/>
              </a:rPr>
              <a:t>value of a: 11</a:t>
            </a:r>
          </a:p>
          <a:p>
            <a:pPr>
              <a:lnSpc>
                <a:spcPct val="150000"/>
              </a:lnSpc>
            </a:pPr>
            <a:r>
              <a:rPr lang="en-IN" sz="1600">
                <a:latin typeface="Times New Roman" panose="02020603050405020304" pitchFamily="18" charset="0"/>
                <a:cs typeface="Times New Roman" panose="02020603050405020304" pitchFamily="18" charset="0"/>
              </a:rPr>
              <a:t>value of a: 12</a:t>
            </a:r>
          </a:p>
          <a:p>
            <a:pPr>
              <a:lnSpc>
                <a:spcPct val="150000"/>
              </a:lnSpc>
            </a:pPr>
            <a:r>
              <a:rPr lang="en-IN" sz="1600">
                <a:latin typeface="Times New Roman" panose="02020603050405020304" pitchFamily="18" charset="0"/>
                <a:cs typeface="Times New Roman" panose="02020603050405020304" pitchFamily="18" charset="0"/>
              </a:rPr>
              <a:t>value of a: 13</a:t>
            </a:r>
          </a:p>
          <a:p>
            <a:pPr>
              <a:lnSpc>
                <a:spcPct val="150000"/>
              </a:lnSpc>
            </a:pPr>
            <a:r>
              <a:rPr lang="en-IN" sz="1600">
                <a:latin typeface="Times New Roman" panose="02020603050405020304" pitchFamily="18" charset="0"/>
                <a:cs typeface="Times New Roman" panose="02020603050405020304" pitchFamily="18" charset="0"/>
              </a:rPr>
              <a:t>value of a: 14</a:t>
            </a:r>
          </a:p>
          <a:p>
            <a:pPr>
              <a:lnSpc>
                <a:spcPct val="150000"/>
              </a:lnSpc>
            </a:pPr>
            <a:r>
              <a:rPr lang="en-IN" sz="1600">
                <a:latin typeface="Times New Roman" panose="02020603050405020304" pitchFamily="18" charset="0"/>
                <a:cs typeface="Times New Roman" panose="02020603050405020304" pitchFamily="18" charset="0"/>
              </a:rPr>
              <a:t>value of a: 15</a:t>
            </a:r>
          </a:p>
          <a:p>
            <a:pPr>
              <a:lnSpc>
                <a:spcPct val="150000"/>
              </a:lnSpc>
            </a:pPr>
            <a:r>
              <a:rPr lang="en-IN" sz="1600">
                <a:latin typeface="Times New Roman" panose="02020603050405020304" pitchFamily="18" charset="0"/>
                <a:cs typeface="Times New Roman" panose="02020603050405020304" pitchFamily="18" charset="0"/>
              </a:rPr>
              <a:t>value of a: 16</a:t>
            </a:r>
          </a:p>
          <a:p>
            <a:pPr>
              <a:lnSpc>
                <a:spcPct val="150000"/>
              </a:lnSpc>
            </a:pPr>
            <a:r>
              <a:rPr lang="en-IN" sz="1600">
                <a:latin typeface="Times New Roman" panose="02020603050405020304" pitchFamily="18" charset="0"/>
                <a:cs typeface="Times New Roman" panose="02020603050405020304" pitchFamily="18" charset="0"/>
              </a:rPr>
              <a:t>value of a: 17</a:t>
            </a:r>
          </a:p>
          <a:p>
            <a:pPr>
              <a:lnSpc>
                <a:spcPct val="150000"/>
              </a:lnSpc>
            </a:pPr>
            <a:r>
              <a:rPr lang="en-IN" sz="1600">
                <a:latin typeface="Times New Roman" panose="02020603050405020304" pitchFamily="18" charset="0"/>
                <a:cs typeface="Times New Roman" panose="02020603050405020304" pitchFamily="18" charset="0"/>
              </a:rPr>
              <a:t>value of a: 18</a:t>
            </a:r>
          </a:p>
          <a:p>
            <a:pPr>
              <a:lnSpc>
                <a:spcPct val="150000"/>
              </a:lnSpc>
            </a:pPr>
            <a:r>
              <a:rPr lang="en-IN" sz="1600">
                <a:latin typeface="Times New Roman" panose="02020603050405020304" pitchFamily="18" charset="0"/>
                <a:cs typeface="Times New Roman" panose="02020603050405020304" pitchFamily="18" charset="0"/>
              </a:rPr>
              <a:t>value of a: 19</a:t>
            </a:r>
          </a:p>
        </p:txBody>
      </p:sp>
    </p:spTree>
    <p:extLst>
      <p:ext uri="{BB962C8B-B14F-4D97-AF65-F5344CB8AC3E}">
        <p14:creationId xmlns:p14="http://schemas.microsoft.com/office/powerpoint/2010/main" val="3602532677"/>
      </p:ext>
    </p:ext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348A0D55-80C6-EA45-94FC-6AACF3FA856F}"/>
              </a:ext>
            </a:extLst>
          </p:cNvPr>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2.for loop:</a:t>
            </a:r>
          </a:p>
        </p:txBody>
      </p:sp>
      <p:sp>
        <p:nvSpPr>
          <p:cNvPr id="5" name="TextBox 4">
            <a:extLst>
              <a:ext uri="{FF2B5EF4-FFF2-40B4-BE49-F238E27FC236}">
                <a16:creationId xmlns:a16="http://schemas.microsoft.com/office/drawing/2014/main" id="{3F25C493-C44E-107A-55B2-E8610430D0B8}"/>
              </a:ext>
            </a:extLst>
          </p:cNvPr>
          <p:cNvSpPr txBox="1"/>
          <p:nvPr/>
        </p:nvSpPr>
        <p:spPr>
          <a:xfrm>
            <a:off x="352850" y="1597686"/>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92FC245E-95D4-318E-5FBC-3CDBECE2BC70}"/>
              </a:ext>
            </a:extLst>
          </p:cNvPr>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8" name="TextBox 7">
            <a:extLst>
              <a:ext uri="{FF2B5EF4-FFF2-40B4-BE49-F238E27FC236}">
                <a16:creationId xmlns:a16="http://schemas.microsoft.com/office/drawing/2014/main" id="{F9F8132E-8594-5D1E-8FDD-FDE30EDABE52}"/>
              </a:ext>
            </a:extLst>
          </p:cNvPr>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pitchFamily="18" charset="0"/>
                <a:cs typeface="Times New Roman" panose="02020603050405020304" pitchFamily="18" charset="0"/>
              </a:rPr>
              <a:t>A </a:t>
            </a:r>
            <a:r>
              <a:rPr lang="en-US" sz="1600" b="1" i="0">
                <a:solidFill>
                  <a:srgbClr val="000000"/>
                </a:solidFill>
                <a:effectLst/>
                <a:latin typeface="Times New Roman" panose="02020603050405020304" pitchFamily="18" charset="0"/>
                <a:cs typeface="Times New Roman" panose="02020603050405020304" pitchFamily="18" charset="0"/>
              </a:rPr>
              <a:t>for</a:t>
            </a:r>
            <a:r>
              <a:rPr lang="en-US" sz="1600" b="0" i="0">
                <a:solidFill>
                  <a:srgbClr val="000000"/>
                </a:solidFill>
                <a:effectLst/>
                <a:latin typeface="Times New Roman" panose="02020603050405020304" pitchFamily="18" charset="0"/>
                <a:cs typeface="Times New Roman" panose="02020603050405020304" pitchFamily="18" charset="0"/>
              </a:rPr>
              <a:t> loop is a repetition control structure that allows you to efficiently write a loop that needs to execute a specific number of times.</a:t>
            </a:r>
            <a:endParaRPr lang="en-IN" sz="16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3AB327-0ABA-D2BE-3615-97A091DB7E21}"/>
              </a:ext>
            </a:extLst>
          </p:cNvPr>
          <p:cNvSpPr txBox="1"/>
          <p:nvPr/>
        </p:nvSpPr>
        <p:spPr>
          <a:xfrm>
            <a:off x="556954" y="1994483"/>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for(init ; condition ; increment)</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a:t>
            </a:r>
          </a:p>
          <a:p>
            <a:r>
              <a:rPr lang="en-IN" sz="1600">
                <a:latin typeface="Times New Roman" panose="02020603050405020304" pitchFamily="18" charset="0"/>
                <a:cs typeface="Times New Roman" panose="02020603050405020304" pitchFamily="18" charset="0"/>
              </a:rPr>
              <a:t>   }</a:t>
            </a:r>
          </a:p>
        </p:txBody>
      </p:sp>
      <p:sp>
        <p:nvSpPr>
          <p:cNvPr id="11" name="Oval 10">
            <a:extLst>
              <a:ext uri="{FF2B5EF4-FFF2-40B4-BE49-F238E27FC236}">
                <a16:creationId xmlns:a16="http://schemas.microsoft.com/office/drawing/2014/main" id="{58205A6E-D86F-0DC9-552D-127643C49B8F}"/>
              </a:ext>
            </a:extLst>
          </p:cNvPr>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2" name="Oval 11">
            <a:extLst>
              <a:ext uri="{FF2B5EF4-FFF2-40B4-BE49-F238E27FC236}">
                <a16:creationId xmlns:a16="http://schemas.microsoft.com/office/drawing/2014/main" id="{39FD5E27-41A7-E05B-7352-A7E26888017B}"/>
              </a:ext>
            </a:extLst>
          </p:cNvPr>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3" name="Diamond 12">
            <a:extLst>
              <a:ext uri="{FF2B5EF4-FFF2-40B4-BE49-F238E27FC236}">
                <a16:creationId xmlns:a16="http://schemas.microsoft.com/office/drawing/2014/main" id="{2CF94899-4C48-C1A2-3ED5-65C68C977642}"/>
              </a:ext>
            </a:extLst>
          </p:cNvPr>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1A3922F4-1AB3-552B-10DC-0030A67580C3}"/>
              </a:ext>
            </a:extLst>
          </p:cNvPr>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5D06F-E22A-035D-B697-646C579E1880}"/>
              </a:ext>
            </a:extLst>
          </p:cNvPr>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BB6780-B17E-7ACA-EE07-33DA83492605}"/>
              </a:ext>
            </a:extLst>
          </p:cNvPr>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9BDCBE-8948-DBF1-1D5A-C5AA33962329}"/>
              </a:ext>
            </a:extLst>
          </p:cNvPr>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833AA3-C51C-CE96-C69A-02EDD53DCC22}"/>
              </a:ext>
            </a:extLst>
          </p:cNvPr>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19" name="TextBox 18">
            <a:extLst>
              <a:ext uri="{FF2B5EF4-FFF2-40B4-BE49-F238E27FC236}">
                <a16:creationId xmlns:a16="http://schemas.microsoft.com/office/drawing/2014/main" id="{24E1DEC1-72C3-3C35-669B-C8AE645C28E6}"/>
              </a:ext>
            </a:extLst>
          </p:cNvPr>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0" name="Rectangle 19">
            <a:extLst>
              <a:ext uri="{FF2B5EF4-FFF2-40B4-BE49-F238E27FC236}">
                <a16:creationId xmlns:a16="http://schemas.microsoft.com/office/drawing/2014/main" id="{1970413F-7D0B-9895-CF2A-B662F33BC41F}"/>
              </a:ext>
            </a:extLst>
          </p:cNvPr>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Code block</a:t>
            </a:r>
          </a:p>
        </p:txBody>
      </p:sp>
      <p:cxnSp>
        <p:nvCxnSpPr>
          <p:cNvPr id="21" name="Straight Arrow Connector 20">
            <a:extLst>
              <a:ext uri="{FF2B5EF4-FFF2-40B4-BE49-F238E27FC236}">
                <a16:creationId xmlns:a16="http://schemas.microsoft.com/office/drawing/2014/main" id="{6CE11742-797C-8C3B-5AF4-50D16DCAFB43}"/>
              </a:ext>
            </a:extLst>
          </p:cNvPr>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C53C31-31B5-CEFA-8506-34A7BCF04D08}"/>
              </a:ext>
            </a:extLst>
          </p:cNvPr>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769DA-5346-5622-40B6-133988CA5B2F}"/>
              </a:ext>
            </a:extLst>
          </p:cNvPr>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46FBE6-EA2F-BC5C-170F-50333934E6F2}"/>
              </a:ext>
            </a:extLst>
          </p:cNvPr>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C9ED6-0C96-E068-7BCE-ECDFDFE80733}"/>
              </a:ext>
            </a:extLst>
          </p:cNvPr>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36D6B9C-DB0F-CBC6-6525-61A53E3F850A}"/>
              </a:ext>
            </a:extLst>
          </p:cNvPr>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err="1">
                <a:solidFill>
                  <a:schemeClr val="tx1"/>
                </a:solidFill>
                <a:latin typeface="Times New Roman" panose="02020603050405020304" pitchFamily="18" charset="0"/>
                <a:cs typeface="Times New Roman" panose="02020603050405020304" pitchFamily="18" charset="0"/>
              </a:rPr>
              <a:t>init</a:t>
            </a:r>
            <a:endParaRPr lang="en-IN" sz="1000">
              <a:solidFill>
                <a:schemeClr val="tx1"/>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D00FD6FB-4031-41DE-0B8C-927DA1C77C2A}"/>
              </a:ext>
            </a:extLst>
          </p:cNvPr>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BDF94FF-C4F5-E5FA-36B0-B0FB907BC8D6}"/>
              </a:ext>
            </a:extLst>
          </p:cNvPr>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increment</a:t>
            </a:r>
          </a:p>
        </p:txBody>
      </p:sp>
      <p:cxnSp>
        <p:nvCxnSpPr>
          <p:cNvPr id="40" name="Straight Arrow Connector 39">
            <a:extLst>
              <a:ext uri="{FF2B5EF4-FFF2-40B4-BE49-F238E27FC236}">
                <a16:creationId xmlns:a16="http://schemas.microsoft.com/office/drawing/2014/main" id="{8303450B-1013-C652-D414-7CAFB5C3C4A9}"/>
              </a:ext>
            </a:extLst>
          </p:cNvPr>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1965161-BCCB-2415-7725-2847DCDF02E3}"/>
              </a:ext>
            </a:extLst>
          </p:cNvPr>
          <p:cNvSpPr txBox="1"/>
          <p:nvPr/>
        </p:nvSpPr>
        <p:spPr>
          <a:xfrm>
            <a:off x="305373" y="3209816"/>
            <a:ext cx="9039269" cy="32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The </a:t>
            </a:r>
            <a:r>
              <a:rPr lang="en-US" sz="1400" b="1" i="0">
                <a:solidFill>
                  <a:srgbClr val="000000"/>
                </a:solidFill>
                <a:effectLst/>
                <a:latin typeface="Times New Roman" panose="02020603050405020304" pitchFamily="18" charset="0"/>
                <a:cs typeface="Times New Roman" panose="02020603050405020304" pitchFamily="18" charset="0"/>
              </a:rPr>
              <a:t>init</a:t>
            </a:r>
            <a:r>
              <a:rPr lang="en-US" sz="1400" b="0" i="0">
                <a:solidFill>
                  <a:srgbClr val="000000"/>
                </a:solidFill>
                <a:effectLst/>
                <a:latin typeface="Times New Roman" panose="02020603050405020304" pitchFamily="18" charset="0"/>
                <a:cs typeface="Times New Roman" panose="02020603050405020304" pitchFamily="18" charset="0"/>
              </a:rPr>
              <a:t> step is executed first, and only once. This step allows you to declare and initialize any loop control variables. You are not required to put a statement here, as long as a semicolon appears.</a:t>
            </a:r>
          </a:p>
          <a:p>
            <a:pPr marL="228600" indent="-22860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Next, the </a:t>
            </a:r>
            <a:r>
              <a:rPr lang="en-US" sz="1400" b="1" i="0">
                <a:solidFill>
                  <a:srgbClr val="000000"/>
                </a:solidFill>
                <a:effectLst/>
                <a:latin typeface="Times New Roman" panose="02020603050405020304" pitchFamily="18" charset="0"/>
                <a:cs typeface="Times New Roman" panose="02020603050405020304" pitchFamily="18" charset="0"/>
              </a:rPr>
              <a:t>condition</a:t>
            </a:r>
            <a:r>
              <a:rPr lang="en-US" sz="1400" b="0" i="0">
                <a:solidFill>
                  <a:srgbClr val="000000"/>
                </a:solidFill>
                <a:effectLst/>
                <a:latin typeface="Times New Roman" panose="02020603050405020304" pitchFamily="18" charset="0"/>
                <a:cs typeface="Times New Roman" panose="02020603050405020304" pitchFamily="18" charset="0"/>
              </a:rPr>
              <a:t> is evaluated. If it is true, the body of the loop is executed. If it is false, the body of the loop does not execute and the flow of control jumps to the next statement just after the 'for' loop.</a:t>
            </a:r>
          </a:p>
          <a:p>
            <a:pPr marL="171450" indent="-17145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After the body of the 'for' loop executes, the flow of control jumps back up to the </a:t>
            </a:r>
            <a:r>
              <a:rPr lang="en-US" sz="1400" b="1" i="0">
                <a:solidFill>
                  <a:srgbClr val="000000"/>
                </a:solidFill>
                <a:effectLst/>
                <a:latin typeface="Times New Roman" panose="02020603050405020304" pitchFamily="18" charset="0"/>
                <a:cs typeface="Times New Roman" panose="02020603050405020304" pitchFamily="18" charset="0"/>
              </a:rPr>
              <a:t>increment</a:t>
            </a:r>
            <a:r>
              <a:rPr lang="en-US" sz="1400" b="0" i="0">
                <a:solidFill>
                  <a:srgbClr val="000000"/>
                </a:solidFill>
                <a:effectLst/>
                <a:latin typeface="Times New Roman" panose="02020603050405020304" pitchFamily="18" charset="0"/>
                <a:cs typeface="Times New Roman" panose="02020603050405020304" pitchFamily="18" charset="0"/>
              </a:rPr>
              <a:t> statement. This statement allows you to update any loop control variables. This statement can be left blank, as long as a semicolon appears after the condition.</a:t>
            </a:r>
          </a:p>
          <a:p>
            <a:pPr marL="171450" indent="-17145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The condition is now evaluated again. If it is true, the loop executes and the process repeats itself (body of loop, then increment step, and then again condition). After the condition becomes false, the 'for' loop terminates.</a:t>
            </a:r>
          </a:p>
          <a:p>
            <a:pPr marL="228600" indent="-228600" algn="just">
              <a:lnSpc>
                <a:spcPct val="150000"/>
              </a:lnSpc>
              <a:buFont typeface="Wingdings" panose="05000000000000000000" pitchFamily="2" charset="2"/>
              <a:buChar char="Ø"/>
            </a:pPr>
            <a:endParaRPr lang="en-US" sz="1400" b="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46284"/>
      </p:ext>
    </p:ext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64ACCB99-A265-2F44-E50F-DBB6721CA78D}"/>
              </a:ext>
            </a:extLst>
          </p:cNvPr>
          <p:cNvSpPr txBox="1"/>
          <p:nvPr/>
        </p:nvSpPr>
        <p:spPr>
          <a:xfrm>
            <a:off x="781439" y="1440921"/>
            <a:ext cx="5470072" cy="411074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 &lt;stdio.h&gt;</a:t>
            </a:r>
          </a:p>
          <a:p>
            <a:pPr>
              <a:lnSpc>
                <a:spcPct val="150000"/>
              </a:lnSpc>
            </a:pPr>
            <a:r>
              <a:rPr lang="en-IN" sz="1600">
                <a:latin typeface="Times New Roman" panose="02020603050405020304" pitchFamily="18" charset="0"/>
                <a:cs typeface="Times New Roman" panose="02020603050405020304" pitchFamily="18" charset="0"/>
              </a:rPr>
              <a:t>int main () </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i;                          </a:t>
            </a:r>
            <a:r>
              <a:rPr lang="en-IN" sz="1400">
                <a:solidFill>
                  <a:srgbClr val="FF0000"/>
                </a:solidFill>
                <a:latin typeface="Times New Roman" panose="02020603050405020304" pitchFamily="18" charset="0"/>
                <a:cs typeface="Times New Roman" panose="02020603050405020304" pitchFamily="18" charset="0"/>
              </a:rPr>
              <a:t>//local variable definition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printf("first 10 natural numbers are:\n");</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for</a:t>
            </a:r>
            <a:r>
              <a:rPr lang="en-IN" sz="1600">
                <a:latin typeface="Times New Roman" panose="02020603050405020304" pitchFamily="18" charset="0"/>
                <a:cs typeface="Times New Roman" panose="02020603050405020304" pitchFamily="18" charset="0"/>
              </a:rPr>
              <a:t>( i =1; i&lt;=10; i++ )         </a:t>
            </a:r>
            <a:r>
              <a:rPr lang="en-IN" sz="1400">
                <a:solidFill>
                  <a:srgbClr val="FF0000"/>
                </a:solidFill>
                <a:latin typeface="Times New Roman" panose="02020603050405020304" pitchFamily="18" charset="0"/>
                <a:cs typeface="Times New Roman" panose="02020603050405020304" pitchFamily="18" charset="0"/>
              </a:rPr>
              <a:t>//for loop execution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printf("%d\n",i);</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D8FF3FC3-AFF3-1F24-2219-2CC8D65BBABB}"/>
              </a:ext>
            </a:extLst>
          </p:cNvPr>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453729E-1170-15AD-496D-6CDBB0A687F7}"/>
              </a:ext>
            </a:extLst>
          </p:cNvPr>
          <p:cNvPicPr>
            <a:picLocks noChangeAspect="1"/>
          </p:cNvPicPr>
          <p:nvPr/>
        </p:nvPicPr>
        <p:blipFill>
          <a:blip r:embed="rId2"/>
          <a:stretch>
            <a:fillRect/>
          </a:stretch>
        </p:blipFill>
        <p:spPr>
          <a:xfrm>
            <a:off x="7511144" y="516936"/>
            <a:ext cx="1274174" cy="499915"/>
          </a:xfrm>
          <a:prstGeom prst="rect">
            <a:avLst/>
          </a:prstGeom>
        </p:spPr>
      </p:pic>
      <p:sp>
        <p:nvSpPr>
          <p:cNvPr id="9" name="TextBox 8">
            <a:extLst>
              <a:ext uri="{FF2B5EF4-FFF2-40B4-BE49-F238E27FC236}">
                <a16:creationId xmlns:a16="http://schemas.microsoft.com/office/drawing/2014/main" id="{E04C7B58-9CF7-5C55-6D37-4EB0AFACF856}"/>
              </a:ext>
            </a:extLst>
          </p:cNvPr>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first 10 natural numbers are:</a:t>
            </a:r>
          </a:p>
          <a:p>
            <a:r>
              <a:rPr lang="en-IN" sz="1600">
                <a:latin typeface="Times New Roman" panose="02020603050405020304" pitchFamily="18" charset="0"/>
                <a:cs typeface="Times New Roman" panose="02020603050405020304" pitchFamily="18" charset="0"/>
              </a:rPr>
              <a:t>1</a:t>
            </a:r>
          </a:p>
          <a:p>
            <a:r>
              <a:rPr lang="en-IN" sz="1600">
                <a:latin typeface="Times New Roman" panose="02020603050405020304" pitchFamily="18" charset="0"/>
                <a:cs typeface="Times New Roman" panose="02020603050405020304" pitchFamily="18" charset="0"/>
              </a:rPr>
              <a:t>2</a:t>
            </a:r>
          </a:p>
          <a:p>
            <a:r>
              <a:rPr lang="en-IN" sz="1600">
                <a:latin typeface="Times New Roman" panose="02020603050405020304" pitchFamily="18" charset="0"/>
                <a:cs typeface="Times New Roman" panose="02020603050405020304" pitchFamily="18" charset="0"/>
              </a:rPr>
              <a:t>3</a:t>
            </a:r>
          </a:p>
          <a:p>
            <a:r>
              <a:rPr lang="en-IN" sz="1600">
                <a:latin typeface="Times New Roman" panose="02020603050405020304" pitchFamily="18" charset="0"/>
                <a:cs typeface="Times New Roman" panose="02020603050405020304" pitchFamily="18" charset="0"/>
              </a:rPr>
              <a:t>4</a:t>
            </a:r>
          </a:p>
          <a:p>
            <a:r>
              <a:rPr lang="en-IN" sz="1600">
                <a:latin typeface="Times New Roman" panose="02020603050405020304" pitchFamily="18" charset="0"/>
                <a:cs typeface="Times New Roman" panose="02020603050405020304" pitchFamily="18" charset="0"/>
              </a:rPr>
              <a:t>5</a:t>
            </a:r>
          </a:p>
          <a:p>
            <a:r>
              <a:rPr lang="en-IN" sz="1600">
                <a:latin typeface="Times New Roman" panose="02020603050405020304" pitchFamily="18" charset="0"/>
                <a:cs typeface="Times New Roman" panose="02020603050405020304" pitchFamily="18" charset="0"/>
              </a:rPr>
              <a:t>6</a:t>
            </a:r>
          </a:p>
          <a:p>
            <a:r>
              <a:rPr lang="en-IN" sz="1600">
                <a:latin typeface="Times New Roman" panose="02020603050405020304" pitchFamily="18" charset="0"/>
                <a:cs typeface="Times New Roman" panose="02020603050405020304" pitchFamily="18" charset="0"/>
              </a:rPr>
              <a:t>7</a:t>
            </a:r>
          </a:p>
          <a:p>
            <a:r>
              <a:rPr lang="en-IN" sz="1600">
                <a:latin typeface="Times New Roman" panose="02020603050405020304" pitchFamily="18" charset="0"/>
                <a:cs typeface="Times New Roman" panose="02020603050405020304" pitchFamily="18" charset="0"/>
              </a:rPr>
              <a:t>8</a:t>
            </a:r>
          </a:p>
          <a:p>
            <a:r>
              <a:rPr lang="en-IN" sz="1600">
                <a:latin typeface="Times New Roman" panose="02020603050405020304" pitchFamily="18" charset="0"/>
                <a:cs typeface="Times New Roman" panose="02020603050405020304" pitchFamily="18" charset="0"/>
              </a:rPr>
              <a:t>9</a:t>
            </a:r>
          </a:p>
          <a:p>
            <a:r>
              <a:rPr lang="en-IN" sz="160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247903814"/>
      </p:ext>
    </p:ext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BD92053-03E1-1CBB-0A67-39F5483F59A4}"/>
              </a:ext>
            </a:extLst>
          </p:cNvPr>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3.do-while loop:</a:t>
            </a:r>
          </a:p>
        </p:txBody>
      </p:sp>
      <p:sp>
        <p:nvSpPr>
          <p:cNvPr id="7" name="TextBox 6">
            <a:extLst>
              <a:ext uri="{FF2B5EF4-FFF2-40B4-BE49-F238E27FC236}">
                <a16:creationId xmlns:a16="http://schemas.microsoft.com/office/drawing/2014/main" id="{745E7DC7-9901-D23B-A834-A7A14217BFD7}"/>
              </a:ext>
            </a:extLst>
          </p:cNvPr>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In previous two loops unlike for and while loops, </a:t>
            </a:r>
            <a:r>
              <a:rPr lang="en-IN" sz="1600" b="1">
                <a:latin typeface="Times New Roman" panose="02020603050405020304" pitchFamily="18" charset="0"/>
                <a:cs typeface="Times New Roman" panose="02020603050405020304" pitchFamily="18" charset="0"/>
              </a:rPr>
              <a:t>do while </a:t>
            </a:r>
            <a:r>
              <a:rPr lang="en-IN" sz="1600">
                <a:latin typeface="Times New Roman" panose="02020603050405020304" pitchFamily="18" charset="0"/>
                <a:cs typeface="Times New Roman" panose="02020603050405020304" pitchFamily="18" charset="0"/>
              </a:rPr>
              <a:t>loop check the condition at the bottom of the loop.</a:t>
            </a:r>
          </a:p>
          <a:p>
            <a:pPr marL="342900" indent="-34290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do-while loop is same as while loop except the fact that its guaranteed to execute at least one time.</a:t>
            </a:r>
          </a:p>
        </p:txBody>
      </p:sp>
      <p:sp>
        <p:nvSpPr>
          <p:cNvPr id="9" name="TextBox 8">
            <a:extLst>
              <a:ext uri="{FF2B5EF4-FFF2-40B4-BE49-F238E27FC236}">
                <a16:creationId xmlns:a16="http://schemas.microsoft.com/office/drawing/2014/main" id="{2530C27B-0D0E-FBC9-2684-32CCDB9AA683}"/>
              </a:ext>
            </a:extLst>
          </p:cNvPr>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10" name="TextBox 9">
            <a:extLst>
              <a:ext uri="{FF2B5EF4-FFF2-40B4-BE49-F238E27FC236}">
                <a16:creationId xmlns:a16="http://schemas.microsoft.com/office/drawing/2014/main" id="{381CB7FF-61C1-B46F-1048-CD1B133A2FAC}"/>
              </a:ext>
            </a:extLst>
          </p:cNvPr>
          <p:cNvSpPr txBox="1"/>
          <p:nvPr/>
        </p:nvSpPr>
        <p:spPr>
          <a:xfrm>
            <a:off x="959453" y="2682999"/>
            <a:ext cx="204340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do</a:t>
            </a:r>
          </a:p>
          <a:p>
            <a:r>
              <a:rPr lang="en-IN" sz="1600">
                <a:latin typeface="Times New Roman" panose="02020603050405020304" pitchFamily="18" charset="0"/>
                <a:cs typeface="Times New Roman" panose="02020603050405020304" pitchFamily="18" charset="0"/>
              </a:rPr>
              <a:t>{</a:t>
            </a:r>
          </a:p>
          <a:p>
            <a:r>
              <a:rPr lang="en-IN" sz="1600">
                <a:latin typeface="Times New Roman" panose="02020603050405020304" pitchFamily="18" charset="0"/>
                <a:cs typeface="Times New Roman" panose="02020603050405020304" pitchFamily="18" charset="0"/>
              </a:rPr>
              <a:t>Statement(s);</a:t>
            </a:r>
          </a:p>
          <a:p>
            <a:r>
              <a:rPr lang="en-IN" sz="1600">
                <a:latin typeface="Times New Roman" panose="02020603050405020304" pitchFamily="18" charset="0"/>
                <a:cs typeface="Times New Roman" panose="02020603050405020304" pitchFamily="18" charset="0"/>
              </a:rPr>
              <a:t>}</a:t>
            </a:r>
          </a:p>
          <a:p>
            <a:r>
              <a:rPr lang="en-IN" sz="1600">
                <a:latin typeface="Times New Roman" panose="02020603050405020304" pitchFamily="18" charset="0"/>
                <a:cs typeface="Times New Roman" panose="02020603050405020304" pitchFamily="18" charset="0"/>
              </a:rPr>
              <a:t>while(condition);</a:t>
            </a:r>
          </a:p>
        </p:txBody>
      </p:sp>
      <p:sp>
        <p:nvSpPr>
          <p:cNvPr id="14" name="Oval 13">
            <a:extLst>
              <a:ext uri="{FF2B5EF4-FFF2-40B4-BE49-F238E27FC236}">
                <a16:creationId xmlns:a16="http://schemas.microsoft.com/office/drawing/2014/main" id="{26B37425-9725-25E0-99E2-9C3588A65A76}"/>
              </a:ext>
            </a:extLst>
          </p:cNvPr>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3F236B4B-2158-6B49-0374-4F9ED8D6AF77}"/>
              </a:ext>
            </a:extLst>
          </p:cNvPr>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C38EAD48-A7E4-A8D0-3DFF-9237F70FBED3}"/>
              </a:ext>
            </a:extLst>
          </p:cNvPr>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8B8202ED-92ED-1098-42B3-97193A0C4154}"/>
              </a:ext>
            </a:extLst>
          </p:cNvPr>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63E900-8812-C624-F5A9-E1AE6A6AC6FB}"/>
              </a:ext>
            </a:extLst>
          </p:cNvPr>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54692E-C452-05C9-7B3A-6400626DA791}"/>
              </a:ext>
            </a:extLst>
          </p:cNvPr>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BE9962-8540-9531-EC06-5B2D6FF1EF58}"/>
              </a:ext>
            </a:extLst>
          </p:cNvPr>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EE6D45-F84B-0E9A-2B9D-98A58D4C42E8}"/>
              </a:ext>
            </a:extLst>
          </p:cNvPr>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22" name="TextBox 21">
            <a:extLst>
              <a:ext uri="{FF2B5EF4-FFF2-40B4-BE49-F238E27FC236}">
                <a16:creationId xmlns:a16="http://schemas.microsoft.com/office/drawing/2014/main" id="{8479DD01-9AFB-9172-8E0D-9E9F8F78A6EA}"/>
              </a:ext>
            </a:extLst>
          </p:cNvPr>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23" name="Rectangle 22">
            <a:extLst>
              <a:ext uri="{FF2B5EF4-FFF2-40B4-BE49-F238E27FC236}">
                <a16:creationId xmlns:a16="http://schemas.microsoft.com/office/drawing/2014/main" id="{53AE479C-708A-8A78-1C19-A1BE8C3708F7}"/>
              </a:ext>
            </a:extLst>
          </p:cNvPr>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Code block</a:t>
            </a:r>
          </a:p>
        </p:txBody>
      </p:sp>
      <p:cxnSp>
        <p:nvCxnSpPr>
          <p:cNvPr id="24" name="Straight Arrow Connector 23">
            <a:extLst>
              <a:ext uri="{FF2B5EF4-FFF2-40B4-BE49-F238E27FC236}">
                <a16:creationId xmlns:a16="http://schemas.microsoft.com/office/drawing/2014/main" id="{1AC7A708-578F-8F9F-0A05-604288C48916}"/>
              </a:ext>
            </a:extLst>
          </p:cNvPr>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E755D9-ED5B-157A-F0C9-C10DD736B221}"/>
              </a:ext>
            </a:extLst>
          </p:cNvPr>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E4F344-ABE8-D8F7-A97F-6F3FE7ACD3D9}"/>
              </a:ext>
            </a:extLst>
          </p:cNvPr>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F92A8BA-858A-F40F-716B-F1836D9E7C35}"/>
              </a:ext>
            </a:extLst>
          </p:cNvPr>
          <p:cNvSpPr txBox="1"/>
          <p:nvPr/>
        </p:nvSpPr>
        <p:spPr>
          <a:xfrm>
            <a:off x="806350" y="4447038"/>
            <a:ext cx="71533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Look up to flowchart that the conditional expression appears at the end of the loop, so  whatever statement or expression are present are executes once before the condition is tested.</a:t>
            </a:r>
          </a:p>
          <a:p>
            <a:pPr marL="285750" indent="-285750" algn="just">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conditional expression is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 then the again flow control jumps to do, and executes statements until the expression becomes false.</a:t>
            </a:r>
          </a:p>
        </p:txBody>
      </p:sp>
      <p:sp>
        <p:nvSpPr>
          <p:cNvPr id="47" name="TextBox 46">
            <a:extLst>
              <a:ext uri="{FF2B5EF4-FFF2-40B4-BE49-F238E27FC236}">
                <a16:creationId xmlns:a16="http://schemas.microsoft.com/office/drawing/2014/main" id="{D191EA30-4776-D802-50CF-1143BFEA3B8E}"/>
              </a:ext>
            </a:extLst>
          </p:cNvPr>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2556335701"/>
      </p:ext>
    </p:ext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4726FA0A-63EA-3DC8-682D-F9D10D5AED55}"/>
              </a:ext>
            </a:extLst>
          </p:cNvPr>
          <p:cNvSpPr txBox="1"/>
          <p:nvPr/>
        </p:nvSpPr>
        <p:spPr>
          <a:xfrm>
            <a:off x="641481" y="1347360"/>
            <a:ext cx="5274127" cy="484940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#include&lt;stdio.h&gt;</a:t>
            </a:r>
          </a:p>
          <a:p>
            <a:pPr>
              <a:lnSpc>
                <a:spcPct val="150000"/>
              </a:lnSpc>
            </a:pPr>
            <a:r>
              <a:rPr lang="en-IN" sz="1600">
                <a:latin typeface="Times New Roman" panose="02020603050405020304" pitchFamily="18" charset="0"/>
                <a:cs typeface="Times New Roman" panose="02020603050405020304" pitchFamily="18" charset="0"/>
              </a:rPr>
              <a:t>int main()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i=1;    	</a:t>
            </a:r>
            <a:r>
              <a:rPr lang="en-IN" sz="1400">
                <a:solidFill>
                  <a:srgbClr val="FF0000"/>
                </a:solidFill>
                <a:latin typeface="Times New Roman" panose="02020603050405020304" pitchFamily="18" charset="0"/>
                <a:cs typeface="Times New Roman" panose="02020603050405020304" pitchFamily="18" charset="0"/>
              </a:rPr>
              <a:t> //local variable definition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do</a:t>
            </a:r>
            <a:r>
              <a:rPr lang="en-IN" sz="1600">
                <a:latin typeface="Times New Roman" panose="02020603050405020304" pitchFamily="18" charset="0"/>
                <a:cs typeface="Times New Roman" panose="02020603050405020304" pitchFamily="18" charset="0"/>
              </a:rPr>
              <a:t>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//do while loop execution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printf("%d \t",i);</a:t>
            </a:r>
          </a:p>
          <a:p>
            <a:pPr>
              <a:lnSpc>
                <a:spcPct val="150000"/>
              </a:lnSpc>
            </a:pPr>
            <a:r>
              <a:rPr lang="en-IN" sz="1600">
                <a:latin typeface="Times New Roman" panose="02020603050405020304" pitchFamily="18" charset="0"/>
                <a:cs typeface="Times New Roman" panose="02020603050405020304" pitchFamily="18" charset="0"/>
              </a:rPr>
              <a:t>    i++;</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solidFill>
                  <a:srgbClr val="0070C0"/>
                </a:solidFill>
                <a:latin typeface="Times New Roman" panose="02020603050405020304" pitchFamily="18" charset="0"/>
                <a:cs typeface="Times New Roman" panose="02020603050405020304" pitchFamily="18" charset="0"/>
              </a:rPr>
              <a:t> while</a:t>
            </a:r>
            <a:r>
              <a:rPr lang="en-IN" sz="1600">
                <a:latin typeface="Times New Roman" panose="02020603050405020304" pitchFamily="18" charset="0"/>
                <a:cs typeface="Times New Roman" panose="02020603050405020304" pitchFamily="18" charset="0"/>
              </a:rPr>
              <a:t>(i&lt;=10);</a:t>
            </a:r>
          </a:p>
          <a:p>
            <a:pPr>
              <a:lnSpc>
                <a:spcPct val="150000"/>
              </a:lnSpc>
            </a:pPr>
            <a:endParaRPr lang="en-IN" sz="16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8976ED1-6244-47E9-54EA-5FB9772DAEA5}"/>
              </a:ext>
            </a:extLst>
          </p:cNvPr>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815F3DFC-3DCC-A6A9-0ABD-03D5448B3DB9}"/>
              </a:ext>
            </a:extLst>
          </p:cNvPr>
          <p:cNvPicPr>
            <a:picLocks noChangeAspect="1"/>
          </p:cNvPicPr>
          <p:nvPr/>
        </p:nvPicPr>
        <p:blipFill>
          <a:blip r:embed="rId2"/>
          <a:stretch>
            <a:fillRect/>
          </a:stretch>
        </p:blipFill>
        <p:spPr>
          <a:xfrm>
            <a:off x="6406895" y="1347360"/>
            <a:ext cx="1274174" cy="499915"/>
          </a:xfrm>
          <a:prstGeom prst="rect">
            <a:avLst/>
          </a:prstGeom>
        </p:spPr>
      </p:pic>
      <p:sp>
        <p:nvSpPr>
          <p:cNvPr id="9" name="TextBox 8">
            <a:extLst>
              <a:ext uri="{FF2B5EF4-FFF2-40B4-BE49-F238E27FC236}">
                <a16:creationId xmlns:a16="http://schemas.microsoft.com/office/drawing/2014/main" id="{EB06E643-23B7-7E3A-378F-3C1D7320BCAB}"/>
              </a:ext>
            </a:extLst>
          </p:cNvPr>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 1       2       3       4       5       6       7       8       9      10</a:t>
            </a:r>
          </a:p>
        </p:txBody>
      </p:sp>
    </p:spTree>
    <p:extLst>
      <p:ext uri="{BB962C8B-B14F-4D97-AF65-F5344CB8AC3E}">
        <p14:creationId xmlns:p14="http://schemas.microsoft.com/office/powerpoint/2010/main" val="2181703837"/>
      </p:ext>
    </p:extLst>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98D7FADA-CA66-F773-80D1-C0F375F5F4DE}"/>
              </a:ext>
            </a:extLst>
          </p:cNvPr>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pitchFamily="18" charset="0"/>
                <a:cs typeface="Times New Roman" panose="02020603050405020304" pitchFamily="18" charset="0"/>
              </a:rPr>
              <a:t>1.break:</a:t>
            </a:r>
          </a:p>
        </p:txBody>
      </p:sp>
      <p:sp>
        <p:nvSpPr>
          <p:cNvPr id="5" name="TextBox 4">
            <a:extLst>
              <a:ext uri="{FF2B5EF4-FFF2-40B4-BE49-F238E27FC236}">
                <a16:creationId xmlns:a16="http://schemas.microsoft.com/office/drawing/2014/main" id="{1F3EF439-0229-651B-3F30-63D426CB4B5D}"/>
              </a:ext>
            </a:extLst>
          </p:cNvPr>
          <p:cNvSpPr txBox="1"/>
          <p:nvPr/>
        </p:nvSpPr>
        <p:spPr>
          <a:xfrm>
            <a:off x="603797" y="1036812"/>
            <a:ext cx="11212288" cy="25355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a:latin typeface="Times New Roman" panose="02020603050405020304" pitchFamily="18" charset="0"/>
                <a:cs typeface="Times New Roman" panose="02020603050405020304" pitchFamily="18" charset="0"/>
              </a:rPr>
              <a:t>The break used in C has following advantages:</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Whenever the break is encountered inside a loop the loop is immediately terminated and the control resumes at the next statement following the loop.</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It can be used to terminate a case in the switch statement.</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If suppose we are using nested loops, and the break statement will stop the execution of the innermost loop and start executing the next line of code after the block.</a:t>
            </a:r>
          </a:p>
        </p:txBody>
      </p:sp>
      <p:sp>
        <p:nvSpPr>
          <p:cNvPr id="6" name="Diamond 5">
            <a:extLst>
              <a:ext uri="{FF2B5EF4-FFF2-40B4-BE49-F238E27FC236}">
                <a16:creationId xmlns:a16="http://schemas.microsoft.com/office/drawing/2014/main" id="{892FAD75-48BF-587E-0FDE-CB959E7E8DA3}"/>
              </a:ext>
            </a:extLst>
          </p:cNvPr>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break</a:t>
            </a:r>
            <a:endParaRPr lang="en-IN" sz="10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01402A0-9BCD-58E5-FEA2-36BA51C38AA1}"/>
              </a:ext>
            </a:extLst>
          </p:cNvPr>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Conditional Code</a:t>
            </a:r>
          </a:p>
        </p:txBody>
      </p:sp>
      <p:sp>
        <p:nvSpPr>
          <p:cNvPr id="8" name="Diamond 7">
            <a:extLst>
              <a:ext uri="{FF2B5EF4-FFF2-40B4-BE49-F238E27FC236}">
                <a16:creationId xmlns:a16="http://schemas.microsoft.com/office/drawing/2014/main" id="{2CA58151-B891-ADA9-9163-ACE52AD844B8}"/>
              </a:ext>
            </a:extLst>
          </p:cNvPr>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t>
            </a:r>
            <a:endParaRPr lang="en-IN" sz="100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10F20A8D-E976-8732-3A1E-303C2991B1D6}"/>
              </a:ext>
            </a:extLst>
          </p:cNvPr>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0" name="Oval 9">
            <a:extLst>
              <a:ext uri="{FF2B5EF4-FFF2-40B4-BE49-F238E27FC236}">
                <a16:creationId xmlns:a16="http://schemas.microsoft.com/office/drawing/2014/main" id="{8DFE330A-9215-BCF0-7DE7-97B457B8B6EB}"/>
              </a:ext>
            </a:extLst>
          </p:cNvPr>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Start</a:t>
            </a:r>
          </a:p>
        </p:txBody>
      </p:sp>
      <p:cxnSp>
        <p:nvCxnSpPr>
          <p:cNvPr id="12" name="Straight Arrow Connector 11">
            <a:extLst>
              <a:ext uri="{FF2B5EF4-FFF2-40B4-BE49-F238E27FC236}">
                <a16:creationId xmlns:a16="http://schemas.microsoft.com/office/drawing/2014/main" id="{66675253-AC24-42F8-1E61-09E75898BF99}"/>
              </a:ext>
            </a:extLst>
          </p:cNvPr>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55AD108-B9F3-07F0-8F1A-F90B5EA14D2E}"/>
              </a:ext>
            </a:extLst>
          </p:cNvPr>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817C6B5-DD9F-DB90-90CB-6B488F4280CB}"/>
              </a:ext>
            </a:extLst>
          </p:cNvPr>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90137BC-8AA2-8CE1-B3CD-B7262BECCC5F}"/>
              </a:ext>
            </a:extLst>
          </p:cNvPr>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F69E002-95DE-5C62-613B-9ECF7D811E1B}"/>
              </a:ext>
            </a:extLst>
          </p:cNvPr>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AB653B6-F202-B5C5-B186-C605B3A066FB}"/>
              </a:ext>
            </a:extLst>
          </p:cNvPr>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873B27-8565-ADAB-DA5B-6115A3837301}"/>
              </a:ext>
            </a:extLst>
          </p:cNvPr>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B6BA9DD-AAAE-28B7-445F-E359156F148F}"/>
              </a:ext>
            </a:extLst>
          </p:cNvPr>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5DEA7BE-F239-25BB-870A-8C37B8F65F16}"/>
              </a:ext>
            </a:extLst>
          </p:cNvPr>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AD54EC2-7700-E1F0-044C-139292DB9B75}"/>
              </a:ext>
            </a:extLst>
          </p:cNvPr>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C5F75873-6A30-0B8C-6661-465A7AD5A49F}"/>
              </a:ext>
            </a:extLst>
          </p:cNvPr>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46" name="TextBox 45">
            <a:extLst>
              <a:ext uri="{FF2B5EF4-FFF2-40B4-BE49-F238E27FC236}">
                <a16:creationId xmlns:a16="http://schemas.microsoft.com/office/drawing/2014/main" id="{4F453BF7-349D-A5F2-8406-0C124A97BDB7}"/>
              </a:ext>
            </a:extLst>
          </p:cNvPr>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47" name="TextBox 46">
            <a:extLst>
              <a:ext uri="{FF2B5EF4-FFF2-40B4-BE49-F238E27FC236}">
                <a16:creationId xmlns:a16="http://schemas.microsoft.com/office/drawing/2014/main" id="{CC700639-5275-9D60-023A-7C7B5F08BEBD}"/>
              </a:ext>
            </a:extLst>
          </p:cNvPr>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48" name="TextBox 47">
            <a:extLst>
              <a:ext uri="{FF2B5EF4-FFF2-40B4-BE49-F238E27FC236}">
                <a16:creationId xmlns:a16="http://schemas.microsoft.com/office/drawing/2014/main" id="{212BDBC7-E5DE-9486-E2A0-7E5A70419A12}"/>
              </a:ext>
            </a:extLst>
          </p:cNvPr>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49" name="TextBox 48">
            <a:extLst>
              <a:ext uri="{FF2B5EF4-FFF2-40B4-BE49-F238E27FC236}">
                <a16:creationId xmlns:a16="http://schemas.microsoft.com/office/drawing/2014/main" id="{C19C8E2C-116B-6650-04CF-7FBD2AAAFE6E}"/>
              </a:ext>
            </a:extLst>
          </p:cNvPr>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break;</a:t>
            </a:r>
          </a:p>
        </p:txBody>
      </p:sp>
      <p:sp>
        <p:nvSpPr>
          <p:cNvPr id="50" name="Rectangle 49">
            <a:extLst>
              <a:ext uri="{FF2B5EF4-FFF2-40B4-BE49-F238E27FC236}">
                <a16:creationId xmlns:a16="http://schemas.microsoft.com/office/drawing/2014/main" id="{A8858AED-4C78-012B-B36E-B18C40E4F307}"/>
              </a:ext>
            </a:extLst>
          </p:cNvPr>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B050"/>
                </a:solidFill>
                <a:latin typeface="Times New Roman" panose="02020603050405020304" pitchFamily="18" charset="0"/>
                <a:cs typeface="Times New Roman" panose="02020603050405020304" pitchFamily="18" charset="0"/>
              </a:rPr>
              <a:t>3.Jumping control statements:</a:t>
            </a:r>
            <a:endParaRPr lang="en-IN" sz="2000" b="1" i="1">
              <a:solidFill>
                <a:srgbClr val="00B050"/>
              </a:solidFill>
            </a:endParaRPr>
          </a:p>
        </p:txBody>
      </p:sp>
    </p:spTree>
    <p:extLst>
      <p:ext uri="{BB962C8B-B14F-4D97-AF65-F5344CB8AC3E}">
        <p14:creationId xmlns:p14="http://schemas.microsoft.com/office/powerpoint/2010/main" val="1121107143"/>
      </p:ext>
    </p:extLst>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39EB7B0A-3295-C7E9-0AFD-3D878B78F8DF}"/>
              </a:ext>
            </a:extLst>
          </p:cNvPr>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
        <p:nvSpPr>
          <p:cNvPr id="5" name="TextBox 4">
            <a:extLst>
              <a:ext uri="{FF2B5EF4-FFF2-40B4-BE49-F238E27FC236}">
                <a16:creationId xmlns:a16="http://schemas.microsoft.com/office/drawing/2014/main" id="{C07EEBDE-0E48-19D6-E9EA-38869E3B09D0}"/>
              </a:ext>
            </a:extLst>
          </p:cNvPr>
          <p:cNvSpPr txBox="1"/>
          <p:nvPr/>
        </p:nvSpPr>
        <p:spPr>
          <a:xfrm>
            <a:off x="562822" y="1305341"/>
            <a:ext cx="6359087" cy="424731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#include &lt;stdio.h&gt;</a:t>
            </a:r>
          </a:p>
          <a:p>
            <a:r>
              <a:rPr lang="en-IN">
                <a:latin typeface="Times New Roman" panose="02020603050405020304" pitchFamily="18" charset="0"/>
                <a:cs typeface="Times New Roman" panose="02020603050405020304" pitchFamily="18" charset="0"/>
              </a:rPr>
              <a:t>int main ()</a:t>
            </a:r>
          </a:p>
          <a:p>
            <a:r>
              <a:rPr lang="en-IN">
                <a:latin typeface="Times New Roman" panose="02020603050405020304" pitchFamily="18" charset="0"/>
                <a:cs typeface="Times New Roman" panose="02020603050405020304" pitchFamily="18" charset="0"/>
              </a:rPr>
              <a:t>{</a:t>
            </a:r>
          </a:p>
          <a:p>
            <a:r>
              <a:rPr lang="en-IN">
                <a:latin typeface="Times New Roman" panose="02020603050405020304" pitchFamily="18" charset="0"/>
                <a:cs typeface="Times New Roman" panose="02020603050405020304" pitchFamily="18" charset="0"/>
              </a:rPr>
              <a:t>   int a = 10;                     </a:t>
            </a:r>
            <a:r>
              <a:rPr lang="en-IN" sz="1400">
                <a:solidFill>
                  <a:srgbClr val="FF0000"/>
                </a:solidFill>
                <a:latin typeface="Times New Roman" panose="02020603050405020304" pitchFamily="18" charset="0"/>
                <a:cs typeface="Times New Roman" panose="02020603050405020304" pitchFamily="18" charset="0"/>
              </a:rPr>
              <a:t>//local variable definition</a:t>
            </a:r>
          </a:p>
          <a:p>
            <a:r>
              <a:rPr lang="en-IN">
                <a:latin typeface="Times New Roman" panose="02020603050405020304" pitchFamily="18" charset="0"/>
                <a:cs typeface="Times New Roman" panose="02020603050405020304" pitchFamily="18" charset="0"/>
              </a:rPr>
              <a:t>   while( a &lt; 20 )             </a:t>
            </a:r>
            <a:r>
              <a:rPr lang="en-IN" sz="1400">
                <a:solidFill>
                  <a:srgbClr val="FF0000"/>
                </a:solidFill>
                <a:latin typeface="Times New Roman" panose="02020603050405020304" pitchFamily="18" charset="0"/>
                <a:cs typeface="Times New Roman" panose="02020603050405020304" pitchFamily="18" charset="0"/>
              </a:rPr>
              <a:t>//while loop execution</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printf("value of a: %d\n", a);</a:t>
            </a:r>
          </a:p>
          <a:p>
            <a:r>
              <a:rPr lang="en-IN">
                <a:latin typeface="Times New Roman" panose="02020603050405020304" pitchFamily="18" charset="0"/>
                <a:cs typeface="Times New Roman" panose="02020603050405020304" pitchFamily="18" charset="0"/>
              </a:rPr>
              <a:t>      a++;</a:t>
            </a:r>
          </a:p>
          <a:p>
            <a:r>
              <a:rPr lang="en-IN">
                <a:latin typeface="Times New Roman" panose="02020603050405020304" pitchFamily="18" charset="0"/>
                <a:cs typeface="Times New Roman" panose="02020603050405020304" pitchFamily="18" charset="0"/>
              </a:rPr>
              <a:t>      if( a &gt; 15)</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t>
            </a:r>
            <a:r>
              <a:rPr lang="en-IN">
                <a:solidFill>
                  <a:srgbClr val="92D050"/>
                </a:solidFill>
                <a:latin typeface="Times New Roman" panose="02020603050405020304" pitchFamily="18" charset="0"/>
                <a:cs typeface="Times New Roman" panose="02020603050405020304" pitchFamily="18" charset="0"/>
              </a:rPr>
              <a:t>break;                   </a:t>
            </a:r>
            <a:r>
              <a:rPr lang="en-IN" sz="1400">
                <a:solidFill>
                  <a:srgbClr val="FF0000"/>
                </a:solidFill>
                <a:latin typeface="Times New Roman" panose="02020603050405020304" pitchFamily="18" charset="0"/>
                <a:cs typeface="Times New Roman" panose="02020603050405020304" pitchFamily="18" charset="0"/>
              </a:rPr>
              <a:t>//terminate the loop using break statement</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return 0;</a:t>
            </a:r>
          </a:p>
          <a:p>
            <a:r>
              <a:rPr lang="en-IN">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0C19AF4-0691-F681-4D33-BA6218024E36}"/>
              </a:ext>
            </a:extLst>
          </p:cNvPr>
          <p:cNvPicPr>
            <a:picLocks noChangeAspect="1"/>
          </p:cNvPicPr>
          <p:nvPr/>
        </p:nvPicPr>
        <p:blipFill>
          <a:blip r:embed="rId2"/>
          <a:stretch>
            <a:fillRect/>
          </a:stretch>
        </p:blipFill>
        <p:spPr>
          <a:xfrm>
            <a:off x="7242637" y="805426"/>
            <a:ext cx="1274174" cy="499915"/>
          </a:xfrm>
          <a:prstGeom prst="rect">
            <a:avLst/>
          </a:prstGeom>
        </p:spPr>
      </p:pic>
      <p:sp>
        <p:nvSpPr>
          <p:cNvPr id="8" name="TextBox 7">
            <a:extLst>
              <a:ext uri="{FF2B5EF4-FFF2-40B4-BE49-F238E27FC236}">
                <a16:creationId xmlns:a16="http://schemas.microsoft.com/office/drawing/2014/main" id="{149006C2-C4BC-6849-4300-DDFF3215D3FA}"/>
              </a:ext>
            </a:extLst>
          </p:cNvPr>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value of a: 10</a:t>
            </a:r>
          </a:p>
          <a:p>
            <a:r>
              <a:rPr lang="en-IN">
                <a:latin typeface="Times New Roman" panose="02020603050405020304" pitchFamily="18" charset="0"/>
                <a:cs typeface="Times New Roman" panose="02020603050405020304" pitchFamily="18" charset="0"/>
              </a:rPr>
              <a:t>value of a: 11</a:t>
            </a:r>
          </a:p>
          <a:p>
            <a:r>
              <a:rPr lang="en-IN">
                <a:latin typeface="Times New Roman" panose="02020603050405020304" pitchFamily="18" charset="0"/>
                <a:cs typeface="Times New Roman" panose="02020603050405020304" pitchFamily="18" charset="0"/>
              </a:rPr>
              <a:t>value of a: 12</a:t>
            </a:r>
          </a:p>
          <a:p>
            <a:r>
              <a:rPr lang="en-IN">
                <a:latin typeface="Times New Roman" panose="02020603050405020304" pitchFamily="18" charset="0"/>
                <a:cs typeface="Times New Roman" panose="02020603050405020304" pitchFamily="18" charset="0"/>
              </a:rPr>
              <a:t>value of a: 13</a:t>
            </a:r>
          </a:p>
          <a:p>
            <a:r>
              <a:rPr lang="en-IN">
                <a:latin typeface="Times New Roman" panose="02020603050405020304" pitchFamily="18" charset="0"/>
                <a:cs typeface="Times New Roman" panose="02020603050405020304" pitchFamily="18" charset="0"/>
              </a:rPr>
              <a:t>value of a: 14</a:t>
            </a:r>
          </a:p>
          <a:p>
            <a:r>
              <a:rPr lang="en-IN">
                <a:latin typeface="Times New Roman" panose="02020603050405020304" pitchFamily="18" charset="0"/>
                <a:cs typeface="Times New Roman" panose="02020603050405020304" pitchFamily="18" charset="0"/>
              </a:rPr>
              <a:t>value of a: 15</a:t>
            </a:r>
          </a:p>
        </p:txBody>
      </p:sp>
    </p:spTree>
    <p:extLst>
      <p:ext uri="{BB962C8B-B14F-4D97-AF65-F5344CB8AC3E}">
        <p14:creationId xmlns:p14="http://schemas.microsoft.com/office/powerpoint/2010/main" val="517338521"/>
      </p:ext>
    </p:extLst>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1B190B5F-3C2D-247E-5416-99B822C15E66}"/>
              </a:ext>
            </a:extLst>
          </p:cNvPr>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pitchFamily="18" charset="0"/>
                <a:cs typeface="Times New Roman" panose="02020603050405020304" pitchFamily="18" charset="0"/>
              </a:rPr>
              <a:t>2.continue:</a:t>
            </a:r>
          </a:p>
        </p:txBody>
      </p:sp>
      <p:sp>
        <p:nvSpPr>
          <p:cNvPr id="3" name="TextBox 2">
            <a:extLst>
              <a:ext uri="{FF2B5EF4-FFF2-40B4-BE49-F238E27FC236}">
                <a16:creationId xmlns:a16="http://schemas.microsoft.com/office/drawing/2014/main" id="{0A9A03EE-908C-2E5D-8B16-E8CA912304CE}"/>
              </a:ext>
            </a:extLst>
          </p:cNvPr>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4" name="TextBox 3">
            <a:extLst>
              <a:ext uri="{FF2B5EF4-FFF2-40B4-BE49-F238E27FC236}">
                <a16:creationId xmlns:a16="http://schemas.microsoft.com/office/drawing/2014/main" id="{DDD93EF3-9CF5-98C3-BAF0-7BA3EF412BFA}"/>
              </a:ext>
            </a:extLst>
          </p:cNvPr>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91678304-DEA7-51B9-252D-850A3D480E46}"/>
              </a:ext>
            </a:extLst>
          </p:cNvPr>
          <p:cNvSpPr txBox="1"/>
          <p:nvPr/>
        </p:nvSpPr>
        <p:spPr>
          <a:xfrm>
            <a:off x="678426" y="631426"/>
            <a:ext cx="10668000" cy="212006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The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in C programming works same as  like the </a:t>
            </a:r>
            <a:r>
              <a:rPr lang="en-US" b="1" i="0">
                <a:solidFill>
                  <a:srgbClr val="000000"/>
                </a:solidFill>
                <a:effectLst/>
                <a:latin typeface="Times New Roman" panose="02020603050405020304" pitchFamily="18" charset="0"/>
                <a:cs typeface="Times New Roman" panose="02020603050405020304" pitchFamily="18" charset="0"/>
              </a:rPr>
              <a:t>break</a:t>
            </a:r>
            <a:r>
              <a:rPr lang="en-US" b="0" i="0">
                <a:solidFill>
                  <a:srgbClr val="000000"/>
                </a:solidFill>
                <a:effectLst/>
                <a:latin typeface="Times New Roman" panose="02020603050405020304" pitchFamily="18" charset="0"/>
                <a:cs typeface="Times New Roman" panose="02020603050405020304" pitchFamily="18" charset="0"/>
              </a:rPr>
              <a:t> statement. Difference is Instead of forcing termination, it forces the next iteration of the loop to take place, skips any code in between.</a:t>
            </a:r>
          </a:p>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For the </a:t>
            </a:r>
            <a:r>
              <a:rPr lang="en-US" b="1" i="0">
                <a:solidFill>
                  <a:srgbClr val="000000"/>
                </a:solidFill>
                <a:effectLst/>
                <a:latin typeface="Times New Roman" panose="02020603050405020304" pitchFamily="18" charset="0"/>
                <a:cs typeface="Times New Roman" panose="02020603050405020304" pitchFamily="18" charset="0"/>
              </a:rPr>
              <a:t>for</a:t>
            </a:r>
            <a:r>
              <a:rPr lang="en-US" b="0" i="0">
                <a:solidFill>
                  <a:srgbClr val="000000"/>
                </a:solidFill>
                <a:effectLst/>
                <a:latin typeface="Times New Roman" panose="02020603050405020304" pitchFamily="18" charset="0"/>
                <a:cs typeface="Times New Roman" panose="02020603050405020304" pitchFamily="18" charset="0"/>
              </a:rPr>
              <a:t> loop,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causes the conditional test and increment portions of the loop to execute.</a:t>
            </a:r>
          </a:p>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 For the </a:t>
            </a:r>
            <a:r>
              <a:rPr lang="en-US" b="1" i="0">
                <a:solidFill>
                  <a:srgbClr val="000000"/>
                </a:solidFill>
                <a:effectLst/>
                <a:latin typeface="Times New Roman" panose="02020603050405020304" pitchFamily="18" charset="0"/>
                <a:cs typeface="Times New Roman" panose="02020603050405020304" pitchFamily="18" charset="0"/>
              </a:rPr>
              <a:t>while</a:t>
            </a:r>
            <a:r>
              <a:rPr lang="en-US" b="0" i="0">
                <a:solidFill>
                  <a:srgbClr val="000000"/>
                </a:solidFill>
                <a:effectLst/>
                <a:latin typeface="Times New Roman" panose="02020603050405020304" pitchFamily="18" charset="0"/>
                <a:cs typeface="Times New Roman" panose="02020603050405020304" pitchFamily="18" charset="0"/>
              </a:rPr>
              <a:t> and </a:t>
            </a:r>
            <a:r>
              <a:rPr lang="en-US" b="1" i="0">
                <a:solidFill>
                  <a:srgbClr val="000000"/>
                </a:solidFill>
                <a:effectLst/>
                <a:latin typeface="Times New Roman" panose="02020603050405020304" pitchFamily="18" charset="0"/>
                <a:cs typeface="Times New Roman" panose="02020603050405020304" pitchFamily="18" charset="0"/>
              </a:rPr>
              <a:t>do...while</a:t>
            </a:r>
            <a:r>
              <a:rPr lang="en-US" b="0" i="0">
                <a:solidFill>
                  <a:srgbClr val="000000"/>
                </a:solidFill>
                <a:effectLst/>
                <a:latin typeface="Times New Roman" panose="02020603050405020304" pitchFamily="18" charset="0"/>
                <a:cs typeface="Times New Roman" panose="02020603050405020304" pitchFamily="18" charset="0"/>
              </a:rPr>
              <a:t> loops,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causes the program control to pass to the conditional tests.</a:t>
            </a:r>
          </a:p>
        </p:txBody>
      </p:sp>
      <p:sp>
        <p:nvSpPr>
          <p:cNvPr id="7" name="Diamond 6">
            <a:extLst>
              <a:ext uri="{FF2B5EF4-FFF2-40B4-BE49-F238E27FC236}">
                <a16:creationId xmlns:a16="http://schemas.microsoft.com/office/drawing/2014/main" id="{A2286123-97B1-DE05-B7E9-72F98BAAFF41}"/>
              </a:ext>
            </a:extLst>
          </p:cNvPr>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continue</a:t>
            </a:r>
            <a:endParaRPr lang="en-IN" sz="10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DCDB6C-347A-2606-893A-E44A45BF1BF7}"/>
              </a:ext>
            </a:extLst>
          </p:cNvPr>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Conditional Code</a:t>
            </a:r>
          </a:p>
        </p:txBody>
      </p:sp>
      <p:sp>
        <p:nvSpPr>
          <p:cNvPr id="9" name="Diamond 8">
            <a:extLst>
              <a:ext uri="{FF2B5EF4-FFF2-40B4-BE49-F238E27FC236}">
                <a16:creationId xmlns:a16="http://schemas.microsoft.com/office/drawing/2014/main" id="{1836E764-B3C2-AFA0-085B-7582719EE8AE}"/>
              </a:ext>
            </a:extLst>
          </p:cNvPr>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t>
            </a:r>
            <a:endParaRPr lang="en-IN" sz="10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8725F48D-668B-57E0-0120-31773D3ED421}"/>
              </a:ext>
            </a:extLst>
          </p:cNvPr>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1" name="Oval 10">
            <a:extLst>
              <a:ext uri="{FF2B5EF4-FFF2-40B4-BE49-F238E27FC236}">
                <a16:creationId xmlns:a16="http://schemas.microsoft.com/office/drawing/2014/main" id="{BEDB7809-FFE9-0D8F-4311-8BAF0C52D299}"/>
              </a:ext>
            </a:extLst>
          </p:cNvPr>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Start</a:t>
            </a:r>
          </a:p>
        </p:txBody>
      </p:sp>
      <p:cxnSp>
        <p:nvCxnSpPr>
          <p:cNvPr id="12" name="Straight Arrow Connector 11">
            <a:extLst>
              <a:ext uri="{FF2B5EF4-FFF2-40B4-BE49-F238E27FC236}">
                <a16:creationId xmlns:a16="http://schemas.microsoft.com/office/drawing/2014/main" id="{C7D16917-3A96-B256-5F67-F07E389A35A9}"/>
              </a:ext>
            </a:extLst>
          </p:cNvPr>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A529E78-49A0-2BD6-511D-7B0D590DFC56}"/>
              </a:ext>
            </a:extLst>
          </p:cNvPr>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8A82A86-A073-09AD-E12E-263D68D33E30}"/>
              </a:ext>
            </a:extLst>
          </p:cNvPr>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58C3E16-F712-7FF4-315C-75D6CEA4AAB8}"/>
              </a:ext>
            </a:extLst>
          </p:cNvPr>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721F022-3A17-E8DA-CEDF-3F92C58F597F}"/>
              </a:ext>
            </a:extLst>
          </p:cNvPr>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C426E0E-54CC-5268-A130-B2AF8E575573}"/>
              </a:ext>
            </a:extLst>
          </p:cNvPr>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F09D180-D311-359C-7BCC-31AA71F87BDE}"/>
              </a:ext>
            </a:extLst>
          </p:cNvPr>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7471DE2-D90D-E258-E72D-61A857FB581C}"/>
              </a:ext>
            </a:extLst>
          </p:cNvPr>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9C27205-FC81-3706-E575-7E9F6E6F1606}"/>
              </a:ext>
            </a:extLst>
          </p:cNvPr>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5CD6117-E0E8-2A6C-401E-5334925B6912}"/>
              </a:ext>
            </a:extLst>
          </p:cNvPr>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23" name="TextBox 22">
            <a:extLst>
              <a:ext uri="{FF2B5EF4-FFF2-40B4-BE49-F238E27FC236}">
                <a16:creationId xmlns:a16="http://schemas.microsoft.com/office/drawing/2014/main" id="{E21FB33E-B5DB-85F8-3F92-58F4AABEF3E8}"/>
              </a:ext>
            </a:extLst>
          </p:cNvPr>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25" name="TextBox 24">
            <a:extLst>
              <a:ext uri="{FF2B5EF4-FFF2-40B4-BE49-F238E27FC236}">
                <a16:creationId xmlns:a16="http://schemas.microsoft.com/office/drawing/2014/main" id="{222DBB04-5304-716E-26B1-1DEBCDACFA13}"/>
              </a:ext>
            </a:extLst>
          </p:cNvPr>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3761320451"/>
      </p:ext>
    </p:extLst>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B8C6B9B2-D992-D4E7-6FDC-C3F581C709C3}"/>
              </a:ext>
            </a:extLst>
          </p:cNvPr>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3" name="Picture 2">
            <a:extLst>
              <a:ext uri="{FF2B5EF4-FFF2-40B4-BE49-F238E27FC236}">
                <a16:creationId xmlns:a16="http://schemas.microsoft.com/office/drawing/2014/main" id="{67F8A2DA-7864-F4B8-490F-7BD03CAF3E9C}"/>
              </a:ext>
            </a:extLst>
          </p:cNvPr>
          <p:cNvPicPr>
            <a:picLocks noChangeAspect="1"/>
          </p:cNvPicPr>
          <p:nvPr/>
        </p:nvPicPr>
        <p:blipFill>
          <a:blip r:embed="rId2"/>
          <a:stretch>
            <a:fillRect/>
          </a:stretch>
        </p:blipFill>
        <p:spPr>
          <a:xfrm>
            <a:off x="7104985" y="775924"/>
            <a:ext cx="1274174" cy="499915"/>
          </a:xfrm>
          <a:prstGeom prst="rect">
            <a:avLst/>
          </a:prstGeom>
        </p:spPr>
      </p:pic>
      <p:sp>
        <p:nvSpPr>
          <p:cNvPr id="5" name="TextBox 4">
            <a:extLst>
              <a:ext uri="{FF2B5EF4-FFF2-40B4-BE49-F238E27FC236}">
                <a16:creationId xmlns:a16="http://schemas.microsoft.com/office/drawing/2014/main" id="{422697E1-3309-0A17-94C7-0C67B12EC425}"/>
              </a:ext>
            </a:extLst>
          </p:cNvPr>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#include &lt;stdio.h&gt;</a:t>
            </a:r>
          </a:p>
          <a:p>
            <a:r>
              <a:rPr lang="en-IN">
                <a:latin typeface="Times New Roman" panose="02020603050405020304" pitchFamily="18" charset="0"/>
                <a:cs typeface="Times New Roman" panose="02020603050405020304" pitchFamily="18" charset="0"/>
              </a:rPr>
              <a:t>int main ()</a:t>
            </a:r>
          </a:p>
          <a:p>
            <a:r>
              <a:rPr lang="en-IN">
                <a:latin typeface="Times New Roman" panose="02020603050405020304" pitchFamily="18" charset="0"/>
                <a:cs typeface="Times New Roman" panose="02020603050405020304" pitchFamily="18" charset="0"/>
              </a:rPr>
              <a:t>{</a:t>
            </a:r>
          </a:p>
          <a:p>
            <a:r>
              <a:rPr lang="en-IN">
                <a:latin typeface="Times New Roman" panose="02020603050405020304" pitchFamily="18" charset="0"/>
                <a:cs typeface="Times New Roman" panose="02020603050405020304" pitchFamily="18" charset="0"/>
              </a:rPr>
              <a:t>   int a = 10;                         </a:t>
            </a:r>
            <a:r>
              <a:rPr lang="en-IN" sz="1400">
                <a:solidFill>
                  <a:srgbClr val="FF0000"/>
                </a:solidFill>
                <a:latin typeface="Times New Roman" panose="02020603050405020304" pitchFamily="18" charset="0"/>
                <a:cs typeface="Times New Roman" panose="02020603050405020304" pitchFamily="18" charset="0"/>
              </a:rPr>
              <a:t>//local variable definition</a:t>
            </a:r>
          </a:p>
          <a:p>
            <a:r>
              <a:rPr lang="en-IN">
                <a:latin typeface="Times New Roman" panose="02020603050405020304" pitchFamily="18" charset="0"/>
                <a:cs typeface="Times New Roman" panose="02020603050405020304" pitchFamily="18" charset="0"/>
              </a:rPr>
              <a:t>   do</a:t>
            </a:r>
          </a:p>
          <a:p>
            <a:r>
              <a:rPr lang="en-IN">
                <a:latin typeface="Times New Roman" panose="02020603050405020304" pitchFamily="18" charset="0"/>
                <a:cs typeface="Times New Roman" panose="02020603050405020304" pitchFamily="18" charset="0"/>
              </a:rPr>
              <a:t>    {                                      </a:t>
            </a:r>
            <a:r>
              <a:rPr lang="en-IN" sz="1400">
                <a:solidFill>
                  <a:srgbClr val="FF0000"/>
                </a:solidFill>
                <a:latin typeface="Times New Roman" panose="02020603050405020304" pitchFamily="18" charset="0"/>
                <a:cs typeface="Times New Roman" panose="02020603050405020304" pitchFamily="18" charset="0"/>
              </a:rPr>
              <a:t>//do loop execution</a:t>
            </a:r>
          </a:p>
          <a:p>
            <a:r>
              <a:rPr lang="en-IN">
                <a:latin typeface="Times New Roman" panose="02020603050405020304" pitchFamily="18" charset="0"/>
                <a:cs typeface="Times New Roman" panose="02020603050405020304" pitchFamily="18" charset="0"/>
              </a:rPr>
              <a:t>      if( a == 15)</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 = a + 1;                   </a:t>
            </a:r>
            <a:r>
              <a:rPr lang="en-IN" sz="1400">
                <a:solidFill>
                  <a:srgbClr val="FF0000"/>
                </a:solidFill>
                <a:latin typeface="Times New Roman" panose="02020603050405020304" pitchFamily="18" charset="0"/>
                <a:cs typeface="Times New Roman" panose="02020603050405020304" pitchFamily="18" charset="0"/>
              </a:rPr>
              <a:t>//skip the iteration</a:t>
            </a:r>
          </a:p>
          <a:p>
            <a:r>
              <a:rPr lang="en-IN">
                <a:latin typeface="Times New Roman" panose="02020603050405020304" pitchFamily="18" charset="0"/>
                <a:cs typeface="Times New Roman" panose="02020603050405020304" pitchFamily="18" charset="0"/>
              </a:rPr>
              <a:t>         </a:t>
            </a:r>
            <a:r>
              <a:rPr lang="en-IN">
                <a:solidFill>
                  <a:srgbClr val="92D050"/>
                </a:solidFill>
                <a:latin typeface="Times New Roman" panose="02020603050405020304" pitchFamily="18" charset="0"/>
                <a:cs typeface="Times New Roman" panose="02020603050405020304" pitchFamily="18" charset="0"/>
              </a:rPr>
              <a:t>continue;</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printf("value of a: %d\n", a);</a:t>
            </a:r>
          </a:p>
          <a:p>
            <a:r>
              <a:rPr lang="en-IN">
                <a:latin typeface="Times New Roman" panose="02020603050405020304" pitchFamily="18" charset="0"/>
                <a:cs typeface="Times New Roman" panose="02020603050405020304" pitchFamily="18" charset="0"/>
              </a:rPr>
              <a:t>      a++;</a:t>
            </a:r>
          </a:p>
          <a:p>
            <a:r>
              <a:rPr lang="en-IN">
                <a:latin typeface="Times New Roman" panose="02020603050405020304" pitchFamily="18" charset="0"/>
                <a:cs typeface="Times New Roman" panose="02020603050405020304" pitchFamily="18" charset="0"/>
              </a:rPr>
              <a:t>   } while( a &lt; 20 );</a:t>
            </a:r>
          </a:p>
          <a:p>
            <a:r>
              <a:rPr lang="en-IN">
                <a:latin typeface="Times New Roman" panose="02020603050405020304" pitchFamily="18" charset="0"/>
                <a:cs typeface="Times New Roman" panose="02020603050405020304" pitchFamily="18" charset="0"/>
              </a:rPr>
              <a:t>   return 0;</a:t>
            </a:r>
          </a:p>
          <a:p>
            <a:r>
              <a:rPr lang="en-IN">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C317D89-575F-2AD3-A475-ECECE769FD52}"/>
              </a:ext>
            </a:extLst>
          </p:cNvPr>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value of a: 10</a:t>
            </a:r>
          </a:p>
          <a:p>
            <a:r>
              <a:rPr lang="en-IN">
                <a:latin typeface="Times New Roman" panose="02020603050405020304" pitchFamily="18" charset="0"/>
                <a:cs typeface="Times New Roman" panose="02020603050405020304" pitchFamily="18" charset="0"/>
              </a:rPr>
              <a:t>value of a: 11</a:t>
            </a:r>
          </a:p>
          <a:p>
            <a:r>
              <a:rPr lang="en-IN">
                <a:latin typeface="Times New Roman" panose="02020603050405020304" pitchFamily="18" charset="0"/>
                <a:cs typeface="Times New Roman" panose="02020603050405020304" pitchFamily="18" charset="0"/>
              </a:rPr>
              <a:t>value of a: 12</a:t>
            </a:r>
          </a:p>
          <a:p>
            <a:r>
              <a:rPr lang="en-IN">
                <a:latin typeface="Times New Roman" panose="02020603050405020304" pitchFamily="18" charset="0"/>
                <a:cs typeface="Times New Roman" panose="02020603050405020304" pitchFamily="18" charset="0"/>
              </a:rPr>
              <a:t>value of a: 13</a:t>
            </a:r>
          </a:p>
          <a:p>
            <a:r>
              <a:rPr lang="en-IN">
                <a:latin typeface="Times New Roman" panose="02020603050405020304" pitchFamily="18" charset="0"/>
                <a:cs typeface="Times New Roman" panose="02020603050405020304" pitchFamily="18" charset="0"/>
              </a:rPr>
              <a:t>value of a: 14</a:t>
            </a:r>
          </a:p>
          <a:p>
            <a:r>
              <a:rPr lang="en-IN">
                <a:latin typeface="Times New Roman" panose="02020603050405020304" pitchFamily="18" charset="0"/>
                <a:cs typeface="Times New Roman" panose="02020603050405020304" pitchFamily="18" charset="0"/>
              </a:rPr>
              <a:t>value of a: 16</a:t>
            </a:r>
          </a:p>
          <a:p>
            <a:r>
              <a:rPr lang="en-IN">
                <a:latin typeface="Times New Roman" panose="02020603050405020304" pitchFamily="18" charset="0"/>
                <a:cs typeface="Times New Roman" panose="02020603050405020304" pitchFamily="18" charset="0"/>
              </a:rPr>
              <a:t>value of a: 17</a:t>
            </a:r>
          </a:p>
          <a:p>
            <a:r>
              <a:rPr lang="en-IN">
                <a:latin typeface="Times New Roman" panose="02020603050405020304" pitchFamily="18" charset="0"/>
                <a:cs typeface="Times New Roman" panose="02020603050405020304" pitchFamily="18" charset="0"/>
              </a:rPr>
              <a:t>value of a: 18</a:t>
            </a:r>
          </a:p>
          <a:p>
            <a:r>
              <a:rPr lang="en-IN">
                <a:latin typeface="Times New Roman" panose="02020603050405020304" pitchFamily="18" charset="0"/>
                <a:cs typeface="Times New Roman" panose="02020603050405020304" pitchFamily="18" charset="0"/>
              </a:rPr>
              <a:t>value of a: 19</a:t>
            </a:r>
          </a:p>
        </p:txBody>
      </p:sp>
      <p:sp>
        <p:nvSpPr>
          <p:cNvPr id="8" name="TextBox 7">
            <a:extLst>
              <a:ext uri="{FF2B5EF4-FFF2-40B4-BE49-F238E27FC236}">
                <a16:creationId xmlns:a16="http://schemas.microsoft.com/office/drawing/2014/main" id="{1F843A01-B988-8629-F788-9E9DDFDC9C74}"/>
              </a:ext>
            </a:extLst>
          </p:cNvPr>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pitchFamily="18" charset="0"/>
                <a:cs typeface="Times New Roman" panose="02020603050405020304" pitchFamily="18" charset="0"/>
              </a:rPr>
              <a:t>You can see in output 15 is not printed it got skipped and further loop continued.</a:t>
            </a:r>
          </a:p>
        </p:txBody>
      </p:sp>
    </p:spTree>
    <p:extLst>
      <p:ext uri="{BB962C8B-B14F-4D97-AF65-F5344CB8AC3E}">
        <p14:creationId xmlns:p14="http://schemas.microsoft.com/office/powerpoint/2010/main" val="2883902320"/>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4970"/>
            <a:ext cx="10515600" cy="5782310"/>
          </a:xfrm>
        </p:spPr>
        <p:txBody>
          <a:bodyPr>
            <a:normAutofit lnSpcReduction="10000"/>
          </a:bodyPr>
          <a:lstStyle/>
          <a:p>
            <a:pPr marL="0" indent="0">
              <a:buNone/>
            </a:pPr>
            <a:r>
              <a:rPr lang="en-US">
                <a:latin typeface="Times New Roman" panose="02020603050405020304" charset="0"/>
                <a:cs typeface="Times New Roman" panose="02020603050405020304" charset="0"/>
              </a:rPr>
              <a:t>Uninitialized data segment</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If the global, static and external variables are not initialized, they are assigned with zero value by default.</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.bss segment stands for Block Started by symbol.</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char a;    // uninitialized global variable..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static int a;   // uninitialized static variable..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buNone/>
            </a:pPr>
            <a:r>
              <a:rPr lang="en-US">
                <a:latin typeface="Times New Roman" panose="02020603050405020304" charset="0"/>
                <a:cs typeface="Times New Roman" panose="02020603050405020304" charset="0"/>
              </a:rPr>
              <a:t>Initialized data segment</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An initialized data segment is also known as the data segment.</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char string[] = "Hello world";  // global variable stored in initialized data segment.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static int i = 90;   // static variable stored in initialized data segment..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tags/tag1.xml><?xml version="1.0" encoding="utf-8"?>
<p:tagLst xmlns:p="http://schemas.openxmlformats.org/presentationml/2006/main">
  <p:tag name="AS_NET" val="6.0.8"/>
  <p:tag name="AS_OS" val="Unix 5.15.0.1031"/>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1015</Paragraphs>
  <Slides>79</Slides>
  <Notes>0</Notes>
  <TotalTime>1</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79</vt:i4>
      </vt:variant>
    </vt:vector>
  </HeadingPairs>
  <TitlesOfParts>
    <vt:vector baseType="lpstr" size="85">
      <vt:lpstr>Arial</vt:lpstr>
      <vt:lpstr>Calibri</vt:lpstr>
      <vt:lpstr>Calibri Light</vt:lpstr>
      <vt:lpstr>Times New Roman</vt:lpstr>
      <vt:lpstr>Wingdings</vt:lpstr>
      <vt:lpstr>Office Theme</vt:lpstr>
      <vt:lpstr>PowerPoint Presentation</vt:lpstr>
      <vt:lpstr>PowerPoint Presentation</vt:lpstr>
      <vt:lpstr>Compilation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2023-03-25T05:48:02.432</cp:lastPrinted>
  <dcterms:created xsi:type="dcterms:W3CDTF">2023-03-25T05:48:02Z</dcterms:created>
  <dcterms:modified xsi:type="dcterms:W3CDTF">2023-03-25T05:48:04Z</dcterms:modified>
</cp:coreProperties>
</file>