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53060"/>
            <a:ext cx="10972800" cy="6089015"/>
          </a:xfrm>
        </p:spPr>
        <p:txBody>
          <a:bodyPr/>
          <a:p>
            <a:pPr marL="0" indent="0">
              <a:lnSpc>
                <a:spcPct val="150000"/>
              </a:lnSpc>
              <a:buNone/>
            </a:pPr>
            <a:r>
              <a:rPr lang="en-US" sz="2800" b="1">
                <a:latin typeface="Times New Roman" panose="02020603050405020304" charset="0"/>
                <a:cs typeface="Times New Roman" panose="02020603050405020304" charset="0"/>
              </a:rPr>
              <a:t>Dynamic Memory Allocation</a:t>
            </a:r>
            <a:endParaRPr lang="en-US" sz="28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Malloc()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Calloc()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Realloc()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Free()</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1780"/>
            <a:ext cx="10972800" cy="6247130"/>
          </a:xfrm>
        </p:spPr>
        <p:txBody>
          <a:bodyPr/>
          <a:p>
            <a:pPr marL="0" indent="0">
              <a:buNone/>
            </a:pPr>
            <a:r>
              <a:rPr lang="en-US" sz="3600" b="1">
                <a:latin typeface="Times New Roman" panose="02020603050405020304" charset="0"/>
                <a:cs typeface="Times New Roman" panose="02020603050405020304" charset="0"/>
              </a:rPr>
              <a:t>DYNAMIC MEMORY ALLOCATION</a:t>
            </a:r>
            <a:endParaRPr lang="en-US" sz="3600" b="1">
              <a:latin typeface="Times New Roman" panose="02020603050405020304" charset="0"/>
              <a:cs typeface="Times New Roman" panose="02020603050405020304" charset="0"/>
            </a:endParaRPr>
          </a:p>
          <a:p>
            <a:pPr marL="0" indent="0">
              <a:lnSpc>
                <a:spcPct val="150000"/>
              </a:lnSpc>
              <a:buNone/>
            </a:pPr>
            <a:r>
              <a:rPr lang="en-US" sz="2400"/>
              <a:t>      </a:t>
            </a:r>
            <a:r>
              <a:rPr lang="en-US" sz="1600">
                <a:latin typeface="Arial" panose="020B0604020202020204" pitchFamily="34" charset="0"/>
                <a:cs typeface="Arial" panose="020B0604020202020204" pitchFamily="34" charset="0"/>
              </a:rPr>
              <a:t>The memory allocation that we have used was static memory allocation. The memory that could be used by the program was fixed i.e. we could not allocate or deallocate memory during the execution of program. In many applications it is not possible to predict how much memory would be needed by the program at run time.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For example-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int emp-no[200];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In an array, it is must to specify the size of array while declaring, so the size of this array will be fixed during runtime.If we store less values then their will be loss of memory.</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To overcome this problem we should be able to allocate and deallocate memory at run time. The process of allocating memory at the time of execution is called dynamic memory allocation. This allocation and release of this memory space can be done using library functions that are declared stdlib.h. </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62255"/>
            <a:ext cx="10972800" cy="6240145"/>
          </a:xfrm>
        </p:spPr>
        <p:txBody>
          <a:bodyPr/>
          <a:p>
            <a:pPr marL="0" indent="0">
              <a:lnSpc>
                <a:spcPct val="150000"/>
              </a:lnSpc>
              <a:buNone/>
            </a:pPr>
            <a:r>
              <a:rPr lang="en-US" sz="1600">
                <a:latin typeface="Times New Roman" panose="02020603050405020304" charset="0"/>
                <a:cs typeface="Times New Roman" panose="02020603050405020304" charset="0"/>
              </a:rPr>
              <a:t>Types of Dynamic Memory Allocation</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malloc()</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calloc()</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realloc()</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free(</a:t>
            </a:r>
            <a:r>
              <a:rPr lang="en-US" sz="1600"/>
              <a:t>)</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7495"/>
            <a:ext cx="10972800" cy="6163945"/>
          </a:xfrm>
        </p:spPr>
        <p:txBody>
          <a:bodyPr/>
          <a:p>
            <a:pPr marL="0" indent="0">
              <a:buNone/>
            </a:pPr>
            <a:r>
              <a:rPr lang="en-US" sz="3600" b="1">
                <a:latin typeface="Times New Roman" panose="02020603050405020304" charset="0"/>
                <a:cs typeface="Times New Roman" panose="02020603050405020304" charset="0"/>
              </a:rPr>
              <a:t>malloc()</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Declaration: void *malloc(size_t size);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function is used to allocate memory dynamically. The argument size specifies the number of bytes to be allocated. The type size_t is defined in stdlib.h and other headers as unsigned int. On sucess, malloc() returns a pointer to the first byte of allocated memory. The returned poointer is of type void, which can be type cast to appropriate type of pointer. It is generally used as-</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ptr=(datatype *)malloc(specified size);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Here ptr is a pointer of type datatype, and specified size is the size in bytes requied to allocated. The expression(datatype *) is used to typecast the pointer returned by malloc(). </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7820"/>
            <a:ext cx="10972800" cy="6179185"/>
          </a:xfrm>
        </p:spPr>
        <p:txBody>
          <a:bodyPr/>
          <a:p>
            <a:pPr marL="0" indent="0">
              <a:lnSpc>
                <a:spcPct val="150000"/>
              </a:lnSpc>
              <a:buNone/>
            </a:pPr>
            <a:r>
              <a:rPr lang="en-US" sz="1600">
                <a:latin typeface="Arial" panose="020B0604020202020204" pitchFamily="34" charset="0"/>
                <a:cs typeface="Arial" panose="020B0604020202020204" pitchFamily="34" charset="0"/>
              </a:rPr>
              <a:t>For example-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*ptr;</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ptr=(int *)malloc(12);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allocates 12 contiguous butes of memory space and the address of first byte is stored in the pointer variable ptr.</a:t>
            </a:r>
            <a:endParaRPr lang="en-US" sz="1600">
              <a:latin typeface="Arial" panose="020B0604020202020204" pitchFamily="34" charset="0"/>
              <a:cs typeface="Arial" panose="020B0604020202020204" pitchFamily="34" charset="0"/>
            </a:endParaRPr>
          </a:p>
          <a:p>
            <a:pPr marL="0" indent="0">
              <a:lnSpc>
                <a:spcPct val="150000"/>
              </a:lnSpc>
              <a:buNone/>
            </a:pPr>
            <a:endParaRPr lang="en-US" sz="1800">
              <a:latin typeface="Arial" panose="020B0604020202020204" pitchFamily="34" charset="0"/>
              <a:cs typeface="Arial" panose="020B0604020202020204" pitchFamily="34" charset="0"/>
            </a:endParaRPr>
          </a:p>
          <a:p>
            <a:pPr marL="0" indent="0">
              <a:buNone/>
            </a:pPr>
            <a:r>
              <a:rPr lang="en-US" sz="2400"/>
              <a:t>         ptr</a:t>
            </a:r>
            <a:endParaRPr lang="en-US" sz="2400"/>
          </a:p>
          <a:p>
            <a:pPr marL="0" indent="0">
              <a:buNone/>
            </a:pPr>
            <a:endParaRPr lang="en-US" sz="2400"/>
          </a:p>
          <a:p>
            <a:pPr marL="0" indent="0">
              <a:buNone/>
            </a:pPr>
            <a:r>
              <a:rPr lang="en-US" sz="2400"/>
              <a:t>                        </a:t>
            </a:r>
            <a:r>
              <a:rPr lang="en-US" sz="2000"/>
              <a:t>2500  2501  2502  2503   2504  2505  2506  2507  2508  2509   2510  2511</a:t>
            </a:r>
            <a:endParaRPr lang="en-US" sz="2000"/>
          </a:p>
        </p:txBody>
      </p:sp>
      <p:graphicFrame>
        <p:nvGraphicFramePr>
          <p:cNvPr id="4" name="Table 3"/>
          <p:cNvGraphicFramePr/>
          <p:nvPr/>
        </p:nvGraphicFramePr>
        <p:xfrm>
          <a:off x="2617470" y="4471670"/>
          <a:ext cx="8671560" cy="381000"/>
        </p:xfrm>
        <a:graphic>
          <a:graphicData uri="http://schemas.openxmlformats.org/drawingml/2006/table">
            <a:tbl>
              <a:tblPr firstRow="1" bandRow="1">
                <a:tableStyleId>{5C22544A-7EE6-4342-B048-85BDC9FD1C3A}</a:tableStyleId>
              </a:tblPr>
              <a:tblGrid>
                <a:gridCol w="722630"/>
                <a:gridCol w="722630"/>
                <a:gridCol w="722630"/>
                <a:gridCol w="722630"/>
                <a:gridCol w="722630"/>
                <a:gridCol w="722630"/>
                <a:gridCol w="722630"/>
                <a:gridCol w="722630"/>
                <a:gridCol w="722630"/>
                <a:gridCol w="722630"/>
                <a:gridCol w="722630"/>
                <a:gridCol w="722630"/>
              </a:tblGrid>
              <a:tr h="38100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graphicFrame>
        <p:nvGraphicFramePr>
          <p:cNvPr id="5" name="Table 4"/>
          <p:cNvGraphicFramePr/>
          <p:nvPr/>
        </p:nvGraphicFramePr>
        <p:xfrm>
          <a:off x="1271270" y="3597275"/>
          <a:ext cx="987425" cy="381000"/>
        </p:xfrm>
        <a:graphic>
          <a:graphicData uri="http://schemas.openxmlformats.org/drawingml/2006/table">
            <a:tbl>
              <a:tblPr firstRow="1" bandRow="1">
                <a:tableStyleId>{5C22544A-7EE6-4342-B048-85BDC9FD1C3A}</a:tableStyleId>
              </a:tblPr>
              <a:tblGrid>
                <a:gridCol w="987425"/>
              </a:tblGrid>
              <a:tr h="381000">
                <a:tc>
                  <a:txBody>
                    <a:bodyPr/>
                    <a:p>
                      <a:pPr algn="ctr">
                        <a:buNone/>
                      </a:pPr>
                      <a:r>
                        <a:rPr lang="en-US"/>
                        <a:t>2500</a:t>
                      </a:r>
                      <a:endParaRPr lang="en-US"/>
                    </a:p>
                  </a:txBody>
                  <a:tcPr anchor="ctr" anchorCtr="0"/>
                </a:tc>
              </a:tr>
            </a:tbl>
          </a:graphicData>
        </a:graphic>
      </p:graphicFrame>
      <p:cxnSp>
        <p:nvCxnSpPr>
          <p:cNvPr id="6" name="Straight Arrow Connector 5"/>
          <p:cNvCxnSpPr>
            <a:stCxn id="5" idx="2"/>
            <a:endCxn id="4" idx="1"/>
          </p:cNvCxnSpPr>
          <p:nvPr/>
        </p:nvCxnSpPr>
        <p:spPr>
          <a:xfrm>
            <a:off x="1765300" y="3978275"/>
            <a:ext cx="852170" cy="683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92735"/>
            <a:ext cx="10972800" cy="6240145"/>
          </a:xfrm>
        </p:spPr>
        <p:txBody>
          <a:bodyPr/>
          <a:p>
            <a:pPr marL="0" indent="0">
              <a:buNone/>
            </a:pPr>
            <a:r>
              <a:rPr lang="en-US" sz="3600" b="1">
                <a:latin typeface="Times New Roman" panose="02020603050405020304" charset="0"/>
                <a:cs typeface="Times New Roman" panose="02020603050405020304" charset="0"/>
              </a:rPr>
              <a:t>calloc()</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Declaration : void *calloc(size_t n, size_t size);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The calloc() function is used to allocate multiple blocks of memory. It is similar to malloc() function except for two differences. This first one is that it takes two arguments. The first agrument specifies the number of blocks and the second one specifies the size of each block. For example-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ptr= (int *) calloc(5, sizeof(int));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allocates 5 blocks of memory, each block contains 4 bytes and the starting address is stored in the pointer variable ptr. which is of type int. An equivalent malloc() call would be-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ptr= (int *) malloc(5*sizeof(int));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The memory allocated by calloc() is initialized by zero.</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62255"/>
            <a:ext cx="10972800" cy="6330315"/>
          </a:xfrm>
        </p:spPr>
        <p:txBody>
          <a:bodyPr/>
          <a:p>
            <a:pPr marL="0" indent="0">
              <a:buNone/>
            </a:pPr>
            <a:r>
              <a:rPr lang="en-US" sz="3600" b="1">
                <a:latin typeface="Times New Roman" panose="02020603050405020304" charset="0"/>
                <a:cs typeface="Times New Roman" panose="02020603050405020304" charset="0"/>
              </a:rPr>
              <a:t>realloc()</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Declaration : void *realloc(void *void *ptr, size_t newsize)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We may want to increase or decrease the memoryu allocated by malloc() or calloc(). The function realloc() is used to change the size of the memory block. It alters the size of the memory block without losing the old data. This is known as realloction of memory.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function takes two arguments, first is a pointer to the block of memory that was previously allocated by malloc() or calloc() and second one is the new size for that block. For example-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ptr= (int *) malloc(size);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statement allocates the memory of the specified size and the starting address of this memoryblock is stored in the pointer variable ptr. If we want to change the size of this memory block, then we can use realloc() as-</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ptr= (int *) realloc(ptr, newsize);</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47015"/>
            <a:ext cx="10972800" cy="6314440"/>
          </a:xfrm>
        </p:spPr>
        <p:txBody>
          <a:bodyPr/>
          <a:p>
            <a:pPr marL="0" indent="0">
              <a:lnSpc>
                <a:spcPct val="150000"/>
              </a:lnSpc>
              <a:buNone/>
            </a:pPr>
            <a:r>
              <a:rPr lang="en-US" sz="1600"/>
              <a:t>     </a:t>
            </a:r>
            <a:r>
              <a:rPr lang="en-US" sz="1600">
                <a:latin typeface="Arial" panose="020B0604020202020204" pitchFamily="34" charset="0"/>
                <a:cs typeface="Arial" panose="020B0604020202020204" pitchFamily="34" charset="0"/>
              </a:rPr>
              <a:t>This statement allocates the memory space of newsize bytes, and the starting address of this memory block is stroed in the pointer varibale ptr. The newsize may be smaller or larger than the old size. If the newsize is larger, then the old data is not lost and the newly allocated bytes are uninitailized.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The starting address contained in ptr may change if there is not sufficinet memory at the old address to store all the bytes consecutively.</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function moves the contents of old block into the new block and the data of the old block is not lost. On failure realloc() returns NULL and in this case the old memory is not deallocated and it remains unchanged.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If ptr is a null pointer, realloc behaves like malloc function. If ptr is not a pointer returned by malloc(), calloc() or realloc(), the behaviour is undefined</a:t>
            </a:r>
            <a:r>
              <a:rPr lang="en-US" sz="1600"/>
              <a:t>.</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7495"/>
            <a:ext cx="10972800" cy="6299200"/>
          </a:xfrm>
        </p:spPr>
        <p:txBody>
          <a:bodyPr/>
          <a:p>
            <a:pPr marL="0" indent="0">
              <a:buNone/>
            </a:pPr>
            <a:r>
              <a:rPr lang="en-US" sz="3600" b="1">
                <a:latin typeface="Times New Roman" panose="02020603050405020304" charset="0"/>
                <a:cs typeface="Times New Roman" panose="02020603050405020304" charset="0"/>
              </a:rPr>
              <a:t>free()</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Declaration: void free(void *p)</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The dynamically allocated memory is not automatically released; it will exist till the end of program. If we have finsihed working with the memory allocated dynamically, it is our responsibility to release that memory so that it can be reused. The function free() is used to release the memory space allocated dynamically. The memory released by free() is made available to the heap again and can be used for some other purpose.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free(ptr);</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Here ptr is a pointer variable that contains the base address of a memory block created by malloc() or calloc(). Once a memory location is freed it should not be used. We should not try to free any memory location that was not allocated by malloc(), calloc() or realloc().</a:t>
            </a:r>
            <a:endParaRPr lang="en-US" sz="16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5149</Words>
  <Application>WPS Presentation</Application>
  <PresentationFormat>Widescreen</PresentationFormat>
  <Paragraphs>67</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Calibri Light</vt:lpstr>
      <vt:lpstr>Calibri</vt:lpstr>
      <vt:lpstr>Microsoft YaHei</vt:lpstr>
      <vt:lpstr>Arial Unicode MS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Brigosha_Guest</cp:lastModifiedBy>
  <cp:revision>1</cp:revision>
  <dcterms:created xsi:type="dcterms:W3CDTF">2023-03-27T05:23:03Z</dcterms:created>
  <dcterms:modified xsi:type="dcterms:W3CDTF">2023-03-27T05:23:03Z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9D7660D1294B429B96B675E9AD8E882F</vt:lpwstr>
  </property>
  <property fmtid="{D5CDD505-2E9C-101B-9397-08002B2CF9AE}" pid="3" name="KSOProductBuildVer">
    <vt:lpwstr>1033-11.2.0.11498</vt:lpwstr>
  </property>
</Properties>
</file>